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8" r:id="rId4"/>
    <p:sldId id="290" r:id="rId5"/>
    <p:sldId id="291" r:id="rId6"/>
    <p:sldId id="292" r:id="rId7"/>
    <p:sldId id="295" r:id="rId8"/>
    <p:sldId id="293" r:id="rId9"/>
    <p:sldId id="294" r:id="rId10"/>
    <p:sldId id="296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5" autoAdjust="0"/>
  </p:normalViewPr>
  <p:slideViewPr>
    <p:cSldViewPr snapToGrid="0">
      <p:cViewPr varScale="1">
        <p:scale>
          <a:sx n="118" d="100"/>
          <a:sy n="118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480D-CC3D-49A5-9575-9838029D8794}" type="datetimeFigureOut">
              <a:rPr lang="ru-RU" smtClean="0"/>
              <a:pPr/>
              <a:t>24.11.2016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8EB2-5F5E-47C1-B005-263AB3E10C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08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Схематическое изображение цикла разработки </a:t>
            </a:r>
            <a:r>
              <a:rPr lang="en-US" dirty="0" smtClean="0"/>
              <a:t>BIM,</a:t>
            </a:r>
            <a:r>
              <a:rPr lang="en-US" baseline="0" dirty="0" smtClean="0"/>
              <a:t> </a:t>
            </a:r>
            <a:r>
              <a:rPr lang="ru-RU" baseline="0" dirty="0" smtClean="0"/>
              <a:t>довольно сложной, подчас парадоксальной структуры взаимодействия участников проекта.</a:t>
            </a:r>
            <a:endParaRPr lang="en-US" baseline="0" dirty="0" smtClean="0"/>
          </a:p>
          <a:p>
            <a:r>
              <a:rPr lang="ru-RU" baseline="0" dirty="0" smtClean="0"/>
              <a:t>Реальная структура отношений в проекте еще сложнее. Лишь относительно недавно стандарт </a:t>
            </a:r>
            <a:r>
              <a:rPr lang="en-US" baseline="0" dirty="0" smtClean="0"/>
              <a:t>BSI-1192 </a:t>
            </a:r>
            <a:r>
              <a:rPr lang="ru-RU" baseline="0" dirty="0" smtClean="0"/>
              <a:t>регламентирует эти взаимосвязи, перечень подготавливаемых документов. Отечественный ГОСТ Р 21.1101-2013, многочисленные СНИП, СПДС, документы ЕСКД, разного уровня отраслевые стандарты, лишь усложняют ситуаций именно в силу своей многочисленности, а следовательно неоднозначности и необязательности, что приводит к огромным потерям.</a:t>
            </a:r>
          </a:p>
          <a:p>
            <a:r>
              <a:rPr lang="ru-RU" baseline="0" dirty="0" smtClean="0"/>
              <a:t>Облаком показано, кому из могут оказаться полезны оценочные расчеты </a:t>
            </a:r>
            <a:r>
              <a:rPr lang="en-US" baseline="0" dirty="0" err="1" smtClean="0"/>
              <a:t>TSmatch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18EB2-5F5E-47C1-B005-263AB3E10C0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2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Управленческая </a:t>
            </a:r>
            <a:r>
              <a:rPr lang="ru-RU" dirty="0" smtClean="0"/>
              <a:t>концепция и организационная стратегия </a:t>
            </a:r>
            <a:r>
              <a:rPr lang="en-US" dirty="0" smtClean="0"/>
              <a:t>SCM</a:t>
            </a:r>
            <a:r>
              <a:rPr lang="ru-RU" dirty="0" smtClean="0"/>
              <a:t>, заключающаяся в интегрированном подходе к планированию и управлению всем потоком информации о сырье, материалах, продуктах, услугах, возникающих и преобразующихся в логистических и производственных процессах предприятия, нацеленном на измеримый совокупный экономический эффект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была выдвинута аэрокосмической корпорацией </a:t>
            </a:r>
            <a:r>
              <a:rPr lang="en-US" baseline="0" dirty="0" err="1" smtClean="0"/>
              <a:t>Boeng</a:t>
            </a:r>
            <a:r>
              <a:rPr lang="en-US" baseline="0" dirty="0" smtClean="0"/>
              <a:t> </a:t>
            </a:r>
            <a:r>
              <a:rPr lang="ru-RU" baseline="0" dirty="0" smtClean="0"/>
              <a:t>в</a:t>
            </a:r>
            <a:r>
              <a:rPr lang="en-US" baseline="0" dirty="0" smtClean="0"/>
              <a:t> 1982</a:t>
            </a:r>
            <a:r>
              <a:rPr lang="ru-RU" baseline="0" dirty="0" smtClean="0"/>
              <a:t>г.</a:t>
            </a:r>
          </a:p>
          <a:p>
            <a:r>
              <a:rPr lang="ru-RU" baseline="0" dirty="0" smtClean="0"/>
              <a:t>Лишь такая, нацеленная на результат технология, обеспечивает достижение цели.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18EB2-5F5E-47C1-B005-263AB3E10C0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настоящий момент еще не работают возможности: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Чтения модели из внешнего файла </a:t>
            </a:r>
            <a:r>
              <a:rPr lang="en-US" dirty="0" smtClean="0"/>
              <a:t>TSmatchINFO.xlsx </a:t>
            </a:r>
            <a:r>
              <a:rPr lang="ru-RU" dirty="0" smtClean="0"/>
              <a:t>и отображение внесенных изменений в</a:t>
            </a:r>
            <a:r>
              <a:rPr lang="ru-RU" baseline="0" dirty="0" smtClean="0"/>
              <a:t> САПР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Модификация Базы комплектующих из Интернет (работает только из файла </a:t>
            </a:r>
            <a:r>
              <a:rPr lang="en-US" baseline="0" dirty="0" smtClean="0"/>
              <a:t>Excel), </a:t>
            </a:r>
            <a:r>
              <a:rPr lang="ru-RU" baseline="0" dirty="0" smtClean="0"/>
              <a:t>из </a:t>
            </a:r>
            <a:r>
              <a:rPr lang="en-US" baseline="0" dirty="0" smtClean="0"/>
              <a:t>PDF </a:t>
            </a:r>
            <a:r>
              <a:rPr lang="ru-RU" baseline="0" dirty="0" smtClean="0"/>
              <a:t>или </a:t>
            </a:r>
            <a:r>
              <a:rPr lang="en-US" baseline="0" dirty="0" smtClean="0"/>
              <a:t>MS Word. </a:t>
            </a:r>
            <a:r>
              <a:rPr lang="ru-RU" baseline="0" dirty="0" smtClean="0"/>
              <a:t>В таких случаях приходится заполнять данные вручную, путем </a:t>
            </a:r>
            <a:r>
              <a:rPr lang="en-US" baseline="0" dirty="0" smtClean="0"/>
              <a:t>Copy/Paste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18EB2-5F5E-47C1-B005-263AB3E10C0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27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3624000"/>
            <a:ext cx="10670400" cy="9600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8000" y="4713600"/>
            <a:ext cx="10670400" cy="480000"/>
          </a:xfrm>
        </p:spPr>
        <p:txBody>
          <a:bodyPr anchor="ctr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992000"/>
            <a:ext cx="51840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907" y="1992000"/>
            <a:ext cx="51840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992000"/>
            <a:ext cx="5184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907" y="1992000"/>
            <a:ext cx="5184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70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992000"/>
            <a:ext cx="3360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9907" y="1992000"/>
            <a:ext cx="70080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1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768000" y="1248000"/>
            <a:ext cx="10670400" cy="410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Add</a:t>
            </a:r>
            <a:r>
              <a:rPr lang="fi-FI" dirty="0"/>
              <a:t> </a:t>
            </a:r>
            <a:r>
              <a:rPr lang="en-US" noProof="0" dirty="0"/>
              <a:t>chart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5376000"/>
            <a:ext cx="10670400" cy="48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69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1422401"/>
            <a:ext cx="12192000" cy="4456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1086D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838400"/>
            <a:ext cx="51840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2630400"/>
            <a:ext cx="5184000" cy="288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64000" y="1838400"/>
            <a:ext cx="5928000" cy="3672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1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248000"/>
            <a:ext cx="12192000" cy="462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 bwMode="ltGray">
          <a:xfrm>
            <a:off x="0" y="4963200"/>
            <a:ext cx="12192000" cy="916800"/>
          </a:xfrm>
          <a:solidFill>
            <a:schemeClr val="accent4"/>
          </a:solidFill>
        </p:spPr>
        <p:txBody>
          <a:bodyPr lIns="666000" rIns="540000" anchor="ctr" anchorCtr="0">
            <a:normAutofit/>
          </a:bodyPr>
          <a:lstStyle>
            <a:lvl1pPr marL="0" indent="0">
              <a:buNone/>
              <a:defRPr sz="2400" cap="none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0957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248000"/>
            <a:ext cx="12192000" cy="462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64840" y="1838400"/>
            <a:ext cx="5942400" cy="816000"/>
          </a:xfrm>
          <a:solidFill>
            <a:schemeClr val="accent4"/>
          </a:solidFill>
        </p:spPr>
        <p:txBody>
          <a:bodyPr lIns="180000" tIns="108000" anchor="ctr" anchorCtr="0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264840" y="2630400"/>
            <a:ext cx="5942400" cy="2880000"/>
          </a:xfrm>
          <a:solidFill>
            <a:schemeClr val="accent4"/>
          </a:solidFill>
        </p:spPr>
        <p:txBody>
          <a:bodyPr lIns="18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0905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26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7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3624000"/>
            <a:ext cx="10670400" cy="9600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8000" y="4713600"/>
            <a:ext cx="10670400" cy="480000"/>
          </a:xfrm>
        </p:spPr>
        <p:txBody>
          <a:bodyPr anchor="ctr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1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3624000"/>
            <a:ext cx="10670400" cy="9600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8000" y="4713600"/>
            <a:ext cx="10670400" cy="480000"/>
          </a:xfrm>
        </p:spPr>
        <p:txBody>
          <a:bodyPr anchor="ctr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8000" y="1272000"/>
            <a:ext cx="10670400" cy="561600"/>
          </a:xfrm>
        </p:spPr>
        <p:txBody>
          <a:bodyPr anchor="ctr" anchorCtr="0"/>
          <a:lstStyle>
            <a:lvl1pPr marL="0" indent="0">
              <a:buNone/>
              <a:defRPr cap="all" baseline="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982400"/>
            <a:ext cx="10670400" cy="388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4892893"/>
            <a:ext cx="10670400" cy="4800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4892893"/>
            <a:ext cx="10670400" cy="4800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68000" y="5385600"/>
            <a:ext cx="10670400" cy="859200"/>
          </a:xfrm>
        </p:spPr>
        <p:txBody>
          <a:bodyPr anchor="ctr" anchorCtr="0">
            <a:normAutofit/>
          </a:bodyPr>
          <a:lstStyle>
            <a:lvl1pPr algn="l">
              <a:defRPr sz="4267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68000" y="4892893"/>
            <a:ext cx="10670400" cy="4800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518452" indent="0" algn="ctr">
              <a:buNone/>
              <a:defRPr sz="2268"/>
            </a:lvl2pPr>
            <a:lvl3pPr marL="1036903" indent="0" algn="ctr">
              <a:buNone/>
              <a:defRPr sz="2041"/>
            </a:lvl3pPr>
            <a:lvl4pPr marL="1555356" indent="0" algn="ctr">
              <a:buNone/>
              <a:defRPr sz="1815"/>
            </a:lvl4pPr>
            <a:lvl5pPr marL="2073807" indent="0" algn="ctr">
              <a:buNone/>
              <a:defRPr sz="1815"/>
            </a:lvl5pPr>
            <a:lvl6pPr marL="2592259" indent="0" algn="ctr">
              <a:buNone/>
              <a:defRPr sz="1815"/>
            </a:lvl6pPr>
            <a:lvl7pPr marL="3110712" indent="0" algn="ctr">
              <a:buNone/>
              <a:defRPr sz="1815"/>
            </a:lvl7pPr>
            <a:lvl8pPr marL="3629163" indent="0" algn="ctr">
              <a:buNone/>
              <a:defRPr sz="1815"/>
            </a:lvl8pPr>
            <a:lvl9pPr marL="4147615" indent="0" algn="ctr">
              <a:buNone/>
              <a:defRPr sz="181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0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00" y="1248000"/>
            <a:ext cx="5184000" cy="462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907" y="1248000"/>
            <a:ext cx="5184000" cy="462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00" y="288000"/>
            <a:ext cx="10670400" cy="8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00" y="1247999"/>
            <a:ext cx="10670400" cy="477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730" y="6494543"/>
            <a:ext cx="1235948" cy="36370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678" y="6494543"/>
            <a:ext cx="6603013" cy="36370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08" y="6494543"/>
            <a:ext cx="592579" cy="36370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97874AE-0459-4FD8-9315-59E7E52E51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l" defTabSz="1036903" rtl="0" eaLnBrk="1" latinLnBrk="0" hangingPunct="1">
        <a:lnSpc>
          <a:spcPct val="80000"/>
        </a:lnSpc>
        <a:spcBef>
          <a:spcPct val="0"/>
        </a:spcBef>
        <a:buNone/>
        <a:defRPr sz="4267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5989" indent="-455989" algn="l" defTabSz="1036903" rtl="0" eaLnBrk="1" latinLnBrk="0" hangingPunct="1">
        <a:lnSpc>
          <a:spcPct val="100000"/>
        </a:lnSpc>
        <a:spcBef>
          <a:spcPts val="763"/>
        </a:spcBef>
        <a:buClr>
          <a:schemeClr val="accent1"/>
        </a:buClr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88775" indent="-379191" algn="l" defTabSz="1036903" rtl="0" eaLnBrk="1" latinLnBrk="0" hangingPunct="1">
        <a:lnSpc>
          <a:spcPct val="100000"/>
        </a:lnSpc>
        <a:spcBef>
          <a:spcPts val="768"/>
        </a:spcBef>
        <a:buClr>
          <a:schemeClr val="accent1"/>
        </a:buClr>
        <a:buFont typeface="Arial" panose="020B0604020202020204" pitchFamily="34" charset="0"/>
        <a:buChar char="–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526362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135947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745531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5116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3791905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4271893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4751881" indent="-307192" algn="l" defTabSz="1036903" rtl="0" eaLnBrk="1" latinLnBrk="0" hangingPunct="1">
        <a:lnSpc>
          <a:spcPct val="100000"/>
        </a:lnSpc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452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903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356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807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2259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712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9163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7615" algn="l" defTabSz="1036903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vel.khrapkin@nipinfor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3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.png"/><Relationship Id="rId4" Type="http://schemas.openxmlformats.org/officeDocument/2006/relationships/hyperlink" Target="http://&#1082;&#1072;&#1090;&#1072;&#1083;&#1086;&#1075;&#1087;&#1088;&#1086;&#1076;&#1091;&#1082;&#1094;&#1080;&#1080;.&#1088;&#1092;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&#1082;&#1072;&#1090;&#1072;&#1083;&#1086;&#1075;&#1087;&#1088;&#1086;&#1076;&#1091;&#1082;&#1094;&#1080;&#1080;.&#1088;&#1092;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1.png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ust-unibeton.ru/products/beton-marki-v-25-m-350/?gclid=Cj0KEQiAvNrBBRDe3IOwzLn6_O4BEiQAmbK-Dl-4LyeUl_d2gsUv74blFVUa3kV-1vTqN_7DtX2Jcv4aAnWy8P8HAQ" TargetMode="Externa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i="1" dirty="0" err="1" smtClean="0"/>
              <a:t>TSmatch</a:t>
            </a:r>
            <a:r>
              <a:rPr lang="en-US" sz="4000" i="1" dirty="0" smtClean="0"/>
              <a:t> </a:t>
            </a:r>
            <a:r>
              <a:rPr lang="ru-RU" sz="3200" i="1" dirty="0" smtClean="0"/>
              <a:t>- связь проекта с </a:t>
            </a:r>
            <a:r>
              <a:rPr lang="ru-RU" sz="3200" i="1" dirty="0" err="1" smtClean="0"/>
              <a:t>прайс</a:t>
            </a:r>
            <a:r>
              <a:rPr lang="ru-RU" sz="3200" i="1" dirty="0" smtClean="0"/>
              <a:t> листами местных поставщиков строительных материалов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900" dirty="0" smtClean="0"/>
              <a:t>Павел Леонидович </a:t>
            </a:r>
            <a:r>
              <a:rPr lang="ru-RU" sz="2900" dirty="0" err="1" smtClean="0"/>
              <a:t>Храпкин</a:t>
            </a:r>
            <a:r>
              <a:rPr lang="ru-RU" sz="2900" dirty="0" smtClean="0"/>
              <a:t>,</a:t>
            </a:r>
            <a:r>
              <a:rPr lang="ru-RU" sz="2900" dirty="0"/>
              <a:t> </a:t>
            </a:r>
            <a:r>
              <a:rPr lang="ru-RU" sz="2900" dirty="0" smtClean="0"/>
              <a:t>НИП «Информатика»</a:t>
            </a:r>
          </a:p>
          <a:p>
            <a:r>
              <a:rPr lang="en-US" dirty="0" smtClean="0">
                <a:hlinkClick r:id="rId2"/>
              </a:rPr>
              <a:t>pavel.khrapkin@nipinfor.ru</a:t>
            </a:r>
            <a:endParaRPr lang="en-US" dirty="0" smtClean="0"/>
          </a:p>
          <a:p>
            <a:r>
              <a:rPr lang="ru-RU" dirty="0"/>
              <a:t>т</a:t>
            </a:r>
            <a:r>
              <a:rPr lang="ru-RU" dirty="0" smtClean="0"/>
              <a:t>ел.+7(921)-963-9460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055" y="288019"/>
            <a:ext cx="10670400" cy="816000"/>
          </a:xfrm>
        </p:spPr>
        <p:txBody>
          <a:bodyPr/>
          <a:lstStyle/>
          <a:p>
            <a:r>
              <a:rPr lang="ru-RU" dirty="0" smtClean="0"/>
              <a:t>Результат 2 </a:t>
            </a:r>
            <a:r>
              <a:rPr lang="ru-RU" dirty="0"/>
              <a:t>– файл </a:t>
            </a:r>
            <a:r>
              <a:rPr lang="en-US" dirty="0" smtClean="0"/>
              <a:t>TSmatchINFO.xlsx/Report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15918" y="6454083"/>
            <a:ext cx="7948274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" y="1111372"/>
            <a:ext cx="6488716" cy="516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0" y="6532563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76446" y="5737253"/>
            <a:ext cx="399974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40000"/>
                <a:lumOff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 smtClean="0"/>
              <a:t>Итоговый вес и цена по модели в </a:t>
            </a:r>
            <a:r>
              <a:rPr lang="en-US" dirty="0" smtClean="0"/>
              <a:t>Tekla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>
            <a:off x="6344156" y="5921919"/>
            <a:ext cx="143229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6445" y="3690278"/>
            <a:ext cx="414370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40000"/>
                <a:lumOff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Данные, включая цену, подобранные по прайс-листам  заданных поставщиков </a:t>
            </a:r>
            <a:r>
              <a:rPr lang="ru-RU" dirty="0" err="1" smtClean="0"/>
              <a:t>СтальХолдинг</a:t>
            </a:r>
            <a:r>
              <a:rPr lang="ru-RU" dirty="0" smtClean="0"/>
              <a:t> и </a:t>
            </a:r>
            <a:r>
              <a:rPr lang="ru-RU" dirty="0" err="1" smtClean="0"/>
              <a:t>СевЗапМеталл</a:t>
            </a:r>
            <a:r>
              <a:rPr lang="ru-RU" dirty="0" smtClean="0"/>
              <a:t> в Санкт-Петербурге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4" idx="1"/>
          </p:cNvCxnSpPr>
          <p:nvPr/>
        </p:nvCxnSpPr>
        <p:spPr>
          <a:xfrm flipH="1" flipV="1">
            <a:off x="6344155" y="3874945"/>
            <a:ext cx="1432290" cy="415498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76445" y="1931500"/>
            <a:ext cx="414370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lumMod val="40000"/>
                <a:lumOff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по бетону правила не заданы, поэтому в стоимость по проекту эти позиции не вошли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>
            <a:off x="6079525" y="2393165"/>
            <a:ext cx="1696920" cy="325321"/>
          </a:xfrm>
          <a:prstGeom prst="straightConnector1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0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911" y="1896532"/>
            <a:ext cx="10670400" cy="26212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9600" dirty="0" smtClean="0"/>
              <a:t>Как это работает в Вашей организации?</a:t>
            </a:r>
            <a:endParaRPr lang="ru-RU" sz="96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TSmatch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sz="quarter" idx="13"/>
          </p:nvPr>
        </p:nvSpPr>
        <p:spPr>
          <a:xfrm>
            <a:off x="748950" y="1242149"/>
            <a:ext cx="10670400" cy="4120425"/>
          </a:xfrm>
        </p:spPr>
        <p:txBody>
          <a:bodyPr>
            <a:normAutofit fontScale="92500"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20</a:t>
            </a:r>
            <a:r>
              <a:rPr lang="en-US" b="1" dirty="0"/>
              <a:t>14</a:t>
            </a:r>
            <a:r>
              <a:rPr lang="ru-RU" b="1" dirty="0"/>
              <a:t> год </a:t>
            </a:r>
            <a:r>
              <a:rPr lang="ru-RU" dirty="0"/>
              <a:t>– начало разработок в среде </a:t>
            </a:r>
            <a:r>
              <a:rPr lang="en-US" dirty="0"/>
              <a:t>Tekla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201</a:t>
            </a:r>
            <a:r>
              <a:rPr lang="ru-RU" b="1" dirty="0"/>
              <a:t>5</a:t>
            </a:r>
            <a:r>
              <a:rPr lang="en-US" b="1" dirty="0"/>
              <a:t>-201</a:t>
            </a:r>
            <a:r>
              <a:rPr lang="ru-RU" b="1" dirty="0"/>
              <a:t>6</a:t>
            </a:r>
            <a:r>
              <a:rPr lang="en-US" b="1" dirty="0"/>
              <a:t> </a:t>
            </a:r>
            <a:r>
              <a:rPr lang="ru-RU" b="1" dirty="0"/>
              <a:t>год </a:t>
            </a:r>
            <a:r>
              <a:rPr lang="ru-RU" dirty="0"/>
              <a:t>– академический </a:t>
            </a:r>
            <a:r>
              <a:rPr lang="en-US" dirty="0"/>
              <a:t>Open Source </a:t>
            </a:r>
            <a:r>
              <a:rPr lang="ru-RU" dirty="0"/>
              <a:t>проект, инициативные разработки совместно со студентами ИСИ Политехнического Университета Петра Великого.</a:t>
            </a:r>
            <a:br>
              <a:rPr lang="ru-RU" dirty="0"/>
            </a:br>
            <a:r>
              <a:rPr lang="ru-RU" dirty="0"/>
              <a:t>Основные работы по металлоконструкциям.</a:t>
            </a:r>
            <a:endParaRPr lang="en-US" dirty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апрель-май 2016 </a:t>
            </a:r>
            <a:r>
              <a:rPr lang="ru-RU" dirty="0"/>
              <a:t>– собрана база по 47 поставщикам металлоконструкций из Санкт-Петербурга, Москвы, Екатеринбурга, Омска, Новосибирска, Казани, Омска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июль – август 2016 </a:t>
            </a:r>
            <a:r>
              <a:rPr lang="ru-RU" dirty="0"/>
              <a:t>– использование библиотеки </a:t>
            </a:r>
            <a:r>
              <a:rPr lang="en-US" dirty="0"/>
              <a:t>IFC Engine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адаптация к С</a:t>
            </a:r>
            <a:r>
              <a:rPr lang="en-US" dirty="0" smtClean="0"/>
              <a:t>#</a:t>
            </a:r>
            <a:endParaRPr lang="ru-RU" dirty="0" smtClean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b="1" dirty="0" smtClean="0"/>
              <a:t>С 1 ноября 2016 </a:t>
            </a:r>
            <a:r>
              <a:rPr lang="ru-RU" dirty="0" smtClean="0"/>
              <a:t>– в НИП «Информатика»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b="1" dirty="0" smtClean="0"/>
              <a:t>настоящее </a:t>
            </a:r>
            <a:r>
              <a:rPr lang="ru-RU" b="1" dirty="0"/>
              <a:t>время</a:t>
            </a:r>
            <a:r>
              <a:rPr lang="ru-RU" dirty="0"/>
              <a:t> – работы по сборному и монолитному бетону.</a:t>
            </a:r>
            <a:endParaRPr lang="ru-RU" dirty="0"/>
          </a:p>
        </p:txBody>
      </p:sp>
      <p:pic>
        <p:nvPicPr>
          <p:cNvPr id="1026" name="Picture 2" descr="D:\Pavel\@TSmatch\Wiki\@TSmatch Wiki\TSmatch_button\TSmatch_Butt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182563"/>
            <a:ext cx="1158875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911028" y="6456199"/>
            <a:ext cx="7575872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</a:t>
            </a:r>
            <a:r>
              <a:rPr lang="ru-RU" i="1" dirty="0" smtClean="0"/>
              <a:t>строительных материалов. </a:t>
            </a:r>
            <a:r>
              <a:rPr lang="ru-RU" b="1" i="1" dirty="0" err="1" smtClean="0"/>
              <a:t>П.Л.Храпкин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6529388"/>
            <a:ext cx="1657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1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2413" y="287338"/>
            <a:ext cx="10669587" cy="815975"/>
          </a:xfrm>
        </p:spPr>
        <p:txBody>
          <a:bodyPr/>
          <a:lstStyle/>
          <a:p>
            <a:r>
              <a:rPr lang="ru-RU" dirty="0" smtClean="0"/>
              <a:t>Для кого полезен </a:t>
            </a:r>
            <a:r>
              <a:rPr lang="en-US" sz="4800" i="1" dirty="0" err="1" smtClean="0"/>
              <a:t>TSmatch</a:t>
            </a:r>
            <a:r>
              <a:rPr lang="en-US" dirty="0"/>
              <a:t>?</a:t>
            </a:r>
            <a:endParaRPr lang="ru-RU" dirty="0"/>
          </a:p>
        </p:txBody>
      </p:sp>
      <p:grpSp>
        <p:nvGrpSpPr>
          <p:cNvPr id="4" name="Group 11"/>
          <p:cNvGrpSpPr/>
          <p:nvPr/>
        </p:nvGrpSpPr>
        <p:grpSpPr>
          <a:xfrm>
            <a:off x="1264356" y="1353787"/>
            <a:ext cx="7845777" cy="4807788"/>
            <a:chOff x="3652501" y="1754227"/>
            <a:chExt cx="5724640" cy="3651821"/>
          </a:xfrm>
        </p:grpSpPr>
        <p:sp>
          <p:nvSpPr>
            <p:cNvPr id="5" name="Rectangle 3"/>
            <p:cNvSpPr/>
            <p:nvPr/>
          </p:nvSpPr>
          <p:spPr>
            <a:xfrm>
              <a:off x="5991504" y="3267990"/>
              <a:ext cx="237565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2501" y="1754227"/>
              <a:ext cx="5724640" cy="3651821"/>
            </a:xfrm>
            <a:prstGeom prst="rect">
              <a:avLst/>
            </a:prstGeom>
          </p:spPr>
        </p:pic>
        <p:sp>
          <p:nvSpPr>
            <p:cNvPr id="7" name="Cloud 1"/>
            <p:cNvSpPr/>
            <p:nvPr/>
          </p:nvSpPr>
          <p:spPr>
            <a:xfrm rot="2170520">
              <a:off x="5254168" y="2151951"/>
              <a:ext cx="3615248" cy="1516753"/>
            </a:xfrm>
            <a:prstGeom prst="cloud">
              <a:avLst/>
            </a:prstGeom>
            <a:solidFill>
              <a:srgbClr val="7030A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-1608668" y="3427778"/>
            <a:ext cx="42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Участники проекта, среда </a:t>
            </a:r>
            <a:r>
              <a:rPr lang="en-US" dirty="0" smtClean="0"/>
              <a:t>BIM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941822" y="1104152"/>
            <a:ext cx="232221" cy="5057422"/>
          </a:xfrm>
          <a:prstGeom prst="leftBrace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6231467" y="1250034"/>
            <a:ext cx="1591733" cy="702070"/>
            <a:chOff x="6186311" y="1104152"/>
            <a:chExt cx="2867378" cy="702070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186311" y="1104152"/>
              <a:ext cx="643467" cy="702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829778" y="1104152"/>
              <a:ext cx="22239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672533" y="9194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TSmatch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41" y="4122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khrapkin\AppData\Local\Microsoft\Windows\Temporary Internet Files\Content.IE5\2UQVGG67\babelTerraeAntiqvae0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622" y="2892532"/>
            <a:ext cx="2533907" cy="1730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8" name="TextBox 17"/>
          <p:cNvSpPr txBox="1"/>
          <p:nvPr/>
        </p:nvSpPr>
        <p:spPr>
          <a:xfrm>
            <a:off x="9110134" y="4718756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Вавилонской башни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9110134" y="2229515"/>
            <a:ext cx="300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Критически важные информационные потоки</a:t>
            </a:r>
            <a:endParaRPr lang="ru-RU" b="1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>
          <a:xfrm>
            <a:off x="2158678" y="6456443"/>
            <a:ext cx="7975922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170" name="Рисунок 1" descr="image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91" y="6542088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9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обычные САПР не дают ответа?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Распространенные на рынке системы адаптируются лишь к общенациональным требованиям и стандартам. Они, обычно, позволяют создавать шаблоны и отчеты в соответствие с локальными требованиями, но соотнесение с прайс-листами и номенклатурой – практически, ручная работа разного рода отделов МТС, сметного и/или коммерческого отделов.</a:t>
            </a:r>
          </a:p>
          <a:p>
            <a:r>
              <a:rPr lang="ru-RU" dirty="0" smtClean="0"/>
              <a:t>Гибкость таких систем неудовлетворительно, она требует нескольких месяцев труда, далекого от проектирования.  </a:t>
            </a:r>
            <a:r>
              <a:rPr lang="en-US" dirty="0" smtClean="0"/>
              <a:t>Supply Chain Management </a:t>
            </a:r>
            <a:r>
              <a:rPr lang="ru-RU" dirty="0" smtClean="0"/>
              <a:t>- </a:t>
            </a:r>
            <a:r>
              <a:rPr lang="en-US" dirty="0" smtClean="0"/>
              <a:t>SCM </a:t>
            </a:r>
            <a:r>
              <a:rPr lang="ru-RU" dirty="0" smtClean="0"/>
              <a:t>не работает.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158678" y="6465968"/>
            <a:ext cx="7671122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8194" name="Рисунок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1" y="6542088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потоки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597" y="203617"/>
            <a:ext cx="1158340" cy="9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6400799" y="2301463"/>
            <a:ext cx="1546578" cy="2868738"/>
          </a:xfrm>
          <a:prstGeom prst="roundRect">
            <a:avLst/>
          </a:prstGeom>
          <a:solidFill>
            <a:srgbClr val="7030A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6200000">
            <a:off x="5847644" y="3233791"/>
            <a:ext cx="2652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TSmatch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954464" y="4299411"/>
            <a:ext cx="3002845" cy="1512711"/>
            <a:chOff x="1998133" y="1614311"/>
            <a:chExt cx="3002845" cy="1512711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998133" y="1614311"/>
              <a:ext cx="3002845" cy="1512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8247" y="1736045"/>
              <a:ext cx="235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База комплектующих</a:t>
              </a:r>
              <a:endParaRPr lang="ru-RU" dirty="0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6" t="22692" r="32740" b="49089"/>
            <a:stretch/>
          </p:blipFill>
          <p:spPr bwMode="auto">
            <a:xfrm>
              <a:off x="2430056" y="2161822"/>
              <a:ext cx="2138997" cy="841022"/>
            </a:xfrm>
            <a:prstGeom prst="rect">
              <a:avLst/>
            </a:prstGeom>
            <a:solidFill>
              <a:srgbClr val="7030A0">
                <a:alpha val="0"/>
              </a:srgbClr>
            </a:solidFill>
            <a:ln>
              <a:noFill/>
            </a:ln>
          </p:spPr>
        </p:pic>
      </p:grpSp>
      <p:grpSp>
        <p:nvGrpSpPr>
          <p:cNvPr id="11" name="Группа 10"/>
          <p:cNvGrpSpPr/>
          <p:nvPr/>
        </p:nvGrpSpPr>
        <p:grpSpPr>
          <a:xfrm>
            <a:off x="2856089" y="1806220"/>
            <a:ext cx="3101220" cy="2257779"/>
            <a:chOff x="1998133" y="1614311"/>
            <a:chExt cx="3002845" cy="151271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998133" y="1614311"/>
              <a:ext cx="3002845" cy="1512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76918" y="1679899"/>
              <a:ext cx="235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/>
                <a:t>Модель в САПР</a:t>
              </a:r>
              <a:endParaRPr lang="ru-RU" b="1" dirty="0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t="25587" r="7873" b="12212"/>
          <a:stretch/>
        </p:blipFill>
        <p:spPr bwMode="auto">
          <a:xfrm>
            <a:off x="3364088" y="2455355"/>
            <a:ext cx="2246488" cy="137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530578" y="4421145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530578" y="2307079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30578" y="3140587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30578" y="4985534"/>
            <a:ext cx="2144889" cy="1846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59644" y="1948019"/>
            <a:ext cx="2032000" cy="3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Tekla Structures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53232" y="2759763"/>
            <a:ext cx="54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IFC</a:t>
            </a:r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29" y="1968087"/>
            <a:ext cx="719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07" y="2759763"/>
            <a:ext cx="396335" cy="39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2" y="2703281"/>
            <a:ext cx="634516" cy="47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5" b="27939"/>
          <a:stretch/>
        </p:blipFill>
        <p:spPr bwMode="auto">
          <a:xfrm>
            <a:off x="1927312" y="2750509"/>
            <a:ext cx="728663" cy="36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0578" y="3951111"/>
            <a:ext cx="188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Excel</a:t>
            </a:r>
            <a:r>
              <a:rPr lang="en-US" dirty="0" smtClean="0"/>
              <a:t>, </a:t>
            </a:r>
            <a:r>
              <a:rPr lang="en-US" sz="1600" dirty="0" smtClean="0"/>
              <a:t>Word</a:t>
            </a:r>
            <a:r>
              <a:rPr lang="en-US" dirty="0" smtClean="0"/>
              <a:t>, </a:t>
            </a:r>
            <a:r>
              <a:rPr lang="en-US" sz="1200" dirty="0" smtClean="0"/>
              <a:t>PDF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30578" y="4646924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(URL)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2" idx="3"/>
          </p:cNvCxnSpPr>
          <p:nvPr/>
        </p:nvCxnSpPr>
        <p:spPr>
          <a:xfrm flipV="1">
            <a:off x="5957309" y="2934170"/>
            <a:ext cx="443490" cy="94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5957309" y="4637605"/>
            <a:ext cx="44349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6400799" y="1196622"/>
            <a:ext cx="1693334" cy="707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474529" y="1227201"/>
            <a:ext cx="154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TSmatch.xlsx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Правила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endCxn id="4" idx="0"/>
          </p:cNvCxnSpPr>
          <p:nvPr/>
        </p:nvCxnSpPr>
        <p:spPr>
          <a:xfrm>
            <a:off x="7165589" y="1904113"/>
            <a:ext cx="8499" cy="39735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>
            <a:off x="8929547" y="1701166"/>
            <a:ext cx="2765749" cy="3617804"/>
            <a:chOff x="8406927" y="1269865"/>
            <a:chExt cx="3359947" cy="4795914"/>
          </a:xfrm>
        </p:grpSpPr>
        <p:sp>
          <p:nvSpPr>
            <p:cNvPr id="41" name="Rectangle 115"/>
            <p:cNvSpPr/>
            <p:nvPr/>
          </p:nvSpPr>
          <p:spPr>
            <a:xfrm>
              <a:off x="8417660" y="1701166"/>
              <a:ext cx="3326636" cy="39560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cxnSp>
          <p:nvCxnSpPr>
            <p:cNvPr id="42" name="Straight Connector 117"/>
            <p:cNvCxnSpPr/>
            <p:nvPr/>
          </p:nvCxnSpPr>
          <p:spPr>
            <a:xfrm flipV="1">
              <a:off x="8431484" y="5657256"/>
              <a:ext cx="0" cy="14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19"/>
            <p:cNvCxnSpPr/>
            <p:nvPr/>
          </p:nvCxnSpPr>
          <p:spPr>
            <a:xfrm flipH="1">
              <a:off x="8422153" y="5671535"/>
              <a:ext cx="4362" cy="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4"/>
            <p:cNvCxnSpPr/>
            <p:nvPr/>
          </p:nvCxnSpPr>
          <p:spPr>
            <a:xfrm flipH="1" flipV="1">
              <a:off x="11744296" y="5438449"/>
              <a:ext cx="1791" cy="232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114"/>
            <p:cNvSpPr/>
            <p:nvPr/>
          </p:nvSpPr>
          <p:spPr>
            <a:xfrm rot="133736">
              <a:off x="8406927" y="5457199"/>
              <a:ext cx="3334380" cy="608580"/>
            </a:xfrm>
            <a:custGeom>
              <a:avLst/>
              <a:gdLst>
                <a:gd name="connsiteX0" fmla="*/ 0 w 3340359"/>
                <a:gd name="connsiteY0" fmla="*/ 200324 h 513504"/>
                <a:gd name="connsiteX1" fmla="*/ 979714 w 3340359"/>
                <a:gd name="connsiteY1" fmla="*/ 489573 h 513504"/>
                <a:gd name="connsiteX2" fmla="*/ 1772816 w 3340359"/>
                <a:gd name="connsiteY2" fmla="*/ 442920 h 513504"/>
                <a:gd name="connsiteX3" fmla="*/ 2743200 w 3340359"/>
                <a:gd name="connsiteY3" fmla="*/ 13712 h 513504"/>
                <a:gd name="connsiteX4" fmla="*/ 3340359 w 3340359"/>
                <a:gd name="connsiteY4" fmla="*/ 125679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359" h="513504">
                  <a:moveTo>
                    <a:pt x="0" y="200324"/>
                  </a:moveTo>
                  <a:cubicBezTo>
                    <a:pt x="342122" y="324732"/>
                    <a:pt x="684245" y="449140"/>
                    <a:pt x="979714" y="489573"/>
                  </a:cubicBezTo>
                  <a:cubicBezTo>
                    <a:pt x="1275183" y="530006"/>
                    <a:pt x="1478902" y="522230"/>
                    <a:pt x="1772816" y="442920"/>
                  </a:cubicBezTo>
                  <a:cubicBezTo>
                    <a:pt x="2066730" y="363610"/>
                    <a:pt x="2481943" y="66585"/>
                    <a:pt x="2743200" y="13712"/>
                  </a:cubicBezTo>
                  <a:cubicBezTo>
                    <a:pt x="3004457" y="-39162"/>
                    <a:pt x="3299926" y="74361"/>
                    <a:pt x="3340359" y="125679"/>
                  </a:cubicBezTo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46" name="Rectangle 127"/>
            <p:cNvSpPr/>
            <p:nvPr/>
          </p:nvSpPr>
          <p:spPr>
            <a:xfrm>
              <a:off x="8429302" y="1269865"/>
              <a:ext cx="3337572" cy="4318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TSmatchINFO.xlsx</a:t>
              </a:r>
              <a:endParaRPr lang="ru-RU" dirty="0"/>
            </a:p>
          </p:txBody>
        </p:sp>
        <p:sp>
          <p:nvSpPr>
            <p:cNvPr id="47" name="Rounded Rectangle 128"/>
            <p:cNvSpPr/>
            <p:nvPr/>
          </p:nvSpPr>
          <p:spPr>
            <a:xfrm>
              <a:off x="8470345" y="1833174"/>
              <a:ext cx="1529600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ModelINFO</a:t>
              </a:r>
              <a:endParaRPr lang="ru-RU" sz="1600" dirty="0"/>
            </a:p>
          </p:txBody>
        </p:sp>
        <p:sp>
          <p:nvSpPr>
            <p:cNvPr id="48" name="Rounded Rectangle 133"/>
            <p:cNvSpPr/>
            <p:nvPr/>
          </p:nvSpPr>
          <p:spPr>
            <a:xfrm>
              <a:off x="9022416" y="2628484"/>
              <a:ext cx="1361051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Raw</a:t>
              </a:r>
              <a:endParaRPr lang="ru-RU" sz="1600" dirty="0"/>
            </a:p>
          </p:txBody>
        </p:sp>
        <p:sp>
          <p:nvSpPr>
            <p:cNvPr id="49" name="Rounded Rectangle 134"/>
            <p:cNvSpPr/>
            <p:nvPr/>
          </p:nvSpPr>
          <p:spPr>
            <a:xfrm>
              <a:off x="9402043" y="3409074"/>
              <a:ext cx="1195806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Report</a:t>
              </a:r>
              <a:endParaRPr lang="ru-RU" sz="1600" dirty="0"/>
            </a:p>
          </p:txBody>
        </p:sp>
        <p:sp>
          <p:nvSpPr>
            <p:cNvPr id="50" name="Rounded Rectangle 135"/>
            <p:cNvSpPr/>
            <p:nvPr/>
          </p:nvSpPr>
          <p:spPr>
            <a:xfrm>
              <a:off x="9864380" y="4350613"/>
              <a:ext cx="1195806" cy="61480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Suppliers</a:t>
              </a:r>
              <a:endParaRPr lang="ru-RU" sz="1600" dirty="0"/>
            </a:p>
          </p:txBody>
        </p:sp>
      </p:grpSp>
      <p:sp>
        <p:nvSpPr>
          <p:cNvPr id="54" name="Стрелка вправо 53"/>
          <p:cNvSpPr/>
          <p:nvPr/>
        </p:nvSpPr>
        <p:spPr>
          <a:xfrm>
            <a:off x="8020754" y="2857500"/>
            <a:ext cx="818446" cy="2603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 rot="10800000">
            <a:off x="8021106" y="3580031"/>
            <a:ext cx="818446" cy="26033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939603" y="6456443"/>
            <a:ext cx="7671694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9218" name="Рисунок 1" descr="image0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551613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79054" y="5529058"/>
            <a:ext cx="236287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Еще не реализовано</a:t>
            </a:r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5957309" y="3406265"/>
            <a:ext cx="448543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8429977" y="3778658"/>
            <a:ext cx="352" cy="175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6260665" y="3419801"/>
            <a:ext cx="18753" cy="2109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5954782" y="4933496"/>
            <a:ext cx="448543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6179053" y="4933496"/>
            <a:ext cx="0" cy="59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прайс-листов</a:t>
            </a:r>
            <a:endParaRPr lang="ru-RU" dirty="0"/>
          </a:p>
        </p:txBody>
      </p:sp>
      <p:grpSp>
        <p:nvGrpSpPr>
          <p:cNvPr id="4" name="Group 5"/>
          <p:cNvGrpSpPr/>
          <p:nvPr/>
        </p:nvGrpSpPr>
        <p:grpSpPr>
          <a:xfrm>
            <a:off x="374505" y="1291935"/>
            <a:ext cx="6632829" cy="4740275"/>
            <a:chOff x="1126980" y="507999"/>
            <a:chExt cx="6632829" cy="4740275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980" y="507999"/>
              <a:ext cx="4098785" cy="4740275"/>
            </a:xfrm>
            <a:prstGeom prst="rect">
              <a:avLst/>
            </a:prstGeom>
          </p:spPr>
        </p:pic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3999" y="2700048"/>
              <a:ext cx="3935810" cy="254822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257800" y="1476375"/>
            <a:ext cx="6429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договоров с поставщиками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Интернет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прежнего содержимого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 err="1" smtClean="0">
                <a:hlinkClick r:id="rId4"/>
              </a:rPr>
              <a:t>каталогпродукции.рф</a:t>
            </a:r>
            <a:r>
              <a:rPr lang="ru-RU" sz="2000" dirty="0" smtClean="0"/>
              <a:t> (правительственный портал)</a:t>
            </a:r>
            <a:endParaRPr lang="ru-RU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1863404" y="6456443"/>
            <a:ext cx="7575872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42" name="Рисунок 1" descr="image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1" y="6561138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8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прайс листа поставщика из Интернет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063428" y="6446918"/>
            <a:ext cx="8175947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2" t="6709" r="26280" b="10750"/>
          <a:stretch/>
        </p:blipFill>
        <p:spPr bwMode="auto">
          <a:xfrm>
            <a:off x="180975" y="1104899"/>
            <a:ext cx="6237434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1" y="6561138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3700" y="1219200"/>
            <a:ext cx="518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Оказалось, что ситуация в России заметно более «рыночная», чем на Западе – у нас все есть в Интернет. На Западе – коммерческая тайна, данные есть только в отделах МТС.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Обновлять базу компонентов по </a:t>
            </a:r>
            <a:r>
              <a:rPr lang="en-US" dirty="0" smtClean="0"/>
              <a:t>URL</a:t>
            </a:r>
            <a:r>
              <a:rPr lang="ru-RU" dirty="0" smtClean="0"/>
              <a:t> из Сети и издавать новые отчеты о закупаемых материалах можно как угодно часто. Проект становится значительно более «прозрачным».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крупных западных фирм это – «закрытая тема». </a:t>
            </a:r>
            <a:r>
              <a:rPr lang="en-US" dirty="0" smtClean="0"/>
              <a:t>Marcus Lindh: </a:t>
            </a:r>
            <a:r>
              <a:rPr lang="ru-RU" dirty="0" smtClean="0"/>
              <a:t>«… </a:t>
            </a:r>
            <a:r>
              <a:rPr lang="en-US" dirty="0" smtClean="0"/>
              <a:t>Secret Weapon</a:t>
            </a:r>
            <a:r>
              <a:rPr lang="ru-RU" dirty="0" smtClean="0"/>
              <a:t> …»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Подробнее о портале </a:t>
            </a:r>
            <a:r>
              <a:rPr lang="ru-RU" dirty="0" err="1">
                <a:hlinkClick r:id="rId4"/>
              </a:rPr>
              <a:t>каталогпродукции.рф</a:t>
            </a:r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9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223484" y="1171574"/>
            <a:ext cx="11968516" cy="771525"/>
          </a:xfrm>
          <a:prstGeom prst="roundRect">
            <a:avLst/>
          </a:prstGeom>
          <a:solidFill>
            <a:srgbClr val="7030A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sz="4800" dirty="0" smtClean="0">
                <a:latin typeface="Arial Black" panose="020B0A04020102020204" pitchFamily="34" charset="0"/>
              </a:rPr>
              <a:t>правил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145" y="2121932"/>
            <a:ext cx="11172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Материал</a:t>
            </a:r>
            <a:r>
              <a:rPr lang="ru-RU" sz="2000" dirty="0" smtClean="0"/>
              <a:t>: Ст3Гпс – </a:t>
            </a:r>
            <a:r>
              <a:rPr lang="ru-RU" sz="2000" dirty="0" err="1" smtClean="0"/>
              <a:t>горяче</a:t>
            </a:r>
            <a:r>
              <a:rPr lang="ru-RU" sz="2000" dirty="0" smtClean="0"/>
              <a:t>-прокатная сталь С255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Профиль</a:t>
            </a:r>
            <a:r>
              <a:rPr lang="ru-RU" sz="2000" dirty="0" smtClean="0"/>
              <a:t>: Уголок равнополочный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Цена</a:t>
            </a:r>
            <a:r>
              <a:rPr lang="ru-RU" sz="2000" dirty="0" smtClean="0"/>
              <a:t>: пропорциональна длине элемента из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Поставщик - </a:t>
            </a:r>
            <a:r>
              <a:rPr lang="ru-RU" sz="2000" dirty="0" err="1" smtClean="0"/>
              <a:t>СевЗапМеталл</a:t>
            </a:r>
            <a:endParaRPr lang="ru-RU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111168"/>
              </p:ext>
            </p:extLst>
          </p:nvPr>
        </p:nvGraphicFramePr>
        <p:xfrm>
          <a:off x="366712" y="1403350"/>
          <a:ext cx="113966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Лист" r:id="rId4" imgW="7619910" imgH="199957" progId="Excel.Sheet.12">
                  <p:embed/>
                </p:oleObj>
              </mc:Choice>
              <mc:Fallback>
                <p:oleObj name="Лист" r:id="rId4" imgW="7619910" imgH="199957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" y="1403350"/>
                        <a:ext cx="11396662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114299" y="3552825"/>
            <a:ext cx="11968516" cy="771525"/>
          </a:xfrm>
          <a:prstGeom prst="roundRect">
            <a:avLst/>
          </a:prstGeom>
          <a:solidFill>
            <a:srgbClr val="7030A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12145" y="4503182"/>
            <a:ext cx="11172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Материал</a:t>
            </a:r>
            <a:r>
              <a:rPr lang="ru-RU" sz="2000" dirty="0" smtClean="0"/>
              <a:t>: Бетон товарный класса </a:t>
            </a:r>
            <a:r>
              <a:rPr lang="en-US" sz="2000" dirty="0" smtClean="0"/>
              <a:t>B25, </a:t>
            </a:r>
            <a:r>
              <a:rPr lang="ru-RU" sz="2000" dirty="0" smtClean="0"/>
              <a:t>марка М350,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Профиль</a:t>
            </a:r>
            <a:r>
              <a:rPr lang="ru-RU" sz="2000" dirty="0" smtClean="0"/>
              <a:t>: Монолитный бетон – не указан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u="sng" dirty="0" smtClean="0"/>
              <a:t>Цена</a:t>
            </a:r>
            <a:r>
              <a:rPr lang="ru-RU" sz="2000" dirty="0" smtClean="0"/>
              <a:t>: пропорциональна объему из модели на 14 сентября 2016 по договору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Поставщик </a:t>
            </a:r>
            <a:r>
              <a:rPr lang="ru-RU" sz="2000" dirty="0" err="1">
                <a:hlinkClick r:id="rId6"/>
              </a:rPr>
              <a:t>Юнибетон</a:t>
            </a:r>
            <a:r>
              <a:rPr lang="ru-RU" sz="2000" dirty="0">
                <a:hlinkClick r:id="rId6"/>
              </a:rPr>
              <a:t> – </a:t>
            </a:r>
            <a:r>
              <a:rPr lang="ru-RU" sz="2000" dirty="0" err="1" smtClean="0">
                <a:hlinkClick r:id="rId6"/>
              </a:rPr>
              <a:t>Юнистройторг</a:t>
            </a:r>
            <a:r>
              <a:rPr lang="ru-RU" sz="2000" dirty="0" smtClean="0">
                <a:hlinkClick r:id="rId6"/>
              </a:rPr>
              <a:t>/СПб</a:t>
            </a:r>
            <a:endParaRPr lang="ru-RU" sz="20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4959"/>
              </p:ext>
            </p:extLst>
          </p:nvPr>
        </p:nvGraphicFramePr>
        <p:xfrm>
          <a:off x="366713" y="3753922"/>
          <a:ext cx="7817862" cy="378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Лист" r:id="rId7" imgW="3705143" imgH="199957" progId="Excel.Sheet.12">
                  <p:embed/>
                </p:oleObj>
              </mc:Choice>
              <mc:Fallback>
                <p:oleObj name="Лист" r:id="rId7" imgW="3705143" imgH="199957" progId="Excel.Shee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753922"/>
                        <a:ext cx="7817862" cy="378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184575" y="3753921"/>
            <a:ext cx="18262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Бетон товарный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010819" y="3753921"/>
            <a:ext cx="18262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 smtClean="0"/>
              <a:t>Юнистройторг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815778" y="6456443"/>
            <a:ext cx="7671122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135" name="Рисунок 1" descr="image0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0" y="6532563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– файл </a:t>
            </a:r>
            <a:r>
              <a:rPr lang="en-US" dirty="0" smtClean="0"/>
              <a:t>TSmatchINFO.xlsx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25.11.2016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158678" y="6446918"/>
            <a:ext cx="7956872" cy="363701"/>
          </a:xfrm>
        </p:spPr>
        <p:txBody>
          <a:bodyPr/>
          <a:lstStyle/>
          <a:p>
            <a:r>
              <a:rPr lang="en-US" sz="1600" i="1" dirty="0" err="1"/>
              <a:t>TSmatch</a:t>
            </a:r>
            <a:r>
              <a:rPr lang="en-US" sz="1600" i="1" dirty="0"/>
              <a:t> </a:t>
            </a:r>
            <a:r>
              <a:rPr lang="ru-RU" i="1" dirty="0"/>
              <a:t>- связь проекта с прайс листами местных поставщиков строительных материалов. </a:t>
            </a:r>
            <a:r>
              <a:rPr lang="ru-RU" b="1" i="1" dirty="0" err="1"/>
              <a:t>П.Л.Храпкин</a:t>
            </a:r>
            <a:endParaRPr lang="ru-RU" b="1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74AE-0459-4FD8-9315-59E7E52E51F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41" y="159456"/>
            <a:ext cx="115887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0" y="6532563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90489" y="1886465"/>
            <a:ext cx="8592192" cy="3947597"/>
            <a:chOff x="90489" y="1183663"/>
            <a:chExt cx="9710736" cy="465039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9" y="1183663"/>
              <a:ext cx="8031232" cy="4426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78"/>
            <a:stretch/>
          </p:blipFill>
          <p:spPr bwMode="auto">
            <a:xfrm>
              <a:off x="3035371" y="1345521"/>
              <a:ext cx="6461054" cy="385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275" y="1500187"/>
              <a:ext cx="3790950" cy="43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8680330" y="1886465"/>
            <a:ext cx="35093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/>
              <a:t>Листы отчета</a:t>
            </a:r>
            <a:endParaRPr lang="en-US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/>
              <a:t>ModelINFO</a:t>
            </a:r>
            <a:r>
              <a:rPr lang="ru-RU" sz="1600" dirty="0" smtClean="0"/>
              <a:t> – общая информация по модели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/>
              <a:t>Raw</a:t>
            </a:r>
            <a:r>
              <a:rPr lang="en-US" sz="1600" dirty="0" smtClean="0"/>
              <a:t> – </a:t>
            </a:r>
            <a:r>
              <a:rPr lang="ru-RU" sz="1600" dirty="0" smtClean="0"/>
              <a:t>необработанные данные из </a:t>
            </a:r>
            <a:r>
              <a:rPr lang="en-US" sz="1600" dirty="0" smtClean="0"/>
              <a:t>Tekla</a:t>
            </a:r>
            <a:endParaRPr lang="ru-RU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/>
              <a:t>Materials</a:t>
            </a:r>
            <a:r>
              <a:rPr lang="en-US" sz="1600" dirty="0" smtClean="0"/>
              <a:t> – </a:t>
            </a:r>
            <a:r>
              <a:rPr lang="ru-RU" sz="1600" dirty="0" smtClean="0"/>
              <a:t>сводка по материалам, используемым в проекте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/>
              <a:t>Suppliers</a:t>
            </a:r>
            <a:r>
              <a:rPr lang="en-US" sz="1600" dirty="0" smtClean="0"/>
              <a:t> – </a:t>
            </a:r>
            <a:r>
              <a:rPr lang="ru-RU" sz="1600" dirty="0" smtClean="0"/>
              <a:t>сводка по поставщикам проекта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/>
              <a:t>Report</a:t>
            </a:r>
            <a:r>
              <a:rPr lang="en-US" sz="1600" dirty="0" smtClean="0"/>
              <a:t> – </a:t>
            </a:r>
            <a:r>
              <a:rPr lang="ru-RU" sz="1600" dirty="0" smtClean="0"/>
              <a:t>основной результирующий отчет (см. следующий слайд)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90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mble">
  <a:themeElements>
    <a:clrScheme name="Trimble colors">
      <a:dk1>
        <a:srgbClr val="363545"/>
      </a:dk1>
      <a:lt1>
        <a:srgbClr val="FFFFFF"/>
      </a:lt1>
      <a:dk2>
        <a:srgbClr val="005596"/>
      </a:dk2>
      <a:lt2>
        <a:srgbClr val="2780C7"/>
      </a:lt2>
      <a:accent1>
        <a:srgbClr val="F5C205"/>
      </a:accent1>
      <a:accent2>
        <a:srgbClr val="363545"/>
      </a:accent2>
      <a:accent3>
        <a:srgbClr val="A51D25"/>
      </a:accent3>
      <a:accent4>
        <a:srgbClr val="2780C7"/>
      </a:accent4>
      <a:accent5>
        <a:srgbClr val="005596"/>
      </a:accent5>
      <a:accent6>
        <a:srgbClr val="A5A5A5"/>
      </a:accent6>
      <a:hlink>
        <a:srgbClr val="2780C7"/>
      </a:hlink>
      <a:folHlink>
        <a:srgbClr val="2780C7"/>
      </a:folHlink>
    </a:clrScheme>
    <a:fontScheme name="Trimble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rimble" id="{F85364AB-9C33-44FC-831B-755A05251C43}" vid="{251B5754-5D3C-405E-8CED-9BB4BB339A2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Trimble</Template>
  <TotalTime>7423</TotalTime>
  <Words>775</Words>
  <Application>Microsoft Office PowerPoint</Application>
  <PresentationFormat>Произвольный</PresentationFormat>
  <Paragraphs>109</Paragraphs>
  <Slides>11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Trimble</vt:lpstr>
      <vt:lpstr>Лист</vt:lpstr>
      <vt:lpstr>TSmatch - связь проекта с прайс листами местных поставщиков строительных материалов</vt:lpstr>
      <vt:lpstr>История TSmatch</vt:lpstr>
      <vt:lpstr>Для кого полезен TSmatch?</vt:lpstr>
      <vt:lpstr>Почему обычные САПР не дают ответа?</vt:lpstr>
      <vt:lpstr>Информационные потоки</vt:lpstr>
      <vt:lpstr>Примеры прайс-листов</vt:lpstr>
      <vt:lpstr>Пример прайс листа поставщика из Интернет</vt:lpstr>
      <vt:lpstr>Примеры правил</vt:lpstr>
      <vt:lpstr>Результат – файл TSmatchINFO.xlsx</vt:lpstr>
      <vt:lpstr>Результат 2 – файл TSmatchINFO.xlsx/Report</vt:lpstr>
      <vt:lpstr>Презентация PowerPoint</vt:lpstr>
    </vt:vector>
  </TitlesOfParts>
  <Company>Tekla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Kuptsov Denis</dc:creator>
  <cp:lastModifiedBy>Pavel Khrapkin</cp:lastModifiedBy>
  <cp:revision>101</cp:revision>
  <dcterms:created xsi:type="dcterms:W3CDTF">2015-12-29T11:43:48Z</dcterms:created>
  <dcterms:modified xsi:type="dcterms:W3CDTF">2016-11-24T11:29:19Z</dcterms:modified>
</cp:coreProperties>
</file>