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1" r:id="rId2"/>
    <p:sldId id="259" r:id="rId3"/>
    <p:sldId id="262" r:id="rId4"/>
    <p:sldId id="263" r:id="rId5"/>
    <p:sldId id="264" r:id="rId6"/>
    <p:sldId id="265" r:id="rId7"/>
    <p:sldId id="266" r:id="rId8"/>
    <p:sldId id="258" r:id="rId9"/>
    <p:sldId id="260" r:id="rId10"/>
    <p:sldId id="257" r:id="rId11"/>
    <p:sldId id="267" r:id="rId12"/>
    <p:sldId id="269" r:id="rId13"/>
  </p:sldIdLst>
  <p:sldSz cx="12192000" cy="6858000"/>
  <p:notesSz cx="6794500" cy="9931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FE489-8905-438E-BB16-2FE6FC9B9148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F63C8-F136-4A66-A7BB-92E34CA5F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2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1FC3-74C8-499E-B7D5-5085C3D73B39}" type="datetime1">
              <a:rPr lang="ru-RU" smtClean="0"/>
              <a:t>02.06.2017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94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B85F-8981-4DCD-832A-9FA90F94B096}" type="datetime1">
              <a:rPr lang="ru-RU" smtClean="0"/>
              <a:t>02.06.2017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58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F71E-419A-4E56-994F-96754EC917B1}" type="datetime1">
              <a:rPr lang="ru-RU" smtClean="0"/>
              <a:t>02.06.2017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38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A7F-807D-4C33-B040-F42E340B9C75}" type="datetime1">
              <a:rPr lang="ru-RU" smtClean="0"/>
              <a:t>02.06.2017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66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9B9F-30B2-4BB1-978B-571407EF8F26}" type="datetime1">
              <a:rPr lang="ru-RU" smtClean="0"/>
              <a:t>02.06.2017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5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F2CD-5B74-4130-9D16-4DF51FA557DD}" type="datetime1">
              <a:rPr lang="ru-RU" smtClean="0"/>
              <a:t>02.06.2017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90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688A-727A-4F34-B9BF-53ED467DD125}" type="datetime1">
              <a:rPr lang="ru-RU" smtClean="0"/>
              <a:t>02.06.2017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5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6D1-2828-494F-98CC-E1E1E4E1717F}" type="datetime1">
              <a:rPr lang="ru-RU" smtClean="0"/>
              <a:t>02.06.2017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03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073C-74FC-4B27-8B3B-7A650FE812BD}" type="datetime1">
              <a:rPr lang="ru-RU" smtClean="0"/>
              <a:t>02.06.2017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32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B8CC-499A-4BD4-9149-CA55D5C0F903}" type="datetime1">
              <a:rPr lang="ru-RU" smtClean="0"/>
              <a:t>02.06.2017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74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996-0338-4A78-9B8A-9F98C4DAEDE8}" type="datetime1">
              <a:rPr lang="ru-RU" smtClean="0"/>
              <a:t>02.06.2017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61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55AC8-7CEF-4480-B86C-8D27C86632F0}" type="datetime1">
              <a:rPr lang="ru-RU" smtClean="0"/>
              <a:t>02.06.2017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08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Pavel.Khrapkin@nipinfor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TSmatch v 1.0.2</a:t>
            </a:r>
            <a:br>
              <a:rPr lang="en-US" dirty="0"/>
            </a:br>
            <a:r>
              <a:rPr lang="en-US" dirty="0"/>
              <a:t>Release notes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Павел Леонидович </a:t>
            </a:r>
            <a:r>
              <a:rPr lang="ru-RU" dirty="0" err="1"/>
              <a:t>Храпкин</a:t>
            </a:r>
            <a:endParaRPr lang="ru-RU" dirty="0"/>
          </a:p>
          <a:p>
            <a:r>
              <a:rPr lang="en-US" dirty="0">
                <a:hlinkClick r:id="rId2"/>
              </a:rPr>
              <a:t>Pavel.Khrapkin@nipinfor.ru</a:t>
            </a:r>
            <a:endParaRPr lang="en-US" dirty="0"/>
          </a:p>
          <a:p>
            <a:r>
              <a:rPr lang="en-US" dirty="0"/>
              <a:t>+7(921)963-9469</a:t>
            </a:r>
          </a:p>
          <a:p>
            <a:endParaRPr lang="ru-RU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0" y="6296891"/>
            <a:ext cx="12171218" cy="540327"/>
            <a:chOff x="0" y="5333992"/>
            <a:chExt cx="12171218" cy="540327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0" y="5333992"/>
              <a:ext cx="12171218" cy="540327"/>
            </a:xfrm>
            <a:prstGeom prst="rect">
              <a:avLst/>
            </a:prstGeom>
            <a:solidFill>
              <a:srgbClr val="33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Picture 1038"/>
            <p:cNvPicPr>
              <a:picLocks noChangeAspect="1"/>
            </p:cNvPicPr>
            <p:nvPr/>
          </p:nvPicPr>
          <p:blipFill>
            <a:blip r:embed="rId3" cstate="print">
              <a:duotone>
                <a:srgbClr val="FFFFFF"/>
                <a:srgbClr val="FFF1C1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5672" y="5457008"/>
              <a:ext cx="2429620" cy="2348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10014614" y="6350504"/>
            <a:ext cx="215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25</a:t>
            </a:r>
            <a:r>
              <a:rPr lang="en-US" sz="2000" dirty="0">
                <a:solidFill>
                  <a:schemeClr val="bg1"/>
                </a:solidFill>
              </a:rPr>
              <a:t>.05.2017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6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3264"/>
            <a:ext cx="12192000" cy="55473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Подсвечивание группы компонентов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0154" y="1690688"/>
            <a:ext cx="5490364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r="52633" b="19416"/>
          <a:stretch/>
        </p:blipFill>
        <p:spPr>
          <a:xfrm>
            <a:off x="838200" y="1792799"/>
            <a:ext cx="3627967" cy="37710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TSmatch </a:t>
            </a:r>
            <a:r>
              <a:rPr lang="ru-RU" sz="1400" dirty="0">
                <a:solidFill>
                  <a:schemeClr val="bg1"/>
                </a:solidFill>
              </a:rPr>
              <a:t>Санкт-Петербург, 2017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z="1400" smtClean="0">
                <a:solidFill>
                  <a:schemeClr val="bg1"/>
                </a:solidFill>
              </a:rPr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8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3264"/>
            <a:ext cx="12192000" cy="5547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130" y="1399566"/>
            <a:ext cx="3200400" cy="27908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Диалоговые окна </a:t>
            </a:r>
            <a:r>
              <a:rPr lang="en-US" dirty="0"/>
              <a:t>TSmatch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4350" y="1527247"/>
            <a:ext cx="5581650" cy="32670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10" y="1690688"/>
            <a:ext cx="3200400" cy="2790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9960" y="2338808"/>
            <a:ext cx="3200400" cy="2790825"/>
          </a:xfrm>
          <a:prstGeom prst="rect">
            <a:avLst/>
          </a:prstGeom>
        </p:spPr>
      </p:pic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TSmatch </a:t>
            </a:r>
            <a:r>
              <a:rPr lang="ru-RU" sz="1400" dirty="0">
                <a:solidFill>
                  <a:schemeClr val="bg1"/>
                </a:solidFill>
              </a:rPr>
              <a:t>Санкт-Петербург, 2017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z="1400" smtClean="0">
                <a:solidFill>
                  <a:schemeClr val="bg1"/>
                </a:solidFill>
              </a:rPr>
              <a:t>11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67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3264"/>
            <a:ext cx="12192000" cy="55473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Диалоговые окна </a:t>
            </a:r>
            <a:r>
              <a:rPr lang="en-US" dirty="0"/>
              <a:t>– </a:t>
            </a:r>
            <a:r>
              <a:rPr lang="ru-RU"/>
              <a:t>выбор </a:t>
            </a:r>
            <a:r>
              <a:rPr lang="ru-RU" dirty="0"/>
              <a:t>поставщиков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TSmatch </a:t>
            </a:r>
            <a:r>
              <a:rPr lang="ru-RU" sz="1400" dirty="0">
                <a:solidFill>
                  <a:schemeClr val="bg1"/>
                </a:solidFill>
              </a:rPr>
              <a:t>Санкт-Петербург, 2017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z="1400" smtClean="0">
                <a:solidFill>
                  <a:schemeClr val="bg1"/>
                </a:solidFill>
              </a:rPr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39815"/>
            <a:ext cx="11049000" cy="413714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Выбор из списка </a:t>
            </a:r>
            <a:br>
              <a:rPr lang="ru-RU" dirty="0"/>
            </a:br>
            <a:r>
              <a:rPr lang="ru-RU" dirty="0"/>
              <a:t>поставщиков в базе</a:t>
            </a:r>
          </a:p>
          <a:p>
            <a:pPr marL="0" indent="0">
              <a:buNone/>
            </a:pPr>
            <a:r>
              <a:rPr lang="en-US" dirty="0"/>
              <a:t>TSmatch.</a:t>
            </a:r>
          </a:p>
          <a:p>
            <a:pPr marL="0" indent="0">
              <a:buNone/>
            </a:pPr>
            <a:r>
              <a:rPr lang="ru-RU" dirty="0"/>
              <a:t>Поставщики </a:t>
            </a:r>
            <a:r>
              <a:rPr lang="ru-RU" dirty="0" err="1"/>
              <a:t>упоря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 err="1"/>
              <a:t>дочены</a:t>
            </a:r>
            <a:r>
              <a:rPr lang="ru-RU" dirty="0"/>
              <a:t> с учетом </a:t>
            </a:r>
            <a:r>
              <a:rPr lang="ru-RU" dirty="0" err="1"/>
              <a:t>го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/>
              <a:t>рода, где они расположены. Выбор поставщика означает применение его прайс-листа; при этом, для данной модели и сортамента, может потребоваться дополнительная настройка правил.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442915"/>
            <a:ext cx="79629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5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0" y="6287944"/>
            <a:ext cx="12171218" cy="540327"/>
            <a:chOff x="0" y="5333992"/>
            <a:chExt cx="12171218" cy="540327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0" y="5333992"/>
              <a:ext cx="12171218" cy="540327"/>
            </a:xfrm>
            <a:prstGeom prst="rect">
              <a:avLst/>
            </a:prstGeom>
            <a:solidFill>
              <a:srgbClr val="33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9" name="Picture 1038"/>
            <p:cNvPicPr>
              <a:picLocks noChangeAspect="1"/>
            </p:cNvPicPr>
            <p:nvPr/>
          </p:nvPicPr>
          <p:blipFill>
            <a:blip r:embed="rId2" cstate="print">
              <a:duotone>
                <a:srgbClr val="FFFFFF"/>
                <a:srgbClr val="FFF1C1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5672" y="5457008"/>
              <a:ext cx="2429620" cy="2348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Группа 13"/>
          <p:cNvGrpSpPr/>
          <p:nvPr/>
        </p:nvGrpSpPr>
        <p:grpSpPr>
          <a:xfrm>
            <a:off x="0" y="6287944"/>
            <a:ext cx="12171218" cy="540327"/>
            <a:chOff x="0" y="5333992"/>
            <a:chExt cx="12171218" cy="540327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0" y="5333992"/>
              <a:ext cx="12171218" cy="540327"/>
            </a:xfrm>
            <a:prstGeom prst="rect">
              <a:avLst/>
            </a:prstGeom>
            <a:solidFill>
              <a:srgbClr val="33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Picture 1038"/>
            <p:cNvPicPr>
              <a:picLocks noChangeAspect="1"/>
            </p:cNvPicPr>
            <p:nvPr/>
          </p:nvPicPr>
          <p:blipFill>
            <a:blip r:embed="rId2" cstate="print">
              <a:duotone>
                <a:srgbClr val="FFFFFF"/>
                <a:srgbClr val="FFF1C1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5672" y="5457008"/>
              <a:ext cx="2429620" cy="2348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Исходная модель в </a:t>
            </a:r>
            <a:r>
              <a:rPr lang="en-US" dirty="0"/>
              <a:t>Tekla </a:t>
            </a:r>
            <a:r>
              <a:rPr lang="ru-RU" dirty="0"/>
              <a:t>из ОНХП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209" y="1545175"/>
            <a:ext cx="5330742" cy="46922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9535" y="1545175"/>
            <a:ext cx="54888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/>
              <a:t>начале работы приложение пытается открыть файл </a:t>
            </a:r>
            <a:r>
              <a:rPr lang="en-US" dirty="0"/>
              <a:t>Excel </a:t>
            </a:r>
            <a:r>
              <a:rPr lang="ru-RU" dirty="0"/>
              <a:t>файл </a:t>
            </a:r>
            <a:r>
              <a:rPr lang="en-US" b="1" dirty="0" err="1"/>
              <a:t>TSmatchINFO</a:t>
            </a:r>
            <a:r>
              <a:rPr lang="ru-RU" b="1" dirty="0"/>
              <a:t>.</a:t>
            </a:r>
            <a:r>
              <a:rPr lang="en-US" b="1" dirty="0" err="1"/>
              <a:t>xlsx</a:t>
            </a:r>
            <a:r>
              <a:rPr lang="en-US" dirty="0"/>
              <a:t> </a:t>
            </a:r>
            <a:r>
              <a:rPr lang="ru-RU" dirty="0"/>
              <a:t>с сохраненными </a:t>
            </a:r>
            <a:r>
              <a:rPr lang="en-US" dirty="0"/>
              <a:t>GUID </a:t>
            </a:r>
            <a:r>
              <a:rPr lang="ru-RU" dirty="0"/>
              <a:t>и основными атрибутами – материалом, профилем, весом, длиной и объемом по всем элементам. Потом группирует по парам </a:t>
            </a:r>
            <a:r>
              <a:rPr lang="en-US" dirty="0"/>
              <a:t>&lt;</a:t>
            </a:r>
            <a:r>
              <a:rPr lang="ru-RU" dirty="0"/>
              <a:t>материал, профиль</a:t>
            </a:r>
            <a:r>
              <a:rPr lang="en-US" dirty="0"/>
              <a:t>&gt; </a:t>
            </a:r>
            <a:r>
              <a:rPr lang="ru-RU" dirty="0"/>
              <a:t>и подбирает цены из базы прайс-листов по поставщикам.</a:t>
            </a:r>
          </a:p>
          <a:p>
            <a:r>
              <a:rPr lang="ru-RU" dirty="0"/>
              <a:t>Если файла еще нет – создает его или переписывает по кнопке </a:t>
            </a:r>
            <a:r>
              <a:rPr lang="en-US" dirty="0"/>
              <a:t>[Read Tekla]</a:t>
            </a:r>
            <a:r>
              <a:rPr lang="ru-RU" dirty="0"/>
              <a:t> – см. следующие слайды.</a:t>
            </a:r>
          </a:p>
          <a:p>
            <a:r>
              <a:rPr lang="ru-RU" dirty="0"/>
              <a:t>Е</a:t>
            </a:r>
            <a:r>
              <a:rPr lang="en-US" dirty="0" err="1"/>
              <a:t>xcel</a:t>
            </a:r>
            <a:r>
              <a:rPr lang="en-US" dirty="0"/>
              <a:t> </a:t>
            </a:r>
            <a:r>
              <a:rPr lang="ru-RU" dirty="0"/>
              <a:t>файл содержит вкладки: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Общая информация о модели, включая контрольные суммы и даты обновления самой модели и соответствующих прайс-листов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Raw –</a:t>
            </a:r>
            <a:r>
              <a:rPr lang="ru-RU" dirty="0"/>
              <a:t> набор атрибутов по всем деталям, включая </a:t>
            </a:r>
            <a:r>
              <a:rPr lang="en-US" dirty="0"/>
              <a:t>GUID, </a:t>
            </a:r>
            <a:r>
              <a:rPr lang="ru-RU" dirty="0"/>
              <a:t>объем, вес, длину, но без геометрии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 – </a:t>
            </a:r>
            <a:r>
              <a:rPr lang="ru-RU" dirty="0"/>
              <a:t>отчет с подсчитанной стоимость материалов по группам.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0" y="6296891"/>
            <a:ext cx="12171218" cy="540327"/>
            <a:chOff x="0" y="5333992"/>
            <a:chExt cx="12171218" cy="540327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5333992"/>
              <a:ext cx="12171218" cy="540327"/>
            </a:xfrm>
            <a:prstGeom prst="rect">
              <a:avLst/>
            </a:prstGeom>
            <a:solidFill>
              <a:srgbClr val="33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Picture 1038"/>
            <p:cNvPicPr>
              <a:picLocks noChangeAspect="1"/>
            </p:cNvPicPr>
            <p:nvPr/>
          </p:nvPicPr>
          <p:blipFill>
            <a:blip r:embed="rId2" cstate="print">
              <a:duotone>
                <a:srgbClr val="FFFFFF"/>
                <a:srgbClr val="FFF1C1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5672" y="5457008"/>
              <a:ext cx="2429620" cy="2348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>
          <a:xfrm>
            <a:off x="5091544" y="6356350"/>
            <a:ext cx="3061855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TSmatch – </a:t>
            </a:r>
            <a:r>
              <a:rPr lang="ru-RU" dirty="0">
                <a:solidFill>
                  <a:schemeClr val="bg1"/>
                </a:solidFill>
              </a:rPr>
              <a:t>инструмент для согласования поставок строительных материалов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z="1600" smtClean="0">
                <a:solidFill>
                  <a:schemeClr val="bg1"/>
                </a:solidFill>
              </a:rPr>
              <a:t>2</a:t>
            </a:fld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69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" y="6300336"/>
            <a:ext cx="12186960" cy="55478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основного экрана </a:t>
            </a:r>
            <a:r>
              <a:rPr lang="en-US" dirty="0"/>
              <a:t>TSmatch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57" y="1769575"/>
            <a:ext cx="7549331" cy="4418806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 rot="20938004">
            <a:off x="3368268" y="2175515"/>
            <a:ext cx="5456710" cy="1700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82055" y="1388825"/>
            <a:ext cx="32695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Список групп элементов  с одинаковым материалом и профилем. Здесь есть как</a:t>
            </a:r>
          </a:p>
        </p:txBody>
      </p:sp>
      <p:sp>
        <p:nvSpPr>
          <p:cNvPr id="11" name="Стрелка: вниз 10"/>
          <p:cNvSpPr/>
          <p:nvPr/>
        </p:nvSpPr>
        <p:spPr>
          <a:xfrm rot="3645970">
            <a:off x="8391468" y="2584768"/>
            <a:ext cx="46637" cy="6151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8678872" y="1388827"/>
            <a:ext cx="3269540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Список групп элементов  с одинаковым материалом и профилем. Здесь есть как бетонные, так и стальные детали.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72665" y="2513642"/>
            <a:ext cx="326954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Общая информация по модели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72665" y="2897195"/>
            <a:ext cx="326954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Информация по поставщику, выбранному в левой части экрана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68951" y="4477538"/>
            <a:ext cx="326954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Кнопка – читать из </a:t>
            </a:r>
            <a:r>
              <a:rPr lang="en-US" sz="1600" dirty="0"/>
              <a:t>Tekla </a:t>
            </a:r>
            <a:r>
              <a:rPr lang="ru-RU" sz="1600" dirty="0"/>
              <a:t>заново</a:t>
            </a:r>
          </a:p>
        </p:txBody>
      </p:sp>
      <p:sp>
        <p:nvSpPr>
          <p:cNvPr id="20" name="Стрелка: вниз 19"/>
          <p:cNvSpPr/>
          <p:nvPr/>
        </p:nvSpPr>
        <p:spPr>
          <a:xfrm rot="3586765">
            <a:off x="8328756" y="3285352"/>
            <a:ext cx="45719" cy="7671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низ 20"/>
          <p:cNvSpPr/>
          <p:nvPr/>
        </p:nvSpPr>
        <p:spPr>
          <a:xfrm rot="4031515">
            <a:off x="7217078" y="3605358"/>
            <a:ext cx="52625" cy="30953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8672665" y="3514269"/>
            <a:ext cx="326954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Общая стоимость материалов по проекту</a:t>
            </a:r>
          </a:p>
        </p:txBody>
      </p:sp>
      <p:sp>
        <p:nvSpPr>
          <p:cNvPr id="23" name="Стрелка: вниз 22"/>
          <p:cNvSpPr/>
          <p:nvPr/>
        </p:nvSpPr>
        <p:spPr>
          <a:xfrm rot="3820997" flipH="1">
            <a:off x="7787301" y="3637627"/>
            <a:ext cx="45719" cy="191549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низ 23"/>
          <p:cNvSpPr/>
          <p:nvPr/>
        </p:nvSpPr>
        <p:spPr>
          <a:xfrm rot="4646056" flipH="1">
            <a:off x="7809417" y="4786639"/>
            <a:ext cx="45719" cy="17118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8678778" y="4888961"/>
            <a:ext cx="326954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Кнопка – пересчитать стоимость по обновленному прайс-листу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68951" y="5579768"/>
            <a:ext cx="326954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ОК – завершение программы</a:t>
            </a:r>
          </a:p>
        </p:txBody>
      </p:sp>
      <p:sp>
        <p:nvSpPr>
          <p:cNvPr id="31" name="Стрелка: вниз 30"/>
          <p:cNvSpPr/>
          <p:nvPr/>
        </p:nvSpPr>
        <p:spPr>
          <a:xfrm rot="4877774" flipH="1">
            <a:off x="8456751" y="5753423"/>
            <a:ext cx="45719" cy="3959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8678778" y="1388825"/>
            <a:ext cx="3269540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Список групп элементов  с одинаковым материалом и профилем. Здесь есть как бетонные, так и стальные детали.</a:t>
            </a:r>
          </a:p>
        </p:txBody>
      </p:sp>
      <p:sp>
        <p:nvSpPr>
          <p:cNvPr id="35" name="Нижний колонтитул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TSmatch </a:t>
            </a:r>
            <a:r>
              <a:rPr lang="ru-RU" sz="1400" dirty="0">
                <a:solidFill>
                  <a:schemeClr val="bg1"/>
                </a:solidFill>
              </a:rPr>
              <a:t>Санкт-Петербург, 2017</a:t>
            </a:r>
          </a:p>
        </p:txBody>
      </p:sp>
      <p:sp>
        <p:nvSpPr>
          <p:cNvPr id="36" name="Номер слайда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z="1400" smtClean="0">
                <a:solidFill>
                  <a:schemeClr val="bg1"/>
                </a:solidFill>
              </a:rPr>
              <a:t>3</a:t>
            </a:fld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1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" y="6303216"/>
            <a:ext cx="12186960" cy="55478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информация о модели</a:t>
            </a:r>
            <a:r>
              <a:rPr lang="en-US" dirty="0"/>
              <a:t> </a:t>
            </a:r>
            <a:r>
              <a:rPr lang="ru-RU" dirty="0"/>
              <a:t>в файле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62570"/>
            <a:ext cx="6541104" cy="4351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7932" y="1862570"/>
            <a:ext cx="46107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Здесь указываются контрольные суммы и даты сохранения модели в </a:t>
            </a:r>
            <a:r>
              <a:rPr lang="en-US" dirty="0"/>
              <a:t>Tekla, </a:t>
            </a:r>
            <a:r>
              <a:rPr lang="ru-RU" dirty="0"/>
              <a:t>а также даты, когда были записаны прайс-листы.</a:t>
            </a:r>
          </a:p>
          <a:p>
            <a:r>
              <a:rPr lang="ru-RU" dirty="0"/>
              <a:t>Получатель может изменять поставщиков отдельных компонентов или групп деталей. При пересылке измененного файла обратно проектировщику, он легко разберется, в том, что именно изменилось и увидит непосредственно в модели выделенными измененные группы элементов.</a:t>
            </a:r>
          </a:p>
          <a:p>
            <a:r>
              <a:rPr lang="ru-RU" dirty="0"/>
              <a:t>Кроме того, </a:t>
            </a:r>
            <a:r>
              <a:rPr lang="en-US" dirty="0"/>
              <a:t>TSmatch </a:t>
            </a:r>
            <a:r>
              <a:rPr lang="ru-RU" dirty="0"/>
              <a:t>ведет собственный «журнал моделей», он автоматически собирает данные по множеству проектов, запоминая основные данные по обрабатываемым моделям.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TSmatch, </a:t>
            </a:r>
            <a:r>
              <a:rPr lang="ru-RU" sz="1400" dirty="0">
                <a:solidFill>
                  <a:schemeClr val="bg1"/>
                </a:solidFill>
              </a:rPr>
              <a:t>Санкт-Петербург, 2017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z="1400" smtClean="0">
                <a:solidFill>
                  <a:schemeClr val="bg1"/>
                </a:solidFill>
              </a:rPr>
              <a:t>4</a:t>
            </a:fld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8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" y="6303216"/>
            <a:ext cx="12186960" cy="55478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обо всех компонентах модели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58676"/>
            <a:ext cx="4731327" cy="47360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8840" y="1458675"/>
            <a:ext cx="5997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– </a:t>
            </a:r>
            <a:r>
              <a:rPr lang="ru-RU" dirty="0"/>
              <a:t>исходные данные, прочитанные из модели и сохраненные </a:t>
            </a:r>
            <a:r>
              <a:rPr lang="en-US" dirty="0"/>
              <a:t>TsmatchINFO.xlsx </a:t>
            </a:r>
            <a:r>
              <a:rPr lang="ru-RU" dirty="0"/>
              <a:t>для дальнейшей обработки.</a:t>
            </a:r>
          </a:p>
          <a:p>
            <a:r>
              <a:rPr lang="ru-RU" dirty="0"/>
              <a:t>Эта часть файла предназначена только для работа компьютера, читать или изменять ее «вручную» не нужно.</a:t>
            </a:r>
          </a:p>
          <a:p>
            <a:r>
              <a:rPr lang="ru-RU" dirty="0"/>
              <a:t>Изменения отдельных деталей проводятся проектировщиком с среде САПР </a:t>
            </a:r>
            <a:r>
              <a:rPr lang="en-US" dirty="0"/>
              <a:t>Tekla.</a:t>
            </a:r>
            <a:endParaRPr lang="ru-RU" dirty="0"/>
          </a:p>
          <a:p>
            <a:r>
              <a:rPr lang="ru-RU" dirty="0"/>
              <a:t>Колонка </a:t>
            </a:r>
            <a:r>
              <a:rPr lang="en-US" dirty="0"/>
              <a:t>GUID </a:t>
            </a:r>
            <a:r>
              <a:rPr lang="ru-RU" dirty="0"/>
              <a:t>считывается из </a:t>
            </a:r>
            <a:r>
              <a:rPr lang="en-US" dirty="0"/>
              <a:t>Tekla </a:t>
            </a:r>
            <a:r>
              <a:rPr lang="ru-RU" dirty="0"/>
              <a:t>для подсвечивания нужных элементов в дальнейшем.</a:t>
            </a:r>
          </a:p>
          <a:p>
            <a:r>
              <a:rPr lang="ru-RU" dirty="0"/>
              <a:t>Наличие такого «внешнего» файла, кроме того, заметно сокращает время запуска приложения </a:t>
            </a:r>
            <a:r>
              <a:rPr lang="en-US" dirty="0"/>
              <a:t>TSmatch</a:t>
            </a:r>
            <a:r>
              <a:rPr lang="ru-RU" dirty="0"/>
              <a:t>, а также позволяет работать с программой – подбирать и изменять выбор поставщиков, даже если </a:t>
            </a:r>
            <a:r>
              <a:rPr lang="en-US" dirty="0"/>
              <a:t>Tekla </a:t>
            </a:r>
            <a:r>
              <a:rPr lang="ru-RU" dirty="0"/>
              <a:t>не доступна.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TSmatch </a:t>
            </a:r>
            <a:r>
              <a:rPr lang="ru-RU" sz="1400" dirty="0">
                <a:solidFill>
                  <a:schemeClr val="bg1"/>
                </a:solidFill>
              </a:rPr>
              <a:t>Санкт-Петербург, 2017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z="1600" smtClean="0">
                <a:solidFill>
                  <a:schemeClr val="bg1"/>
                </a:solidFill>
              </a:rPr>
              <a:t>5</a:t>
            </a:fld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76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3264"/>
            <a:ext cx="12192000" cy="55473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по результатам ценовых расчетов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536873" cy="4481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27763" y="1690688"/>
            <a:ext cx="30996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Именно эта часть файла подлежит изменениям и согласованиям с поставщиком. </a:t>
            </a:r>
            <a:endParaRPr lang="en-US" dirty="0"/>
          </a:p>
          <a:p>
            <a:r>
              <a:rPr lang="ru-RU" dirty="0"/>
              <a:t>Ее можно изменять в диалоге с приложением </a:t>
            </a:r>
            <a:r>
              <a:rPr lang="en-US" dirty="0"/>
              <a:t>TSmatch</a:t>
            </a:r>
            <a:r>
              <a:rPr lang="ru-RU" dirty="0"/>
              <a:t>, или просто в </a:t>
            </a:r>
            <a:r>
              <a:rPr lang="en-US" dirty="0"/>
              <a:t>Excel.</a:t>
            </a:r>
          </a:p>
          <a:p>
            <a:r>
              <a:rPr lang="ru-RU" dirty="0"/>
              <a:t>Такой работой часто занимается служба заказчика. Это сложная многоэтапная деятельность, зачастую вместо обмена инженерными данными она строится «на доверии».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TSmatch </a:t>
            </a:r>
            <a:r>
              <a:rPr lang="ru-RU" sz="1400" dirty="0">
                <a:solidFill>
                  <a:schemeClr val="bg1"/>
                </a:solidFill>
              </a:rPr>
              <a:t>Санкт-Петербург, 2017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z="1400" smtClean="0">
                <a:solidFill>
                  <a:schemeClr val="bg1"/>
                </a:solidFill>
              </a:rPr>
              <a:t>6</a:t>
            </a:fld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69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" y="6303264"/>
            <a:ext cx="12192000" cy="55473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обрабатываемых прайс-листов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7808" y="1908752"/>
            <a:ext cx="3137984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052" y="3102123"/>
            <a:ext cx="3311543" cy="31663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070" y="1667638"/>
            <a:ext cx="3201122" cy="25468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20192" y="1319802"/>
            <a:ext cx="519968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Здесь приведены некоторые прайс-листы, которые обрабатывались </a:t>
            </a:r>
            <a:r>
              <a:rPr lang="en-US" sz="1600" dirty="0"/>
              <a:t>TSmatch </a:t>
            </a:r>
            <a:r>
              <a:rPr lang="ru-RU" sz="1600" dirty="0"/>
              <a:t>для получения отчетов по моделям. В качестве входных данных могут использоваться как внутренние данные компании (коммерческие соглашения, специальные условия и т.п.), так и данные, получаемые из открытых источников в Интернет.</a:t>
            </a:r>
          </a:p>
          <a:p>
            <a:r>
              <a:rPr lang="ru-RU" sz="1600" dirty="0"/>
              <a:t>Для сопоставления элементов модели с прайс-листами </a:t>
            </a:r>
            <a:r>
              <a:rPr lang="en-US" sz="1600" dirty="0"/>
              <a:t>TSmatch </a:t>
            </a:r>
            <a:r>
              <a:rPr lang="ru-RU" sz="1600" dirty="0"/>
              <a:t>использует «правила», настроенные для отдельных моделей и для прайс-листов.</a:t>
            </a:r>
          </a:p>
          <a:p>
            <a:r>
              <a:rPr lang="ru-RU" sz="1600" dirty="0"/>
              <a:t>Примеры таких правил приведены ниже:</a:t>
            </a:r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Пример правила для загрузки прайс-листа:</a:t>
            </a:r>
          </a:p>
          <a:p>
            <a:endParaRPr lang="ru-RU" sz="1600" dirty="0"/>
          </a:p>
          <a:p>
            <a:r>
              <a:rPr lang="ru-RU" sz="1600" dirty="0"/>
              <a:t>У нас собрано около 50 баз по 12 городам России. Базы строй-материалов, разрешенных для применения в проектах, существуют во многих организациях. </a:t>
            </a:r>
            <a:r>
              <a:rPr lang="en-US" sz="1600" dirty="0"/>
              <a:t>TSmatch </a:t>
            </a:r>
            <a:r>
              <a:rPr lang="ru-RU" sz="1600" dirty="0"/>
              <a:t>позволяет быстро проверить, что это требование соблюдено, в проекте не «посторонних» компонентов</a:t>
            </a:r>
            <a:r>
              <a:rPr lang="ru-RU" dirty="0"/>
              <a:t>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0613" y="4036087"/>
            <a:ext cx="5045096" cy="52423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6914" y="4746046"/>
            <a:ext cx="3594310" cy="205078"/>
          </a:xfrm>
          <a:prstGeom prst="rect">
            <a:avLst/>
          </a:prstGeom>
        </p:spPr>
      </p:pic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TSmatch, </a:t>
            </a:r>
            <a:r>
              <a:rPr lang="ru-RU" dirty="0">
                <a:solidFill>
                  <a:schemeClr val="bg1"/>
                </a:solidFill>
              </a:rPr>
              <a:t>Санкт-Петербург 2017</a:t>
            </a: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z="1400" smtClean="0">
                <a:solidFill>
                  <a:schemeClr val="bg1"/>
                </a:solidFill>
              </a:rPr>
              <a:t>7</a:t>
            </a:fld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0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3264"/>
            <a:ext cx="12192000" cy="55473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Вначале </a:t>
            </a:r>
            <a:r>
              <a:rPr lang="en-US" dirty="0"/>
              <a:t>TSmatch </a:t>
            </a:r>
            <a:r>
              <a:rPr lang="ru-RU" dirty="0"/>
              <a:t> показывает все группы без подобранных поставщиков – цена 0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13720" y="1771176"/>
            <a:ext cx="4943432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r="53640" b="18739"/>
          <a:stretch/>
        </p:blipFill>
        <p:spPr>
          <a:xfrm>
            <a:off x="216249" y="2294626"/>
            <a:ext cx="2860166" cy="30212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208149" y="1976096"/>
            <a:ext cx="3773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</a:t>
            </a:r>
            <a:r>
              <a:rPr lang="en-US" dirty="0"/>
              <a:t>TSmatch </a:t>
            </a:r>
            <a:r>
              <a:rPr lang="ru-RU" dirty="0"/>
              <a:t>можно</a:t>
            </a:r>
            <a:r>
              <a:rPr lang="en-US" dirty="0"/>
              <a:t> </a:t>
            </a:r>
            <a:r>
              <a:rPr lang="ru-RU" dirty="0"/>
              <a:t>начинать работу на ранних стадиях проектирования, не дожидаясь, когда ведомость закупаемых материалов будет подготовлена для обработки сметчиками.</a:t>
            </a:r>
          </a:p>
          <a:p>
            <a:r>
              <a:rPr lang="ru-RU" dirty="0"/>
              <a:t>Здесь выделены части модели, по которым поставщики еще не определены.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TSmatch </a:t>
            </a:r>
            <a:r>
              <a:rPr lang="ru-RU" sz="1400" dirty="0">
                <a:solidFill>
                  <a:schemeClr val="bg1"/>
                </a:solidFill>
              </a:rPr>
              <a:t>Санкт-Петербург, 2017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z="1400" smtClean="0">
                <a:solidFill>
                  <a:schemeClr val="bg1"/>
                </a:solidFill>
              </a:rPr>
              <a:t>8</a:t>
            </a:fld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9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" y="6303264"/>
            <a:ext cx="12192000" cy="55473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отдельных групп компонентов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4736" y="1806772"/>
            <a:ext cx="4761925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r="53042" b="18488"/>
          <a:stretch/>
        </p:blipFill>
        <p:spPr>
          <a:xfrm>
            <a:off x="0" y="1690688"/>
            <a:ext cx="3246895" cy="3394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440624" y="1690688"/>
            <a:ext cx="3308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этом и следующем слайдах выделены уголки и швеллеры 12П. Из модели очевидно, что эти элементы несут определенную нагрузку, их замены на другие виды металлопроката или изменение марки материала, весьма вероятно, потребует перерасчета нагрузки, а может быть и изменения конструкции.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TSmatch </a:t>
            </a:r>
            <a:r>
              <a:rPr lang="ru-RU" sz="1400" dirty="0">
                <a:solidFill>
                  <a:schemeClr val="bg1"/>
                </a:solidFill>
              </a:rPr>
              <a:t>Санкт-Петербург, 2017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z="1400" smtClean="0">
                <a:solidFill>
                  <a:schemeClr val="bg1"/>
                </a:solidFill>
              </a:rPr>
              <a:t>9</a:t>
            </a:fld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918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759</Words>
  <Application>Microsoft Office PowerPoint</Application>
  <PresentationFormat>Широкоэкранный</PresentationFormat>
  <Paragraphs>78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TSmatch v 1.0.2 Release notes</vt:lpstr>
      <vt:lpstr>Исходная модель в Tekla из ОНХП</vt:lpstr>
      <vt:lpstr>Части основного экрана TSmatch</vt:lpstr>
      <vt:lpstr>Общая информация о модели в файле</vt:lpstr>
      <vt:lpstr>Данные обо всех компонентах модели</vt:lpstr>
      <vt:lpstr>Отчет по результатам ценовых расчетов</vt:lpstr>
      <vt:lpstr>Примеры обрабатываемых прайс-листов</vt:lpstr>
      <vt:lpstr>Вначале TSmatch  показывает все группы без подобранных поставщиков – цена 0</vt:lpstr>
      <vt:lpstr>Выделение отдельных групп компонентов</vt:lpstr>
      <vt:lpstr>Подсвечивание группы компонентов</vt:lpstr>
      <vt:lpstr>Диалоговые окна TSmatch </vt:lpstr>
      <vt:lpstr>Диалоговые окна – выбор поставщиков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Khrapkin</dc:creator>
  <cp:lastModifiedBy>Pavel Khrapkin</cp:lastModifiedBy>
  <cp:revision>34</cp:revision>
  <cp:lastPrinted>2017-05-25T07:46:21Z</cp:lastPrinted>
  <dcterms:created xsi:type="dcterms:W3CDTF">2017-04-13T07:02:29Z</dcterms:created>
  <dcterms:modified xsi:type="dcterms:W3CDTF">2017-06-02T18:44:54Z</dcterms:modified>
</cp:coreProperties>
</file>