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2" r:id="rId4"/>
    <p:sldId id="263" r:id="rId5"/>
    <p:sldId id="264" r:id="rId6"/>
    <p:sldId id="265" r:id="rId7"/>
    <p:sldId id="266" r:id="rId8"/>
    <p:sldId id="258" r:id="rId9"/>
    <p:sldId id="260" r:id="rId10"/>
    <p:sldId id="257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94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58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38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6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5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90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5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03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32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74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1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6AA31-97CD-4666-A90A-D9DE61F3CFB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08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vel.Khrapkin@nipinfor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TSmatch</a:t>
            </a:r>
            <a:r>
              <a:rPr lang="en-US" dirty="0"/>
              <a:t> v 1.0.1</a:t>
            </a:r>
            <a:br>
              <a:rPr lang="en-US" dirty="0"/>
            </a:br>
            <a:r>
              <a:rPr lang="en-US" dirty="0"/>
              <a:t>Release notes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Павел Леонидович </a:t>
            </a:r>
            <a:r>
              <a:rPr lang="ru-RU" dirty="0" err="1"/>
              <a:t>Храпкин</a:t>
            </a:r>
            <a:endParaRPr lang="ru-RU" dirty="0"/>
          </a:p>
          <a:p>
            <a:r>
              <a:rPr lang="en-US" dirty="0">
                <a:hlinkClick r:id="rId2"/>
              </a:rPr>
              <a:t>Pavel.Khrapkin@nipinfor.ru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6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Подсвечивание группы компонентов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0154" y="1690688"/>
            <a:ext cx="5490364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52633" b="19416"/>
          <a:stretch/>
        </p:blipFill>
        <p:spPr>
          <a:xfrm>
            <a:off x="838200" y="1792799"/>
            <a:ext cx="3627967" cy="37710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6898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130" y="1399566"/>
            <a:ext cx="3200400" cy="27908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Диалоговые окна </a:t>
            </a:r>
            <a:r>
              <a:rPr lang="en-US" dirty="0" err="1"/>
              <a:t>TSmatch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350" y="1527247"/>
            <a:ext cx="5581650" cy="32670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0" y="1690688"/>
            <a:ext cx="3200400" cy="2790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960" y="2338808"/>
            <a:ext cx="32004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7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Исходная модель в </a:t>
            </a:r>
            <a:r>
              <a:rPr lang="en-US" dirty="0"/>
              <a:t>Tekla </a:t>
            </a:r>
            <a:r>
              <a:rPr lang="ru-RU" dirty="0"/>
              <a:t>из ОНХП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96" y="1570981"/>
            <a:ext cx="5454636" cy="4801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8754" y="1570981"/>
            <a:ext cx="54888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начале работы приложение пытается открыть файл </a:t>
            </a:r>
            <a:r>
              <a:rPr lang="en-US" dirty="0"/>
              <a:t>Excel </a:t>
            </a:r>
            <a:r>
              <a:rPr lang="ru-RU" dirty="0"/>
              <a:t>файл </a:t>
            </a:r>
            <a:r>
              <a:rPr lang="en-US" b="1" dirty="0" err="1"/>
              <a:t>TSmatchINFO</a:t>
            </a:r>
            <a:r>
              <a:rPr lang="ru-RU" b="1" dirty="0"/>
              <a:t>.</a:t>
            </a:r>
            <a:r>
              <a:rPr lang="en-US" b="1" dirty="0" err="1"/>
              <a:t>xlsx</a:t>
            </a:r>
            <a:r>
              <a:rPr lang="en-US" dirty="0"/>
              <a:t> </a:t>
            </a:r>
            <a:r>
              <a:rPr lang="ru-RU" dirty="0"/>
              <a:t>с сохраненными </a:t>
            </a:r>
            <a:r>
              <a:rPr lang="en-US" dirty="0"/>
              <a:t>GUID </a:t>
            </a:r>
            <a:r>
              <a:rPr lang="ru-RU" dirty="0"/>
              <a:t>и основными атрибутами – материалом, профилем, весом, длиной и объемом по всем элементам. Потом группирует по парам </a:t>
            </a:r>
            <a:r>
              <a:rPr lang="en-US" dirty="0"/>
              <a:t>&lt;</a:t>
            </a:r>
            <a:r>
              <a:rPr lang="ru-RU" dirty="0"/>
              <a:t>материал, профиль</a:t>
            </a:r>
            <a:r>
              <a:rPr lang="en-US" dirty="0"/>
              <a:t>&gt; </a:t>
            </a:r>
            <a:r>
              <a:rPr lang="ru-RU" dirty="0"/>
              <a:t>и подбирает цены из базы прайс-листов по поставщикам.</a:t>
            </a:r>
          </a:p>
          <a:p>
            <a:r>
              <a:rPr lang="ru-RU" dirty="0"/>
              <a:t>Если файла еще нет – создает его или переписывает по кнопке </a:t>
            </a:r>
            <a:r>
              <a:rPr lang="en-US" dirty="0"/>
              <a:t>[Read Tekla]</a:t>
            </a:r>
            <a:r>
              <a:rPr lang="ru-RU" dirty="0"/>
              <a:t> – см. следующие слайды.</a:t>
            </a:r>
          </a:p>
          <a:p>
            <a:r>
              <a:rPr lang="ru-RU" dirty="0"/>
              <a:t>Е</a:t>
            </a:r>
            <a:r>
              <a:rPr lang="en-US" dirty="0" err="1"/>
              <a:t>xcel</a:t>
            </a:r>
            <a:r>
              <a:rPr lang="en-US" dirty="0"/>
              <a:t> </a:t>
            </a:r>
            <a:r>
              <a:rPr lang="ru-RU" dirty="0"/>
              <a:t>файл содержит вкладки: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Общая информация о модели, включая контрольные суммы и даты обновления самой модели и соответствующих прайс-листов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Raw –</a:t>
            </a:r>
            <a:r>
              <a:rPr lang="ru-RU" dirty="0"/>
              <a:t> набор атрибутов по всем деталям, включая </a:t>
            </a:r>
            <a:r>
              <a:rPr lang="en-US" dirty="0"/>
              <a:t>GUID, </a:t>
            </a:r>
            <a:r>
              <a:rPr lang="ru-RU" dirty="0"/>
              <a:t>объем, вес, длину, но без геометрии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 – </a:t>
            </a:r>
            <a:r>
              <a:rPr lang="ru-RU" dirty="0"/>
              <a:t>отчет с подсчитанной стоимость материалов по группам.</a:t>
            </a:r>
          </a:p>
        </p:txBody>
      </p:sp>
    </p:spTree>
    <p:extLst>
      <p:ext uri="{BB962C8B-B14F-4D97-AF65-F5344CB8AC3E}">
        <p14:creationId xmlns:p14="http://schemas.microsoft.com/office/powerpoint/2010/main" val="364569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основного экрана </a:t>
            </a:r>
            <a:r>
              <a:rPr lang="en-US" dirty="0" err="1"/>
              <a:t>TSmatch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49331" cy="4418806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0938004">
            <a:off x="3368268" y="2175515"/>
            <a:ext cx="5456710" cy="1700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82055" y="1388825"/>
            <a:ext cx="32695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Список групп элементов  с одинаковым материалом и профилем. Здесь есть как</a:t>
            </a:r>
          </a:p>
        </p:txBody>
      </p:sp>
      <p:sp>
        <p:nvSpPr>
          <p:cNvPr id="11" name="Стрелка: вниз 10"/>
          <p:cNvSpPr/>
          <p:nvPr/>
        </p:nvSpPr>
        <p:spPr>
          <a:xfrm rot="3645970">
            <a:off x="8391468" y="2584768"/>
            <a:ext cx="46637" cy="6151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8678872" y="1388827"/>
            <a:ext cx="3269540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Список групп элементов  с одинаковым материалом и профилем. Здесь есть как бетонные, так и стальные детали.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72665" y="2595938"/>
            <a:ext cx="326954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Общая информация по модели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72665" y="3157247"/>
            <a:ext cx="326954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Информация по поставщику, выбранному в левой части экрана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72665" y="4863992"/>
            <a:ext cx="326954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Кнопка – читать из </a:t>
            </a:r>
            <a:r>
              <a:rPr lang="en-US" sz="1600" dirty="0"/>
              <a:t>Tekla </a:t>
            </a:r>
            <a:r>
              <a:rPr lang="ru-RU" sz="1600" dirty="0"/>
              <a:t>заново</a:t>
            </a:r>
          </a:p>
        </p:txBody>
      </p:sp>
      <p:sp>
        <p:nvSpPr>
          <p:cNvPr id="20" name="Стрелка: вниз 19"/>
          <p:cNvSpPr/>
          <p:nvPr/>
        </p:nvSpPr>
        <p:spPr>
          <a:xfrm rot="3586765">
            <a:off x="8328753" y="3548254"/>
            <a:ext cx="45719" cy="7671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низ 20"/>
          <p:cNvSpPr/>
          <p:nvPr/>
        </p:nvSpPr>
        <p:spPr>
          <a:xfrm rot="4646056" flipH="1">
            <a:off x="7221461" y="4054518"/>
            <a:ext cx="45719" cy="29166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8682055" y="3991565"/>
            <a:ext cx="32695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Общая стоимость материалов по проекту</a:t>
            </a:r>
          </a:p>
        </p:txBody>
      </p:sp>
      <p:sp>
        <p:nvSpPr>
          <p:cNvPr id="23" name="Стрелка: вниз 22"/>
          <p:cNvSpPr/>
          <p:nvPr/>
        </p:nvSpPr>
        <p:spPr>
          <a:xfrm rot="3047863">
            <a:off x="8328753" y="4450548"/>
            <a:ext cx="45719" cy="10310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/>
          <p:cNvSpPr/>
          <p:nvPr/>
        </p:nvSpPr>
        <p:spPr>
          <a:xfrm rot="4646056" flipH="1">
            <a:off x="7728050" y="4721410"/>
            <a:ext cx="45719" cy="1878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672665" y="5380066"/>
            <a:ext cx="326954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Кнопка – пересчитать стоимость по обновленному прайс-листу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82055" y="6142361"/>
            <a:ext cx="326954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ОК – завершение программы</a:t>
            </a:r>
          </a:p>
        </p:txBody>
      </p:sp>
      <p:sp>
        <p:nvSpPr>
          <p:cNvPr id="31" name="Стрелка: вниз 30"/>
          <p:cNvSpPr/>
          <p:nvPr/>
        </p:nvSpPr>
        <p:spPr>
          <a:xfrm rot="6579599" flipH="1">
            <a:off x="8434797" y="5852208"/>
            <a:ext cx="45719" cy="4563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8678778" y="1388825"/>
            <a:ext cx="3269540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Список групп элементов  с одинаковым материалом и профилем. Здесь есть как бетонные, так и стальные детали.</a:t>
            </a:r>
          </a:p>
        </p:txBody>
      </p:sp>
    </p:spTree>
    <p:extLst>
      <p:ext uri="{BB962C8B-B14F-4D97-AF65-F5344CB8AC3E}">
        <p14:creationId xmlns:p14="http://schemas.microsoft.com/office/powerpoint/2010/main" val="247101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информация о модели</a:t>
            </a:r>
            <a:r>
              <a:rPr lang="en-US" dirty="0"/>
              <a:t> </a:t>
            </a:r>
            <a:r>
              <a:rPr lang="ru-RU" dirty="0"/>
              <a:t>в файле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2570"/>
            <a:ext cx="6541104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7932" y="1862570"/>
            <a:ext cx="46107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указываются контрольные суммы и даты сохранения модели в </a:t>
            </a:r>
            <a:r>
              <a:rPr lang="en-US" dirty="0"/>
              <a:t>Tekla, </a:t>
            </a:r>
            <a:r>
              <a:rPr lang="ru-RU" dirty="0"/>
              <a:t>а также даты, когда были записаны прайс-листы.</a:t>
            </a:r>
          </a:p>
          <a:p>
            <a:r>
              <a:rPr lang="ru-RU" dirty="0"/>
              <a:t>Получатель может изменять поставщиков отдельных компонентов или групп деталей. При пересылке измененного файла обратно проектировщику, он легко разберется, в том, что именно изменилось и увидит непосредственно в модели выделенными измененные группы элементов.</a:t>
            </a:r>
          </a:p>
          <a:p>
            <a:r>
              <a:rPr lang="ru-RU" dirty="0"/>
              <a:t>Кроме того, </a:t>
            </a:r>
            <a:r>
              <a:rPr lang="en-US" dirty="0" err="1"/>
              <a:t>TSmatch</a:t>
            </a:r>
            <a:r>
              <a:rPr lang="en-US" dirty="0"/>
              <a:t> </a:t>
            </a:r>
            <a:r>
              <a:rPr lang="ru-RU" dirty="0"/>
              <a:t>ведет собственный «журнал моделей», он автоматически собирает данные по множеству проектов, запоминая основные данные по обрабатываемым моделям.</a:t>
            </a:r>
          </a:p>
        </p:txBody>
      </p:sp>
    </p:spTree>
    <p:extLst>
      <p:ext uri="{BB962C8B-B14F-4D97-AF65-F5344CB8AC3E}">
        <p14:creationId xmlns:p14="http://schemas.microsoft.com/office/powerpoint/2010/main" val="238818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обо всех компонентах модели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8675"/>
            <a:ext cx="5010968" cy="5016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8840" y="1458675"/>
            <a:ext cx="5997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– </a:t>
            </a:r>
            <a:r>
              <a:rPr lang="ru-RU" dirty="0"/>
              <a:t>исходные данные, прочитанные из модели и сохраненные </a:t>
            </a:r>
            <a:r>
              <a:rPr lang="en-US" dirty="0"/>
              <a:t>TsmatchINFO.xlsx </a:t>
            </a:r>
            <a:r>
              <a:rPr lang="ru-RU" dirty="0"/>
              <a:t>для дальнейшей обработки.</a:t>
            </a:r>
          </a:p>
          <a:p>
            <a:r>
              <a:rPr lang="ru-RU" dirty="0"/>
              <a:t>Эта часть файла предназначена только для работа компьютера, читать или изменять ее «вручную» не нужно.</a:t>
            </a:r>
          </a:p>
          <a:p>
            <a:r>
              <a:rPr lang="ru-RU" dirty="0"/>
              <a:t>Изменения отдельных деталей проводятся проектировщиком с среде САПР </a:t>
            </a:r>
            <a:r>
              <a:rPr lang="en-US" dirty="0"/>
              <a:t>Tekla.</a:t>
            </a:r>
            <a:endParaRPr lang="ru-RU" dirty="0"/>
          </a:p>
          <a:p>
            <a:r>
              <a:rPr lang="ru-RU" dirty="0"/>
              <a:t>Колонка </a:t>
            </a:r>
            <a:r>
              <a:rPr lang="en-US" dirty="0"/>
              <a:t>GUID </a:t>
            </a:r>
            <a:r>
              <a:rPr lang="ru-RU" dirty="0"/>
              <a:t>считывается из </a:t>
            </a:r>
            <a:r>
              <a:rPr lang="en-US" dirty="0"/>
              <a:t>Tekla </a:t>
            </a:r>
            <a:r>
              <a:rPr lang="ru-RU" dirty="0"/>
              <a:t>для подсвечивания нужных элементов в дальнейшем.</a:t>
            </a:r>
          </a:p>
          <a:p>
            <a:r>
              <a:rPr lang="ru-RU" dirty="0"/>
              <a:t>Наличие такого «внешнего» файла, кроме того, заметно сокращает время запуска приложения </a:t>
            </a:r>
            <a:r>
              <a:rPr lang="en-US" dirty="0" err="1"/>
              <a:t>TSmatch</a:t>
            </a:r>
            <a:r>
              <a:rPr lang="ru-RU" dirty="0"/>
              <a:t>, а также позволяет работать с программой – подбирать и изменять выбор поставщиков, даже если </a:t>
            </a:r>
            <a:r>
              <a:rPr lang="en-US" dirty="0"/>
              <a:t>Tekla </a:t>
            </a:r>
            <a:r>
              <a:rPr lang="ru-RU" dirty="0"/>
              <a:t>не доступна.</a:t>
            </a:r>
          </a:p>
        </p:txBody>
      </p:sp>
    </p:spTree>
    <p:extLst>
      <p:ext uri="{BB962C8B-B14F-4D97-AF65-F5344CB8AC3E}">
        <p14:creationId xmlns:p14="http://schemas.microsoft.com/office/powerpoint/2010/main" val="426376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по результатам ценовых расчетов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01996" cy="4817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7763" y="1690688"/>
            <a:ext cx="30996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Именно эта часть файла подлежит изменениям и согласованиям с поставщиком. </a:t>
            </a:r>
            <a:endParaRPr lang="en-US" dirty="0"/>
          </a:p>
          <a:p>
            <a:r>
              <a:rPr lang="ru-RU" dirty="0"/>
              <a:t>Ее можно изменять в диалоге с приложением </a:t>
            </a:r>
            <a:r>
              <a:rPr lang="en-US" dirty="0" err="1"/>
              <a:t>TSmatch</a:t>
            </a:r>
            <a:r>
              <a:rPr lang="ru-RU" dirty="0"/>
              <a:t>, или просто в </a:t>
            </a:r>
            <a:r>
              <a:rPr lang="en-US" dirty="0"/>
              <a:t>Excel.</a:t>
            </a:r>
          </a:p>
          <a:p>
            <a:r>
              <a:rPr lang="ru-RU" dirty="0"/>
              <a:t>Такой работой часто занимается служба заказчика. Это сложная многоэтапная деятельность, зачастую вместо обмена инженерными данными она строится «на доверии».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9" y="0"/>
            <a:ext cx="11534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обрабатываемых прайс-листов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808" y="1908752"/>
            <a:ext cx="3137984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30" y="3602181"/>
            <a:ext cx="3311543" cy="31663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842" y="2110708"/>
            <a:ext cx="3201122" cy="2546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12245" y="1690688"/>
            <a:ext cx="51996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Здесь приведены некоторые прайс-листы, которые обрабатывались </a:t>
            </a:r>
            <a:r>
              <a:rPr lang="en-US" sz="1600" dirty="0" err="1"/>
              <a:t>TSmatch</a:t>
            </a:r>
            <a:r>
              <a:rPr lang="en-US" sz="1600" dirty="0"/>
              <a:t> </a:t>
            </a:r>
            <a:r>
              <a:rPr lang="ru-RU" sz="1600" dirty="0"/>
              <a:t>для получения отчетов по моделям. В качестве входных данных могут использоваться как внутренние данные компании (коммерческие соглашения, специальные условия и т.п.), так и данные, получаемые из открытых источников в Интернет.</a:t>
            </a:r>
          </a:p>
          <a:p>
            <a:r>
              <a:rPr lang="ru-RU" sz="1600" dirty="0"/>
              <a:t>Для сопоставления элементов модели с прайс-листами </a:t>
            </a:r>
            <a:r>
              <a:rPr lang="en-US" sz="1600" dirty="0" err="1"/>
              <a:t>TSmatch</a:t>
            </a:r>
            <a:r>
              <a:rPr lang="en-US" sz="1600" dirty="0"/>
              <a:t> </a:t>
            </a:r>
            <a:r>
              <a:rPr lang="ru-RU" sz="1600" dirty="0"/>
              <a:t>использует «правила», настроенные для отдельных моделей и для прайс-листов.</a:t>
            </a:r>
          </a:p>
          <a:p>
            <a:r>
              <a:rPr lang="ru-RU" sz="1600" dirty="0"/>
              <a:t>Примеры таких правил приведены ниже:</a:t>
            </a:r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Пример правила для загрузки прайс-листа:</a:t>
            </a:r>
          </a:p>
          <a:p>
            <a:endParaRPr lang="ru-RU" sz="1600" dirty="0"/>
          </a:p>
          <a:p>
            <a:r>
              <a:rPr lang="ru-RU" sz="1600" dirty="0"/>
              <a:t>У нас собрано около 50 баз по 12 городам России. Базы строй-материалов, разрешенных для применения в проектах, существуют во многих организациях. </a:t>
            </a:r>
            <a:r>
              <a:rPr lang="en-US" sz="1600" dirty="0" err="1"/>
              <a:t>TSmatch</a:t>
            </a:r>
            <a:r>
              <a:rPr lang="en-US" sz="1600" dirty="0"/>
              <a:t> </a:t>
            </a:r>
            <a:r>
              <a:rPr lang="ru-RU" sz="1600" dirty="0"/>
              <a:t>позволяет быстро проверить, что это требование соблюдено, в проекте не «посторонних» компонентов</a:t>
            </a:r>
            <a:r>
              <a:rPr lang="ru-RU" dirty="0"/>
              <a:t>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829" y="4395409"/>
            <a:ext cx="5045096" cy="52423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6829" y="5198195"/>
            <a:ext cx="3594310" cy="2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0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Вначале </a:t>
            </a:r>
            <a:r>
              <a:rPr lang="en-US" dirty="0" err="1"/>
              <a:t>TSmatch</a:t>
            </a:r>
            <a:r>
              <a:rPr lang="en-US" dirty="0"/>
              <a:t> </a:t>
            </a:r>
            <a:r>
              <a:rPr lang="ru-RU" dirty="0"/>
              <a:t> показывает все группы без подобранных поставщиков – цена 0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689" y="1976096"/>
            <a:ext cx="4943432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53640" b="18739"/>
          <a:stretch/>
        </p:blipFill>
        <p:spPr>
          <a:xfrm>
            <a:off x="216249" y="2294626"/>
            <a:ext cx="2860166" cy="3021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208149" y="1976096"/>
            <a:ext cx="3773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</a:t>
            </a:r>
            <a:r>
              <a:rPr lang="en-US" dirty="0" err="1"/>
              <a:t>TSmatch</a:t>
            </a:r>
            <a:r>
              <a:rPr lang="en-US" dirty="0"/>
              <a:t> </a:t>
            </a:r>
            <a:r>
              <a:rPr lang="ru-RU" dirty="0"/>
              <a:t>можно</a:t>
            </a:r>
            <a:r>
              <a:rPr lang="en-US" dirty="0"/>
              <a:t> </a:t>
            </a:r>
            <a:r>
              <a:rPr lang="ru-RU" dirty="0"/>
              <a:t>начинать работу на ранних стадиях проектирования, не дожидаясь, когда ведомость закупаемых материалов будет подготовлена для обработки сметчиками.</a:t>
            </a:r>
          </a:p>
          <a:p>
            <a:r>
              <a:rPr lang="ru-RU" dirty="0"/>
              <a:t>Здесь выделены части модели, по которым поставщики еще не определены.</a:t>
            </a:r>
          </a:p>
        </p:txBody>
      </p:sp>
    </p:spTree>
    <p:extLst>
      <p:ext uri="{BB962C8B-B14F-4D97-AF65-F5344CB8AC3E}">
        <p14:creationId xmlns:p14="http://schemas.microsoft.com/office/powerpoint/2010/main" val="10109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отдельных групп компонентов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4736" y="1806772"/>
            <a:ext cx="4761925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53042" b="18488"/>
          <a:stretch/>
        </p:blipFill>
        <p:spPr>
          <a:xfrm>
            <a:off x="0" y="1690688"/>
            <a:ext cx="3246895" cy="3394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440624" y="1690688"/>
            <a:ext cx="3308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этом и следующем слайдах выделены уголки и швеллеры 12П. Из модели очевидно, что эти элементы несут определенную нагрузку, их замены на другие виды металлопроката или изменение марки материала, весьма вероятно, потребует перерасчета нагрузки, а может быть и изменения конструкции.</a:t>
            </a:r>
          </a:p>
        </p:txBody>
      </p:sp>
    </p:spTree>
    <p:extLst>
      <p:ext uri="{BB962C8B-B14F-4D97-AF65-F5344CB8AC3E}">
        <p14:creationId xmlns:p14="http://schemas.microsoft.com/office/powerpoint/2010/main" val="37754918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687</Words>
  <Application>Microsoft Office PowerPoint</Application>
  <PresentationFormat>Широкоэкранный</PresentationFormat>
  <Paragraphs>50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TSmatch v 1.0.1 Release notes</vt:lpstr>
      <vt:lpstr>Исходная модель в Tekla из ОНХП</vt:lpstr>
      <vt:lpstr>Части основного экрана TSmatch</vt:lpstr>
      <vt:lpstr>Общая информация о модели в файле</vt:lpstr>
      <vt:lpstr>Данные обо всех компонентах модели</vt:lpstr>
      <vt:lpstr>Отчет по результатам ценовых расчетов</vt:lpstr>
      <vt:lpstr>Примеры обрабатываемых прайс-листов</vt:lpstr>
      <vt:lpstr>Вначале TSmatch  показывает все группы без подобранных поставщиков – цена 0</vt:lpstr>
      <vt:lpstr>Выделение отдельных групп компонентов</vt:lpstr>
      <vt:lpstr>Подсвечивание группы компонентов</vt:lpstr>
      <vt:lpstr>Диалоговые окна TSmatch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Khrapkin</dc:creator>
  <cp:lastModifiedBy>Pavel Khrapkin</cp:lastModifiedBy>
  <cp:revision>23</cp:revision>
  <dcterms:created xsi:type="dcterms:W3CDTF">2017-04-13T07:02:29Z</dcterms:created>
  <dcterms:modified xsi:type="dcterms:W3CDTF">2017-05-15T15:20:15Z</dcterms:modified>
</cp:coreProperties>
</file>