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743A9C-9350-4FBD-9131-784582F725C2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5F15200-93E1-4868-B7BC-F15A0936E75B}">
      <dgm:prSet phldrT="[Text]" custT="1"/>
      <dgm:spPr>
        <a:solidFill>
          <a:schemeClr val="tx2"/>
        </a:solidFill>
        <a:ln cmpd="tri"/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Match</a:t>
          </a:r>
        </a:p>
        <a:p>
          <a:r>
            <a:rPr lang="en-US" sz="1800" dirty="0" smtClean="0">
              <a:solidFill>
                <a:schemeClr val="tx1"/>
              </a:solidFill>
            </a:rPr>
            <a:t>(</a:t>
          </a:r>
          <a:r>
            <a:rPr lang="en-US" sz="1800" dirty="0" err="1" smtClean="0">
              <a:solidFill>
                <a:schemeClr val="tx1"/>
              </a:solidFill>
            </a:rPr>
            <a:t>xlsm</a:t>
          </a:r>
          <a:r>
            <a:rPr lang="en-US" sz="1800" dirty="0" smtClean="0">
              <a:solidFill>
                <a:schemeClr val="tx1"/>
              </a:solidFill>
            </a:rPr>
            <a:t>)</a:t>
          </a:r>
          <a:endParaRPr lang="ru-RU" sz="1800" dirty="0">
            <a:solidFill>
              <a:schemeClr val="tx1"/>
            </a:solidFill>
          </a:endParaRPr>
        </a:p>
      </dgm:t>
    </dgm:pt>
    <dgm:pt modelId="{2A4178C5-8E14-4B18-9090-B9C8CECD7A8B}" type="parTrans" cxnId="{E3F7BE68-E315-4533-B28D-484FE7FFD0F6}">
      <dgm:prSet/>
      <dgm:spPr/>
      <dgm:t>
        <a:bodyPr/>
        <a:lstStyle/>
        <a:p>
          <a:endParaRPr lang="ru-RU"/>
        </a:p>
      </dgm:t>
    </dgm:pt>
    <dgm:pt modelId="{66F66A60-2CB5-4E0F-8B85-89AB881A7742}" type="sibTrans" cxnId="{E3F7BE68-E315-4533-B28D-484FE7FFD0F6}">
      <dgm:prSet/>
      <dgm:spPr/>
      <dgm:t>
        <a:bodyPr/>
        <a:lstStyle/>
        <a:p>
          <a:endParaRPr lang="ru-RU"/>
        </a:p>
      </dgm:t>
    </dgm:pt>
    <dgm:pt modelId="{961EA740-FF57-41C0-9DF7-B57ABFB7FE4A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CRM</a:t>
          </a:r>
          <a:br>
            <a:rPr lang="en-US" dirty="0" smtClean="0"/>
          </a:br>
          <a:r>
            <a:rPr lang="en-US" dirty="0" err="1" smtClean="0"/>
            <a:t>SaleseForce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(</a:t>
          </a:r>
          <a:r>
            <a:rPr lang="en-US" dirty="0" err="1" smtClean="0"/>
            <a:t>xls</a:t>
          </a:r>
          <a:r>
            <a:rPr lang="en-US" dirty="0" smtClean="0"/>
            <a:t>)</a:t>
          </a:r>
          <a:endParaRPr lang="ru-RU" dirty="0"/>
        </a:p>
      </dgm:t>
    </dgm:pt>
    <dgm:pt modelId="{86F1B8FC-B35E-4994-99C4-D71C52932D1E}" type="parTrans" cxnId="{289FCAE2-C48F-4783-93AF-245260E75301}">
      <dgm:prSet/>
      <dgm:spPr>
        <a:ln>
          <a:solidFill>
            <a:schemeClr val="tx1"/>
          </a:solidFill>
          <a:headEnd type="stealth"/>
          <a:tailEnd type="stealth"/>
        </a:ln>
      </dgm:spPr>
      <dgm:t>
        <a:bodyPr/>
        <a:lstStyle/>
        <a:p>
          <a:endParaRPr lang="ru-RU"/>
        </a:p>
      </dgm:t>
    </dgm:pt>
    <dgm:pt modelId="{5AA4F320-D453-4BFB-9B56-3FE4B1BF70EF}" type="sibTrans" cxnId="{289FCAE2-C48F-4783-93AF-245260E75301}">
      <dgm:prSet/>
      <dgm:spPr/>
      <dgm:t>
        <a:bodyPr/>
        <a:lstStyle/>
        <a:p>
          <a:endParaRPr lang="ru-RU"/>
        </a:p>
      </dgm:t>
    </dgm:pt>
    <dgm:pt modelId="{9033BEE1-11C2-47CB-BF8A-F5754957F8A1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200" u="sng" dirty="0" err="1" smtClean="0">
              <a:solidFill>
                <a:srgbClr val="002060"/>
              </a:solidFill>
            </a:rPr>
            <a:t>PartnerCenter</a:t>
          </a:r>
          <a:r>
            <a:rPr lang="en-US" sz="1100" dirty="0" smtClean="0"/>
            <a:t/>
          </a:r>
          <a:br>
            <a:rPr lang="en-US" sz="1100" dirty="0" smtClean="0"/>
          </a:br>
          <a:r>
            <a:rPr lang="en-US" sz="1100" b="1" dirty="0" smtClean="0">
              <a:solidFill>
                <a:srgbClr val="FF0000"/>
              </a:solidFill>
            </a:rPr>
            <a:t>Autodesk.com</a:t>
          </a:r>
          <a:br>
            <a:rPr lang="en-US" sz="1100" b="1" dirty="0" smtClean="0">
              <a:solidFill>
                <a:srgbClr val="FF0000"/>
              </a:solidFill>
            </a:rPr>
          </a:br>
          <a:r>
            <a:rPr lang="en-US" sz="1100" b="1" dirty="0" smtClean="0">
              <a:solidFill>
                <a:schemeClr val="tx1"/>
              </a:solidFill>
            </a:rPr>
            <a:t>(</a:t>
          </a:r>
          <a:r>
            <a:rPr lang="en-US" sz="1100" b="1" dirty="0" err="1" smtClean="0">
              <a:solidFill>
                <a:schemeClr val="tx1"/>
              </a:solidFill>
            </a:rPr>
            <a:t>xls</a:t>
          </a:r>
          <a:r>
            <a:rPr lang="en-US" sz="1100" b="1" dirty="0" smtClean="0">
              <a:solidFill>
                <a:schemeClr val="tx1"/>
              </a:solidFill>
            </a:rPr>
            <a:t>, </a:t>
          </a:r>
          <a:r>
            <a:rPr lang="en-US" sz="1100" b="1" dirty="0" err="1" smtClean="0">
              <a:solidFill>
                <a:schemeClr val="tx1"/>
              </a:solidFill>
            </a:rPr>
            <a:t>csv</a:t>
          </a:r>
          <a:r>
            <a:rPr lang="en-US" sz="1100" b="1" dirty="0" smtClean="0">
              <a:solidFill>
                <a:schemeClr val="tx1"/>
              </a:solidFill>
            </a:rPr>
            <a:t>)</a:t>
          </a:r>
          <a:endParaRPr lang="ru-RU" sz="1100" b="1" dirty="0">
            <a:solidFill>
              <a:schemeClr val="tx1"/>
            </a:solidFill>
          </a:endParaRPr>
        </a:p>
      </dgm:t>
    </dgm:pt>
    <dgm:pt modelId="{0DB48EB2-2691-4E3D-8B7F-D39CF66624BD}" type="parTrans" cxnId="{C351C22C-2B04-4281-920A-3C7C01C25C55}">
      <dgm:prSet/>
      <dgm:spPr>
        <a:ln>
          <a:solidFill>
            <a:schemeClr val="tx1"/>
          </a:solidFill>
          <a:headEnd type="stealth"/>
          <a:tailEnd type="diamond"/>
        </a:ln>
      </dgm:spPr>
      <dgm:t>
        <a:bodyPr/>
        <a:lstStyle/>
        <a:p>
          <a:endParaRPr lang="ru-RU"/>
        </a:p>
      </dgm:t>
    </dgm:pt>
    <dgm:pt modelId="{FD6AC596-4F6F-453B-900B-165A571ACE7A}" type="sibTrans" cxnId="{C351C22C-2B04-4281-920A-3C7C01C25C55}">
      <dgm:prSet/>
      <dgm:spPr/>
      <dgm:t>
        <a:bodyPr/>
        <a:lstStyle/>
        <a:p>
          <a:endParaRPr lang="ru-RU"/>
        </a:p>
      </dgm:t>
    </dgm:pt>
    <dgm:pt modelId="{58BA2EBD-31FD-48C3-846E-210C8C1DCA49}">
      <dgm:prSet phldrT="[Text]" custT="1"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Outlook</a:t>
          </a:r>
          <a:r>
            <a:rPr lang="en-US" sz="1100" dirty="0" smtClean="0">
              <a:solidFill>
                <a:schemeClr val="tx1"/>
              </a:solidFill>
            </a:rPr>
            <a:t/>
          </a:r>
          <a:br>
            <a:rPr lang="en-US" sz="1100" dirty="0" smtClean="0">
              <a:solidFill>
                <a:schemeClr val="tx1"/>
              </a:solidFill>
            </a:rPr>
          </a:br>
          <a:r>
            <a:rPr lang="en-US" sz="1100" dirty="0" smtClean="0">
              <a:solidFill>
                <a:schemeClr val="tx1"/>
              </a:solidFill>
            </a:rPr>
            <a:t>(</a:t>
          </a:r>
          <a:r>
            <a:rPr lang="en-US" sz="1100" dirty="0" err="1" smtClean="0">
              <a:solidFill>
                <a:schemeClr val="tx1"/>
              </a:solidFill>
            </a:rPr>
            <a:t>msg,xls</a:t>
          </a:r>
          <a:r>
            <a:rPr lang="en-US" sz="1100" dirty="0" smtClean="0">
              <a:solidFill>
                <a:schemeClr val="tx1"/>
              </a:solidFill>
            </a:rPr>
            <a:t>)</a:t>
          </a:r>
          <a:endParaRPr lang="ru-RU" sz="1100" dirty="0">
            <a:solidFill>
              <a:schemeClr val="tx1"/>
            </a:solidFill>
          </a:endParaRPr>
        </a:p>
      </dgm:t>
    </dgm:pt>
    <dgm:pt modelId="{53866EAA-44AC-4410-A773-A5A3CE9CDDB8}" type="parTrans" cxnId="{0F30F530-4666-41D7-B052-CE0E42A3530A}">
      <dgm:prSet/>
      <dgm:spPr>
        <a:ln>
          <a:headEnd type="stealth"/>
          <a:tailEnd type="stealth"/>
        </a:ln>
      </dgm:spPr>
      <dgm:t>
        <a:bodyPr/>
        <a:lstStyle/>
        <a:p>
          <a:endParaRPr lang="ru-RU"/>
        </a:p>
      </dgm:t>
    </dgm:pt>
    <dgm:pt modelId="{04487150-0325-4E15-9E3C-5B0437CFE560}" type="sibTrans" cxnId="{0F30F530-4666-41D7-B052-CE0E42A3530A}">
      <dgm:prSet/>
      <dgm:spPr/>
      <dgm:t>
        <a:bodyPr/>
        <a:lstStyle/>
        <a:p>
          <a:endParaRPr lang="ru-RU"/>
        </a:p>
      </dgm:t>
    </dgm:pt>
    <dgm:pt modelId="{7B8CD4C6-56E5-4452-AB24-7AFBAC211AD6}">
      <dgm:prSet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dirty="0" err="1" smtClean="0">
              <a:solidFill>
                <a:schemeClr val="tx1"/>
              </a:solidFill>
            </a:rPr>
            <a:t>StockBook</a:t>
          </a:r>
          <a:r>
            <a:rPr lang="en-US" sz="1100" dirty="0" smtClean="0">
              <a:solidFill>
                <a:schemeClr val="tx1"/>
              </a:solidFill>
            </a:rPr>
            <a:t/>
          </a:r>
          <a:br>
            <a:rPr lang="en-US" sz="1100" dirty="0" smtClean="0">
              <a:solidFill>
                <a:schemeClr val="tx1"/>
              </a:solidFill>
            </a:rPr>
          </a:br>
          <a:r>
            <a:rPr lang="en-US" sz="1100" dirty="0" smtClean="0">
              <a:solidFill>
                <a:schemeClr val="tx1"/>
              </a:solidFill>
            </a:rPr>
            <a:t>(</a:t>
          </a:r>
          <a:r>
            <a:rPr lang="en-US" sz="1100" dirty="0" err="1" smtClean="0">
              <a:solidFill>
                <a:schemeClr val="tx1"/>
              </a:solidFill>
            </a:rPr>
            <a:t>xls</a:t>
          </a:r>
          <a:r>
            <a:rPr lang="en-US" sz="1100" dirty="0" smtClean="0">
              <a:solidFill>
                <a:schemeClr val="tx1"/>
              </a:solidFill>
            </a:rPr>
            <a:t>)</a:t>
          </a:r>
          <a:endParaRPr lang="ru-RU" sz="1100" dirty="0">
            <a:solidFill>
              <a:schemeClr val="tx1"/>
            </a:solidFill>
          </a:endParaRPr>
        </a:p>
      </dgm:t>
    </dgm:pt>
    <dgm:pt modelId="{93C82724-7A11-4633-8B2A-1DAADA23F26F}" type="parTrans" cxnId="{F1380F55-26B2-408B-A4AF-7905101E3A20}">
      <dgm:prSet/>
      <dgm:spPr>
        <a:ln>
          <a:headEnd type="stealth"/>
        </a:ln>
      </dgm:spPr>
      <dgm:t>
        <a:bodyPr/>
        <a:lstStyle/>
        <a:p>
          <a:endParaRPr lang="ru-RU"/>
        </a:p>
      </dgm:t>
    </dgm:pt>
    <dgm:pt modelId="{483809F6-464A-40A3-B7CA-4C9E9532552A}" type="sibTrans" cxnId="{F1380F55-26B2-408B-A4AF-7905101E3A20}">
      <dgm:prSet/>
      <dgm:spPr/>
      <dgm:t>
        <a:bodyPr/>
        <a:lstStyle/>
        <a:p>
          <a:endParaRPr lang="ru-RU"/>
        </a:p>
      </dgm:t>
    </dgm:pt>
    <dgm:pt modelId="{ED85D651-6F68-4209-AD70-4DA117F4F96B}">
      <dgm:prSet phldrT="[Text]" custT="1"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100" dirty="0" smtClean="0">
              <a:solidFill>
                <a:srgbClr val="FF0000"/>
              </a:solidFill>
            </a:rPr>
            <a:t>Бухгалтерия </a:t>
          </a:r>
          <a:r>
            <a:rPr 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1C</a:t>
          </a:r>
          <a:r>
            <a:rPr lang="ru-RU" sz="1100" dirty="0" smtClean="0">
              <a:solidFill>
                <a:srgbClr val="FF0000"/>
              </a:solidFill>
            </a:rPr>
            <a:t/>
          </a:r>
          <a:br>
            <a:rPr lang="ru-RU" sz="1100" dirty="0" smtClean="0">
              <a:solidFill>
                <a:srgbClr val="FF0000"/>
              </a:solidFill>
            </a:rPr>
          </a:br>
          <a:r>
            <a:rPr lang="en-US" sz="1100" dirty="0" smtClean="0">
              <a:solidFill>
                <a:srgbClr val="FF0000"/>
              </a:solidFill>
            </a:rPr>
            <a:t>(</a:t>
          </a:r>
          <a:r>
            <a:rPr lang="en-US" sz="1100" dirty="0" err="1" smtClean="0">
              <a:solidFill>
                <a:srgbClr val="FF0000"/>
              </a:solidFill>
            </a:rPr>
            <a:t>xls</a:t>
          </a:r>
          <a:r>
            <a:rPr lang="en-US" sz="1100" dirty="0" smtClean="0">
              <a:solidFill>
                <a:srgbClr val="FF0000"/>
              </a:solidFill>
            </a:rPr>
            <a:t>)</a:t>
          </a:r>
          <a:endParaRPr lang="ru-RU" sz="1100" dirty="0">
            <a:solidFill>
              <a:srgbClr val="FF0000"/>
            </a:solidFill>
          </a:endParaRPr>
        </a:p>
      </dgm:t>
    </dgm:pt>
    <dgm:pt modelId="{07630D6A-A692-4CED-8FA6-7377D0C973FB}" type="parTrans" cxnId="{CB6ABD69-E1CD-4903-BCC3-C02016FE3634}">
      <dgm:prSet/>
      <dgm:spPr>
        <a:ln>
          <a:headEnd type="stealth"/>
          <a:tailEnd type="diamond"/>
        </a:ln>
      </dgm:spPr>
      <dgm:t>
        <a:bodyPr/>
        <a:lstStyle/>
        <a:p>
          <a:endParaRPr lang="ru-RU"/>
        </a:p>
      </dgm:t>
    </dgm:pt>
    <dgm:pt modelId="{B051EC22-3932-4BFD-BD2F-731961CE6333}" type="sibTrans" cxnId="{CB6ABD69-E1CD-4903-BCC3-C02016FE3634}">
      <dgm:prSet/>
      <dgm:spPr/>
      <dgm:t>
        <a:bodyPr/>
        <a:lstStyle/>
        <a:p>
          <a:endParaRPr lang="ru-RU"/>
        </a:p>
      </dgm:t>
    </dgm:pt>
    <dgm:pt modelId="{955C68BA-5064-4E9A-B86E-8B38D4A76733}" type="pres">
      <dgm:prSet presAssocID="{10743A9C-9350-4FBD-9131-784582F725C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A462C4A-7E82-4740-9C41-E791250229A8}" type="pres">
      <dgm:prSet presAssocID="{D5F15200-93E1-4868-B7BC-F15A0936E75B}" presName="centerShape" presStyleLbl="node0" presStyleIdx="0" presStyleCnt="1"/>
      <dgm:spPr/>
      <dgm:t>
        <a:bodyPr/>
        <a:lstStyle/>
        <a:p>
          <a:endParaRPr lang="ru-RU"/>
        </a:p>
      </dgm:t>
    </dgm:pt>
    <dgm:pt modelId="{64DEE364-AE56-4E1D-92E3-053C651C527C}" type="pres">
      <dgm:prSet presAssocID="{86F1B8FC-B35E-4994-99C4-D71C52932D1E}" presName="Name9" presStyleLbl="parChTrans1D2" presStyleIdx="0" presStyleCnt="5"/>
      <dgm:spPr/>
      <dgm:t>
        <a:bodyPr/>
        <a:lstStyle/>
        <a:p>
          <a:endParaRPr lang="ru-RU"/>
        </a:p>
      </dgm:t>
    </dgm:pt>
    <dgm:pt modelId="{9F8358B0-A290-4D47-A035-8D6E0D45B08D}" type="pres">
      <dgm:prSet presAssocID="{86F1B8FC-B35E-4994-99C4-D71C52932D1E}" presName="connTx" presStyleLbl="parChTrans1D2" presStyleIdx="0" presStyleCnt="5"/>
      <dgm:spPr/>
      <dgm:t>
        <a:bodyPr/>
        <a:lstStyle/>
        <a:p>
          <a:endParaRPr lang="ru-RU"/>
        </a:p>
      </dgm:t>
    </dgm:pt>
    <dgm:pt modelId="{8EB9AAC8-5986-4402-887E-849AA77200D4}" type="pres">
      <dgm:prSet presAssocID="{961EA740-FF57-41C0-9DF7-B57ABFB7FE4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FDA291-2B88-440E-A5BD-BE23906A6944}" type="pres">
      <dgm:prSet presAssocID="{93C82724-7A11-4633-8B2A-1DAADA23F26F}" presName="Name9" presStyleLbl="parChTrans1D2" presStyleIdx="1" presStyleCnt="5"/>
      <dgm:spPr/>
      <dgm:t>
        <a:bodyPr/>
        <a:lstStyle/>
        <a:p>
          <a:endParaRPr lang="ru-RU"/>
        </a:p>
      </dgm:t>
    </dgm:pt>
    <dgm:pt modelId="{DF62F0E5-6351-484A-BEB9-BC34EA2B99C1}" type="pres">
      <dgm:prSet presAssocID="{93C82724-7A11-4633-8B2A-1DAADA23F26F}" presName="connTx" presStyleLbl="parChTrans1D2" presStyleIdx="1" presStyleCnt="5"/>
      <dgm:spPr/>
      <dgm:t>
        <a:bodyPr/>
        <a:lstStyle/>
        <a:p>
          <a:endParaRPr lang="ru-RU"/>
        </a:p>
      </dgm:t>
    </dgm:pt>
    <dgm:pt modelId="{02D04EC0-6C74-465F-8E6D-E6E669C666A2}" type="pres">
      <dgm:prSet presAssocID="{7B8CD4C6-56E5-4452-AB24-7AFBAC211AD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21EAF1-8DD2-4495-845C-A84C61903CCC}" type="pres">
      <dgm:prSet presAssocID="{0DB48EB2-2691-4E3D-8B7F-D39CF66624BD}" presName="Name9" presStyleLbl="parChTrans1D2" presStyleIdx="2" presStyleCnt="5"/>
      <dgm:spPr/>
      <dgm:t>
        <a:bodyPr/>
        <a:lstStyle/>
        <a:p>
          <a:endParaRPr lang="ru-RU"/>
        </a:p>
      </dgm:t>
    </dgm:pt>
    <dgm:pt modelId="{D0BC2C87-A67C-46C4-B5F9-AD2F0EE33CBC}" type="pres">
      <dgm:prSet presAssocID="{0DB48EB2-2691-4E3D-8B7F-D39CF66624BD}" presName="connTx" presStyleLbl="parChTrans1D2" presStyleIdx="2" presStyleCnt="5"/>
      <dgm:spPr/>
      <dgm:t>
        <a:bodyPr/>
        <a:lstStyle/>
        <a:p>
          <a:endParaRPr lang="ru-RU"/>
        </a:p>
      </dgm:t>
    </dgm:pt>
    <dgm:pt modelId="{376CF924-297F-4122-ADFA-00FF8321419D}" type="pres">
      <dgm:prSet presAssocID="{9033BEE1-11C2-47CB-BF8A-F5754957F8A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AB001A-C160-413C-A4D0-E1753BD83A59}" type="pres">
      <dgm:prSet presAssocID="{53866EAA-44AC-4410-A773-A5A3CE9CDDB8}" presName="Name9" presStyleLbl="parChTrans1D2" presStyleIdx="3" presStyleCnt="5"/>
      <dgm:spPr/>
      <dgm:t>
        <a:bodyPr/>
        <a:lstStyle/>
        <a:p>
          <a:endParaRPr lang="ru-RU"/>
        </a:p>
      </dgm:t>
    </dgm:pt>
    <dgm:pt modelId="{2413AF69-19E8-45C1-8932-7B7B9AD9CE21}" type="pres">
      <dgm:prSet presAssocID="{53866EAA-44AC-4410-A773-A5A3CE9CDDB8}" presName="connTx" presStyleLbl="parChTrans1D2" presStyleIdx="3" presStyleCnt="5"/>
      <dgm:spPr/>
      <dgm:t>
        <a:bodyPr/>
        <a:lstStyle/>
        <a:p>
          <a:endParaRPr lang="ru-RU"/>
        </a:p>
      </dgm:t>
    </dgm:pt>
    <dgm:pt modelId="{A2EE1941-37B2-402E-B2B2-82D480D458D4}" type="pres">
      <dgm:prSet presAssocID="{58BA2EBD-31FD-48C3-846E-210C8C1DCA4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465BDF-CEDD-4563-9307-932722F198A7}" type="pres">
      <dgm:prSet presAssocID="{07630D6A-A692-4CED-8FA6-7377D0C973FB}" presName="Name9" presStyleLbl="parChTrans1D2" presStyleIdx="4" presStyleCnt="5"/>
      <dgm:spPr/>
      <dgm:t>
        <a:bodyPr/>
        <a:lstStyle/>
        <a:p>
          <a:endParaRPr lang="ru-RU"/>
        </a:p>
      </dgm:t>
    </dgm:pt>
    <dgm:pt modelId="{DB63A1BF-E733-4054-B23E-8E8F2C88D112}" type="pres">
      <dgm:prSet presAssocID="{07630D6A-A692-4CED-8FA6-7377D0C973FB}" presName="connTx" presStyleLbl="parChTrans1D2" presStyleIdx="4" presStyleCnt="5"/>
      <dgm:spPr/>
      <dgm:t>
        <a:bodyPr/>
        <a:lstStyle/>
        <a:p>
          <a:endParaRPr lang="ru-RU"/>
        </a:p>
      </dgm:t>
    </dgm:pt>
    <dgm:pt modelId="{A3003EFD-C01C-4DD3-B759-5F6E598A16B4}" type="pres">
      <dgm:prSet presAssocID="{ED85D651-6F68-4209-AD70-4DA117F4F96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0DB115C-AD71-4F2D-AB64-FB9A820CB0D5}" type="presOf" srcId="{D5F15200-93E1-4868-B7BC-F15A0936E75B}" destId="{2A462C4A-7E82-4740-9C41-E791250229A8}" srcOrd="0" destOrd="0" presId="urn:microsoft.com/office/officeart/2005/8/layout/radial1"/>
    <dgm:cxn modelId="{77D51E1F-027B-4B31-9738-DA0FC6491BFC}" type="presOf" srcId="{53866EAA-44AC-4410-A773-A5A3CE9CDDB8}" destId="{0BAB001A-C160-413C-A4D0-E1753BD83A59}" srcOrd="0" destOrd="0" presId="urn:microsoft.com/office/officeart/2005/8/layout/radial1"/>
    <dgm:cxn modelId="{2293E941-AE4F-413A-9DE6-1AC670962B10}" type="presOf" srcId="{58BA2EBD-31FD-48C3-846E-210C8C1DCA49}" destId="{A2EE1941-37B2-402E-B2B2-82D480D458D4}" srcOrd="0" destOrd="0" presId="urn:microsoft.com/office/officeart/2005/8/layout/radial1"/>
    <dgm:cxn modelId="{7BA2D5FA-B5B7-4811-BD9C-5B4FDDEE123E}" type="presOf" srcId="{0DB48EB2-2691-4E3D-8B7F-D39CF66624BD}" destId="{1B21EAF1-8DD2-4495-845C-A84C61903CCC}" srcOrd="0" destOrd="0" presId="urn:microsoft.com/office/officeart/2005/8/layout/radial1"/>
    <dgm:cxn modelId="{BC064622-277C-4624-94E8-3B6C17F192F1}" type="presOf" srcId="{9033BEE1-11C2-47CB-BF8A-F5754957F8A1}" destId="{376CF924-297F-4122-ADFA-00FF8321419D}" srcOrd="0" destOrd="0" presId="urn:microsoft.com/office/officeart/2005/8/layout/radial1"/>
    <dgm:cxn modelId="{78E39564-4836-49BE-AC2F-E5DE46D4C172}" type="presOf" srcId="{93C82724-7A11-4633-8B2A-1DAADA23F26F}" destId="{09FDA291-2B88-440E-A5BD-BE23906A6944}" srcOrd="0" destOrd="0" presId="urn:microsoft.com/office/officeart/2005/8/layout/radial1"/>
    <dgm:cxn modelId="{289FCAE2-C48F-4783-93AF-245260E75301}" srcId="{D5F15200-93E1-4868-B7BC-F15A0936E75B}" destId="{961EA740-FF57-41C0-9DF7-B57ABFB7FE4A}" srcOrd="0" destOrd="0" parTransId="{86F1B8FC-B35E-4994-99C4-D71C52932D1E}" sibTransId="{5AA4F320-D453-4BFB-9B56-3FE4B1BF70EF}"/>
    <dgm:cxn modelId="{4B0BF7F2-4325-4111-A9B6-8E3AEEAF1318}" type="presOf" srcId="{10743A9C-9350-4FBD-9131-784582F725C2}" destId="{955C68BA-5064-4E9A-B86E-8B38D4A76733}" srcOrd="0" destOrd="0" presId="urn:microsoft.com/office/officeart/2005/8/layout/radial1"/>
    <dgm:cxn modelId="{C351C22C-2B04-4281-920A-3C7C01C25C55}" srcId="{D5F15200-93E1-4868-B7BC-F15A0936E75B}" destId="{9033BEE1-11C2-47CB-BF8A-F5754957F8A1}" srcOrd="2" destOrd="0" parTransId="{0DB48EB2-2691-4E3D-8B7F-D39CF66624BD}" sibTransId="{FD6AC596-4F6F-453B-900B-165A571ACE7A}"/>
    <dgm:cxn modelId="{D472F23B-47F1-4577-8870-BEEF06CD4022}" type="presOf" srcId="{86F1B8FC-B35E-4994-99C4-D71C52932D1E}" destId="{9F8358B0-A290-4D47-A035-8D6E0D45B08D}" srcOrd="1" destOrd="0" presId="urn:microsoft.com/office/officeart/2005/8/layout/radial1"/>
    <dgm:cxn modelId="{4F885813-AFA6-46C3-ACE4-8549FC00A78B}" type="presOf" srcId="{0DB48EB2-2691-4E3D-8B7F-D39CF66624BD}" destId="{D0BC2C87-A67C-46C4-B5F9-AD2F0EE33CBC}" srcOrd="1" destOrd="0" presId="urn:microsoft.com/office/officeart/2005/8/layout/radial1"/>
    <dgm:cxn modelId="{A8FF5C30-A16D-4AAD-A314-FF2F2BB965CC}" type="presOf" srcId="{961EA740-FF57-41C0-9DF7-B57ABFB7FE4A}" destId="{8EB9AAC8-5986-4402-887E-849AA77200D4}" srcOrd="0" destOrd="0" presId="urn:microsoft.com/office/officeart/2005/8/layout/radial1"/>
    <dgm:cxn modelId="{E3F7BE68-E315-4533-B28D-484FE7FFD0F6}" srcId="{10743A9C-9350-4FBD-9131-784582F725C2}" destId="{D5F15200-93E1-4868-B7BC-F15A0936E75B}" srcOrd="0" destOrd="0" parTransId="{2A4178C5-8E14-4B18-9090-B9C8CECD7A8B}" sibTransId="{66F66A60-2CB5-4E0F-8B85-89AB881A7742}"/>
    <dgm:cxn modelId="{0F30F530-4666-41D7-B052-CE0E42A3530A}" srcId="{D5F15200-93E1-4868-B7BC-F15A0936E75B}" destId="{58BA2EBD-31FD-48C3-846E-210C8C1DCA49}" srcOrd="3" destOrd="0" parTransId="{53866EAA-44AC-4410-A773-A5A3CE9CDDB8}" sibTransId="{04487150-0325-4E15-9E3C-5B0437CFE560}"/>
    <dgm:cxn modelId="{1B7FD062-4228-419A-B21E-5248D0AA49DE}" type="presOf" srcId="{07630D6A-A692-4CED-8FA6-7377D0C973FB}" destId="{DB63A1BF-E733-4054-B23E-8E8F2C88D112}" srcOrd="1" destOrd="0" presId="urn:microsoft.com/office/officeart/2005/8/layout/radial1"/>
    <dgm:cxn modelId="{F1380F55-26B2-408B-A4AF-7905101E3A20}" srcId="{D5F15200-93E1-4868-B7BC-F15A0936E75B}" destId="{7B8CD4C6-56E5-4452-AB24-7AFBAC211AD6}" srcOrd="1" destOrd="0" parTransId="{93C82724-7A11-4633-8B2A-1DAADA23F26F}" sibTransId="{483809F6-464A-40A3-B7CA-4C9E9532552A}"/>
    <dgm:cxn modelId="{1FDED41C-CF75-4863-BBD8-89C88948DF5C}" type="presOf" srcId="{ED85D651-6F68-4209-AD70-4DA117F4F96B}" destId="{A3003EFD-C01C-4DD3-B759-5F6E598A16B4}" srcOrd="0" destOrd="0" presId="urn:microsoft.com/office/officeart/2005/8/layout/radial1"/>
    <dgm:cxn modelId="{CB6ABD69-E1CD-4903-BCC3-C02016FE3634}" srcId="{D5F15200-93E1-4868-B7BC-F15A0936E75B}" destId="{ED85D651-6F68-4209-AD70-4DA117F4F96B}" srcOrd="4" destOrd="0" parTransId="{07630D6A-A692-4CED-8FA6-7377D0C973FB}" sibTransId="{B051EC22-3932-4BFD-BD2F-731961CE6333}"/>
    <dgm:cxn modelId="{27227A98-EFB5-4A89-842C-CEDF04AEF05B}" type="presOf" srcId="{93C82724-7A11-4633-8B2A-1DAADA23F26F}" destId="{DF62F0E5-6351-484A-BEB9-BC34EA2B99C1}" srcOrd="1" destOrd="0" presId="urn:microsoft.com/office/officeart/2005/8/layout/radial1"/>
    <dgm:cxn modelId="{C2D95296-E2DC-45F6-B9E9-45786CA18F81}" type="presOf" srcId="{53866EAA-44AC-4410-A773-A5A3CE9CDDB8}" destId="{2413AF69-19E8-45C1-8932-7B7B9AD9CE21}" srcOrd="1" destOrd="0" presId="urn:microsoft.com/office/officeart/2005/8/layout/radial1"/>
    <dgm:cxn modelId="{5E3A3EF8-4003-46BF-BC43-1D06A5528291}" type="presOf" srcId="{86F1B8FC-B35E-4994-99C4-D71C52932D1E}" destId="{64DEE364-AE56-4E1D-92E3-053C651C527C}" srcOrd="0" destOrd="0" presId="urn:microsoft.com/office/officeart/2005/8/layout/radial1"/>
    <dgm:cxn modelId="{EB4A10EA-6054-4628-BC50-DC0655B9074A}" type="presOf" srcId="{07630D6A-A692-4CED-8FA6-7377D0C973FB}" destId="{9E465BDF-CEDD-4563-9307-932722F198A7}" srcOrd="0" destOrd="0" presId="urn:microsoft.com/office/officeart/2005/8/layout/radial1"/>
    <dgm:cxn modelId="{872E1955-A1B0-4F5D-A645-967042446432}" type="presOf" srcId="{7B8CD4C6-56E5-4452-AB24-7AFBAC211AD6}" destId="{02D04EC0-6C74-465F-8E6D-E6E669C666A2}" srcOrd="0" destOrd="0" presId="urn:microsoft.com/office/officeart/2005/8/layout/radial1"/>
    <dgm:cxn modelId="{4433BEB1-095F-4D09-A6C0-BA583C04715E}" type="presParOf" srcId="{955C68BA-5064-4E9A-B86E-8B38D4A76733}" destId="{2A462C4A-7E82-4740-9C41-E791250229A8}" srcOrd="0" destOrd="0" presId="urn:microsoft.com/office/officeart/2005/8/layout/radial1"/>
    <dgm:cxn modelId="{CF79C3F6-198E-4FB2-9936-130FB92D5B8B}" type="presParOf" srcId="{955C68BA-5064-4E9A-B86E-8B38D4A76733}" destId="{64DEE364-AE56-4E1D-92E3-053C651C527C}" srcOrd="1" destOrd="0" presId="urn:microsoft.com/office/officeart/2005/8/layout/radial1"/>
    <dgm:cxn modelId="{423778E2-536F-4EFE-91B3-99FC18D1556D}" type="presParOf" srcId="{64DEE364-AE56-4E1D-92E3-053C651C527C}" destId="{9F8358B0-A290-4D47-A035-8D6E0D45B08D}" srcOrd="0" destOrd="0" presId="urn:microsoft.com/office/officeart/2005/8/layout/radial1"/>
    <dgm:cxn modelId="{418CF798-BA37-4841-BC1D-808037615361}" type="presParOf" srcId="{955C68BA-5064-4E9A-B86E-8B38D4A76733}" destId="{8EB9AAC8-5986-4402-887E-849AA77200D4}" srcOrd="2" destOrd="0" presId="urn:microsoft.com/office/officeart/2005/8/layout/radial1"/>
    <dgm:cxn modelId="{BDF8F32C-40AF-4AA8-91A3-5A876ED0BC15}" type="presParOf" srcId="{955C68BA-5064-4E9A-B86E-8B38D4A76733}" destId="{09FDA291-2B88-440E-A5BD-BE23906A6944}" srcOrd="3" destOrd="0" presId="urn:microsoft.com/office/officeart/2005/8/layout/radial1"/>
    <dgm:cxn modelId="{C4E85026-6407-4B60-B93F-B858BC27EEB5}" type="presParOf" srcId="{09FDA291-2B88-440E-A5BD-BE23906A6944}" destId="{DF62F0E5-6351-484A-BEB9-BC34EA2B99C1}" srcOrd="0" destOrd="0" presId="urn:microsoft.com/office/officeart/2005/8/layout/radial1"/>
    <dgm:cxn modelId="{7613D8A0-4C50-42F9-8716-88A22236DCE4}" type="presParOf" srcId="{955C68BA-5064-4E9A-B86E-8B38D4A76733}" destId="{02D04EC0-6C74-465F-8E6D-E6E669C666A2}" srcOrd="4" destOrd="0" presId="urn:microsoft.com/office/officeart/2005/8/layout/radial1"/>
    <dgm:cxn modelId="{E3DC9A92-5A02-4C62-AED5-5940DF90371E}" type="presParOf" srcId="{955C68BA-5064-4E9A-B86E-8B38D4A76733}" destId="{1B21EAF1-8DD2-4495-845C-A84C61903CCC}" srcOrd="5" destOrd="0" presId="urn:microsoft.com/office/officeart/2005/8/layout/radial1"/>
    <dgm:cxn modelId="{58049CBA-4EDF-4F6E-8026-15584AE2FBC3}" type="presParOf" srcId="{1B21EAF1-8DD2-4495-845C-A84C61903CCC}" destId="{D0BC2C87-A67C-46C4-B5F9-AD2F0EE33CBC}" srcOrd="0" destOrd="0" presId="urn:microsoft.com/office/officeart/2005/8/layout/radial1"/>
    <dgm:cxn modelId="{5E43EFC4-3D36-4633-9446-E9496D1AAF21}" type="presParOf" srcId="{955C68BA-5064-4E9A-B86E-8B38D4A76733}" destId="{376CF924-297F-4122-ADFA-00FF8321419D}" srcOrd="6" destOrd="0" presId="urn:microsoft.com/office/officeart/2005/8/layout/radial1"/>
    <dgm:cxn modelId="{A25ED22B-DB0D-4FF6-805A-AE4ED0FEE014}" type="presParOf" srcId="{955C68BA-5064-4E9A-B86E-8B38D4A76733}" destId="{0BAB001A-C160-413C-A4D0-E1753BD83A59}" srcOrd="7" destOrd="0" presId="urn:microsoft.com/office/officeart/2005/8/layout/radial1"/>
    <dgm:cxn modelId="{64A94A36-6149-45F1-8B69-AFD832D8563F}" type="presParOf" srcId="{0BAB001A-C160-413C-A4D0-E1753BD83A59}" destId="{2413AF69-19E8-45C1-8932-7B7B9AD9CE21}" srcOrd="0" destOrd="0" presId="urn:microsoft.com/office/officeart/2005/8/layout/radial1"/>
    <dgm:cxn modelId="{FB0D568C-099D-40FF-A25E-7AA37A0078C9}" type="presParOf" srcId="{955C68BA-5064-4E9A-B86E-8B38D4A76733}" destId="{A2EE1941-37B2-402E-B2B2-82D480D458D4}" srcOrd="8" destOrd="0" presId="urn:microsoft.com/office/officeart/2005/8/layout/radial1"/>
    <dgm:cxn modelId="{E031F748-3CA6-4C96-AB27-63FB25BE1098}" type="presParOf" srcId="{955C68BA-5064-4E9A-B86E-8B38D4A76733}" destId="{9E465BDF-CEDD-4563-9307-932722F198A7}" srcOrd="9" destOrd="0" presId="urn:microsoft.com/office/officeart/2005/8/layout/radial1"/>
    <dgm:cxn modelId="{5DEDF258-2839-4728-BBD0-44EC80FBDE8A}" type="presParOf" srcId="{9E465BDF-CEDD-4563-9307-932722F198A7}" destId="{DB63A1BF-E733-4054-B23E-8E8F2C88D112}" srcOrd="0" destOrd="0" presId="urn:microsoft.com/office/officeart/2005/8/layout/radial1"/>
    <dgm:cxn modelId="{42AEF9CC-5169-4B35-8034-BBD3E8DC5EAC}" type="presParOf" srcId="{955C68BA-5064-4E9A-B86E-8B38D4A76733}" destId="{A3003EFD-C01C-4DD3-B759-5F6E598A16B4}" srcOrd="10" destOrd="0" presId="urn:microsoft.com/office/officeart/2005/8/layout/radial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62C4A-7E82-4740-9C41-E791250229A8}">
      <dsp:nvSpPr>
        <dsp:cNvPr id="0" name=""/>
        <dsp:cNvSpPr/>
      </dsp:nvSpPr>
      <dsp:spPr>
        <a:xfrm>
          <a:off x="3393159" y="1896108"/>
          <a:ext cx="1443281" cy="1443281"/>
        </a:xfrm>
        <a:prstGeom prst="ellipse">
          <a:avLst/>
        </a:prstGeom>
        <a:solidFill>
          <a:schemeClr val="tx2"/>
        </a:solidFill>
        <a:ln w="26425" cap="flat" cmpd="tri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Match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(</a:t>
          </a:r>
          <a:r>
            <a:rPr lang="en-US" sz="1800" kern="1200" dirty="0" err="1" smtClean="0">
              <a:solidFill>
                <a:schemeClr val="tx1"/>
              </a:solidFill>
            </a:rPr>
            <a:t>xlsm</a:t>
          </a:r>
          <a:r>
            <a:rPr lang="en-US" sz="1800" kern="1200" dirty="0" smtClean="0">
              <a:solidFill>
                <a:schemeClr val="tx1"/>
              </a:solidFill>
            </a:rPr>
            <a:t>)</a:t>
          </a:r>
          <a:endParaRPr lang="ru-RU" sz="1800" kern="1200" dirty="0">
            <a:solidFill>
              <a:schemeClr val="tx1"/>
            </a:solidFill>
          </a:endParaRPr>
        </a:p>
      </dsp:txBody>
      <dsp:txXfrm>
        <a:off x="3604523" y="2107472"/>
        <a:ext cx="1020553" cy="1020553"/>
      </dsp:txXfrm>
    </dsp:sp>
    <dsp:sp modelId="{64DEE364-AE56-4E1D-92E3-053C651C527C}">
      <dsp:nvSpPr>
        <dsp:cNvPr id="0" name=""/>
        <dsp:cNvSpPr/>
      </dsp:nvSpPr>
      <dsp:spPr>
        <a:xfrm rot="16200000">
          <a:off x="3897354" y="1662879"/>
          <a:ext cx="434891" cy="31567"/>
        </a:xfrm>
        <a:custGeom>
          <a:avLst/>
          <a:gdLst/>
          <a:ahLst/>
          <a:cxnLst/>
          <a:rect l="0" t="0" r="0" b="0"/>
          <a:pathLst>
            <a:path>
              <a:moveTo>
                <a:pt x="0" y="15783"/>
              </a:moveTo>
              <a:lnTo>
                <a:pt x="434891" y="15783"/>
              </a:lnTo>
            </a:path>
          </a:pathLst>
        </a:custGeom>
        <a:noFill/>
        <a:ln w="26425" cap="flat" cmpd="sng" algn="ctr">
          <a:solidFill>
            <a:schemeClr val="tx1"/>
          </a:solidFill>
          <a:prstDash val="solid"/>
          <a:headEnd type="stealth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103927" y="1667790"/>
        <a:ext cx="21744" cy="21744"/>
      </dsp:txXfrm>
    </dsp:sp>
    <dsp:sp modelId="{8EB9AAC8-5986-4402-887E-849AA77200D4}">
      <dsp:nvSpPr>
        <dsp:cNvPr id="0" name=""/>
        <dsp:cNvSpPr/>
      </dsp:nvSpPr>
      <dsp:spPr>
        <a:xfrm>
          <a:off x="3393159" y="17935"/>
          <a:ext cx="1443281" cy="1443281"/>
        </a:xfrm>
        <a:prstGeom prst="ellipse">
          <a:avLst/>
        </a:prstGeom>
        <a:solidFill>
          <a:srgbClr val="7030A0"/>
        </a:solidFill>
        <a:ln w="264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CRM</a:t>
          </a:r>
          <a:br>
            <a:rPr lang="en-US" sz="1400" kern="1200" dirty="0" smtClean="0"/>
          </a:br>
          <a:r>
            <a:rPr lang="en-US" sz="1400" kern="1200" dirty="0" err="1" smtClean="0"/>
            <a:t>SaleseForce</a:t>
          </a:r>
          <a:r>
            <a:rPr lang="en-US" sz="1400" kern="1200" dirty="0" smtClean="0"/>
            <a:t/>
          </a:r>
          <a:br>
            <a:rPr lang="en-US" sz="1400" kern="1200" dirty="0" smtClean="0"/>
          </a:br>
          <a:r>
            <a:rPr lang="en-US" sz="1400" kern="1200" dirty="0" smtClean="0"/>
            <a:t>(</a:t>
          </a:r>
          <a:r>
            <a:rPr lang="en-US" sz="1400" kern="1200" dirty="0" err="1" smtClean="0"/>
            <a:t>xls</a:t>
          </a:r>
          <a:r>
            <a:rPr lang="en-US" sz="1400" kern="1200" dirty="0" smtClean="0"/>
            <a:t>)</a:t>
          </a:r>
          <a:endParaRPr lang="ru-RU" sz="1400" kern="1200" dirty="0"/>
        </a:p>
      </dsp:txBody>
      <dsp:txXfrm>
        <a:off x="3604523" y="229299"/>
        <a:ext cx="1020553" cy="1020553"/>
      </dsp:txXfrm>
    </dsp:sp>
    <dsp:sp modelId="{09FDA291-2B88-440E-A5BD-BE23906A6944}">
      <dsp:nvSpPr>
        <dsp:cNvPr id="0" name=""/>
        <dsp:cNvSpPr/>
      </dsp:nvSpPr>
      <dsp:spPr>
        <a:xfrm rot="20520000">
          <a:off x="4790478" y="2311771"/>
          <a:ext cx="434891" cy="31567"/>
        </a:xfrm>
        <a:custGeom>
          <a:avLst/>
          <a:gdLst/>
          <a:ahLst/>
          <a:cxnLst/>
          <a:rect l="0" t="0" r="0" b="0"/>
          <a:pathLst>
            <a:path>
              <a:moveTo>
                <a:pt x="0" y="15783"/>
              </a:moveTo>
              <a:lnTo>
                <a:pt x="434891" y="15783"/>
              </a:lnTo>
            </a:path>
          </a:pathLst>
        </a:custGeom>
        <a:noFill/>
        <a:ln w="26425" cap="flat" cmpd="sng" algn="ctr">
          <a:solidFill>
            <a:scrgbClr r="0" g="0" b="0"/>
          </a:solidFill>
          <a:prstDash val="solid"/>
          <a:head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997051" y="2316683"/>
        <a:ext cx="21744" cy="21744"/>
      </dsp:txXfrm>
    </dsp:sp>
    <dsp:sp modelId="{02D04EC0-6C74-465F-8E6D-E6E669C666A2}">
      <dsp:nvSpPr>
        <dsp:cNvPr id="0" name=""/>
        <dsp:cNvSpPr/>
      </dsp:nvSpPr>
      <dsp:spPr>
        <a:xfrm>
          <a:off x="5179407" y="1315721"/>
          <a:ext cx="1443281" cy="1443281"/>
        </a:xfrm>
        <a:prstGeom prst="ellipse">
          <a:avLst/>
        </a:prstGeom>
        <a:solidFill>
          <a:srgbClr val="92D050"/>
        </a:solidFill>
        <a:ln w="264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1"/>
              </a:solidFill>
            </a:rPr>
            <a:t>StockBook</a:t>
          </a:r>
          <a:r>
            <a:rPr lang="en-US" sz="1100" kern="1200" dirty="0" smtClean="0">
              <a:solidFill>
                <a:schemeClr val="tx1"/>
              </a:solidFill>
            </a:rPr>
            <a:t/>
          </a:r>
          <a:br>
            <a:rPr lang="en-US" sz="1100" kern="1200" dirty="0" smtClean="0">
              <a:solidFill>
                <a:schemeClr val="tx1"/>
              </a:solidFill>
            </a:rPr>
          </a:br>
          <a:r>
            <a:rPr lang="en-US" sz="1100" kern="1200" dirty="0" smtClean="0">
              <a:solidFill>
                <a:schemeClr val="tx1"/>
              </a:solidFill>
            </a:rPr>
            <a:t>(</a:t>
          </a:r>
          <a:r>
            <a:rPr lang="en-US" sz="1100" kern="1200" dirty="0" err="1" smtClean="0">
              <a:solidFill>
                <a:schemeClr val="tx1"/>
              </a:solidFill>
            </a:rPr>
            <a:t>xls</a:t>
          </a:r>
          <a:r>
            <a:rPr lang="en-US" sz="1100" kern="1200" dirty="0" smtClean="0">
              <a:solidFill>
                <a:schemeClr val="tx1"/>
              </a:solidFill>
            </a:rPr>
            <a:t>)</a:t>
          </a:r>
          <a:endParaRPr lang="ru-RU" sz="1100" kern="1200" dirty="0">
            <a:solidFill>
              <a:schemeClr val="tx1"/>
            </a:solidFill>
          </a:endParaRPr>
        </a:p>
      </dsp:txBody>
      <dsp:txXfrm>
        <a:off x="5390771" y="1527085"/>
        <a:ext cx="1020553" cy="1020553"/>
      </dsp:txXfrm>
    </dsp:sp>
    <dsp:sp modelId="{1B21EAF1-8DD2-4495-845C-A84C61903CCC}">
      <dsp:nvSpPr>
        <dsp:cNvPr id="0" name=""/>
        <dsp:cNvSpPr/>
      </dsp:nvSpPr>
      <dsp:spPr>
        <a:xfrm rot="3240000">
          <a:off x="4449335" y="3361702"/>
          <a:ext cx="434891" cy="31567"/>
        </a:xfrm>
        <a:custGeom>
          <a:avLst/>
          <a:gdLst/>
          <a:ahLst/>
          <a:cxnLst/>
          <a:rect l="0" t="0" r="0" b="0"/>
          <a:pathLst>
            <a:path>
              <a:moveTo>
                <a:pt x="0" y="15783"/>
              </a:moveTo>
              <a:lnTo>
                <a:pt x="434891" y="15783"/>
              </a:lnTo>
            </a:path>
          </a:pathLst>
        </a:custGeom>
        <a:noFill/>
        <a:ln w="26425" cap="flat" cmpd="sng" algn="ctr">
          <a:solidFill>
            <a:schemeClr val="tx1"/>
          </a:solidFill>
          <a:prstDash val="solid"/>
          <a:headEnd type="stealth"/>
          <a:tailEnd type="diamon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655908" y="3366614"/>
        <a:ext cx="21744" cy="21744"/>
      </dsp:txXfrm>
    </dsp:sp>
    <dsp:sp modelId="{376CF924-297F-4122-ADFA-00FF8321419D}">
      <dsp:nvSpPr>
        <dsp:cNvPr id="0" name=""/>
        <dsp:cNvSpPr/>
      </dsp:nvSpPr>
      <dsp:spPr>
        <a:xfrm>
          <a:off x="4497121" y="3415582"/>
          <a:ext cx="1443281" cy="1443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u="sng" kern="1200" dirty="0" err="1" smtClean="0">
              <a:solidFill>
                <a:srgbClr val="002060"/>
              </a:solidFill>
            </a:rPr>
            <a:t>PartnerCenter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1100" b="1" kern="1200" dirty="0" smtClean="0">
              <a:solidFill>
                <a:srgbClr val="FF0000"/>
              </a:solidFill>
            </a:rPr>
            <a:t>Autodesk.com</a:t>
          </a:r>
          <a:br>
            <a:rPr lang="en-US" sz="1100" b="1" kern="1200" dirty="0" smtClean="0">
              <a:solidFill>
                <a:srgbClr val="FF0000"/>
              </a:solidFill>
            </a:rPr>
          </a:br>
          <a:r>
            <a:rPr lang="en-US" sz="1100" b="1" kern="1200" dirty="0" smtClean="0">
              <a:solidFill>
                <a:schemeClr val="tx1"/>
              </a:solidFill>
            </a:rPr>
            <a:t>(</a:t>
          </a:r>
          <a:r>
            <a:rPr lang="en-US" sz="1100" b="1" kern="1200" dirty="0" err="1" smtClean="0">
              <a:solidFill>
                <a:schemeClr val="tx1"/>
              </a:solidFill>
            </a:rPr>
            <a:t>xls</a:t>
          </a:r>
          <a:r>
            <a:rPr lang="en-US" sz="1100" b="1" kern="1200" dirty="0" smtClean="0">
              <a:solidFill>
                <a:schemeClr val="tx1"/>
              </a:solidFill>
            </a:rPr>
            <a:t>, </a:t>
          </a:r>
          <a:r>
            <a:rPr lang="en-US" sz="1100" b="1" kern="1200" dirty="0" err="1" smtClean="0">
              <a:solidFill>
                <a:schemeClr val="tx1"/>
              </a:solidFill>
            </a:rPr>
            <a:t>csv</a:t>
          </a:r>
          <a:r>
            <a:rPr lang="en-US" sz="1100" b="1" kern="1200" dirty="0" smtClean="0">
              <a:solidFill>
                <a:schemeClr val="tx1"/>
              </a:solidFill>
            </a:rPr>
            <a:t>)</a:t>
          </a:r>
          <a:endParaRPr lang="ru-RU" sz="1100" b="1" kern="1200" dirty="0">
            <a:solidFill>
              <a:schemeClr val="tx1"/>
            </a:solidFill>
          </a:endParaRPr>
        </a:p>
      </dsp:txBody>
      <dsp:txXfrm>
        <a:off x="4708485" y="3626946"/>
        <a:ext cx="1020553" cy="1020553"/>
      </dsp:txXfrm>
    </dsp:sp>
    <dsp:sp modelId="{0BAB001A-C160-413C-A4D0-E1753BD83A59}">
      <dsp:nvSpPr>
        <dsp:cNvPr id="0" name=""/>
        <dsp:cNvSpPr/>
      </dsp:nvSpPr>
      <dsp:spPr>
        <a:xfrm rot="7560000">
          <a:off x="3345373" y="3361702"/>
          <a:ext cx="434891" cy="31567"/>
        </a:xfrm>
        <a:custGeom>
          <a:avLst/>
          <a:gdLst/>
          <a:ahLst/>
          <a:cxnLst/>
          <a:rect l="0" t="0" r="0" b="0"/>
          <a:pathLst>
            <a:path>
              <a:moveTo>
                <a:pt x="0" y="15783"/>
              </a:moveTo>
              <a:lnTo>
                <a:pt x="434891" y="15783"/>
              </a:lnTo>
            </a:path>
          </a:pathLst>
        </a:custGeom>
        <a:noFill/>
        <a:ln w="26425" cap="flat" cmpd="sng" algn="ctr">
          <a:solidFill>
            <a:scrgbClr r="0" g="0" b="0"/>
          </a:solidFill>
          <a:prstDash val="solid"/>
          <a:headEnd type="stealth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10800000">
        <a:off x="3551946" y="3366614"/>
        <a:ext cx="21744" cy="21744"/>
      </dsp:txXfrm>
    </dsp:sp>
    <dsp:sp modelId="{A2EE1941-37B2-402E-B2B2-82D480D458D4}">
      <dsp:nvSpPr>
        <dsp:cNvPr id="0" name=""/>
        <dsp:cNvSpPr/>
      </dsp:nvSpPr>
      <dsp:spPr>
        <a:xfrm>
          <a:off x="2289196" y="3415582"/>
          <a:ext cx="1443281" cy="1443281"/>
        </a:xfrm>
        <a:prstGeom prst="ellipse">
          <a:avLst/>
        </a:prstGeom>
        <a:solidFill>
          <a:schemeClr val="bg2">
            <a:lumMod val="75000"/>
          </a:schemeClr>
        </a:solidFill>
        <a:ln w="264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Outlook</a:t>
          </a:r>
          <a:r>
            <a:rPr lang="en-US" sz="1100" kern="1200" dirty="0" smtClean="0">
              <a:solidFill>
                <a:schemeClr val="tx1"/>
              </a:solidFill>
            </a:rPr>
            <a:t/>
          </a:r>
          <a:br>
            <a:rPr lang="en-US" sz="1100" kern="1200" dirty="0" smtClean="0">
              <a:solidFill>
                <a:schemeClr val="tx1"/>
              </a:solidFill>
            </a:rPr>
          </a:br>
          <a:r>
            <a:rPr lang="en-US" sz="1100" kern="1200" dirty="0" smtClean="0">
              <a:solidFill>
                <a:schemeClr val="tx1"/>
              </a:solidFill>
            </a:rPr>
            <a:t>(</a:t>
          </a:r>
          <a:r>
            <a:rPr lang="en-US" sz="1100" kern="1200" dirty="0" err="1" smtClean="0">
              <a:solidFill>
                <a:schemeClr val="tx1"/>
              </a:solidFill>
            </a:rPr>
            <a:t>msg,xls</a:t>
          </a:r>
          <a:r>
            <a:rPr lang="en-US" sz="1100" kern="1200" dirty="0" smtClean="0">
              <a:solidFill>
                <a:schemeClr val="tx1"/>
              </a:solidFill>
            </a:rPr>
            <a:t>)</a:t>
          </a:r>
          <a:endParaRPr lang="ru-RU" sz="1100" kern="1200" dirty="0">
            <a:solidFill>
              <a:schemeClr val="tx1"/>
            </a:solidFill>
          </a:endParaRPr>
        </a:p>
      </dsp:txBody>
      <dsp:txXfrm>
        <a:off x="2500560" y="3626946"/>
        <a:ext cx="1020553" cy="1020553"/>
      </dsp:txXfrm>
    </dsp:sp>
    <dsp:sp modelId="{9E465BDF-CEDD-4563-9307-932722F198A7}">
      <dsp:nvSpPr>
        <dsp:cNvPr id="0" name=""/>
        <dsp:cNvSpPr/>
      </dsp:nvSpPr>
      <dsp:spPr>
        <a:xfrm rot="11880000">
          <a:off x="3004230" y="2311771"/>
          <a:ext cx="434891" cy="31567"/>
        </a:xfrm>
        <a:custGeom>
          <a:avLst/>
          <a:gdLst/>
          <a:ahLst/>
          <a:cxnLst/>
          <a:rect l="0" t="0" r="0" b="0"/>
          <a:pathLst>
            <a:path>
              <a:moveTo>
                <a:pt x="0" y="15783"/>
              </a:moveTo>
              <a:lnTo>
                <a:pt x="434891" y="15783"/>
              </a:lnTo>
            </a:path>
          </a:pathLst>
        </a:custGeom>
        <a:noFill/>
        <a:ln w="26425" cap="flat" cmpd="sng" algn="ctr">
          <a:solidFill>
            <a:scrgbClr r="0" g="0" b="0"/>
          </a:solidFill>
          <a:prstDash val="solid"/>
          <a:headEnd type="stealth"/>
          <a:tailEnd type="diamon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10800000">
        <a:off x="3210803" y="2316683"/>
        <a:ext cx="21744" cy="21744"/>
      </dsp:txXfrm>
    </dsp:sp>
    <dsp:sp modelId="{A3003EFD-C01C-4DD3-B759-5F6E598A16B4}">
      <dsp:nvSpPr>
        <dsp:cNvPr id="0" name=""/>
        <dsp:cNvSpPr/>
      </dsp:nvSpPr>
      <dsp:spPr>
        <a:xfrm>
          <a:off x="1606910" y="1315721"/>
          <a:ext cx="1443281" cy="1443281"/>
        </a:xfrm>
        <a:prstGeom prst="ellipse">
          <a:avLst/>
        </a:prstGeom>
        <a:solidFill>
          <a:srgbClr val="FFFF00"/>
        </a:solidFill>
        <a:ln w="264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solidFill>
                <a:srgbClr val="FF0000"/>
              </a:solidFill>
            </a:rPr>
            <a:t>Бухгалтерия </a:t>
          </a:r>
          <a:r>
            <a:rPr lang="en-US" sz="24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1C</a:t>
          </a:r>
          <a:r>
            <a:rPr lang="ru-RU" sz="1100" kern="1200" dirty="0" smtClean="0">
              <a:solidFill>
                <a:srgbClr val="FF0000"/>
              </a:solidFill>
            </a:rPr>
            <a:t/>
          </a:r>
          <a:br>
            <a:rPr lang="ru-RU" sz="1100" kern="1200" dirty="0" smtClean="0">
              <a:solidFill>
                <a:srgbClr val="FF0000"/>
              </a:solidFill>
            </a:rPr>
          </a:br>
          <a:r>
            <a:rPr lang="en-US" sz="1100" kern="1200" dirty="0" smtClean="0">
              <a:solidFill>
                <a:srgbClr val="FF0000"/>
              </a:solidFill>
            </a:rPr>
            <a:t>(</a:t>
          </a:r>
          <a:r>
            <a:rPr lang="en-US" sz="1100" kern="1200" dirty="0" err="1" smtClean="0">
              <a:solidFill>
                <a:srgbClr val="FF0000"/>
              </a:solidFill>
            </a:rPr>
            <a:t>xls</a:t>
          </a:r>
          <a:r>
            <a:rPr lang="en-US" sz="1100" kern="1200" dirty="0" smtClean="0">
              <a:solidFill>
                <a:srgbClr val="FF0000"/>
              </a:solidFill>
            </a:rPr>
            <a:t>)</a:t>
          </a:r>
          <a:endParaRPr lang="ru-RU" sz="1100" kern="1200" dirty="0">
            <a:solidFill>
              <a:srgbClr val="FF0000"/>
            </a:solidFill>
          </a:endParaRPr>
        </a:p>
      </dsp:txBody>
      <dsp:txXfrm>
        <a:off x="1818274" y="1527085"/>
        <a:ext cx="1020553" cy="1020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0327D-BC87-40C2-B77D-05CE33A47FE6}" type="datetimeFigureOut">
              <a:rPr lang="ru-RU" smtClean="0"/>
              <a:t>15.06.12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3DB5B-A827-40D9-9BA6-E44A6CED1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76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code.google.com/p/</a:t>
            </a:r>
            <a:r>
              <a:rPr lang="en-US" sz="1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</a:t>
            </a:r>
            <a:endParaRPr lang="ru-RU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code.google.com/p/</a:t>
            </a:r>
            <a:r>
              <a:rPr lang="en-US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</a:t>
            </a:r>
            <a:endParaRPr lang="ru-RU" sz="1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code.google.com/p/match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vel.Khrapkin@gmail.com" TargetMode="External"/><Relationship Id="rId2" Type="http://schemas.openxmlformats.org/officeDocument/2006/relationships/hyperlink" Target="code.google.com/p/match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.Pass@comcast.n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match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hlinkClick r:id="rId2"/>
              </a:rPr>
              <a:t>code.google.com/p/match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St.-Petersburg – USA</a:t>
            </a:r>
            <a:r>
              <a:rPr lang="ru-RU" dirty="0" smtClean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</a:rPr>
              <a:t>Boston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Pavel.Khrapkin@gmail.com</a:t>
            </a:r>
            <a:r>
              <a:rPr lang="en-US" dirty="0" smtClean="0"/>
              <a:t>	</a:t>
            </a:r>
            <a:r>
              <a:rPr lang="ru-RU" dirty="0" smtClean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Skype: </a:t>
            </a:r>
            <a:r>
              <a:rPr lang="en-US" dirty="0" err="1" smtClean="0">
                <a:solidFill>
                  <a:schemeClr val="tx1"/>
                </a:solidFill>
              </a:rPr>
              <a:t>Pavel_Khrapkin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hlinkClick r:id="rId4"/>
              </a:rPr>
              <a:t>A.Pass@comcast.net</a:t>
            </a:r>
            <a:r>
              <a:rPr lang="en-US" dirty="0" smtClean="0"/>
              <a:t>		  </a:t>
            </a:r>
            <a:r>
              <a:rPr lang="ru-RU" dirty="0" smtClean="0">
                <a:solidFill>
                  <a:schemeClr val="tx1"/>
                </a:solidFill>
              </a:rPr>
              <a:t>моб.тел. +7(921)963-9469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1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5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- Постановка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ru-RU" dirty="0" smtClean="0"/>
              <a:t>Каждый из нас одновременно использует несколько систем разнородных ПО, оперирующих слабо</a:t>
            </a:r>
            <a:r>
              <a:rPr lang="en-US" dirty="0"/>
              <a:t>-</a:t>
            </a:r>
            <a:r>
              <a:rPr lang="ru-RU" dirty="0" smtClean="0"/>
              <a:t>связанными данными.</a:t>
            </a: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ru-RU" dirty="0" smtClean="0"/>
              <a:t>Интерфейсы для импорта/экспорта в них есть, но они часто несовместимы.</a:t>
            </a: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ru-RU" dirty="0" smtClean="0"/>
              <a:t>Плохой </a:t>
            </a:r>
            <a:r>
              <a:rPr lang="en-US" dirty="0" smtClean="0"/>
              <a:t>interconnection</a:t>
            </a:r>
            <a:r>
              <a:rPr lang="ru-RU" dirty="0" smtClean="0"/>
              <a:t>, обычно, преодолевают повторным вводом данных.</a:t>
            </a: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ru-RU" dirty="0" smtClean="0"/>
              <a:t>Недостижимая мечта – «обучаемый </a:t>
            </a:r>
            <a:r>
              <a:rPr lang="en-US" dirty="0" smtClean="0"/>
              <a:t>soft</a:t>
            </a:r>
            <a:r>
              <a:rPr lang="ru-RU" dirty="0" smtClean="0"/>
              <a:t>».</a:t>
            </a:r>
          </a:p>
          <a:p>
            <a:pPr marL="0" indent="0">
              <a:buClr>
                <a:schemeClr val="tx2"/>
              </a:buClr>
              <a:buNone/>
            </a:pPr>
            <a:endParaRPr lang="ru-RU" dirty="0" smtClean="0"/>
          </a:p>
        </p:txBody>
      </p:sp>
      <p:pic>
        <p:nvPicPr>
          <p:cNvPr id="1026" name="Picture 2" descr="C:\Users\Пользователь\AppData\Local\Microsoft\Windows\Temporary Internet Files\Content.IE5\X8Q0Y5H1\MC90023176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67" y="4797152"/>
            <a:ext cx="2865422" cy="184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Пользователь\AppData\Local\Microsoft\Windows\Temporary Internet Files\Content.IE5\9V7FEBJ2\MP900316524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80299">
            <a:off x="5680740" y="5210359"/>
            <a:ext cx="1801706" cy="119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Пользователь\AppData\Local\Microsoft\Windows\Temporary Internet Files\Content.IE5\X8Q0Y5H1\MP900316525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38545">
            <a:off x="7168316" y="5420871"/>
            <a:ext cx="1550819" cy="103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2</a:t>
            </a:fld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50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Пользователь\Desktop\SalesFor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70" y="1268760"/>
            <a:ext cx="179759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6804248" y="1916832"/>
            <a:ext cx="1620415" cy="93610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Например: </a:t>
            </a:r>
            <a:endParaRPr lang="ru-RU" dirty="0"/>
          </a:p>
        </p:txBody>
      </p:sp>
      <p:grpSp>
        <p:nvGrpSpPr>
          <p:cNvPr id="17" name="Group 16"/>
          <p:cNvGrpSpPr/>
          <p:nvPr/>
        </p:nvGrpSpPr>
        <p:grpSpPr>
          <a:xfrm>
            <a:off x="259904" y="3678031"/>
            <a:ext cx="2376264" cy="792088"/>
            <a:chOff x="827584" y="2060848"/>
            <a:chExt cx="2376264" cy="792088"/>
          </a:xfrm>
          <a:solidFill>
            <a:srgbClr val="00B0F0"/>
          </a:solidFill>
        </p:grpSpPr>
        <p:sp>
          <p:nvSpPr>
            <p:cNvPr id="5" name="Right Arrow 4"/>
            <p:cNvSpPr/>
            <p:nvPr/>
          </p:nvSpPr>
          <p:spPr>
            <a:xfrm>
              <a:off x="827584" y="2060848"/>
              <a:ext cx="2376264" cy="792088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7584" y="2276872"/>
              <a:ext cx="2304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 smtClean="0"/>
                <a:t>Поставка-Дистрибутор</a:t>
              </a:r>
              <a:endParaRPr lang="ru-RU" sz="1400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940979" y="2113692"/>
            <a:ext cx="1374264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Бухгалтерия 1С</a:t>
            </a:r>
            <a:endParaRPr lang="ru-RU" sz="1400" b="1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705210" y="1494010"/>
            <a:ext cx="5140629" cy="5425564"/>
            <a:chOff x="2705210" y="1494010"/>
            <a:chExt cx="5140629" cy="5425564"/>
          </a:xfrm>
        </p:grpSpPr>
        <p:sp>
          <p:nvSpPr>
            <p:cNvPr id="11" name="Freeform 10"/>
            <p:cNvSpPr/>
            <p:nvPr/>
          </p:nvSpPr>
          <p:spPr>
            <a:xfrm>
              <a:off x="4611255" y="3895368"/>
              <a:ext cx="2682240" cy="2682240"/>
            </a:xfrm>
            <a:custGeom>
              <a:avLst/>
              <a:gdLst>
                <a:gd name="connsiteX0" fmla="*/ 1903865 w 2682240"/>
                <a:gd name="connsiteY0" fmla="*/ 427652 h 2682240"/>
                <a:gd name="connsiteX1" fmla="*/ 2112501 w 2682240"/>
                <a:gd name="connsiteY1" fmla="*/ 252577 h 2682240"/>
                <a:gd name="connsiteX2" fmla="*/ 2279177 w 2682240"/>
                <a:gd name="connsiteY2" fmla="*/ 392434 h 2682240"/>
                <a:gd name="connsiteX3" fmla="*/ 2142990 w 2682240"/>
                <a:gd name="connsiteY3" fmla="*/ 628302 h 2682240"/>
                <a:gd name="connsiteX4" fmla="*/ 2359373 w 2682240"/>
                <a:gd name="connsiteY4" fmla="*/ 1003089 h 2682240"/>
                <a:gd name="connsiteX5" fmla="*/ 2631734 w 2682240"/>
                <a:gd name="connsiteY5" fmla="*/ 1003082 h 2682240"/>
                <a:gd name="connsiteX6" fmla="*/ 2669517 w 2682240"/>
                <a:gd name="connsiteY6" fmla="*/ 1217356 h 2682240"/>
                <a:gd name="connsiteX7" fmla="*/ 2413579 w 2682240"/>
                <a:gd name="connsiteY7" fmla="*/ 1310502 h 2682240"/>
                <a:gd name="connsiteX8" fmla="*/ 2338430 w 2682240"/>
                <a:gd name="connsiteY8" fmla="*/ 1736694 h 2682240"/>
                <a:gd name="connsiteX9" fmla="*/ 2547075 w 2682240"/>
                <a:gd name="connsiteY9" fmla="*/ 1911759 h 2682240"/>
                <a:gd name="connsiteX10" fmla="*/ 2438285 w 2682240"/>
                <a:gd name="connsiteY10" fmla="*/ 2100188 h 2682240"/>
                <a:gd name="connsiteX11" fmla="*/ 2182352 w 2682240"/>
                <a:gd name="connsiteY11" fmla="*/ 2007029 h 2682240"/>
                <a:gd name="connsiteX12" fmla="*/ 1850834 w 2682240"/>
                <a:gd name="connsiteY12" fmla="*/ 2285206 h 2682240"/>
                <a:gd name="connsiteX13" fmla="*/ 1898136 w 2682240"/>
                <a:gd name="connsiteY13" fmla="*/ 2553427 h 2682240"/>
                <a:gd name="connsiteX14" fmla="*/ 1693677 w 2682240"/>
                <a:gd name="connsiteY14" fmla="*/ 2627844 h 2682240"/>
                <a:gd name="connsiteX15" fmla="*/ 1557503 w 2682240"/>
                <a:gd name="connsiteY15" fmla="*/ 2391969 h 2682240"/>
                <a:gd name="connsiteX16" fmla="*/ 1124736 w 2682240"/>
                <a:gd name="connsiteY16" fmla="*/ 2391969 h 2682240"/>
                <a:gd name="connsiteX17" fmla="*/ 988563 w 2682240"/>
                <a:gd name="connsiteY17" fmla="*/ 2627844 h 2682240"/>
                <a:gd name="connsiteX18" fmla="*/ 784104 w 2682240"/>
                <a:gd name="connsiteY18" fmla="*/ 2553427 h 2682240"/>
                <a:gd name="connsiteX19" fmla="*/ 831406 w 2682240"/>
                <a:gd name="connsiteY19" fmla="*/ 2285206 h 2682240"/>
                <a:gd name="connsiteX20" fmla="*/ 499887 w 2682240"/>
                <a:gd name="connsiteY20" fmla="*/ 2007029 h 2682240"/>
                <a:gd name="connsiteX21" fmla="*/ 243955 w 2682240"/>
                <a:gd name="connsiteY21" fmla="*/ 2100188 h 2682240"/>
                <a:gd name="connsiteX22" fmla="*/ 135165 w 2682240"/>
                <a:gd name="connsiteY22" fmla="*/ 1911759 h 2682240"/>
                <a:gd name="connsiteX23" fmla="*/ 343810 w 2682240"/>
                <a:gd name="connsiteY23" fmla="*/ 1736694 h 2682240"/>
                <a:gd name="connsiteX24" fmla="*/ 268661 w 2682240"/>
                <a:gd name="connsiteY24" fmla="*/ 1310502 h 2682240"/>
                <a:gd name="connsiteX25" fmla="*/ 12723 w 2682240"/>
                <a:gd name="connsiteY25" fmla="*/ 1217356 h 2682240"/>
                <a:gd name="connsiteX26" fmla="*/ 50506 w 2682240"/>
                <a:gd name="connsiteY26" fmla="*/ 1003082 h 2682240"/>
                <a:gd name="connsiteX27" fmla="*/ 322866 w 2682240"/>
                <a:gd name="connsiteY27" fmla="*/ 1003089 h 2682240"/>
                <a:gd name="connsiteX28" fmla="*/ 539249 w 2682240"/>
                <a:gd name="connsiteY28" fmla="*/ 628302 h 2682240"/>
                <a:gd name="connsiteX29" fmla="*/ 403063 w 2682240"/>
                <a:gd name="connsiteY29" fmla="*/ 392434 h 2682240"/>
                <a:gd name="connsiteX30" fmla="*/ 569739 w 2682240"/>
                <a:gd name="connsiteY30" fmla="*/ 252577 h 2682240"/>
                <a:gd name="connsiteX31" fmla="*/ 778375 w 2682240"/>
                <a:gd name="connsiteY31" fmla="*/ 427652 h 2682240"/>
                <a:gd name="connsiteX32" fmla="*/ 1185043 w 2682240"/>
                <a:gd name="connsiteY32" fmla="*/ 279637 h 2682240"/>
                <a:gd name="connsiteX33" fmla="*/ 1232330 w 2682240"/>
                <a:gd name="connsiteY33" fmla="*/ 11413 h 2682240"/>
                <a:gd name="connsiteX34" fmla="*/ 1449910 w 2682240"/>
                <a:gd name="connsiteY34" fmla="*/ 11413 h 2682240"/>
                <a:gd name="connsiteX35" fmla="*/ 1497198 w 2682240"/>
                <a:gd name="connsiteY35" fmla="*/ 279637 h 2682240"/>
                <a:gd name="connsiteX36" fmla="*/ 1903866 w 2682240"/>
                <a:gd name="connsiteY36" fmla="*/ 427652 h 2682240"/>
                <a:gd name="connsiteX37" fmla="*/ 1903865 w 2682240"/>
                <a:gd name="connsiteY37" fmla="*/ 427652 h 268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82240" h="2682240">
                  <a:moveTo>
                    <a:pt x="1903865" y="427652"/>
                  </a:moveTo>
                  <a:lnTo>
                    <a:pt x="2112501" y="252577"/>
                  </a:lnTo>
                  <a:lnTo>
                    <a:pt x="2279177" y="392434"/>
                  </a:lnTo>
                  <a:lnTo>
                    <a:pt x="2142990" y="628302"/>
                  </a:lnTo>
                  <a:cubicBezTo>
                    <a:pt x="2239826" y="737236"/>
                    <a:pt x="2313452" y="864759"/>
                    <a:pt x="2359373" y="1003089"/>
                  </a:cubicBezTo>
                  <a:lnTo>
                    <a:pt x="2631734" y="1003082"/>
                  </a:lnTo>
                  <a:lnTo>
                    <a:pt x="2669517" y="1217356"/>
                  </a:lnTo>
                  <a:lnTo>
                    <a:pt x="2413579" y="1310502"/>
                  </a:lnTo>
                  <a:cubicBezTo>
                    <a:pt x="2417738" y="1456196"/>
                    <a:pt x="2392169" y="1601209"/>
                    <a:pt x="2338430" y="1736694"/>
                  </a:cubicBezTo>
                  <a:lnTo>
                    <a:pt x="2547075" y="1911759"/>
                  </a:lnTo>
                  <a:lnTo>
                    <a:pt x="2438285" y="2100188"/>
                  </a:lnTo>
                  <a:lnTo>
                    <a:pt x="2182352" y="2007029"/>
                  </a:lnTo>
                  <a:cubicBezTo>
                    <a:pt x="2091888" y="2121311"/>
                    <a:pt x="1979088" y="2215961"/>
                    <a:pt x="1850834" y="2285206"/>
                  </a:cubicBezTo>
                  <a:lnTo>
                    <a:pt x="1898136" y="2553427"/>
                  </a:lnTo>
                  <a:lnTo>
                    <a:pt x="1693677" y="2627844"/>
                  </a:lnTo>
                  <a:lnTo>
                    <a:pt x="1557503" y="2391969"/>
                  </a:lnTo>
                  <a:cubicBezTo>
                    <a:pt x="1414745" y="2421365"/>
                    <a:pt x="1267494" y="2421365"/>
                    <a:pt x="1124736" y="2391969"/>
                  </a:cubicBezTo>
                  <a:lnTo>
                    <a:pt x="988563" y="2627844"/>
                  </a:lnTo>
                  <a:lnTo>
                    <a:pt x="784104" y="2553427"/>
                  </a:lnTo>
                  <a:lnTo>
                    <a:pt x="831406" y="2285206"/>
                  </a:lnTo>
                  <a:cubicBezTo>
                    <a:pt x="703152" y="2215961"/>
                    <a:pt x="590351" y="2121311"/>
                    <a:pt x="499887" y="2007029"/>
                  </a:cubicBezTo>
                  <a:lnTo>
                    <a:pt x="243955" y="2100188"/>
                  </a:lnTo>
                  <a:lnTo>
                    <a:pt x="135165" y="1911759"/>
                  </a:lnTo>
                  <a:lnTo>
                    <a:pt x="343810" y="1736694"/>
                  </a:lnTo>
                  <a:cubicBezTo>
                    <a:pt x="290071" y="1601209"/>
                    <a:pt x="264501" y="1456196"/>
                    <a:pt x="268661" y="1310502"/>
                  </a:cubicBezTo>
                  <a:lnTo>
                    <a:pt x="12723" y="1217356"/>
                  </a:lnTo>
                  <a:lnTo>
                    <a:pt x="50506" y="1003082"/>
                  </a:lnTo>
                  <a:lnTo>
                    <a:pt x="322866" y="1003089"/>
                  </a:lnTo>
                  <a:cubicBezTo>
                    <a:pt x="368788" y="864759"/>
                    <a:pt x="442413" y="737236"/>
                    <a:pt x="539249" y="628302"/>
                  </a:cubicBezTo>
                  <a:lnTo>
                    <a:pt x="403063" y="392434"/>
                  </a:lnTo>
                  <a:lnTo>
                    <a:pt x="569739" y="252577"/>
                  </a:lnTo>
                  <a:lnTo>
                    <a:pt x="778375" y="427652"/>
                  </a:lnTo>
                  <a:cubicBezTo>
                    <a:pt x="902470" y="351203"/>
                    <a:pt x="1040840" y="300840"/>
                    <a:pt x="1185043" y="279637"/>
                  </a:cubicBezTo>
                  <a:lnTo>
                    <a:pt x="1232330" y="11413"/>
                  </a:lnTo>
                  <a:lnTo>
                    <a:pt x="1449910" y="11413"/>
                  </a:lnTo>
                  <a:lnTo>
                    <a:pt x="1497198" y="279637"/>
                  </a:lnTo>
                  <a:cubicBezTo>
                    <a:pt x="1641401" y="300840"/>
                    <a:pt x="1779771" y="351203"/>
                    <a:pt x="1903866" y="427652"/>
                  </a:cubicBezTo>
                  <a:lnTo>
                    <a:pt x="1903865" y="427652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9570" tIns="648622" rIns="559570" bIns="695531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Subscription Renewal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15 </a:t>
              </a:r>
              <a:r>
                <a:rPr lang="ru-RU" sz="1600" kern="1200" dirty="0" smtClean="0"/>
                <a:t>шт</a:t>
              </a:r>
              <a:endParaRPr lang="en-US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solidFill>
                    <a:srgbClr val="C00000"/>
                  </a:solidFill>
                </a:rPr>
                <a:t>SN #348-234413</a:t>
              </a:r>
              <a:endParaRPr lang="ru-RU" sz="1600" b="1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050679" y="3261384"/>
              <a:ext cx="1950720" cy="1950720"/>
            </a:xfrm>
            <a:custGeom>
              <a:avLst/>
              <a:gdLst>
                <a:gd name="connsiteX0" fmla="*/ 1459620 w 1950720"/>
                <a:gd name="connsiteY0" fmla="*/ 494068 h 1950720"/>
                <a:gd name="connsiteX1" fmla="*/ 1747418 w 1950720"/>
                <a:gd name="connsiteY1" fmla="*/ 407331 h 1950720"/>
                <a:gd name="connsiteX2" fmla="*/ 1853316 w 1950720"/>
                <a:gd name="connsiteY2" fmla="*/ 590753 h 1950720"/>
                <a:gd name="connsiteX3" fmla="*/ 1634301 w 1950720"/>
                <a:gd name="connsiteY3" fmla="*/ 796624 h 1950720"/>
                <a:gd name="connsiteX4" fmla="*/ 1634301 w 1950720"/>
                <a:gd name="connsiteY4" fmla="*/ 1154095 h 1950720"/>
                <a:gd name="connsiteX5" fmla="*/ 1853316 w 1950720"/>
                <a:gd name="connsiteY5" fmla="*/ 1359967 h 1950720"/>
                <a:gd name="connsiteX6" fmla="*/ 1747418 w 1950720"/>
                <a:gd name="connsiteY6" fmla="*/ 1543389 h 1950720"/>
                <a:gd name="connsiteX7" fmla="*/ 1459620 w 1950720"/>
                <a:gd name="connsiteY7" fmla="*/ 1456652 h 1950720"/>
                <a:gd name="connsiteX8" fmla="*/ 1150041 w 1950720"/>
                <a:gd name="connsiteY8" fmla="*/ 1635388 h 1950720"/>
                <a:gd name="connsiteX9" fmla="*/ 1081259 w 1950720"/>
                <a:gd name="connsiteY9" fmla="*/ 1927996 h 1950720"/>
                <a:gd name="connsiteX10" fmla="*/ 869461 w 1950720"/>
                <a:gd name="connsiteY10" fmla="*/ 1927996 h 1950720"/>
                <a:gd name="connsiteX11" fmla="*/ 800679 w 1950720"/>
                <a:gd name="connsiteY11" fmla="*/ 1635388 h 1950720"/>
                <a:gd name="connsiteX12" fmla="*/ 491100 w 1950720"/>
                <a:gd name="connsiteY12" fmla="*/ 1456652 h 1950720"/>
                <a:gd name="connsiteX13" fmla="*/ 203302 w 1950720"/>
                <a:gd name="connsiteY13" fmla="*/ 1543389 h 1950720"/>
                <a:gd name="connsiteX14" fmla="*/ 97404 w 1950720"/>
                <a:gd name="connsiteY14" fmla="*/ 1359967 h 1950720"/>
                <a:gd name="connsiteX15" fmla="*/ 316419 w 1950720"/>
                <a:gd name="connsiteY15" fmla="*/ 1154096 h 1950720"/>
                <a:gd name="connsiteX16" fmla="*/ 316419 w 1950720"/>
                <a:gd name="connsiteY16" fmla="*/ 796625 h 1950720"/>
                <a:gd name="connsiteX17" fmla="*/ 97404 w 1950720"/>
                <a:gd name="connsiteY17" fmla="*/ 590753 h 1950720"/>
                <a:gd name="connsiteX18" fmla="*/ 203302 w 1950720"/>
                <a:gd name="connsiteY18" fmla="*/ 407331 h 1950720"/>
                <a:gd name="connsiteX19" fmla="*/ 491100 w 1950720"/>
                <a:gd name="connsiteY19" fmla="*/ 494068 h 1950720"/>
                <a:gd name="connsiteX20" fmla="*/ 800679 w 1950720"/>
                <a:gd name="connsiteY20" fmla="*/ 315332 h 1950720"/>
                <a:gd name="connsiteX21" fmla="*/ 869461 w 1950720"/>
                <a:gd name="connsiteY21" fmla="*/ 22724 h 1950720"/>
                <a:gd name="connsiteX22" fmla="*/ 1081259 w 1950720"/>
                <a:gd name="connsiteY22" fmla="*/ 22724 h 1950720"/>
                <a:gd name="connsiteX23" fmla="*/ 1150041 w 1950720"/>
                <a:gd name="connsiteY23" fmla="*/ 315332 h 1950720"/>
                <a:gd name="connsiteX24" fmla="*/ 1459620 w 1950720"/>
                <a:gd name="connsiteY24" fmla="*/ 494068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50720" h="1950720">
                  <a:moveTo>
                    <a:pt x="1459620" y="494068"/>
                  </a:moveTo>
                  <a:lnTo>
                    <a:pt x="1747418" y="407331"/>
                  </a:lnTo>
                  <a:lnTo>
                    <a:pt x="1853316" y="590753"/>
                  </a:lnTo>
                  <a:lnTo>
                    <a:pt x="1634301" y="796624"/>
                  </a:lnTo>
                  <a:cubicBezTo>
                    <a:pt x="1666048" y="913667"/>
                    <a:pt x="1666048" y="1037053"/>
                    <a:pt x="1634301" y="1154095"/>
                  </a:cubicBezTo>
                  <a:lnTo>
                    <a:pt x="1853316" y="1359967"/>
                  </a:lnTo>
                  <a:lnTo>
                    <a:pt x="1747418" y="1543389"/>
                  </a:lnTo>
                  <a:lnTo>
                    <a:pt x="1459620" y="1456652"/>
                  </a:lnTo>
                  <a:cubicBezTo>
                    <a:pt x="1374132" y="1542667"/>
                    <a:pt x="1267276" y="1604361"/>
                    <a:pt x="1150041" y="1635388"/>
                  </a:cubicBezTo>
                  <a:lnTo>
                    <a:pt x="1081259" y="1927996"/>
                  </a:lnTo>
                  <a:lnTo>
                    <a:pt x="869461" y="1927996"/>
                  </a:lnTo>
                  <a:lnTo>
                    <a:pt x="800679" y="1635388"/>
                  </a:lnTo>
                  <a:cubicBezTo>
                    <a:pt x="683444" y="1604361"/>
                    <a:pt x="576588" y="1542668"/>
                    <a:pt x="491100" y="1456652"/>
                  </a:cubicBezTo>
                  <a:lnTo>
                    <a:pt x="203302" y="1543389"/>
                  </a:lnTo>
                  <a:lnTo>
                    <a:pt x="97404" y="1359967"/>
                  </a:lnTo>
                  <a:lnTo>
                    <a:pt x="316419" y="1154096"/>
                  </a:lnTo>
                  <a:cubicBezTo>
                    <a:pt x="284672" y="1037053"/>
                    <a:pt x="284672" y="913667"/>
                    <a:pt x="316419" y="796625"/>
                  </a:cubicBezTo>
                  <a:lnTo>
                    <a:pt x="97404" y="590753"/>
                  </a:lnTo>
                  <a:lnTo>
                    <a:pt x="203302" y="407331"/>
                  </a:lnTo>
                  <a:lnTo>
                    <a:pt x="491100" y="494068"/>
                  </a:lnTo>
                  <a:cubicBezTo>
                    <a:pt x="576588" y="408053"/>
                    <a:pt x="683444" y="346359"/>
                    <a:pt x="800679" y="315332"/>
                  </a:cubicBezTo>
                  <a:lnTo>
                    <a:pt x="869461" y="22724"/>
                  </a:lnTo>
                  <a:lnTo>
                    <a:pt x="1081259" y="22724"/>
                  </a:lnTo>
                  <a:lnTo>
                    <a:pt x="1150041" y="315332"/>
                  </a:lnTo>
                  <a:cubicBezTo>
                    <a:pt x="1267276" y="346359"/>
                    <a:pt x="1374132" y="408052"/>
                    <a:pt x="1459620" y="494068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7610" tIns="510578" rIns="507610" bIns="510578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AutoCAD 2013 RU</a:t>
              </a:r>
              <a:br>
                <a:rPr lang="en-US" sz="1300" kern="1200" dirty="0" smtClean="0"/>
              </a:br>
              <a:r>
                <a:rPr lang="en-US" sz="1300" kern="1200" dirty="0" smtClean="0"/>
                <a:t> 12 </a:t>
              </a:r>
              <a:r>
                <a:rPr lang="ru-RU" sz="1300" kern="1200" dirty="0" smtClean="0"/>
                <a:t>шт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>
                  <a:solidFill>
                    <a:srgbClr val="C00000"/>
                  </a:solidFill>
                </a:rPr>
                <a:t>SN #345-678112</a:t>
              </a:r>
              <a:endParaRPr lang="ru-RU" sz="900" b="1" kern="1200" dirty="0">
                <a:solidFill>
                  <a:srgbClr val="C00000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928502" y="1700807"/>
              <a:ext cx="2340865" cy="2340865"/>
            </a:xfrm>
            <a:custGeom>
              <a:avLst/>
              <a:gdLst>
                <a:gd name="connsiteX0" fmla="*/ 1430130 w 1911307"/>
                <a:gd name="connsiteY0" fmla="*/ 484085 h 1911307"/>
                <a:gd name="connsiteX1" fmla="*/ 1712112 w 1911307"/>
                <a:gd name="connsiteY1" fmla="*/ 399101 h 1911307"/>
                <a:gd name="connsiteX2" fmla="*/ 1815871 w 1911307"/>
                <a:gd name="connsiteY2" fmla="*/ 578817 h 1911307"/>
                <a:gd name="connsiteX3" fmla="*/ 1601281 w 1911307"/>
                <a:gd name="connsiteY3" fmla="*/ 780529 h 1911307"/>
                <a:gd name="connsiteX4" fmla="*/ 1601281 w 1911307"/>
                <a:gd name="connsiteY4" fmla="*/ 1130778 h 1911307"/>
                <a:gd name="connsiteX5" fmla="*/ 1815871 w 1911307"/>
                <a:gd name="connsiteY5" fmla="*/ 1332490 h 1911307"/>
                <a:gd name="connsiteX6" fmla="*/ 1712112 w 1911307"/>
                <a:gd name="connsiteY6" fmla="*/ 1512206 h 1911307"/>
                <a:gd name="connsiteX7" fmla="*/ 1430130 w 1911307"/>
                <a:gd name="connsiteY7" fmla="*/ 1427222 h 1911307"/>
                <a:gd name="connsiteX8" fmla="*/ 1126806 w 1911307"/>
                <a:gd name="connsiteY8" fmla="*/ 1602346 h 1911307"/>
                <a:gd name="connsiteX9" fmla="*/ 1059413 w 1911307"/>
                <a:gd name="connsiteY9" fmla="*/ 1889042 h 1911307"/>
                <a:gd name="connsiteX10" fmla="*/ 851894 w 1911307"/>
                <a:gd name="connsiteY10" fmla="*/ 1889042 h 1911307"/>
                <a:gd name="connsiteX11" fmla="*/ 784502 w 1911307"/>
                <a:gd name="connsiteY11" fmla="*/ 1602346 h 1911307"/>
                <a:gd name="connsiteX12" fmla="*/ 481178 w 1911307"/>
                <a:gd name="connsiteY12" fmla="*/ 1427222 h 1911307"/>
                <a:gd name="connsiteX13" fmla="*/ 199195 w 1911307"/>
                <a:gd name="connsiteY13" fmla="*/ 1512206 h 1911307"/>
                <a:gd name="connsiteX14" fmla="*/ 95436 w 1911307"/>
                <a:gd name="connsiteY14" fmla="*/ 1332490 h 1911307"/>
                <a:gd name="connsiteX15" fmla="*/ 310026 w 1911307"/>
                <a:gd name="connsiteY15" fmla="*/ 1130778 h 1911307"/>
                <a:gd name="connsiteX16" fmla="*/ 310026 w 1911307"/>
                <a:gd name="connsiteY16" fmla="*/ 780529 h 1911307"/>
                <a:gd name="connsiteX17" fmla="*/ 95436 w 1911307"/>
                <a:gd name="connsiteY17" fmla="*/ 578817 h 1911307"/>
                <a:gd name="connsiteX18" fmla="*/ 199195 w 1911307"/>
                <a:gd name="connsiteY18" fmla="*/ 399101 h 1911307"/>
                <a:gd name="connsiteX19" fmla="*/ 481177 w 1911307"/>
                <a:gd name="connsiteY19" fmla="*/ 484085 h 1911307"/>
                <a:gd name="connsiteX20" fmla="*/ 784501 w 1911307"/>
                <a:gd name="connsiteY20" fmla="*/ 308961 h 1911307"/>
                <a:gd name="connsiteX21" fmla="*/ 851894 w 1911307"/>
                <a:gd name="connsiteY21" fmla="*/ 22265 h 1911307"/>
                <a:gd name="connsiteX22" fmla="*/ 1059413 w 1911307"/>
                <a:gd name="connsiteY22" fmla="*/ 22265 h 1911307"/>
                <a:gd name="connsiteX23" fmla="*/ 1126805 w 1911307"/>
                <a:gd name="connsiteY23" fmla="*/ 308961 h 1911307"/>
                <a:gd name="connsiteX24" fmla="*/ 1430129 w 1911307"/>
                <a:gd name="connsiteY24" fmla="*/ 484085 h 1911307"/>
                <a:gd name="connsiteX25" fmla="*/ 1430130 w 1911307"/>
                <a:gd name="connsiteY25" fmla="*/ 484085 h 191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11307" h="1911307">
                  <a:moveTo>
                    <a:pt x="1230207" y="483471"/>
                  </a:moveTo>
                  <a:lnTo>
                    <a:pt x="1434640" y="356856"/>
                  </a:lnTo>
                  <a:lnTo>
                    <a:pt x="1554450" y="476667"/>
                  </a:lnTo>
                  <a:lnTo>
                    <a:pt x="1427835" y="681100"/>
                  </a:lnTo>
                  <a:cubicBezTo>
                    <a:pt x="1476602" y="764970"/>
                    <a:pt x="1502150" y="860316"/>
                    <a:pt x="1501852" y="957333"/>
                  </a:cubicBezTo>
                  <a:lnTo>
                    <a:pt x="1713720" y="1071070"/>
                  </a:lnTo>
                  <a:lnTo>
                    <a:pt x="1669866" y="1234734"/>
                  </a:lnTo>
                  <a:lnTo>
                    <a:pt x="1429515" y="1227299"/>
                  </a:lnTo>
                  <a:cubicBezTo>
                    <a:pt x="1381265" y="1311467"/>
                    <a:pt x="1311467" y="1381265"/>
                    <a:pt x="1227299" y="1429515"/>
                  </a:cubicBezTo>
                  <a:lnTo>
                    <a:pt x="1234734" y="1669866"/>
                  </a:lnTo>
                  <a:lnTo>
                    <a:pt x="1071069" y="1713720"/>
                  </a:lnTo>
                  <a:lnTo>
                    <a:pt x="957333" y="1501852"/>
                  </a:lnTo>
                  <a:cubicBezTo>
                    <a:pt x="860316" y="1502151"/>
                    <a:pt x="764971" y="1476602"/>
                    <a:pt x="681101" y="1427836"/>
                  </a:cubicBezTo>
                  <a:lnTo>
                    <a:pt x="476667" y="1554451"/>
                  </a:lnTo>
                  <a:lnTo>
                    <a:pt x="356857" y="1434640"/>
                  </a:lnTo>
                  <a:lnTo>
                    <a:pt x="483472" y="1230207"/>
                  </a:lnTo>
                  <a:cubicBezTo>
                    <a:pt x="434705" y="1146337"/>
                    <a:pt x="409157" y="1050991"/>
                    <a:pt x="409455" y="953974"/>
                  </a:cubicBezTo>
                  <a:lnTo>
                    <a:pt x="197587" y="840237"/>
                  </a:lnTo>
                  <a:lnTo>
                    <a:pt x="241441" y="676573"/>
                  </a:lnTo>
                  <a:lnTo>
                    <a:pt x="481792" y="684008"/>
                  </a:lnTo>
                  <a:cubicBezTo>
                    <a:pt x="530042" y="599840"/>
                    <a:pt x="599840" y="530042"/>
                    <a:pt x="684008" y="481792"/>
                  </a:cubicBezTo>
                  <a:lnTo>
                    <a:pt x="676573" y="241441"/>
                  </a:lnTo>
                  <a:lnTo>
                    <a:pt x="840238" y="197587"/>
                  </a:lnTo>
                  <a:lnTo>
                    <a:pt x="953974" y="409455"/>
                  </a:lnTo>
                  <a:cubicBezTo>
                    <a:pt x="1050991" y="409156"/>
                    <a:pt x="1146336" y="434705"/>
                    <a:pt x="1230206" y="483471"/>
                  </a:cubicBezTo>
                  <a:lnTo>
                    <a:pt x="1230207" y="483471"/>
                  </a:ln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4305" tIns="654305" rIns="654304" bIns="654304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>
                  <a:solidFill>
                    <a:schemeClr val="tx1"/>
                  </a:solidFill>
                </a:rPr>
                <a:t>Сч-234 от 12.</a:t>
              </a:r>
              <a:r>
                <a:rPr lang="en-US" sz="1600" kern="1200" dirty="0" smtClean="0">
                  <a:solidFill>
                    <a:schemeClr val="tx1"/>
                  </a:solidFill>
                </a:rPr>
                <a:t>6</a:t>
              </a:r>
              <a:r>
                <a:rPr lang="ru-RU" sz="1600" kern="1200" dirty="0" smtClean="0">
                  <a:solidFill>
                    <a:schemeClr val="tx1"/>
                  </a:solidFill>
                </a:rPr>
                <a:t>.201</a:t>
              </a:r>
              <a:r>
                <a:rPr lang="en-US" sz="1600" kern="1200" dirty="0" smtClean="0">
                  <a:solidFill>
                    <a:schemeClr val="tx1"/>
                  </a:solidFill>
                </a:rPr>
                <a:t>1</a:t>
              </a:r>
              <a:r>
                <a:rPr lang="ru-RU" sz="1600" kern="1200" dirty="0" smtClean="0">
                  <a:solidFill>
                    <a:schemeClr val="tx1"/>
                  </a:solidFill>
                </a:rPr>
                <a:t> 1,236,435р</a:t>
              </a:r>
              <a:endParaRPr lang="ru-RU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Circular Arrow 13"/>
            <p:cNvSpPr/>
            <p:nvPr/>
          </p:nvSpPr>
          <p:spPr>
            <a:xfrm>
              <a:off x="4412572" y="3486307"/>
              <a:ext cx="3433267" cy="3433267"/>
            </a:xfrm>
            <a:prstGeom prst="circularArrow">
              <a:avLst>
                <a:gd name="adj1" fmla="val 4687"/>
                <a:gd name="adj2" fmla="val 299029"/>
                <a:gd name="adj3" fmla="val 2530361"/>
                <a:gd name="adj4" fmla="val 15831030"/>
                <a:gd name="adj5" fmla="val 5469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hape 14"/>
            <p:cNvSpPr/>
            <p:nvPr/>
          </p:nvSpPr>
          <p:spPr>
            <a:xfrm>
              <a:off x="2705210" y="2826834"/>
              <a:ext cx="2494483" cy="2494483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Circular Arrow 15"/>
            <p:cNvSpPr/>
            <p:nvPr/>
          </p:nvSpPr>
          <p:spPr>
            <a:xfrm>
              <a:off x="3701176" y="1494010"/>
              <a:ext cx="2689555" cy="2689555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0" name="Group 19"/>
          <p:cNvGrpSpPr/>
          <p:nvPr/>
        </p:nvGrpSpPr>
        <p:grpSpPr>
          <a:xfrm>
            <a:off x="259904" y="2231551"/>
            <a:ext cx="2376264" cy="792088"/>
            <a:chOff x="827584" y="2060848"/>
            <a:chExt cx="2376264" cy="792088"/>
          </a:xfrm>
        </p:grpSpPr>
        <p:sp>
          <p:nvSpPr>
            <p:cNvPr id="21" name="Right Arrow 20"/>
            <p:cNvSpPr/>
            <p:nvPr/>
          </p:nvSpPr>
          <p:spPr>
            <a:xfrm>
              <a:off x="827584" y="2060848"/>
              <a:ext cx="2376264" cy="792088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7584" y="2276872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smtClean="0"/>
                <a:t>Продавец-Клиент</a:t>
              </a:r>
              <a:endParaRPr lang="ru-RU" b="1" dirty="0"/>
            </a:p>
          </p:txBody>
        </p:sp>
      </p:grpSp>
      <p:sp>
        <p:nvSpPr>
          <p:cNvPr id="19" name="Bevel 18"/>
          <p:cNvSpPr/>
          <p:nvPr/>
        </p:nvSpPr>
        <p:spPr>
          <a:xfrm>
            <a:off x="7845839" y="5445224"/>
            <a:ext cx="1190657" cy="90070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7946068" y="5572410"/>
            <a:ext cx="98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Partner</a:t>
            </a:r>
            <a:br>
              <a:rPr lang="en-US" sz="1200" dirty="0" smtClean="0"/>
            </a:br>
            <a:r>
              <a:rPr lang="en-US" sz="1200" dirty="0" smtClean="0"/>
              <a:t>Center </a:t>
            </a:r>
            <a:r>
              <a:rPr lang="en-US" sz="1200" dirty="0" smtClean="0">
                <a:solidFill>
                  <a:srgbClr val="C00000"/>
                </a:solidFill>
              </a:rPr>
              <a:t>Autodesk</a:t>
            </a:r>
            <a:endParaRPr lang="ru-RU" sz="1200" dirty="0">
              <a:solidFill>
                <a:srgbClr val="C0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614454" y="3958515"/>
            <a:ext cx="1529545" cy="959192"/>
            <a:chOff x="7452320" y="3023639"/>
            <a:chExt cx="1784040" cy="959192"/>
          </a:xfrm>
        </p:grpSpPr>
        <p:sp>
          <p:nvSpPr>
            <p:cNvPr id="24" name="Parallelogram 23"/>
            <p:cNvSpPr/>
            <p:nvPr/>
          </p:nvSpPr>
          <p:spPr>
            <a:xfrm>
              <a:off x="7452320" y="3023639"/>
              <a:ext cx="1479240" cy="654392"/>
            </a:xfrm>
            <a:prstGeom prst="parallelogram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Parallelogram 26"/>
            <p:cNvSpPr/>
            <p:nvPr/>
          </p:nvSpPr>
          <p:spPr>
            <a:xfrm>
              <a:off x="7604720" y="3176039"/>
              <a:ext cx="1479240" cy="654392"/>
            </a:xfrm>
            <a:prstGeom prst="parallelogram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Parallelogram 27"/>
            <p:cNvSpPr/>
            <p:nvPr/>
          </p:nvSpPr>
          <p:spPr>
            <a:xfrm>
              <a:off x="7757120" y="3328439"/>
              <a:ext cx="1479240" cy="654392"/>
            </a:xfrm>
            <a:prstGeom prst="parallelogram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Round Diagonal Corner Rectangle 25"/>
          <p:cNvSpPr/>
          <p:nvPr/>
        </p:nvSpPr>
        <p:spPr>
          <a:xfrm>
            <a:off x="7338819" y="3023639"/>
            <a:ext cx="1589184" cy="654392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1" name="Group 30"/>
          <p:cNvGrpSpPr/>
          <p:nvPr/>
        </p:nvGrpSpPr>
        <p:grpSpPr>
          <a:xfrm>
            <a:off x="340296" y="5236488"/>
            <a:ext cx="2376264" cy="792088"/>
            <a:chOff x="827584" y="2060848"/>
            <a:chExt cx="2376264" cy="792088"/>
          </a:xfrm>
        </p:grpSpPr>
        <p:sp>
          <p:nvSpPr>
            <p:cNvPr id="32" name="Right Arrow 31"/>
            <p:cNvSpPr/>
            <p:nvPr/>
          </p:nvSpPr>
          <p:spPr>
            <a:xfrm>
              <a:off x="827584" y="2060848"/>
              <a:ext cx="2376264" cy="792088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7584" y="2276872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smtClean="0"/>
                <a:t>Продавец-Клиент</a:t>
              </a:r>
              <a:endParaRPr lang="ru-RU" b="1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9904" y="4765307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Через год..</a:t>
            </a:r>
            <a:endParaRPr lang="ru-RU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9904" y="312271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Через неделю..</a:t>
            </a:r>
            <a:endParaRPr lang="ru-RU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38819" y="3166169"/>
            <a:ext cx="160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Портал </a:t>
            </a:r>
            <a:r>
              <a:rPr lang="en-US" dirty="0" smtClean="0"/>
              <a:t>CSD</a:t>
            </a:r>
            <a:endParaRPr lang="ru-RU" dirty="0"/>
          </a:p>
        </p:txBody>
      </p:sp>
      <p:sp>
        <p:nvSpPr>
          <p:cNvPr id="2048" name="TextBox 2047"/>
          <p:cNvSpPr txBox="1"/>
          <p:nvPr/>
        </p:nvSpPr>
        <p:spPr>
          <a:xfrm>
            <a:off x="7946068" y="4395975"/>
            <a:ext cx="106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Outlook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29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делали мы: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471398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84168" y="980728"/>
            <a:ext cx="2592288" cy="17543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rgbClr r="0" g="0" b="0"/>
            </a:solidFill>
          </a:ln>
          <a:effectLst>
            <a:outerShdw blurRad="50800" dist="38100" dir="18900000" sx="102000" sy="102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Около 8000 строк</a:t>
            </a:r>
            <a:r>
              <a:rPr lang="en-US" dirty="0" smtClean="0"/>
              <a:t> </a:t>
            </a:r>
            <a:r>
              <a:rPr lang="ru-RU" dirty="0" smtClean="0"/>
              <a:t>кода </a:t>
            </a:r>
            <a:r>
              <a:rPr lang="en-US" dirty="0" smtClean="0"/>
              <a:t>VBA</a:t>
            </a:r>
            <a:endParaRPr lang="ru-RU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43 модуля</a:t>
            </a:r>
            <a:r>
              <a:rPr lang="en-US" dirty="0" smtClean="0"/>
              <a:t> </a:t>
            </a:r>
            <a:r>
              <a:rPr lang="ru-RU" dirty="0" smtClean="0"/>
              <a:t>и формы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Концепции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Удовольствие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 smtClean="0"/>
          </a:p>
          <a:p>
            <a:pPr marL="285750" indent="-285750">
              <a:buFont typeface="Courier New" pitchFamily="49" charset="0"/>
              <a:buChar char="o"/>
            </a:pP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4</a:t>
            </a:fld>
            <a:endParaRPr lang="ru-RU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87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ü"/>
            </a:pPr>
            <a:r>
              <a:rPr lang="ru-RU" dirty="0" smtClean="0"/>
              <a:t>«Штамп» на входящем отчете</a:t>
            </a:r>
          </a:p>
          <a:p>
            <a:pPr>
              <a:buClr>
                <a:schemeClr val="tx2"/>
              </a:buClr>
              <a:buFont typeface="Wingdings" pitchFamily="2" charset="2"/>
              <a:buChar char="ü"/>
            </a:pPr>
            <a:r>
              <a:rPr lang="ru-RU" dirty="0" smtClean="0"/>
              <a:t>Адаптивные профили: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ru-RU" dirty="0" smtClean="0"/>
              <a:t>Продавцов (что продает</a:t>
            </a:r>
            <a:r>
              <a:rPr lang="en-US" dirty="0" smtClean="0"/>
              <a:t>?</a:t>
            </a:r>
            <a:r>
              <a:rPr lang="ru-RU" dirty="0" smtClean="0"/>
              <a:t> как</a:t>
            </a:r>
            <a:r>
              <a:rPr lang="en-US" dirty="0" smtClean="0"/>
              <a:t> </a:t>
            </a:r>
            <a:r>
              <a:rPr lang="ru-RU" dirty="0" smtClean="0"/>
              <a:t>оформляет </a:t>
            </a:r>
            <a:r>
              <a:rPr lang="en-US" dirty="0" smtClean="0"/>
              <a:t>?</a:t>
            </a:r>
            <a:r>
              <a:rPr lang="ru-RU" dirty="0" smtClean="0"/>
              <a:t> с кем в команде?)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ru-RU" dirty="0" smtClean="0"/>
              <a:t>Товаров (слова в Спецификации, Поставщики, тип в </a:t>
            </a:r>
            <a:r>
              <a:rPr lang="en-US" dirty="0" smtClean="0"/>
              <a:t>SF)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ru-RU" dirty="0" smtClean="0"/>
              <a:t>Курсы валют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ru-RU" dirty="0" smtClean="0"/>
              <a:t>Словари игнорируемых слов в Словарях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ru-RU" dirty="0" smtClean="0"/>
              <a:t>Наименования Организаций (слова, в адресе: города, регионы)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en-US" dirty="0" smtClean="0"/>
              <a:t>Dictionary Build – </a:t>
            </a:r>
            <a:r>
              <a:rPr lang="ru-RU" dirty="0" smtClean="0"/>
              <a:t>РЕДКО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en-US" dirty="0" smtClean="0"/>
              <a:t>Foreign/External Key </a:t>
            </a:r>
            <a:r>
              <a:rPr lang="ru-RU" dirty="0" smtClean="0"/>
              <a:t>для связи с другими БД</a:t>
            </a:r>
          </a:p>
          <a:p>
            <a:pPr>
              <a:buClr>
                <a:schemeClr val="tx2"/>
              </a:buClr>
              <a:buFont typeface="Wingdings" pitchFamily="2" charset="2"/>
              <a:buChar char="ü"/>
            </a:pPr>
            <a:r>
              <a:rPr lang="ru-RU" dirty="0" smtClean="0"/>
              <a:t> </a:t>
            </a:r>
            <a:r>
              <a:rPr lang="en-US" dirty="0" smtClean="0"/>
              <a:t>Declarations – </a:t>
            </a:r>
            <a:r>
              <a:rPr lang="ru-RU" dirty="0" smtClean="0"/>
              <a:t>часто, но только при изменении в архитектуре или в процессе расширения ПО</a:t>
            </a:r>
          </a:p>
          <a:p>
            <a:pPr>
              <a:buClr>
                <a:schemeClr val="tx2"/>
              </a:buClr>
              <a:buFont typeface="Wingdings" pitchFamily="2" charset="2"/>
              <a:buChar char="ü"/>
            </a:pPr>
            <a:r>
              <a:rPr lang="ru-RU" dirty="0" smtClean="0"/>
              <a:t>Перебор. Хэш-таблицы ускоряют проход в 3-5 раз</a:t>
            </a:r>
          </a:p>
          <a:p>
            <a:pPr>
              <a:buClr>
                <a:schemeClr val="tx2"/>
              </a:buClr>
              <a:buFont typeface="Wingdings" pitchFamily="2" charset="2"/>
              <a:buChar char="ü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8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r>
              <a:rPr lang="ru-RU" dirty="0" smtClean="0"/>
              <a:t> – 2</a:t>
            </a:r>
            <a:r>
              <a:rPr lang="en-US" dirty="0" smtClean="0"/>
              <a:t> (Sheet Attributes):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888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ü"/>
            </a:pPr>
            <a:r>
              <a:rPr lang="ru-RU" sz="2000" dirty="0" smtClean="0"/>
              <a:t>Препроцессинг входящих отчетов по </a:t>
            </a:r>
            <a:r>
              <a:rPr lang="en-US" sz="2000" u="sng" dirty="0" smtClean="0"/>
              <a:t>PartnerCenter.Autodesk.com</a:t>
            </a:r>
            <a:r>
              <a:rPr lang="en-US" sz="2000" dirty="0" smtClean="0"/>
              <a:t> </a:t>
            </a:r>
            <a:r>
              <a:rPr lang="ru-RU" sz="2000" dirty="0" smtClean="0"/>
              <a:t>из разных источников в </a:t>
            </a:r>
            <a:r>
              <a:rPr lang="en-US" sz="2000" dirty="0" smtClean="0"/>
              <a:t>ADSK.xlsm</a:t>
            </a:r>
            <a:r>
              <a:rPr lang="ru-RU" sz="2000" dirty="0" smtClean="0"/>
              <a:t>, их «</a:t>
            </a:r>
            <a:r>
              <a:rPr lang="ru-RU" sz="2000" b="1" dirty="0" smtClean="0"/>
              <a:t>нормализация</a:t>
            </a:r>
            <a:r>
              <a:rPr lang="ru-RU" sz="2000" dirty="0" smtClean="0"/>
              <a:t>»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ru-RU" sz="1800" dirty="0" smtClean="0"/>
              <a:t>Перечень полей во входном отчете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ru-RU" sz="1800" dirty="0" smtClean="0"/>
              <a:t>Драйверы/форматы/типы обработки полей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en-US" sz="1800" dirty="0" smtClean="0"/>
              <a:t>Mapping </a:t>
            </a:r>
            <a:r>
              <a:rPr lang="ru-RU" sz="1800" dirty="0" smtClean="0"/>
              <a:t>после «нормализации» для загрузки в </a:t>
            </a:r>
            <a:r>
              <a:rPr lang="en-US" sz="1800" b="1" i="1" dirty="0" smtClean="0"/>
              <a:t>match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ru-RU" sz="1800" smtClean="0"/>
              <a:t>Оглавление</a:t>
            </a:r>
            <a:r>
              <a:rPr lang="en-US" sz="1800" smtClean="0"/>
              <a:t> </a:t>
            </a:r>
            <a:r>
              <a:rPr lang="ru-RU" sz="1800" dirty="0" smtClean="0"/>
              <a:t>(перечень отчетов и их описаний) = </a:t>
            </a:r>
            <a:r>
              <a:rPr lang="en-US" sz="1800" dirty="0" smtClean="0"/>
              <a:t>TOC</a:t>
            </a:r>
          </a:p>
          <a:p>
            <a:pPr marL="274320" lvl="1" indent="0">
              <a:buClr>
                <a:schemeClr val="tx2"/>
              </a:buClr>
              <a:buNone/>
            </a:pPr>
            <a:r>
              <a:rPr lang="ru-RU" sz="1800" dirty="0" smtClean="0"/>
              <a:t>+</a:t>
            </a:r>
            <a:r>
              <a:rPr lang="en-US" sz="1800" dirty="0" smtClean="0"/>
              <a:t>/- </a:t>
            </a:r>
            <a:r>
              <a:rPr lang="ru-RU" sz="1800" dirty="0" smtClean="0"/>
              <a:t>Автоматическая «нормализация»</a:t>
            </a:r>
            <a:r>
              <a:rPr lang="en-US" sz="1800" dirty="0" smtClean="0"/>
              <a:t> - </a:t>
            </a:r>
            <a:r>
              <a:rPr lang="ru-RU" sz="1800" dirty="0" smtClean="0"/>
              <a:t>сейчас частично вручную</a:t>
            </a:r>
          </a:p>
          <a:p>
            <a:pPr>
              <a:buClr>
                <a:schemeClr val="tx2"/>
              </a:buClr>
              <a:buFont typeface="Wingdings" pitchFamily="2" charset="2"/>
              <a:buChar char="ü"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40997"/>
            <a:ext cx="6815758" cy="2253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6</a:t>
            </a:fld>
            <a:endParaRPr lang="ru-RU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0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996952"/>
            <a:ext cx="8405564" cy="32403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000" b="1" i="1" dirty="0">
                <a:solidFill>
                  <a:schemeClr val="tx2"/>
                </a:solidFill>
              </a:rPr>
              <a:t>Gartner predicts that by 2015, mobile app projects </a:t>
            </a:r>
            <a:r>
              <a:rPr lang="ru-RU" sz="4000" b="1" i="1" dirty="0" smtClean="0">
                <a:solidFill>
                  <a:schemeClr val="tx2"/>
                </a:solidFill>
              </a:rPr>
              <a:t/>
            </a:r>
            <a:br>
              <a:rPr lang="ru-RU" sz="4000" b="1" i="1" dirty="0" smtClean="0">
                <a:solidFill>
                  <a:schemeClr val="tx2"/>
                </a:solidFill>
              </a:rPr>
            </a:br>
            <a:r>
              <a:rPr lang="en-US" sz="4000" b="1" i="1" dirty="0" smtClean="0">
                <a:solidFill>
                  <a:schemeClr val="tx2"/>
                </a:solidFill>
              </a:rPr>
              <a:t>will </a:t>
            </a:r>
            <a:r>
              <a:rPr lang="en-US" sz="4000" b="1" i="1" dirty="0">
                <a:solidFill>
                  <a:schemeClr val="tx2"/>
                </a:solidFill>
              </a:rPr>
              <a:t>outnumber PC app </a:t>
            </a:r>
            <a:r>
              <a:rPr lang="en-US" sz="4000" b="1" i="1" dirty="0" smtClean="0">
                <a:solidFill>
                  <a:schemeClr val="tx2"/>
                </a:solidFill>
              </a:rPr>
              <a:t>projects</a:t>
            </a:r>
            <a:endParaRPr lang="ru-RU" sz="4000" b="1" i="1" dirty="0" smtClean="0">
              <a:solidFill>
                <a:schemeClr val="tx2"/>
              </a:solidFill>
            </a:endParaRPr>
          </a:p>
          <a:p>
            <a:pPr algn="ctr"/>
            <a:r>
              <a:rPr lang="en-US" sz="4000" b="1" i="1" dirty="0" smtClean="0">
                <a:solidFill>
                  <a:schemeClr val="tx2"/>
                </a:solidFill>
              </a:rPr>
              <a:t> </a:t>
            </a:r>
            <a:r>
              <a:rPr lang="en-US" sz="7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4-to-1</a:t>
            </a:r>
            <a:r>
              <a:rPr lang="en-US" sz="5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4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</a:t>
            </a:r>
            <a:r>
              <a:rPr lang="en-US" sz="16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</a:t>
            </a:r>
            <a:endParaRPr lang="ru-RU" sz="1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7</a:t>
            </a:fld>
            <a:endParaRPr lang="ru-RU" dirty="0"/>
          </a:p>
        </p:txBody>
      </p:sp>
      <p:pic>
        <p:nvPicPr>
          <p:cNvPr id="1026" name="Picture 2" descr="C:\Users\Пользователь\Desktop\SalesFor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48680"/>
            <a:ext cx="42291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Пользователь\Desktop\developerforce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374193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69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2852936"/>
            <a:ext cx="5976664" cy="15121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7200" dirty="0" smtClean="0">
                <a:solidFill>
                  <a:schemeClr val="bg2"/>
                </a:solidFill>
              </a:rPr>
              <a:t>Обсудим?</a:t>
            </a:r>
            <a:endParaRPr lang="ru-RU" sz="7200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725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259</TotalTime>
  <Words>295</Words>
  <Application>Microsoft Office PowerPoint</Application>
  <PresentationFormat>On-screen Show (4:3)</PresentationFormat>
  <Paragraphs>84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match</vt:lpstr>
      <vt:lpstr>Проблема - Постановка</vt:lpstr>
      <vt:lpstr>Например: </vt:lpstr>
      <vt:lpstr>Что делали мы:</vt:lpstr>
      <vt:lpstr>Hints:</vt:lpstr>
      <vt:lpstr>Hints – 2 (Sheet Attributes):</vt:lpstr>
      <vt:lpstr>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</dc:title>
  <dc:creator>Pavel Khrapkin</dc:creator>
  <cp:lastModifiedBy>Pavel Khrapkin</cp:lastModifiedBy>
  <cp:revision>36</cp:revision>
  <dcterms:created xsi:type="dcterms:W3CDTF">2012-06-14T08:36:58Z</dcterms:created>
  <dcterms:modified xsi:type="dcterms:W3CDTF">2012-06-15T10:31:41Z</dcterms:modified>
</cp:coreProperties>
</file>