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743A9C-9350-4FBD-9131-784582F725C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5F15200-93E1-4868-B7BC-F15A0936E75B}">
      <dgm:prSet phldrT="[Text]" custT="1"/>
      <dgm:spPr>
        <a:solidFill>
          <a:schemeClr val="tx2"/>
        </a:solidFill>
        <a:ln cmpd="tri"/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Match</a:t>
          </a:r>
        </a:p>
        <a:p>
          <a:r>
            <a:rPr lang="en-US" sz="1800" dirty="0" smtClean="0">
              <a:solidFill>
                <a:schemeClr val="tx1"/>
              </a:solidFill>
            </a:rPr>
            <a:t>(</a:t>
          </a:r>
          <a:r>
            <a:rPr lang="en-US" sz="1800" dirty="0" err="1" smtClean="0">
              <a:solidFill>
                <a:schemeClr val="tx1"/>
              </a:solidFill>
            </a:rPr>
            <a:t>xlsm</a:t>
          </a:r>
          <a:r>
            <a:rPr lang="en-US" sz="1800" dirty="0" smtClean="0">
              <a:solidFill>
                <a:schemeClr val="tx1"/>
              </a:solidFill>
            </a:rPr>
            <a:t>)</a:t>
          </a:r>
          <a:endParaRPr lang="ru-RU" sz="1800" dirty="0">
            <a:solidFill>
              <a:schemeClr val="tx1"/>
            </a:solidFill>
          </a:endParaRPr>
        </a:p>
      </dgm:t>
    </dgm:pt>
    <dgm:pt modelId="{2A4178C5-8E14-4B18-9090-B9C8CECD7A8B}" type="parTrans" cxnId="{E3F7BE68-E315-4533-B28D-484FE7FFD0F6}">
      <dgm:prSet/>
      <dgm:spPr/>
      <dgm:t>
        <a:bodyPr/>
        <a:lstStyle/>
        <a:p>
          <a:endParaRPr lang="ru-RU"/>
        </a:p>
      </dgm:t>
    </dgm:pt>
    <dgm:pt modelId="{66F66A60-2CB5-4E0F-8B85-89AB881A7742}" type="sibTrans" cxnId="{E3F7BE68-E315-4533-B28D-484FE7FFD0F6}">
      <dgm:prSet/>
      <dgm:spPr/>
      <dgm:t>
        <a:bodyPr/>
        <a:lstStyle/>
        <a:p>
          <a:endParaRPr lang="ru-RU"/>
        </a:p>
      </dgm:t>
    </dgm:pt>
    <dgm:pt modelId="{961EA740-FF57-41C0-9DF7-B57ABFB7FE4A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CRM</a:t>
          </a:r>
          <a:br>
            <a:rPr lang="en-US" dirty="0" smtClean="0"/>
          </a:br>
          <a:r>
            <a:rPr lang="en-US" dirty="0" err="1" smtClean="0"/>
            <a:t>SaleseForce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xls</a:t>
          </a:r>
          <a:r>
            <a:rPr lang="en-US" dirty="0" smtClean="0"/>
            <a:t>)</a:t>
          </a:r>
          <a:endParaRPr lang="ru-RU" dirty="0"/>
        </a:p>
      </dgm:t>
    </dgm:pt>
    <dgm:pt modelId="{86F1B8FC-B35E-4994-99C4-D71C52932D1E}" type="parTrans" cxnId="{289FCAE2-C48F-4783-93AF-245260E75301}">
      <dgm:prSet/>
      <dgm:spPr>
        <a:ln>
          <a:solidFill>
            <a:schemeClr val="tx1"/>
          </a:solidFill>
          <a:headEnd type="stealth"/>
          <a:tailEnd type="stealth"/>
        </a:ln>
      </dgm:spPr>
      <dgm:t>
        <a:bodyPr/>
        <a:lstStyle/>
        <a:p>
          <a:endParaRPr lang="ru-RU"/>
        </a:p>
      </dgm:t>
    </dgm:pt>
    <dgm:pt modelId="{5AA4F320-D453-4BFB-9B56-3FE4B1BF70EF}" type="sibTrans" cxnId="{289FCAE2-C48F-4783-93AF-245260E75301}">
      <dgm:prSet/>
      <dgm:spPr/>
      <dgm:t>
        <a:bodyPr/>
        <a:lstStyle/>
        <a:p>
          <a:endParaRPr lang="ru-RU"/>
        </a:p>
      </dgm:t>
    </dgm:pt>
    <dgm:pt modelId="{9033BEE1-11C2-47CB-BF8A-F5754957F8A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u="sng" dirty="0" err="1" smtClean="0">
              <a:solidFill>
                <a:srgbClr val="002060"/>
              </a:solidFill>
            </a:rPr>
            <a:t>PartnerCenter</a:t>
          </a:r>
          <a:r>
            <a:rPr lang="en-US" sz="1100" dirty="0" smtClean="0"/>
            <a:t/>
          </a:r>
          <a:br>
            <a:rPr lang="en-US" sz="1100" dirty="0" smtClean="0"/>
          </a:br>
          <a:r>
            <a:rPr lang="en-US" sz="1100" b="1" dirty="0" smtClean="0">
              <a:solidFill>
                <a:srgbClr val="FF0000"/>
              </a:solidFill>
            </a:rPr>
            <a:t>Autodesk.com</a:t>
          </a:r>
          <a:br>
            <a:rPr lang="en-US" sz="1100" b="1" dirty="0" smtClean="0">
              <a:solidFill>
                <a:srgbClr val="FF0000"/>
              </a:solidFill>
            </a:rPr>
          </a:br>
          <a:r>
            <a:rPr lang="en-US" sz="1100" b="1" dirty="0" smtClean="0">
              <a:solidFill>
                <a:schemeClr val="tx1"/>
              </a:solidFill>
            </a:rPr>
            <a:t>(</a:t>
          </a:r>
          <a:r>
            <a:rPr lang="en-US" sz="1100" b="1" dirty="0" err="1" smtClean="0">
              <a:solidFill>
                <a:schemeClr val="tx1"/>
              </a:solidFill>
            </a:rPr>
            <a:t>xls</a:t>
          </a:r>
          <a:r>
            <a:rPr lang="en-US" sz="1100" b="1" dirty="0" smtClean="0">
              <a:solidFill>
                <a:schemeClr val="tx1"/>
              </a:solidFill>
            </a:rPr>
            <a:t>, </a:t>
          </a:r>
          <a:r>
            <a:rPr lang="en-US" sz="1100" b="1" dirty="0" err="1" smtClean="0">
              <a:solidFill>
                <a:schemeClr val="tx1"/>
              </a:solidFill>
            </a:rPr>
            <a:t>csv</a:t>
          </a:r>
          <a:r>
            <a:rPr lang="en-US" sz="1100" b="1" dirty="0" smtClean="0">
              <a:solidFill>
                <a:schemeClr val="tx1"/>
              </a:solidFill>
            </a:rPr>
            <a:t>)</a:t>
          </a:r>
          <a:endParaRPr lang="ru-RU" sz="1100" b="1" dirty="0">
            <a:solidFill>
              <a:schemeClr val="tx1"/>
            </a:solidFill>
          </a:endParaRPr>
        </a:p>
      </dgm:t>
    </dgm:pt>
    <dgm:pt modelId="{0DB48EB2-2691-4E3D-8B7F-D39CF66624BD}" type="parTrans" cxnId="{C351C22C-2B04-4281-920A-3C7C01C25C55}">
      <dgm:prSet/>
      <dgm:spPr>
        <a:ln>
          <a:solidFill>
            <a:schemeClr val="tx1"/>
          </a:solidFill>
          <a:headEnd type="stealth"/>
          <a:tailEnd type="diamond"/>
        </a:ln>
      </dgm:spPr>
      <dgm:t>
        <a:bodyPr/>
        <a:lstStyle/>
        <a:p>
          <a:endParaRPr lang="ru-RU"/>
        </a:p>
      </dgm:t>
    </dgm:pt>
    <dgm:pt modelId="{FD6AC596-4F6F-453B-900B-165A571ACE7A}" type="sibTrans" cxnId="{C351C22C-2B04-4281-920A-3C7C01C25C55}">
      <dgm:prSet/>
      <dgm:spPr/>
      <dgm:t>
        <a:bodyPr/>
        <a:lstStyle/>
        <a:p>
          <a:endParaRPr lang="ru-RU"/>
        </a:p>
      </dgm:t>
    </dgm:pt>
    <dgm:pt modelId="{58BA2EBD-31FD-48C3-846E-210C8C1DCA49}">
      <dgm:prSet phldrT="[Text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Outlook</a:t>
          </a:r>
          <a:r>
            <a:rPr lang="en-US" sz="1100" dirty="0" smtClean="0">
              <a:solidFill>
                <a:schemeClr val="tx1"/>
              </a:solidFill>
            </a:rPr>
            <a:t/>
          </a:r>
          <a:br>
            <a:rPr lang="en-US" sz="1100" dirty="0" smtClean="0">
              <a:solidFill>
                <a:schemeClr val="tx1"/>
              </a:solidFill>
            </a:rPr>
          </a:br>
          <a:r>
            <a:rPr lang="en-US" sz="1100" dirty="0" smtClean="0">
              <a:solidFill>
                <a:schemeClr val="tx1"/>
              </a:solidFill>
            </a:rPr>
            <a:t>(</a:t>
          </a:r>
          <a:r>
            <a:rPr lang="en-US" sz="1100" dirty="0" err="1" smtClean="0">
              <a:solidFill>
                <a:schemeClr val="tx1"/>
              </a:solidFill>
            </a:rPr>
            <a:t>msg,xls</a:t>
          </a:r>
          <a:r>
            <a:rPr lang="en-US" sz="1100" dirty="0" smtClean="0">
              <a:solidFill>
                <a:schemeClr val="tx1"/>
              </a:solidFill>
            </a:rPr>
            <a:t>)</a:t>
          </a:r>
          <a:endParaRPr lang="ru-RU" sz="1100" dirty="0">
            <a:solidFill>
              <a:schemeClr val="tx1"/>
            </a:solidFill>
          </a:endParaRPr>
        </a:p>
      </dgm:t>
    </dgm:pt>
    <dgm:pt modelId="{53866EAA-44AC-4410-A773-A5A3CE9CDDB8}" type="parTrans" cxnId="{0F30F530-4666-41D7-B052-CE0E42A3530A}">
      <dgm:prSet/>
      <dgm:spPr>
        <a:ln>
          <a:headEnd type="stealth"/>
          <a:tailEnd type="stealth"/>
        </a:ln>
      </dgm:spPr>
      <dgm:t>
        <a:bodyPr/>
        <a:lstStyle/>
        <a:p>
          <a:endParaRPr lang="ru-RU"/>
        </a:p>
      </dgm:t>
    </dgm:pt>
    <dgm:pt modelId="{04487150-0325-4E15-9E3C-5B0437CFE560}" type="sibTrans" cxnId="{0F30F530-4666-41D7-B052-CE0E42A3530A}">
      <dgm:prSet/>
      <dgm:spPr/>
      <dgm:t>
        <a:bodyPr/>
        <a:lstStyle/>
        <a:p>
          <a:endParaRPr lang="ru-RU"/>
        </a:p>
      </dgm:t>
    </dgm:pt>
    <dgm:pt modelId="{7B8CD4C6-56E5-4452-AB24-7AFBAC211AD6}">
      <dgm:prSet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 err="1" smtClean="0">
              <a:solidFill>
                <a:schemeClr val="tx1"/>
              </a:solidFill>
            </a:rPr>
            <a:t>StockBook</a:t>
          </a:r>
          <a:r>
            <a:rPr lang="en-US" sz="1100" dirty="0" smtClean="0">
              <a:solidFill>
                <a:schemeClr val="tx1"/>
              </a:solidFill>
            </a:rPr>
            <a:t/>
          </a:r>
          <a:br>
            <a:rPr lang="en-US" sz="1100" dirty="0" smtClean="0">
              <a:solidFill>
                <a:schemeClr val="tx1"/>
              </a:solidFill>
            </a:rPr>
          </a:br>
          <a:r>
            <a:rPr lang="en-US" sz="1100" dirty="0" smtClean="0">
              <a:solidFill>
                <a:schemeClr val="tx1"/>
              </a:solidFill>
            </a:rPr>
            <a:t>(</a:t>
          </a:r>
          <a:r>
            <a:rPr lang="en-US" sz="1100" dirty="0" err="1" smtClean="0">
              <a:solidFill>
                <a:schemeClr val="tx1"/>
              </a:solidFill>
            </a:rPr>
            <a:t>xls</a:t>
          </a:r>
          <a:r>
            <a:rPr lang="en-US" sz="1100" dirty="0" smtClean="0">
              <a:solidFill>
                <a:schemeClr val="tx1"/>
              </a:solidFill>
            </a:rPr>
            <a:t>)</a:t>
          </a:r>
          <a:endParaRPr lang="ru-RU" sz="1100" dirty="0">
            <a:solidFill>
              <a:schemeClr val="tx1"/>
            </a:solidFill>
          </a:endParaRPr>
        </a:p>
      </dgm:t>
    </dgm:pt>
    <dgm:pt modelId="{93C82724-7A11-4633-8B2A-1DAADA23F26F}" type="parTrans" cxnId="{F1380F55-26B2-408B-A4AF-7905101E3A20}">
      <dgm:prSet/>
      <dgm:spPr>
        <a:ln>
          <a:headEnd type="stealth"/>
        </a:ln>
      </dgm:spPr>
      <dgm:t>
        <a:bodyPr/>
        <a:lstStyle/>
        <a:p>
          <a:endParaRPr lang="ru-RU"/>
        </a:p>
      </dgm:t>
    </dgm:pt>
    <dgm:pt modelId="{483809F6-464A-40A3-B7CA-4C9E9532552A}" type="sibTrans" cxnId="{F1380F55-26B2-408B-A4AF-7905101E3A20}">
      <dgm:prSet/>
      <dgm:spPr/>
      <dgm:t>
        <a:bodyPr/>
        <a:lstStyle/>
        <a:p>
          <a:endParaRPr lang="ru-RU"/>
        </a:p>
      </dgm:t>
    </dgm:pt>
    <dgm:pt modelId="{ED85D651-6F68-4209-AD70-4DA117F4F96B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100" dirty="0" smtClean="0">
              <a:solidFill>
                <a:srgbClr val="FF0000"/>
              </a:solidFill>
            </a:rPr>
            <a:t>Бухгалтерия </a:t>
          </a:r>
          <a:r>
            <a: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1C</a:t>
          </a:r>
          <a:r>
            <a:rPr lang="ru-RU" sz="1100" dirty="0" smtClean="0">
              <a:solidFill>
                <a:srgbClr val="FF0000"/>
              </a:solidFill>
            </a:rPr>
            <a:t/>
          </a:r>
          <a:br>
            <a:rPr lang="ru-RU" sz="1100" dirty="0" smtClean="0">
              <a:solidFill>
                <a:srgbClr val="FF0000"/>
              </a:solidFill>
            </a:rPr>
          </a:br>
          <a:r>
            <a:rPr lang="en-US" sz="1100" dirty="0" smtClean="0">
              <a:solidFill>
                <a:srgbClr val="FF0000"/>
              </a:solidFill>
            </a:rPr>
            <a:t>(</a:t>
          </a:r>
          <a:r>
            <a:rPr lang="en-US" sz="1100" dirty="0" err="1" smtClean="0">
              <a:solidFill>
                <a:srgbClr val="FF0000"/>
              </a:solidFill>
            </a:rPr>
            <a:t>xls</a:t>
          </a:r>
          <a:r>
            <a:rPr lang="en-US" sz="1100" dirty="0" smtClean="0">
              <a:solidFill>
                <a:srgbClr val="FF0000"/>
              </a:solidFill>
            </a:rPr>
            <a:t>)</a:t>
          </a:r>
          <a:endParaRPr lang="ru-RU" sz="1100" dirty="0">
            <a:solidFill>
              <a:srgbClr val="FF0000"/>
            </a:solidFill>
          </a:endParaRPr>
        </a:p>
      </dgm:t>
    </dgm:pt>
    <dgm:pt modelId="{07630D6A-A692-4CED-8FA6-7377D0C973FB}" type="parTrans" cxnId="{CB6ABD69-E1CD-4903-BCC3-C02016FE3634}">
      <dgm:prSet/>
      <dgm:spPr>
        <a:ln>
          <a:headEnd type="stealth"/>
          <a:tailEnd type="diamond"/>
        </a:ln>
      </dgm:spPr>
      <dgm:t>
        <a:bodyPr/>
        <a:lstStyle/>
        <a:p>
          <a:endParaRPr lang="ru-RU"/>
        </a:p>
      </dgm:t>
    </dgm:pt>
    <dgm:pt modelId="{B051EC22-3932-4BFD-BD2F-731961CE6333}" type="sibTrans" cxnId="{CB6ABD69-E1CD-4903-BCC3-C02016FE3634}">
      <dgm:prSet/>
      <dgm:spPr/>
      <dgm:t>
        <a:bodyPr/>
        <a:lstStyle/>
        <a:p>
          <a:endParaRPr lang="ru-RU"/>
        </a:p>
      </dgm:t>
    </dgm:pt>
    <dgm:pt modelId="{955C68BA-5064-4E9A-B86E-8B38D4A76733}" type="pres">
      <dgm:prSet presAssocID="{10743A9C-9350-4FBD-9131-784582F725C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A462C4A-7E82-4740-9C41-E791250229A8}" type="pres">
      <dgm:prSet presAssocID="{D5F15200-93E1-4868-B7BC-F15A0936E75B}" presName="centerShape" presStyleLbl="node0" presStyleIdx="0" presStyleCnt="1"/>
      <dgm:spPr/>
      <dgm:t>
        <a:bodyPr/>
        <a:lstStyle/>
        <a:p>
          <a:endParaRPr lang="ru-RU"/>
        </a:p>
      </dgm:t>
    </dgm:pt>
    <dgm:pt modelId="{64DEE364-AE56-4E1D-92E3-053C651C527C}" type="pres">
      <dgm:prSet presAssocID="{86F1B8FC-B35E-4994-99C4-D71C52932D1E}" presName="Name9" presStyleLbl="parChTrans1D2" presStyleIdx="0" presStyleCnt="5"/>
      <dgm:spPr/>
      <dgm:t>
        <a:bodyPr/>
        <a:lstStyle/>
        <a:p>
          <a:endParaRPr lang="ru-RU"/>
        </a:p>
      </dgm:t>
    </dgm:pt>
    <dgm:pt modelId="{9F8358B0-A290-4D47-A035-8D6E0D45B08D}" type="pres">
      <dgm:prSet presAssocID="{86F1B8FC-B35E-4994-99C4-D71C52932D1E}" presName="connTx" presStyleLbl="parChTrans1D2" presStyleIdx="0" presStyleCnt="5"/>
      <dgm:spPr/>
      <dgm:t>
        <a:bodyPr/>
        <a:lstStyle/>
        <a:p>
          <a:endParaRPr lang="ru-RU"/>
        </a:p>
      </dgm:t>
    </dgm:pt>
    <dgm:pt modelId="{8EB9AAC8-5986-4402-887E-849AA77200D4}" type="pres">
      <dgm:prSet presAssocID="{961EA740-FF57-41C0-9DF7-B57ABFB7FE4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FDA291-2B88-440E-A5BD-BE23906A6944}" type="pres">
      <dgm:prSet presAssocID="{93C82724-7A11-4633-8B2A-1DAADA23F26F}" presName="Name9" presStyleLbl="parChTrans1D2" presStyleIdx="1" presStyleCnt="5"/>
      <dgm:spPr/>
      <dgm:t>
        <a:bodyPr/>
        <a:lstStyle/>
        <a:p>
          <a:endParaRPr lang="ru-RU"/>
        </a:p>
      </dgm:t>
    </dgm:pt>
    <dgm:pt modelId="{DF62F0E5-6351-484A-BEB9-BC34EA2B99C1}" type="pres">
      <dgm:prSet presAssocID="{93C82724-7A11-4633-8B2A-1DAADA23F26F}" presName="connTx" presStyleLbl="parChTrans1D2" presStyleIdx="1" presStyleCnt="5"/>
      <dgm:spPr/>
      <dgm:t>
        <a:bodyPr/>
        <a:lstStyle/>
        <a:p>
          <a:endParaRPr lang="ru-RU"/>
        </a:p>
      </dgm:t>
    </dgm:pt>
    <dgm:pt modelId="{02D04EC0-6C74-465F-8E6D-E6E669C666A2}" type="pres">
      <dgm:prSet presAssocID="{7B8CD4C6-56E5-4452-AB24-7AFBAC211AD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21EAF1-8DD2-4495-845C-A84C61903CCC}" type="pres">
      <dgm:prSet presAssocID="{0DB48EB2-2691-4E3D-8B7F-D39CF66624BD}" presName="Name9" presStyleLbl="parChTrans1D2" presStyleIdx="2" presStyleCnt="5"/>
      <dgm:spPr/>
      <dgm:t>
        <a:bodyPr/>
        <a:lstStyle/>
        <a:p>
          <a:endParaRPr lang="ru-RU"/>
        </a:p>
      </dgm:t>
    </dgm:pt>
    <dgm:pt modelId="{D0BC2C87-A67C-46C4-B5F9-AD2F0EE33CBC}" type="pres">
      <dgm:prSet presAssocID="{0DB48EB2-2691-4E3D-8B7F-D39CF66624BD}" presName="connTx" presStyleLbl="parChTrans1D2" presStyleIdx="2" presStyleCnt="5"/>
      <dgm:spPr/>
      <dgm:t>
        <a:bodyPr/>
        <a:lstStyle/>
        <a:p>
          <a:endParaRPr lang="ru-RU"/>
        </a:p>
      </dgm:t>
    </dgm:pt>
    <dgm:pt modelId="{376CF924-297F-4122-ADFA-00FF8321419D}" type="pres">
      <dgm:prSet presAssocID="{9033BEE1-11C2-47CB-BF8A-F5754957F8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AB001A-C160-413C-A4D0-E1753BD83A59}" type="pres">
      <dgm:prSet presAssocID="{53866EAA-44AC-4410-A773-A5A3CE9CDDB8}" presName="Name9" presStyleLbl="parChTrans1D2" presStyleIdx="3" presStyleCnt="5"/>
      <dgm:spPr/>
      <dgm:t>
        <a:bodyPr/>
        <a:lstStyle/>
        <a:p>
          <a:endParaRPr lang="ru-RU"/>
        </a:p>
      </dgm:t>
    </dgm:pt>
    <dgm:pt modelId="{2413AF69-19E8-45C1-8932-7B7B9AD9CE21}" type="pres">
      <dgm:prSet presAssocID="{53866EAA-44AC-4410-A773-A5A3CE9CDDB8}" presName="connTx" presStyleLbl="parChTrans1D2" presStyleIdx="3" presStyleCnt="5"/>
      <dgm:spPr/>
      <dgm:t>
        <a:bodyPr/>
        <a:lstStyle/>
        <a:p>
          <a:endParaRPr lang="ru-RU"/>
        </a:p>
      </dgm:t>
    </dgm:pt>
    <dgm:pt modelId="{A2EE1941-37B2-402E-B2B2-82D480D458D4}" type="pres">
      <dgm:prSet presAssocID="{58BA2EBD-31FD-48C3-846E-210C8C1DCA4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465BDF-CEDD-4563-9307-932722F198A7}" type="pres">
      <dgm:prSet presAssocID="{07630D6A-A692-4CED-8FA6-7377D0C973FB}" presName="Name9" presStyleLbl="parChTrans1D2" presStyleIdx="4" presStyleCnt="5"/>
      <dgm:spPr/>
      <dgm:t>
        <a:bodyPr/>
        <a:lstStyle/>
        <a:p>
          <a:endParaRPr lang="ru-RU"/>
        </a:p>
      </dgm:t>
    </dgm:pt>
    <dgm:pt modelId="{DB63A1BF-E733-4054-B23E-8E8F2C88D112}" type="pres">
      <dgm:prSet presAssocID="{07630D6A-A692-4CED-8FA6-7377D0C973FB}" presName="connTx" presStyleLbl="parChTrans1D2" presStyleIdx="4" presStyleCnt="5"/>
      <dgm:spPr/>
      <dgm:t>
        <a:bodyPr/>
        <a:lstStyle/>
        <a:p>
          <a:endParaRPr lang="ru-RU"/>
        </a:p>
      </dgm:t>
    </dgm:pt>
    <dgm:pt modelId="{A3003EFD-C01C-4DD3-B759-5F6E598A16B4}" type="pres">
      <dgm:prSet presAssocID="{ED85D651-6F68-4209-AD70-4DA117F4F96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924A2AB-08A5-475F-A032-E334162E0DFF}" type="presOf" srcId="{ED85D651-6F68-4209-AD70-4DA117F4F96B}" destId="{A3003EFD-C01C-4DD3-B759-5F6E598A16B4}" srcOrd="0" destOrd="0" presId="urn:microsoft.com/office/officeart/2005/8/layout/radial1"/>
    <dgm:cxn modelId="{A38199DA-4E08-4E65-93E2-FB3700173881}" type="presOf" srcId="{0DB48EB2-2691-4E3D-8B7F-D39CF66624BD}" destId="{D0BC2C87-A67C-46C4-B5F9-AD2F0EE33CBC}" srcOrd="1" destOrd="0" presId="urn:microsoft.com/office/officeart/2005/8/layout/radial1"/>
    <dgm:cxn modelId="{CB6ABD69-E1CD-4903-BCC3-C02016FE3634}" srcId="{D5F15200-93E1-4868-B7BC-F15A0936E75B}" destId="{ED85D651-6F68-4209-AD70-4DA117F4F96B}" srcOrd="4" destOrd="0" parTransId="{07630D6A-A692-4CED-8FA6-7377D0C973FB}" sibTransId="{B051EC22-3932-4BFD-BD2F-731961CE6333}"/>
    <dgm:cxn modelId="{0F30F530-4666-41D7-B052-CE0E42A3530A}" srcId="{D5F15200-93E1-4868-B7BC-F15A0936E75B}" destId="{58BA2EBD-31FD-48C3-846E-210C8C1DCA49}" srcOrd="3" destOrd="0" parTransId="{53866EAA-44AC-4410-A773-A5A3CE9CDDB8}" sibTransId="{04487150-0325-4E15-9E3C-5B0437CFE560}"/>
    <dgm:cxn modelId="{38531CF7-0E0C-4A1C-B8CE-A4AF3011A471}" type="presOf" srcId="{07630D6A-A692-4CED-8FA6-7377D0C973FB}" destId="{DB63A1BF-E733-4054-B23E-8E8F2C88D112}" srcOrd="1" destOrd="0" presId="urn:microsoft.com/office/officeart/2005/8/layout/radial1"/>
    <dgm:cxn modelId="{40D3393B-82A5-4610-8650-3BFD5CD13EC6}" type="presOf" srcId="{86F1B8FC-B35E-4994-99C4-D71C52932D1E}" destId="{64DEE364-AE56-4E1D-92E3-053C651C527C}" srcOrd="0" destOrd="0" presId="urn:microsoft.com/office/officeart/2005/8/layout/radial1"/>
    <dgm:cxn modelId="{0E9C1ED7-1EE6-4944-BDB2-1147606E6F92}" type="presOf" srcId="{0DB48EB2-2691-4E3D-8B7F-D39CF66624BD}" destId="{1B21EAF1-8DD2-4495-845C-A84C61903CCC}" srcOrd="0" destOrd="0" presId="urn:microsoft.com/office/officeart/2005/8/layout/radial1"/>
    <dgm:cxn modelId="{EE525C83-93F1-4F9C-9AAF-5B284590A725}" type="presOf" srcId="{86F1B8FC-B35E-4994-99C4-D71C52932D1E}" destId="{9F8358B0-A290-4D47-A035-8D6E0D45B08D}" srcOrd="1" destOrd="0" presId="urn:microsoft.com/office/officeart/2005/8/layout/radial1"/>
    <dgm:cxn modelId="{25410F15-7ED2-423D-8829-1D005540E7E1}" type="presOf" srcId="{10743A9C-9350-4FBD-9131-784582F725C2}" destId="{955C68BA-5064-4E9A-B86E-8B38D4A76733}" srcOrd="0" destOrd="0" presId="urn:microsoft.com/office/officeart/2005/8/layout/radial1"/>
    <dgm:cxn modelId="{9DB1C7C6-7D26-4CA4-9B10-85695FD57E16}" type="presOf" srcId="{53866EAA-44AC-4410-A773-A5A3CE9CDDB8}" destId="{0BAB001A-C160-413C-A4D0-E1753BD83A59}" srcOrd="0" destOrd="0" presId="urn:microsoft.com/office/officeart/2005/8/layout/radial1"/>
    <dgm:cxn modelId="{96AFDAE2-4995-4461-A644-816E22A97669}" type="presOf" srcId="{93C82724-7A11-4633-8B2A-1DAADA23F26F}" destId="{DF62F0E5-6351-484A-BEB9-BC34EA2B99C1}" srcOrd="1" destOrd="0" presId="urn:microsoft.com/office/officeart/2005/8/layout/radial1"/>
    <dgm:cxn modelId="{9CD81EDE-3694-4DAD-A9ED-1BE7E95B2274}" type="presOf" srcId="{961EA740-FF57-41C0-9DF7-B57ABFB7FE4A}" destId="{8EB9AAC8-5986-4402-887E-849AA77200D4}" srcOrd="0" destOrd="0" presId="urn:microsoft.com/office/officeart/2005/8/layout/radial1"/>
    <dgm:cxn modelId="{7D37CA84-EB95-4003-9535-C4A7161157D2}" type="presOf" srcId="{58BA2EBD-31FD-48C3-846E-210C8C1DCA49}" destId="{A2EE1941-37B2-402E-B2B2-82D480D458D4}" srcOrd="0" destOrd="0" presId="urn:microsoft.com/office/officeart/2005/8/layout/radial1"/>
    <dgm:cxn modelId="{B8987C84-E07C-4F04-A97E-CC22D702D815}" type="presOf" srcId="{93C82724-7A11-4633-8B2A-1DAADA23F26F}" destId="{09FDA291-2B88-440E-A5BD-BE23906A6944}" srcOrd="0" destOrd="0" presId="urn:microsoft.com/office/officeart/2005/8/layout/radial1"/>
    <dgm:cxn modelId="{E3F7BE68-E315-4533-B28D-484FE7FFD0F6}" srcId="{10743A9C-9350-4FBD-9131-784582F725C2}" destId="{D5F15200-93E1-4868-B7BC-F15A0936E75B}" srcOrd="0" destOrd="0" parTransId="{2A4178C5-8E14-4B18-9090-B9C8CECD7A8B}" sibTransId="{66F66A60-2CB5-4E0F-8B85-89AB881A7742}"/>
    <dgm:cxn modelId="{AB3B5D4E-FF5E-4FD5-A580-A877D8DB8675}" type="presOf" srcId="{9033BEE1-11C2-47CB-BF8A-F5754957F8A1}" destId="{376CF924-297F-4122-ADFA-00FF8321419D}" srcOrd="0" destOrd="0" presId="urn:microsoft.com/office/officeart/2005/8/layout/radial1"/>
    <dgm:cxn modelId="{3495D051-2F8F-46B8-826B-F3886A731288}" type="presOf" srcId="{07630D6A-A692-4CED-8FA6-7377D0C973FB}" destId="{9E465BDF-CEDD-4563-9307-932722F198A7}" srcOrd="0" destOrd="0" presId="urn:microsoft.com/office/officeart/2005/8/layout/radial1"/>
    <dgm:cxn modelId="{C351C22C-2B04-4281-920A-3C7C01C25C55}" srcId="{D5F15200-93E1-4868-B7BC-F15A0936E75B}" destId="{9033BEE1-11C2-47CB-BF8A-F5754957F8A1}" srcOrd="2" destOrd="0" parTransId="{0DB48EB2-2691-4E3D-8B7F-D39CF66624BD}" sibTransId="{FD6AC596-4F6F-453B-900B-165A571ACE7A}"/>
    <dgm:cxn modelId="{F1380F55-26B2-408B-A4AF-7905101E3A20}" srcId="{D5F15200-93E1-4868-B7BC-F15A0936E75B}" destId="{7B8CD4C6-56E5-4452-AB24-7AFBAC211AD6}" srcOrd="1" destOrd="0" parTransId="{93C82724-7A11-4633-8B2A-1DAADA23F26F}" sibTransId="{483809F6-464A-40A3-B7CA-4C9E9532552A}"/>
    <dgm:cxn modelId="{289FCAE2-C48F-4783-93AF-245260E75301}" srcId="{D5F15200-93E1-4868-B7BC-F15A0936E75B}" destId="{961EA740-FF57-41C0-9DF7-B57ABFB7FE4A}" srcOrd="0" destOrd="0" parTransId="{86F1B8FC-B35E-4994-99C4-D71C52932D1E}" sibTransId="{5AA4F320-D453-4BFB-9B56-3FE4B1BF70EF}"/>
    <dgm:cxn modelId="{FFFC7928-32B2-4406-A0F0-EC720AC94827}" type="presOf" srcId="{53866EAA-44AC-4410-A773-A5A3CE9CDDB8}" destId="{2413AF69-19E8-45C1-8932-7B7B9AD9CE21}" srcOrd="1" destOrd="0" presId="urn:microsoft.com/office/officeart/2005/8/layout/radial1"/>
    <dgm:cxn modelId="{D18BC574-481E-419D-B0A9-2D21C376C863}" type="presOf" srcId="{D5F15200-93E1-4868-B7BC-F15A0936E75B}" destId="{2A462C4A-7E82-4740-9C41-E791250229A8}" srcOrd="0" destOrd="0" presId="urn:microsoft.com/office/officeart/2005/8/layout/radial1"/>
    <dgm:cxn modelId="{44D373AD-98D5-4167-9318-76D581226550}" type="presOf" srcId="{7B8CD4C6-56E5-4452-AB24-7AFBAC211AD6}" destId="{02D04EC0-6C74-465F-8E6D-E6E669C666A2}" srcOrd="0" destOrd="0" presId="urn:microsoft.com/office/officeart/2005/8/layout/radial1"/>
    <dgm:cxn modelId="{265939E3-730D-40B1-857D-88EE2F76849F}" type="presParOf" srcId="{955C68BA-5064-4E9A-B86E-8B38D4A76733}" destId="{2A462C4A-7E82-4740-9C41-E791250229A8}" srcOrd="0" destOrd="0" presId="urn:microsoft.com/office/officeart/2005/8/layout/radial1"/>
    <dgm:cxn modelId="{101BA57E-38FF-44E8-90E4-562AFA27E133}" type="presParOf" srcId="{955C68BA-5064-4E9A-B86E-8B38D4A76733}" destId="{64DEE364-AE56-4E1D-92E3-053C651C527C}" srcOrd="1" destOrd="0" presId="urn:microsoft.com/office/officeart/2005/8/layout/radial1"/>
    <dgm:cxn modelId="{95854B3C-4E0B-4F4E-B37D-684E3952ED08}" type="presParOf" srcId="{64DEE364-AE56-4E1D-92E3-053C651C527C}" destId="{9F8358B0-A290-4D47-A035-8D6E0D45B08D}" srcOrd="0" destOrd="0" presId="urn:microsoft.com/office/officeart/2005/8/layout/radial1"/>
    <dgm:cxn modelId="{A7FF7A25-6386-47C9-AEBB-C1601BA60E5D}" type="presParOf" srcId="{955C68BA-5064-4E9A-B86E-8B38D4A76733}" destId="{8EB9AAC8-5986-4402-887E-849AA77200D4}" srcOrd="2" destOrd="0" presId="urn:microsoft.com/office/officeart/2005/8/layout/radial1"/>
    <dgm:cxn modelId="{10D8284B-0327-47F4-9F19-584D727AB7D8}" type="presParOf" srcId="{955C68BA-5064-4E9A-B86E-8B38D4A76733}" destId="{09FDA291-2B88-440E-A5BD-BE23906A6944}" srcOrd="3" destOrd="0" presId="urn:microsoft.com/office/officeart/2005/8/layout/radial1"/>
    <dgm:cxn modelId="{53594CCF-08E3-4979-8BF9-23B00B4E8C09}" type="presParOf" srcId="{09FDA291-2B88-440E-A5BD-BE23906A6944}" destId="{DF62F0E5-6351-484A-BEB9-BC34EA2B99C1}" srcOrd="0" destOrd="0" presId="urn:microsoft.com/office/officeart/2005/8/layout/radial1"/>
    <dgm:cxn modelId="{717DD231-E8CB-44BD-814A-A93A4C4696EF}" type="presParOf" srcId="{955C68BA-5064-4E9A-B86E-8B38D4A76733}" destId="{02D04EC0-6C74-465F-8E6D-E6E669C666A2}" srcOrd="4" destOrd="0" presId="urn:microsoft.com/office/officeart/2005/8/layout/radial1"/>
    <dgm:cxn modelId="{239132AC-F9FC-4209-9199-FEE3CAE6AD3A}" type="presParOf" srcId="{955C68BA-5064-4E9A-B86E-8B38D4A76733}" destId="{1B21EAF1-8DD2-4495-845C-A84C61903CCC}" srcOrd="5" destOrd="0" presId="urn:microsoft.com/office/officeart/2005/8/layout/radial1"/>
    <dgm:cxn modelId="{8042321E-0202-438E-A5D5-6829D1B44D43}" type="presParOf" srcId="{1B21EAF1-8DD2-4495-845C-A84C61903CCC}" destId="{D0BC2C87-A67C-46C4-B5F9-AD2F0EE33CBC}" srcOrd="0" destOrd="0" presId="urn:microsoft.com/office/officeart/2005/8/layout/radial1"/>
    <dgm:cxn modelId="{8A338C56-B2A5-484A-BDC7-D1F3D9D11E03}" type="presParOf" srcId="{955C68BA-5064-4E9A-B86E-8B38D4A76733}" destId="{376CF924-297F-4122-ADFA-00FF8321419D}" srcOrd="6" destOrd="0" presId="urn:microsoft.com/office/officeart/2005/8/layout/radial1"/>
    <dgm:cxn modelId="{383EAFC2-2CC4-43CB-8B03-593673FCC7DD}" type="presParOf" srcId="{955C68BA-5064-4E9A-B86E-8B38D4A76733}" destId="{0BAB001A-C160-413C-A4D0-E1753BD83A59}" srcOrd="7" destOrd="0" presId="urn:microsoft.com/office/officeart/2005/8/layout/radial1"/>
    <dgm:cxn modelId="{B22E30F3-2617-4897-9C1A-C25FDAA178EA}" type="presParOf" srcId="{0BAB001A-C160-413C-A4D0-E1753BD83A59}" destId="{2413AF69-19E8-45C1-8932-7B7B9AD9CE21}" srcOrd="0" destOrd="0" presId="urn:microsoft.com/office/officeart/2005/8/layout/radial1"/>
    <dgm:cxn modelId="{0DDF7154-D7F7-4F3C-94AF-407ED5FE1DE3}" type="presParOf" srcId="{955C68BA-5064-4E9A-B86E-8B38D4A76733}" destId="{A2EE1941-37B2-402E-B2B2-82D480D458D4}" srcOrd="8" destOrd="0" presId="urn:microsoft.com/office/officeart/2005/8/layout/radial1"/>
    <dgm:cxn modelId="{48B87240-72C3-46E2-9461-0AE3DABAACE3}" type="presParOf" srcId="{955C68BA-5064-4E9A-B86E-8B38D4A76733}" destId="{9E465BDF-CEDD-4563-9307-932722F198A7}" srcOrd="9" destOrd="0" presId="urn:microsoft.com/office/officeart/2005/8/layout/radial1"/>
    <dgm:cxn modelId="{D1E260AE-CB41-4392-9432-50E441DFBC54}" type="presParOf" srcId="{9E465BDF-CEDD-4563-9307-932722F198A7}" destId="{DB63A1BF-E733-4054-B23E-8E8F2C88D112}" srcOrd="0" destOrd="0" presId="urn:microsoft.com/office/officeart/2005/8/layout/radial1"/>
    <dgm:cxn modelId="{089A7E1A-44A9-4021-B7DD-377C93EF68F7}" type="presParOf" srcId="{955C68BA-5064-4E9A-B86E-8B38D4A76733}" destId="{A3003EFD-C01C-4DD3-B759-5F6E598A16B4}" srcOrd="10" destOrd="0" presId="urn:microsoft.com/office/officeart/2005/8/layout/radial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62C4A-7E82-4740-9C41-E791250229A8}">
      <dsp:nvSpPr>
        <dsp:cNvPr id="0" name=""/>
        <dsp:cNvSpPr/>
      </dsp:nvSpPr>
      <dsp:spPr>
        <a:xfrm>
          <a:off x="3393159" y="1896108"/>
          <a:ext cx="1443281" cy="1443281"/>
        </a:xfrm>
        <a:prstGeom prst="ellipse">
          <a:avLst/>
        </a:prstGeom>
        <a:solidFill>
          <a:schemeClr val="tx2"/>
        </a:solidFill>
        <a:ln w="26425" cap="flat" cmpd="tri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Match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(</a:t>
          </a:r>
          <a:r>
            <a:rPr lang="en-US" sz="1800" kern="1200" dirty="0" err="1" smtClean="0">
              <a:solidFill>
                <a:schemeClr val="tx1"/>
              </a:solidFill>
            </a:rPr>
            <a:t>xlsm</a:t>
          </a:r>
          <a:r>
            <a:rPr lang="en-US" sz="1800" kern="1200" dirty="0" smtClean="0">
              <a:solidFill>
                <a:schemeClr val="tx1"/>
              </a:solidFill>
            </a:rPr>
            <a:t>)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3604523" y="2107472"/>
        <a:ext cx="1020553" cy="1020553"/>
      </dsp:txXfrm>
    </dsp:sp>
    <dsp:sp modelId="{64DEE364-AE56-4E1D-92E3-053C651C527C}">
      <dsp:nvSpPr>
        <dsp:cNvPr id="0" name=""/>
        <dsp:cNvSpPr/>
      </dsp:nvSpPr>
      <dsp:spPr>
        <a:xfrm rot="16200000">
          <a:off x="3897354" y="1662879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hemeClr val="tx1"/>
          </a:solidFill>
          <a:prstDash val="solid"/>
          <a:headEnd type="stealth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103927" y="1667790"/>
        <a:ext cx="21744" cy="21744"/>
      </dsp:txXfrm>
    </dsp:sp>
    <dsp:sp modelId="{8EB9AAC8-5986-4402-887E-849AA77200D4}">
      <dsp:nvSpPr>
        <dsp:cNvPr id="0" name=""/>
        <dsp:cNvSpPr/>
      </dsp:nvSpPr>
      <dsp:spPr>
        <a:xfrm>
          <a:off x="3393159" y="17935"/>
          <a:ext cx="1443281" cy="1443281"/>
        </a:xfrm>
        <a:prstGeom prst="ellipse">
          <a:avLst/>
        </a:prstGeom>
        <a:solidFill>
          <a:srgbClr val="7030A0"/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CRM</a:t>
          </a:r>
          <a:br>
            <a:rPr lang="en-US" sz="1400" kern="1200" dirty="0" smtClean="0"/>
          </a:br>
          <a:r>
            <a:rPr lang="en-US" sz="1400" kern="1200" dirty="0" err="1" smtClean="0"/>
            <a:t>SaleseForce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kern="1200" dirty="0" smtClean="0"/>
            <a:t>(</a:t>
          </a:r>
          <a:r>
            <a:rPr lang="en-US" sz="1400" kern="1200" dirty="0" err="1" smtClean="0"/>
            <a:t>xls</a:t>
          </a:r>
          <a:r>
            <a:rPr lang="en-US" sz="1400" kern="1200" dirty="0" smtClean="0"/>
            <a:t>)</a:t>
          </a:r>
          <a:endParaRPr lang="ru-RU" sz="1400" kern="1200" dirty="0"/>
        </a:p>
      </dsp:txBody>
      <dsp:txXfrm>
        <a:off x="3604523" y="229299"/>
        <a:ext cx="1020553" cy="1020553"/>
      </dsp:txXfrm>
    </dsp:sp>
    <dsp:sp modelId="{09FDA291-2B88-440E-A5BD-BE23906A6944}">
      <dsp:nvSpPr>
        <dsp:cNvPr id="0" name=""/>
        <dsp:cNvSpPr/>
      </dsp:nvSpPr>
      <dsp:spPr>
        <a:xfrm rot="20520000">
          <a:off x="4790478" y="2311771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rgbClr r="0" g="0" b="0"/>
          </a:solidFill>
          <a:prstDash val="solid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97051" y="2316683"/>
        <a:ext cx="21744" cy="21744"/>
      </dsp:txXfrm>
    </dsp:sp>
    <dsp:sp modelId="{02D04EC0-6C74-465F-8E6D-E6E669C666A2}">
      <dsp:nvSpPr>
        <dsp:cNvPr id="0" name=""/>
        <dsp:cNvSpPr/>
      </dsp:nvSpPr>
      <dsp:spPr>
        <a:xfrm>
          <a:off x="5179407" y="1315721"/>
          <a:ext cx="1443281" cy="1443281"/>
        </a:xfrm>
        <a:prstGeom prst="ellipse">
          <a:avLst/>
        </a:prstGeom>
        <a:solidFill>
          <a:srgbClr val="92D050"/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StockBook</a:t>
          </a:r>
          <a:r>
            <a:rPr lang="en-US" sz="1100" kern="1200" dirty="0" smtClean="0">
              <a:solidFill>
                <a:schemeClr val="tx1"/>
              </a:solidFill>
            </a:rPr>
            <a:t/>
          </a:r>
          <a:br>
            <a:rPr lang="en-US" sz="1100" kern="1200" dirty="0" smtClean="0">
              <a:solidFill>
                <a:schemeClr val="tx1"/>
              </a:solidFill>
            </a:rPr>
          </a:br>
          <a:r>
            <a:rPr lang="en-US" sz="1100" kern="1200" dirty="0" smtClean="0">
              <a:solidFill>
                <a:schemeClr val="tx1"/>
              </a:solidFill>
            </a:rPr>
            <a:t>(</a:t>
          </a:r>
          <a:r>
            <a:rPr lang="en-US" sz="1100" kern="1200" dirty="0" err="1" smtClean="0">
              <a:solidFill>
                <a:schemeClr val="tx1"/>
              </a:solidFill>
            </a:rPr>
            <a:t>xls</a:t>
          </a:r>
          <a:r>
            <a:rPr lang="en-US" sz="1100" kern="1200" dirty="0" smtClean="0">
              <a:solidFill>
                <a:schemeClr val="tx1"/>
              </a:solidFill>
            </a:rPr>
            <a:t>)</a:t>
          </a:r>
          <a:endParaRPr lang="ru-RU" sz="1100" kern="1200" dirty="0">
            <a:solidFill>
              <a:schemeClr val="tx1"/>
            </a:solidFill>
          </a:endParaRPr>
        </a:p>
      </dsp:txBody>
      <dsp:txXfrm>
        <a:off x="5390771" y="1527085"/>
        <a:ext cx="1020553" cy="1020553"/>
      </dsp:txXfrm>
    </dsp:sp>
    <dsp:sp modelId="{1B21EAF1-8DD2-4495-845C-A84C61903CCC}">
      <dsp:nvSpPr>
        <dsp:cNvPr id="0" name=""/>
        <dsp:cNvSpPr/>
      </dsp:nvSpPr>
      <dsp:spPr>
        <a:xfrm rot="3240000">
          <a:off x="4449335" y="3361702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hemeClr val="tx1"/>
          </a:solidFill>
          <a:prstDash val="solid"/>
          <a:headEnd type="stealth"/>
          <a:tailEnd type="diamon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655908" y="3366614"/>
        <a:ext cx="21744" cy="21744"/>
      </dsp:txXfrm>
    </dsp:sp>
    <dsp:sp modelId="{376CF924-297F-4122-ADFA-00FF8321419D}">
      <dsp:nvSpPr>
        <dsp:cNvPr id="0" name=""/>
        <dsp:cNvSpPr/>
      </dsp:nvSpPr>
      <dsp:spPr>
        <a:xfrm>
          <a:off x="4497121" y="3415582"/>
          <a:ext cx="1443281" cy="1443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 dirty="0" err="1" smtClean="0">
              <a:solidFill>
                <a:srgbClr val="002060"/>
              </a:solidFill>
            </a:rPr>
            <a:t>PartnerCenter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b="1" kern="1200" dirty="0" smtClean="0">
              <a:solidFill>
                <a:srgbClr val="FF0000"/>
              </a:solidFill>
            </a:rPr>
            <a:t>Autodesk.com</a:t>
          </a:r>
          <a:br>
            <a:rPr lang="en-US" sz="1100" b="1" kern="1200" dirty="0" smtClean="0">
              <a:solidFill>
                <a:srgbClr val="FF0000"/>
              </a:solidFill>
            </a:rPr>
          </a:br>
          <a:r>
            <a:rPr lang="en-US" sz="1100" b="1" kern="1200" dirty="0" smtClean="0">
              <a:solidFill>
                <a:schemeClr val="tx1"/>
              </a:solidFill>
            </a:rPr>
            <a:t>(</a:t>
          </a:r>
          <a:r>
            <a:rPr lang="en-US" sz="1100" b="1" kern="1200" dirty="0" err="1" smtClean="0">
              <a:solidFill>
                <a:schemeClr val="tx1"/>
              </a:solidFill>
            </a:rPr>
            <a:t>xls</a:t>
          </a:r>
          <a:r>
            <a:rPr lang="en-US" sz="1100" b="1" kern="1200" dirty="0" smtClean="0">
              <a:solidFill>
                <a:schemeClr val="tx1"/>
              </a:solidFill>
            </a:rPr>
            <a:t>, </a:t>
          </a:r>
          <a:r>
            <a:rPr lang="en-US" sz="1100" b="1" kern="1200" dirty="0" err="1" smtClean="0">
              <a:solidFill>
                <a:schemeClr val="tx1"/>
              </a:solidFill>
            </a:rPr>
            <a:t>csv</a:t>
          </a:r>
          <a:r>
            <a:rPr lang="en-US" sz="1100" b="1" kern="1200" dirty="0" smtClean="0">
              <a:solidFill>
                <a:schemeClr val="tx1"/>
              </a:solidFill>
            </a:rPr>
            <a:t>)</a:t>
          </a:r>
          <a:endParaRPr lang="ru-RU" sz="1100" b="1" kern="1200" dirty="0">
            <a:solidFill>
              <a:schemeClr val="tx1"/>
            </a:solidFill>
          </a:endParaRPr>
        </a:p>
      </dsp:txBody>
      <dsp:txXfrm>
        <a:off x="4708485" y="3626946"/>
        <a:ext cx="1020553" cy="1020553"/>
      </dsp:txXfrm>
    </dsp:sp>
    <dsp:sp modelId="{0BAB001A-C160-413C-A4D0-E1753BD83A59}">
      <dsp:nvSpPr>
        <dsp:cNvPr id="0" name=""/>
        <dsp:cNvSpPr/>
      </dsp:nvSpPr>
      <dsp:spPr>
        <a:xfrm rot="7560000">
          <a:off x="3345373" y="3361702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rgbClr r="0" g="0" b="0"/>
          </a:solidFill>
          <a:prstDash val="solid"/>
          <a:headEnd type="stealth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3551946" y="3366614"/>
        <a:ext cx="21744" cy="21744"/>
      </dsp:txXfrm>
    </dsp:sp>
    <dsp:sp modelId="{A2EE1941-37B2-402E-B2B2-82D480D458D4}">
      <dsp:nvSpPr>
        <dsp:cNvPr id="0" name=""/>
        <dsp:cNvSpPr/>
      </dsp:nvSpPr>
      <dsp:spPr>
        <a:xfrm>
          <a:off x="2289196" y="3415582"/>
          <a:ext cx="1443281" cy="1443281"/>
        </a:xfrm>
        <a:prstGeom prst="ellipse">
          <a:avLst/>
        </a:prstGeom>
        <a:solidFill>
          <a:schemeClr val="bg2">
            <a:lumMod val="75000"/>
          </a:schemeClr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Outlook</a:t>
          </a:r>
          <a:r>
            <a:rPr lang="en-US" sz="1100" kern="1200" dirty="0" smtClean="0">
              <a:solidFill>
                <a:schemeClr val="tx1"/>
              </a:solidFill>
            </a:rPr>
            <a:t/>
          </a:r>
          <a:br>
            <a:rPr lang="en-US" sz="1100" kern="1200" dirty="0" smtClean="0">
              <a:solidFill>
                <a:schemeClr val="tx1"/>
              </a:solidFill>
            </a:rPr>
          </a:br>
          <a:r>
            <a:rPr lang="en-US" sz="1100" kern="1200" dirty="0" smtClean="0">
              <a:solidFill>
                <a:schemeClr val="tx1"/>
              </a:solidFill>
            </a:rPr>
            <a:t>(</a:t>
          </a:r>
          <a:r>
            <a:rPr lang="en-US" sz="1100" kern="1200" dirty="0" err="1" smtClean="0">
              <a:solidFill>
                <a:schemeClr val="tx1"/>
              </a:solidFill>
            </a:rPr>
            <a:t>msg,xls</a:t>
          </a:r>
          <a:r>
            <a:rPr lang="en-US" sz="1100" kern="1200" dirty="0" smtClean="0">
              <a:solidFill>
                <a:schemeClr val="tx1"/>
              </a:solidFill>
            </a:rPr>
            <a:t>)</a:t>
          </a:r>
          <a:endParaRPr lang="ru-RU" sz="1100" kern="1200" dirty="0">
            <a:solidFill>
              <a:schemeClr val="tx1"/>
            </a:solidFill>
          </a:endParaRPr>
        </a:p>
      </dsp:txBody>
      <dsp:txXfrm>
        <a:off x="2500560" y="3626946"/>
        <a:ext cx="1020553" cy="1020553"/>
      </dsp:txXfrm>
    </dsp:sp>
    <dsp:sp modelId="{9E465BDF-CEDD-4563-9307-932722F198A7}">
      <dsp:nvSpPr>
        <dsp:cNvPr id="0" name=""/>
        <dsp:cNvSpPr/>
      </dsp:nvSpPr>
      <dsp:spPr>
        <a:xfrm rot="11880000">
          <a:off x="3004230" y="2311771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rgbClr r="0" g="0" b="0"/>
          </a:solidFill>
          <a:prstDash val="solid"/>
          <a:headEnd type="stealth"/>
          <a:tailEnd type="diamon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3210803" y="2316683"/>
        <a:ext cx="21744" cy="21744"/>
      </dsp:txXfrm>
    </dsp:sp>
    <dsp:sp modelId="{A3003EFD-C01C-4DD3-B759-5F6E598A16B4}">
      <dsp:nvSpPr>
        <dsp:cNvPr id="0" name=""/>
        <dsp:cNvSpPr/>
      </dsp:nvSpPr>
      <dsp:spPr>
        <a:xfrm>
          <a:off x="1606910" y="1315721"/>
          <a:ext cx="1443281" cy="1443281"/>
        </a:xfrm>
        <a:prstGeom prst="ellipse">
          <a:avLst/>
        </a:prstGeom>
        <a:solidFill>
          <a:srgbClr val="FFFF00"/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FF0000"/>
              </a:solidFill>
            </a:rPr>
            <a:t>Бухгалтерия </a:t>
          </a:r>
          <a:r>
            <a:rPr lang="en-US" sz="24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1C</a:t>
          </a:r>
          <a:r>
            <a:rPr lang="ru-RU" sz="1100" kern="1200" dirty="0" smtClean="0">
              <a:solidFill>
                <a:srgbClr val="FF0000"/>
              </a:solidFill>
            </a:rPr>
            <a:t/>
          </a:r>
          <a:br>
            <a:rPr lang="ru-RU" sz="1100" kern="1200" dirty="0" smtClean="0">
              <a:solidFill>
                <a:srgbClr val="FF0000"/>
              </a:solidFill>
            </a:rPr>
          </a:br>
          <a:r>
            <a:rPr lang="en-US" sz="1100" kern="1200" dirty="0" smtClean="0">
              <a:solidFill>
                <a:srgbClr val="FF0000"/>
              </a:solidFill>
            </a:rPr>
            <a:t>(</a:t>
          </a:r>
          <a:r>
            <a:rPr lang="en-US" sz="1100" kern="1200" dirty="0" err="1" smtClean="0">
              <a:solidFill>
                <a:srgbClr val="FF0000"/>
              </a:solidFill>
            </a:rPr>
            <a:t>xls</a:t>
          </a:r>
          <a:r>
            <a:rPr lang="en-US" sz="1100" kern="1200" dirty="0" smtClean="0">
              <a:solidFill>
                <a:srgbClr val="FF0000"/>
              </a:solidFill>
            </a:rPr>
            <a:t>)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1818274" y="1527085"/>
        <a:ext cx="1020553" cy="1020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B0F010F-80C3-4B67-9628-43DF2FB2F913}" type="datetimeFigureOut">
              <a:rPr lang="ru-RU"/>
              <a:pPr>
                <a:defRPr/>
              </a:pPr>
              <a:t>15.06.12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2B00D50-ECA8-46E6-8286-A066009329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924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/>
              <a:t>15.06.12</a:t>
            </a:r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code.google.com/p/</a:t>
            </a: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endParaRPr lang="ru-RU" sz="14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67527-6AAB-47BE-B95E-8BC4308BCD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2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15.06.12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code.google.com/p/match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4B054-719A-4A0C-B090-62C2C0E630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15.06.12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code.google.com/p/match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56676-A93D-4484-B6CE-69043F7732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49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/>
              <a:t>15.06.12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code.google.com/p/</a:t>
            </a:r>
            <a:r>
              <a: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endParaRPr lang="ru-RU" sz="16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B3214-EE8E-4B33-9574-49246511493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5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/>
              <a:t>15.06.12</a:t>
            </a: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code.google.com/p/match</a:t>
            </a: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0D921-58FF-40B9-BC5E-71CFB9934D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212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15.06.12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code.google.com/p/match</a:t>
            </a: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6998D-46B7-4B31-857B-59BA52F227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51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/>
              <a:t>15.06.12</a:t>
            </a:r>
            <a:endParaRPr lang="ru-RU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code.google.com/p/match</a:t>
            </a:r>
            <a:endParaRPr lang="ru-RU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22F87-BED5-4C4A-B628-D657AE38D9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59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15.06.12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code.google.com/p/match</a:t>
            </a: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F3940-783B-4D49-B96A-22B07F0BE5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54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15.06.12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code.google.com/p/match</a:t>
            </a: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43C21-234A-494B-BD8B-3E9E96A780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93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/>
              <a:t>15.06.12</a:t>
            </a:r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code.google.com/p/match</a:t>
            </a: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9B6C6-6756-475A-9285-1A2EAB1449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15.06.12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code.google.com/p/match</a:t>
            </a: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569AA-2AC9-4233-934D-26A21AE98A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96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15.06.12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code.google.com/p/match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BC510B-0F29-413F-BF4D-D5D264D820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09" r:id="rId4"/>
    <p:sldLayoutId id="2147483718" r:id="rId5"/>
    <p:sldLayoutId id="2147483710" r:id="rId6"/>
    <p:sldLayoutId id="2147483711" r:id="rId7"/>
    <p:sldLayoutId id="2147483719" r:id="rId8"/>
    <p:sldLayoutId id="2147483712" r:id="rId9"/>
    <p:sldLayoutId id="2147483713" r:id="rId10"/>
    <p:sldLayoutId id="214748371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vel.Khrapkin@gmail.com" TargetMode="External"/><Relationship Id="rId2" Type="http://schemas.openxmlformats.org/officeDocument/2006/relationships/hyperlink" Target="code.google.com/p/match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.Pass@comcast.n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match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7013" cy="1752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hlinkClick r:id="rId2"/>
              </a:rPr>
              <a:t>code.google.com/p/match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St.-Petersburg – USA</a:t>
            </a:r>
            <a:r>
              <a:rPr lang="ru-RU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Boston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hlinkClick r:id="rId3"/>
              </a:rPr>
              <a:t>Pavel.Khrapkin@gmail.com</a:t>
            </a:r>
            <a:r>
              <a:rPr lang="en-US" dirty="0" smtClean="0"/>
              <a:t>	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Skype: </a:t>
            </a:r>
            <a:r>
              <a:rPr lang="en-US" dirty="0" err="1" smtClean="0">
                <a:solidFill>
                  <a:schemeClr val="tx1"/>
                </a:solidFill>
              </a:rPr>
              <a:t>Pavel_Khrapkin</a:t>
            </a:r>
            <a:endParaRPr lang="en-US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hlinkClick r:id="rId4"/>
              </a:rPr>
              <a:t>A.Pass@comcast.net</a:t>
            </a:r>
            <a:r>
              <a:rPr lang="en-US" dirty="0" smtClean="0"/>
              <a:t>		  </a:t>
            </a:r>
            <a:r>
              <a:rPr lang="ru-RU" dirty="0" smtClean="0">
                <a:solidFill>
                  <a:schemeClr val="tx1"/>
                </a:solidFill>
              </a:rPr>
              <a:t>моб.тел. +7(921)963-9469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AFC3E1-E283-4F1D-989E-1CD3F7D13414}" type="slidenum">
              <a:rPr 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>
              <a:solidFill>
                <a:srgbClr val="FFFFFF"/>
              </a:solidFill>
            </a:endParaRPr>
          </a:p>
        </p:txBody>
      </p:sp>
      <p:sp>
        <p:nvSpPr>
          <p:cNvPr id="7173" name="Date Placeholder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mtClean="0">
                <a:solidFill>
                  <a:srgbClr val="FFFFFF"/>
                </a:solidFill>
              </a:rPr>
              <a:t>15.06.12</a:t>
            </a:r>
            <a:endParaRPr lang="ru-RU" dirty="0" smtClean="0">
              <a:solidFill>
                <a:srgbClr val="FFFFFF"/>
              </a:solidFill>
            </a:endParaRPr>
          </a:p>
        </p:txBody>
      </p:sp>
      <p:sp>
        <p:nvSpPr>
          <p:cNvPr id="7174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code.google.com/p/match</a:t>
            </a:r>
            <a:endParaRPr lang="ru-RU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Проблема - Постановка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ru-RU" dirty="0" smtClean="0"/>
              <a:t>Каждый из нас одновременно использует несколько систем разнородных ПО, оперирующих слабо</a:t>
            </a:r>
            <a:r>
              <a:rPr lang="en-US" dirty="0"/>
              <a:t>-</a:t>
            </a:r>
            <a:r>
              <a:rPr lang="ru-RU" dirty="0" smtClean="0"/>
              <a:t>связанными данными.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ru-RU" dirty="0" smtClean="0"/>
              <a:t>Интерфейсы для импорта/экспорта в них есть, но они часто несовместимы.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ru-RU" dirty="0" smtClean="0"/>
              <a:t>Плохой </a:t>
            </a:r>
            <a:r>
              <a:rPr lang="en-US" dirty="0" smtClean="0"/>
              <a:t>interconnection</a:t>
            </a:r>
            <a:r>
              <a:rPr lang="ru-RU" dirty="0" smtClean="0"/>
              <a:t>, обычно, преодолевают повторным вводом данных.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ru-RU" dirty="0" smtClean="0"/>
              <a:t>Недостижимая мечта – «обучаемый </a:t>
            </a:r>
            <a:r>
              <a:rPr lang="en-US" dirty="0" smtClean="0"/>
              <a:t>soft</a:t>
            </a:r>
            <a:r>
              <a:rPr lang="ru-RU" dirty="0" smtClean="0"/>
              <a:t>».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/>
            </a:pPr>
            <a:endParaRPr lang="ru-RU" dirty="0" smtClean="0"/>
          </a:p>
        </p:txBody>
      </p:sp>
      <p:pic>
        <p:nvPicPr>
          <p:cNvPr id="8196" name="Picture 2" descr="C:\Users\Пользователь\AppData\Local\Microsoft\Windows\Temporary Internet Files\Content.IE5\X8Q0Y5H1\MC9002317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4797425"/>
            <a:ext cx="2865437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 descr="C:\Users\Пользователь\AppData\Local\Microsoft\Windows\Temporary Internet Files\Content.IE5\9V7FEBJ2\MP90031652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419701">
            <a:off x="5680075" y="5210175"/>
            <a:ext cx="1801813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 descr="C:\Users\Пользователь\AppData\Local\Microsoft\Windows\Temporary Internet Files\Content.IE5\X8Q0Y5H1\MP900316525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38545">
            <a:off x="7167563" y="5421313"/>
            <a:ext cx="1550987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17EB19-2A16-4FDC-B389-996FCFFA62B7}" type="slidenum">
              <a:rPr 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smtClean="0">
              <a:solidFill>
                <a:srgbClr val="FFFFFF"/>
              </a:solidFill>
            </a:endParaRPr>
          </a:p>
        </p:txBody>
      </p:sp>
      <p:sp>
        <p:nvSpPr>
          <p:cNvPr id="8200" name="Date Placeholder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mtClean="0">
                <a:solidFill>
                  <a:srgbClr val="FFFFFF"/>
                </a:solidFill>
              </a:rPr>
              <a:t>15.06.12</a:t>
            </a:r>
            <a:endParaRPr lang="ru-RU" dirty="0" smtClean="0">
              <a:solidFill>
                <a:srgbClr val="FFFFFF"/>
              </a:solidFill>
            </a:endParaRPr>
          </a:p>
        </p:txBody>
      </p:sp>
      <p:sp>
        <p:nvSpPr>
          <p:cNvPr id="8201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code.google.com/p/match</a:t>
            </a:r>
            <a:endParaRPr lang="ru-RU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C:\Users\Пользователь\Desktop\SalesFor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268413"/>
            <a:ext cx="179863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804025" y="1916113"/>
            <a:ext cx="1620838" cy="93662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Например: </a:t>
            </a:r>
            <a:endParaRPr lang="ru-RU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9904" y="3678031"/>
            <a:ext cx="2376264" cy="792088"/>
            <a:chOff x="827584" y="2060848"/>
            <a:chExt cx="2376264" cy="792088"/>
          </a:xfrm>
          <a:solidFill>
            <a:srgbClr val="00B0F0"/>
          </a:solidFill>
        </p:grpSpPr>
        <p:sp>
          <p:nvSpPr>
            <p:cNvPr id="5" name="Right Arrow 4"/>
            <p:cNvSpPr/>
            <p:nvPr/>
          </p:nvSpPr>
          <p:spPr>
            <a:xfrm>
              <a:off x="827584" y="2060848"/>
              <a:ext cx="2376264" cy="79208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7584" y="2276872"/>
              <a:ext cx="2304256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1" dirty="0">
                  <a:latin typeface="+mn-lt"/>
                  <a:cs typeface="+mn-cs"/>
                </a:rPr>
                <a:t>Поставка-Дистрибутор</a:t>
              </a:r>
            </a:p>
          </p:txBody>
        </p:sp>
      </p:grpSp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6940550" y="2112963"/>
            <a:ext cx="1374775" cy="5238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1400" b="1">
                <a:solidFill>
                  <a:schemeClr val="bg1"/>
                </a:solidFill>
              </a:rPr>
              <a:t>Бухгалтерия 1С</a:t>
            </a:r>
          </a:p>
        </p:txBody>
      </p:sp>
      <p:grpSp>
        <p:nvGrpSpPr>
          <p:cNvPr id="9223" name="Group 9"/>
          <p:cNvGrpSpPr>
            <a:grpSpLocks/>
          </p:cNvGrpSpPr>
          <p:nvPr/>
        </p:nvGrpSpPr>
        <p:grpSpPr bwMode="auto">
          <a:xfrm>
            <a:off x="2705100" y="1493838"/>
            <a:ext cx="5140325" cy="5426075"/>
            <a:chOff x="2705210" y="1494010"/>
            <a:chExt cx="5140629" cy="5425564"/>
          </a:xfrm>
        </p:grpSpPr>
        <p:sp>
          <p:nvSpPr>
            <p:cNvPr id="11" name="Freeform 10"/>
            <p:cNvSpPr/>
            <p:nvPr/>
          </p:nvSpPr>
          <p:spPr>
            <a:xfrm>
              <a:off x="4611911" y="3895671"/>
              <a:ext cx="2681446" cy="2682622"/>
            </a:xfrm>
            <a:custGeom>
              <a:avLst/>
              <a:gdLst>
                <a:gd name="connsiteX0" fmla="*/ 1903865 w 2682240"/>
                <a:gd name="connsiteY0" fmla="*/ 427652 h 2682240"/>
                <a:gd name="connsiteX1" fmla="*/ 2112501 w 2682240"/>
                <a:gd name="connsiteY1" fmla="*/ 252577 h 2682240"/>
                <a:gd name="connsiteX2" fmla="*/ 2279177 w 2682240"/>
                <a:gd name="connsiteY2" fmla="*/ 392434 h 2682240"/>
                <a:gd name="connsiteX3" fmla="*/ 2142990 w 2682240"/>
                <a:gd name="connsiteY3" fmla="*/ 628302 h 2682240"/>
                <a:gd name="connsiteX4" fmla="*/ 2359373 w 2682240"/>
                <a:gd name="connsiteY4" fmla="*/ 1003089 h 2682240"/>
                <a:gd name="connsiteX5" fmla="*/ 2631734 w 2682240"/>
                <a:gd name="connsiteY5" fmla="*/ 1003082 h 2682240"/>
                <a:gd name="connsiteX6" fmla="*/ 2669517 w 2682240"/>
                <a:gd name="connsiteY6" fmla="*/ 1217356 h 2682240"/>
                <a:gd name="connsiteX7" fmla="*/ 2413579 w 2682240"/>
                <a:gd name="connsiteY7" fmla="*/ 1310502 h 2682240"/>
                <a:gd name="connsiteX8" fmla="*/ 2338430 w 2682240"/>
                <a:gd name="connsiteY8" fmla="*/ 1736694 h 2682240"/>
                <a:gd name="connsiteX9" fmla="*/ 2547075 w 2682240"/>
                <a:gd name="connsiteY9" fmla="*/ 1911759 h 2682240"/>
                <a:gd name="connsiteX10" fmla="*/ 2438285 w 2682240"/>
                <a:gd name="connsiteY10" fmla="*/ 2100188 h 2682240"/>
                <a:gd name="connsiteX11" fmla="*/ 2182352 w 2682240"/>
                <a:gd name="connsiteY11" fmla="*/ 2007029 h 2682240"/>
                <a:gd name="connsiteX12" fmla="*/ 1850834 w 2682240"/>
                <a:gd name="connsiteY12" fmla="*/ 2285206 h 2682240"/>
                <a:gd name="connsiteX13" fmla="*/ 1898136 w 2682240"/>
                <a:gd name="connsiteY13" fmla="*/ 2553427 h 2682240"/>
                <a:gd name="connsiteX14" fmla="*/ 1693677 w 2682240"/>
                <a:gd name="connsiteY14" fmla="*/ 2627844 h 2682240"/>
                <a:gd name="connsiteX15" fmla="*/ 1557503 w 2682240"/>
                <a:gd name="connsiteY15" fmla="*/ 2391969 h 2682240"/>
                <a:gd name="connsiteX16" fmla="*/ 1124736 w 2682240"/>
                <a:gd name="connsiteY16" fmla="*/ 2391969 h 2682240"/>
                <a:gd name="connsiteX17" fmla="*/ 988563 w 2682240"/>
                <a:gd name="connsiteY17" fmla="*/ 2627844 h 2682240"/>
                <a:gd name="connsiteX18" fmla="*/ 784104 w 2682240"/>
                <a:gd name="connsiteY18" fmla="*/ 2553427 h 2682240"/>
                <a:gd name="connsiteX19" fmla="*/ 831406 w 2682240"/>
                <a:gd name="connsiteY19" fmla="*/ 2285206 h 2682240"/>
                <a:gd name="connsiteX20" fmla="*/ 499887 w 2682240"/>
                <a:gd name="connsiteY20" fmla="*/ 2007029 h 2682240"/>
                <a:gd name="connsiteX21" fmla="*/ 243955 w 2682240"/>
                <a:gd name="connsiteY21" fmla="*/ 2100188 h 2682240"/>
                <a:gd name="connsiteX22" fmla="*/ 135165 w 2682240"/>
                <a:gd name="connsiteY22" fmla="*/ 1911759 h 2682240"/>
                <a:gd name="connsiteX23" fmla="*/ 343810 w 2682240"/>
                <a:gd name="connsiteY23" fmla="*/ 1736694 h 2682240"/>
                <a:gd name="connsiteX24" fmla="*/ 268661 w 2682240"/>
                <a:gd name="connsiteY24" fmla="*/ 1310502 h 2682240"/>
                <a:gd name="connsiteX25" fmla="*/ 12723 w 2682240"/>
                <a:gd name="connsiteY25" fmla="*/ 1217356 h 2682240"/>
                <a:gd name="connsiteX26" fmla="*/ 50506 w 2682240"/>
                <a:gd name="connsiteY26" fmla="*/ 1003082 h 2682240"/>
                <a:gd name="connsiteX27" fmla="*/ 322866 w 2682240"/>
                <a:gd name="connsiteY27" fmla="*/ 1003089 h 2682240"/>
                <a:gd name="connsiteX28" fmla="*/ 539249 w 2682240"/>
                <a:gd name="connsiteY28" fmla="*/ 628302 h 2682240"/>
                <a:gd name="connsiteX29" fmla="*/ 403063 w 2682240"/>
                <a:gd name="connsiteY29" fmla="*/ 392434 h 2682240"/>
                <a:gd name="connsiteX30" fmla="*/ 569739 w 2682240"/>
                <a:gd name="connsiteY30" fmla="*/ 252577 h 2682240"/>
                <a:gd name="connsiteX31" fmla="*/ 778375 w 2682240"/>
                <a:gd name="connsiteY31" fmla="*/ 427652 h 2682240"/>
                <a:gd name="connsiteX32" fmla="*/ 1185043 w 2682240"/>
                <a:gd name="connsiteY32" fmla="*/ 279637 h 2682240"/>
                <a:gd name="connsiteX33" fmla="*/ 1232330 w 2682240"/>
                <a:gd name="connsiteY33" fmla="*/ 11413 h 2682240"/>
                <a:gd name="connsiteX34" fmla="*/ 1449910 w 2682240"/>
                <a:gd name="connsiteY34" fmla="*/ 11413 h 2682240"/>
                <a:gd name="connsiteX35" fmla="*/ 1497198 w 2682240"/>
                <a:gd name="connsiteY35" fmla="*/ 279637 h 2682240"/>
                <a:gd name="connsiteX36" fmla="*/ 1903866 w 2682240"/>
                <a:gd name="connsiteY36" fmla="*/ 427652 h 2682240"/>
                <a:gd name="connsiteX37" fmla="*/ 1903865 w 2682240"/>
                <a:gd name="connsiteY37" fmla="*/ 427652 h 268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82240" h="2682240">
                  <a:moveTo>
                    <a:pt x="1903865" y="427652"/>
                  </a:moveTo>
                  <a:lnTo>
                    <a:pt x="2112501" y="252577"/>
                  </a:lnTo>
                  <a:lnTo>
                    <a:pt x="2279177" y="392434"/>
                  </a:lnTo>
                  <a:lnTo>
                    <a:pt x="2142990" y="628302"/>
                  </a:lnTo>
                  <a:cubicBezTo>
                    <a:pt x="2239826" y="737236"/>
                    <a:pt x="2313452" y="864759"/>
                    <a:pt x="2359373" y="1003089"/>
                  </a:cubicBezTo>
                  <a:lnTo>
                    <a:pt x="2631734" y="1003082"/>
                  </a:lnTo>
                  <a:lnTo>
                    <a:pt x="2669517" y="1217356"/>
                  </a:lnTo>
                  <a:lnTo>
                    <a:pt x="2413579" y="1310502"/>
                  </a:lnTo>
                  <a:cubicBezTo>
                    <a:pt x="2417738" y="1456196"/>
                    <a:pt x="2392169" y="1601209"/>
                    <a:pt x="2338430" y="1736694"/>
                  </a:cubicBezTo>
                  <a:lnTo>
                    <a:pt x="2547075" y="1911759"/>
                  </a:lnTo>
                  <a:lnTo>
                    <a:pt x="2438285" y="2100188"/>
                  </a:lnTo>
                  <a:lnTo>
                    <a:pt x="2182352" y="2007029"/>
                  </a:lnTo>
                  <a:cubicBezTo>
                    <a:pt x="2091888" y="2121311"/>
                    <a:pt x="1979088" y="2215961"/>
                    <a:pt x="1850834" y="2285206"/>
                  </a:cubicBezTo>
                  <a:lnTo>
                    <a:pt x="1898136" y="2553427"/>
                  </a:lnTo>
                  <a:lnTo>
                    <a:pt x="1693677" y="2627844"/>
                  </a:lnTo>
                  <a:lnTo>
                    <a:pt x="1557503" y="2391969"/>
                  </a:lnTo>
                  <a:cubicBezTo>
                    <a:pt x="1414745" y="2421365"/>
                    <a:pt x="1267494" y="2421365"/>
                    <a:pt x="1124736" y="2391969"/>
                  </a:cubicBezTo>
                  <a:lnTo>
                    <a:pt x="988563" y="2627844"/>
                  </a:lnTo>
                  <a:lnTo>
                    <a:pt x="784104" y="2553427"/>
                  </a:lnTo>
                  <a:lnTo>
                    <a:pt x="831406" y="2285206"/>
                  </a:lnTo>
                  <a:cubicBezTo>
                    <a:pt x="703152" y="2215961"/>
                    <a:pt x="590351" y="2121311"/>
                    <a:pt x="499887" y="2007029"/>
                  </a:cubicBezTo>
                  <a:lnTo>
                    <a:pt x="243955" y="2100188"/>
                  </a:lnTo>
                  <a:lnTo>
                    <a:pt x="135165" y="1911759"/>
                  </a:lnTo>
                  <a:lnTo>
                    <a:pt x="343810" y="1736694"/>
                  </a:lnTo>
                  <a:cubicBezTo>
                    <a:pt x="290071" y="1601209"/>
                    <a:pt x="264501" y="1456196"/>
                    <a:pt x="268661" y="1310502"/>
                  </a:cubicBezTo>
                  <a:lnTo>
                    <a:pt x="12723" y="1217356"/>
                  </a:lnTo>
                  <a:lnTo>
                    <a:pt x="50506" y="1003082"/>
                  </a:lnTo>
                  <a:lnTo>
                    <a:pt x="322866" y="1003089"/>
                  </a:lnTo>
                  <a:cubicBezTo>
                    <a:pt x="368788" y="864759"/>
                    <a:pt x="442413" y="737236"/>
                    <a:pt x="539249" y="628302"/>
                  </a:cubicBezTo>
                  <a:lnTo>
                    <a:pt x="403063" y="392434"/>
                  </a:lnTo>
                  <a:lnTo>
                    <a:pt x="569739" y="252577"/>
                  </a:lnTo>
                  <a:lnTo>
                    <a:pt x="778375" y="427652"/>
                  </a:lnTo>
                  <a:cubicBezTo>
                    <a:pt x="902470" y="351203"/>
                    <a:pt x="1040840" y="300840"/>
                    <a:pt x="1185043" y="279637"/>
                  </a:cubicBezTo>
                  <a:lnTo>
                    <a:pt x="1232330" y="11413"/>
                  </a:lnTo>
                  <a:lnTo>
                    <a:pt x="1449910" y="11413"/>
                  </a:lnTo>
                  <a:lnTo>
                    <a:pt x="1497198" y="279637"/>
                  </a:lnTo>
                  <a:cubicBezTo>
                    <a:pt x="1641401" y="300840"/>
                    <a:pt x="1779771" y="351203"/>
                    <a:pt x="1903866" y="427652"/>
                  </a:cubicBezTo>
                  <a:lnTo>
                    <a:pt x="1903865" y="427652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59570" tIns="648622" rIns="559570" bIns="695531" spcCol="1270" anchor="ctr"/>
            <a:lstStyle/>
            <a:p>
              <a:pPr algn="ctr" defTabSz="7112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 dirty="0"/>
                <a:t>Subscription Renewal</a:t>
              </a:r>
            </a:p>
            <a:p>
              <a:pPr algn="ctr" defTabSz="7112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 dirty="0"/>
                <a:t>15 </a:t>
              </a:r>
              <a:r>
                <a:rPr lang="ru-RU" sz="1600" dirty="0"/>
                <a:t>шт</a:t>
              </a:r>
              <a:endParaRPr lang="en-US" sz="1600" dirty="0"/>
            </a:p>
            <a:p>
              <a:pPr algn="ctr" defTabSz="7112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SN #348-234413</a:t>
              </a:r>
              <a:endParaRPr lang="ru-RU" sz="1600" b="1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51305" y="3260731"/>
              <a:ext cx="1949565" cy="1950854"/>
            </a:xfrm>
            <a:custGeom>
              <a:avLst/>
              <a:gdLst>
                <a:gd name="connsiteX0" fmla="*/ 1459620 w 1950720"/>
                <a:gd name="connsiteY0" fmla="*/ 494068 h 1950720"/>
                <a:gd name="connsiteX1" fmla="*/ 1747418 w 1950720"/>
                <a:gd name="connsiteY1" fmla="*/ 407331 h 1950720"/>
                <a:gd name="connsiteX2" fmla="*/ 1853316 w 1950720"/>
                <a:gd name="connsiteY2" fmla="*/ 590753 h 1950720"/>
                <a:gd name="connsiteX3" fmla="*/ 1634301 w 1950720"/>
                <a:gd name="connsiteY3" fmla="*/ 796624 h 1950720"/>
                <a:gd name="connsiteX4" fmla="*/ 1634301 w 1950720"/>
                <a:gd name="connsiteY4" fmla="*/ 1154095 h 1950720"/>
                <a:gd name="connsiteX5" fmla="*/ 1853316 w 1950720"/>
                <a:gd name="connsiteY5" fmla="*/ 1359967 h 1950720"/>
                <a:gd name="connsiteX6" fmla="*/ 1747418 w 1950720"/>
                <a:gd name="connsiteY6" fmla="*/ 1543389 h 1950720"/>
                <a:gd name="connsiteX7" fmla="*/ 1459620 w 1950720"/>
                <a:gd name="connsiteY7" fmla="*/ 1456652 h 1950720"/>
                <a:gd name="connsiteX8" fmla="*/ 1150041 w 1950720"/>
                <a:gd name="connsiteY8" fmla="*/ 1635388 h 1950720"/>
                <a:gd name="connsiteX9" fmla="*/ 1081259 w 1950720"/>
                <a:gd name="connsiteY9" fmla="*/ 1927996 h 1950720"/>
                <a:gd name="connsiteX10" fmla="*/ 869461 w 1950720"/>
                <a:gd name="connsiteY10" fmla="*/ 1927996 h 1950720"/>
                <a:gd name="connsiteX11" fmla="*/ 800679 w 1950720"/>
                <a:gd name="connsiteY11" fmla="*/ 1635388 h 1950720"/>
                <a:gd name="connsiteX12" fmla="*/ 491100 w 1950720"/>
                <a:gd name="connsiteY12" fmla="*/ 1456652 h 1950720"/>
                <a:gd name="connsiteX13" fmla="*/ 203302 w 1950720"/>
                <a:gd name="connsiteY13" fmla="*/ 1543389 h 1950720"/>
                <a:gd name="connsiteX14" fmla="*/ 97404 w 1950720"/>
                <a:gd name="connsiteY14" fmla="*/ 1359967 h 1950720"/>
                <a:gd name="connsiteX15" fmla="*/ 316419 w 1950720"/>
                <a:gd name="connsiteY15" fmla="*/ 1154096 h 1950720"/>
                <a:gd name="connsiteX16" fmla="*/ 316419 w 1950720"/>
                <a:gd name="connsiteY16" fmla="*/ 796625 h 1950720"/>
                <a:gd name="connsiteX17" fmla="*/ 97404 w 1950720"/>
                <a:gd name="connsiteY17" fmla="*/ 590753 h 1950720"/>
                <a:gd name="connsiteX18" fmla="*/ 203302 w 1950720"/>
                <a:gd name="connsiteY18" fmla="*/ 407331 h 1950720"/>
                <a:gd name="connsiteX19" fmla="*/ 491100 w 1950720"/>
                <a:gd name="connsiteY19" fmla="*/ 494068 h 1950720"/>
                <a:gd name="connsiteX20" fmla="*/ 800679 w 1950720"/>
                <a:gd name="connsiteY20" fmla="*/ 315332 h 1950720"/>
                <a:gd name="connsiteX21" fmla="*/ 869461 w 1950720"/>
                <a:gd name="connsiteY21" fmla="*/ 22724 h 1950720"/>
                <a:gd name="connsiteX22" fmla="*/ 1081259 w 1950720"/>
                <a:gd name="connsiteY22" fmla="*/ 22724 h 1950720"/>
                <a:gd name="connsiteX23" fmla="*/ 1150041 w 1950720"/>
                <a:gd name="connsiteY23" fmla="*/ 315332 h 1950720"/>
                <a:gd name="connsiteX24" fmla="*/ 1459620 w 1950720"/>
                <a:gd name="connsiteY24" fmla="*/ 494068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50720" h="1950720">
                  <a:moveTo>
                    <a:pt x="1459620" y="494068"/>
                  </a:moveTo>
                  <a:lnTo>
                    <a:pt x="1747418" y="407331"/>
                  </a:lnTo>
                  <a:lnTo>
                    <a:pt x="1853316" y="590753"/>
                  </a:lnTo>
                  <a:lnTo>
                    <a:pt x="1634301" y="796624"/>
                  </a:lnTo>
                  <a:cubicBezTo>
                    <a:pt x="1666048" y="913667"/>
                    <a:pt x="1666048" y="1037053"/>
                    <a:pt x="1634301" y="1154095"/>
                  </a:cubicBezTo>
                  <a:lnTo>
                    <a:pt x="1853316" y="1359967"/>
                  </a:lnTo>
                  <a:lnTo>
                    <a:pt x="1747418" y="1543389"/>
                  </a:lnTo>
                  <a:lnTo>
                    <a:pt x="1459620" y="1456652"/>
                  </a:lnTo>
                  <a:cubicBezTo>
                    <a:pt x="1374132" y="1542667"/>
                    <a:pt x="1267276" y="1604361"/>
                    <a:pt x="1150041" y="1635388"/>
                  </a:cubicBezTo>
                  <a:lnTo>
                    <a:pt x="1081259" y="1927996"/>
                  </a:lnTo>
                  <a:lnTo>
                    <a:pt x="869461" y="1927996"/>
                  </a:lnTo>
                  <a:lnTo>
                    <a:pt x="800679" y="1635388"/>
                  </a:lnTo>
                  <a:cubicBezTo>
                    <a:pt x="683444" y="1604361"/>
                    <a:pt x="576588" y="1542668"/>
                    <a:pt x="491100" y="1456652"/>
                  </a:cubicBezTo>
                  <a:lnTo>
                    <a:pt x="203302" y="1543389"/>
                  </a:lnTo>
                  <a:lnTo>
                    <a:pt x="97404" y="1359967"/>
                  </a:lnTo>
                  <a:lnTo>
                    <a:pt x="316419" y="1154096"/>
                  </a:lnTo>
                  <a:cubicBezTo>
                    <a:pt x="284672" y="1037053"/>
                    <a:pt x="284672" y="913667"/>
                    <a:pt x="316419" y="796625"/>
                  </a:cubicBezTo>
                  <a:lnTo>
                    <a:pt x="97404" y="590753"/>
                  </a:lnTo>
                  <a:lnTo>
                    <a:pt x="203302" y="407331"/>
                  </a:lnTo>
                  <a:lnTo>
                    <a:pt x="491100" y="494068"/>
                  </a:lnTo>
                  <a:cubicBezTo>
                    <a:pt x="576588" y="408053"/>
                    <a:pt x="683444" y="346359"/>
                    <a:pt x="800679" y="315332"/>
                  </a:cubicBezTo>
                  <a:lnTo>
                    <a:pt x="869461" y="22724"/>
                  </a:lnTo>
                  <a:lnTo>
                    <a:pt x="1081259" y="22724"/>
                  </a:lnTo>
                  <a:lnTo>
                    <a:pt x="1150041" y="315332"/>
                  </a:lnTo>
                  <a:cubicBezTo>
                    <a:pt x="1267276" y="346359"/>
                    <a:pt x="1374132" y="408052"/>
                    <a:pt x="1459620" y="494068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07610" tIns="510578" rIns="507610" bIns="510578" spcCol="1270" anchor="ctr"/>
            <a:lstStyle/>
            <a:p>
              <a:pPr algn="ctr" defTabSz="5778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300" dirty="0"/>
                <a:t>AutoCAD 2013 RU</a:t>
              </a:r>
              <a:br>
                <a:rPr lang="en-US" sz="1300" dirty="0"/>
              </a:br>
              <a:r>
                <a:rPr lang="en-US" sz="1300" dirty="0"/>
                <a:t> 12 </a:t>
              </a:r>
              <a:r>
                <a:rPr lang="ru-RU" sz="1300" dirty="0"/>
                <a:t>шт</a:t>
              </a:r>
            </a:p>
            <a:p>
              <a:pPr algn="ctr" defTabSz="5778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900" b="1" dirty="0">
                  <a:solidFill>
                    <a:srgbClr val="C00000"/>
                  </a:solidFill>
                </a:rPr>
                <a:t>SN #345-678112</a:t>
              </a:r>
              <a:endParaRPr lang="ru-RU" sz="9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929245" y="1700366"/>
              <a:ext cx="2340113" cy="2341341"/>
            </a:xfrm>
            <a:custGeom>
              <a:avLst/>
              <a:gdLst>
                <a:gd name="connsiteX0" fmla="*/ 1430130 w 1911307"/>
                <a:gd name="connsiteY0" fmla="*/ 484085 h 1911307"/>
                <a:gd name="connsiteX1" fmla="*/ 1712112 w 1911307"/>
                <a:gd name="connsiteY1" fmla="*/ 399101 h 1911307"/>
                <a:gd name="connsiteX2" fmla="*/ 1815871 w 1911307"/>
                <a:gd name="connsiteY2" fmla="*/ 578817 h 1911307"/>
                <a:gd name="connsiteX3" fmla="*/ 1601281 w 1911307"/>
                <a:gd name="connsiteY3" fmla="*/ 780529 h 1911307"/>
                <a:gd name="connsiteX4" fmla="*/ 1601281 w 1911307"/>
                <a:gd name="connsiteY4" fmla="*/ 1130778 h 1911307"/>
                <a:gd name="connsiteX5" fmla="*/ 1815871 w 1911307"/>
                <a:gd name="connsiteY5" fmla="*/ 1332490 h 1911307"/>
                <a:gd name="connsiteX6" fmla="*/ 1712112 w 1911307"/>
                <a:gd name="connsiteY6" fmla="*/ 1512206 h 1911307"/>
                <a:gd name="connsiteX7" fmla="*/ 1430130 w 1911307"/>
                <a:gd name="connsiteY7" fmla="*/ 1427222 h 1911307"/>
                <a:gd name="connsiteX8" fmla="*/ 1126806 w 1911307"/>
                <a:gd name="connsiteY8" fmla="*/ 1602346 h 1911307"/>
                <a:gd name="connsiteX9" fmla="*/ 1059413 w 1911307"/>
                <a:gd name="connsiteY9" fmla="*/ 1889042 h 1911307"/>
                <a:gd name="connsiteX10" fmla="*/ 851894 w 1911307"/>
                <a:gd name="connsiteY10" fmla="*/ 1889042 h 1911307"/>
                <a:gd name="connsiteX11" fmla="*/ 784502 w 1911307"/>
                <a:gd name="connsiteY11" fmla="*/ 1602346 h 1911307"/>
                <a:gd name="connsiteX12" fmla="*/ 481178 w 1911307"/>
                <a:gd name="connsiteY12" fmla="*/ 1427222 h 1911307"/>
                <a:gd name="connsiteX13" fmla="*/ 199195 w 1911307"/>
                <a:gd name="connsiteY13" fmla="*/ 1512206 h 1911307"/>
                <a:gd name="connsiteX14" fmla="*/ 95436 w 1911307"/>
                <a:gd name="connsiteY14" fmla="*/ 1332490 h 1911307"/>
                <a:gd name="connsiteX15" fmla="*/ 310026 w 1911307"/>
                <a:gd name="connsiteY15" fmla="*/ 1130778 h 1911307"/>
                <a:gd name="connsiteX16" fmla="*/ 310026 w 1911307"/>
                <a:gd name="connsiteY16" fmla="*/ 780529 h 1911307"/>
                <a:gd name="connsiteX17" fmla="*/ 95436 w 1911307"/>
                <a:gd name="connsiteY17" fmla="*/ 578817 h 1911307"/>
                <a:gd name="connsiteX18" fmla="*/ 199195 w 1911307"/>
                <a:gd name="connsiteY18" fmla="*/ 399101 h 1911307"/>
                <a:gd name="connsiteX19" fmla="*/ 481177 w 1911307"/>
                <a:gd name="connsiteY19" fmla="*/ 484085 h 1911307"/>
                <a:gd name="connsiteX20" fmla="*/ 784501 w 1911307"/>
                <a:gd name="connsiteY20" fmla="*/ 308961 h 1911307"/>
                <a:gd name="connsiteX21" fmla="*/ 851894 w 1911307"/>
                <a:gd name="connsiteY21" fmla="*/ 22265 h 1911307"/>
                <a:gd name="connsiteX22" fmla="*/ 1059413 w 1911307"/>
                <a:gd name="connsiteY22" fmla="*/ 22265 h 1911307"/>
                <a:gd name="connsiteX23" fmla="*/ 1126805 w 1911307"/>
                <a:gd name="connsiteY23" fmla="*/ 308961 h 1911307"/>
                <a:gd name="connsiteX24" fmla="*/ 1430129 w 1911307"/>
                <a:gd name="connsiteY24" fmla="*/ 484085 h 1911307"/>
                <a:gd name="connsiteX25" fmla="*/ 1430130 w 1911307"/>
                <a:gd name="connsiteY25" fmla="*/ 484085 h 191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11307" h="1911307">
                  <a:moveTo>
                    <a:pt x="1230207" y="483471"/>
                  </a:moveTo>
                  <a:lnTo>
                    <a:pt x="1434640" y="356856"/>
                  </a:lnTo>
                  <a:lnTo>
                    <a:pt x="1554450" y="476667"/>
                  </a:lnTo>
                  <a:lnTo>
                    <a:pt x="1427835" y="681100"/>
                  </a:lnTo>
                  <a:cubicBezTo>
                    <a:pt x="1476602" y="764970"/>
                    <a:pt x="1502150" y="860316"/>
                    <a:pt x="1501852" y="957333"/>
                  </a:cubicBezTo>
                  <a:lnTo>
                    <a:pt x="1713720" y="1071070"/>
                  </a:lnTo>
                  <a:lnTo>
                    <a:pt x="1669866" y="1234734"/>
                  </a:lnTo>
                  <a:lnTo>
                    <a:pt x="1429515" y="1227299"/>
                  </a:lnTo>
                  <a:cubicBezTo>
                    <a:pt x="1381265" y="1311467"/>
                    <a:pt x="1311467" y="1381265"/>
                    <a:pt x="1227299" y="1429515"/>
                  </a:cubicBezTo>
                  <a:lnTo>
                    <a:pt x="1234734" y="1669866"/>
                  </a:lnTo>
                  <a:lnTo>
                    <a:pt x="1071069" y="1713720"/>
                  </a:lnTo>
                  <a:lnTo>
                    <a:pt x="957333" y="1501852"/>
                  </a:lnTo>
                  <a:cubicBezTo>
                    <a:pt x="860316" y="1502151"/>
                    <a:pt x="764971" y="1476602"/>
                    <a:pt x="681101" y="1427836"/>
                  </a:cubicBezTo>
                  <a:lnTo>
                    <a:pt x="476667" y="1554451"/>
                  </a:lnTo>
                  <a:lnTo>
                    <a:pt x="356857" y="1434640"/>
                  </a:lnTo>
                  <a:lnTo>
                    <a:pt x="483472" y="1230207"/>
                  </a:lnTo>
                  <a:cubicBezTo>
                    <a:pt x="434705" y="1146337"/>
                    <a:pt x="409157" y="1050991"/>
                    <a:pt x="409455" y="953974"/>
                  </a:cubicBezTo>
                  <a:lnTo>
                    <a:pt x="197587" y="840237"/>
                  </a:lnTo>
                  <a:lnTo>
                    <a:pt x="241441" y="676573"/>
                  </a:lnTo>
                  <a:lnTo>
                    <a:pt x="481792" y="684008"/>
                  </a:lnTo>
                  <a:cubicBezTo>
                    <a:pt x="530042" y="599840"/>
                    <a:pt x="599840" y="530042"/>
                    <a:pt x="684008" y="481792"/>
                  </a:cubicBezTo>
                  <a:lnTo>
                    <a:pt x="676573" y="241441"/>
                  </a:lnTo>
                  <a:lnTo>
                    <a:pt x="840238" y="197587"/>
                  </a:lnTo>
                  <a:lnTo>
                    <a:pt x="953974" y="409455"/>
                  </a:lnTo>
                  <a:cubicBezTo>
                    <a:pt x="1050991" y="409156"/>
                    <a:pt x="1146336" y="434705"/>
                    <a:pt x="1230206" y="483471"/>
                  </a:cubicBezTo>
                  <a:lnTo>
                    <a:pt x="1230207" y="483471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54305" tIns="654305" rIns="654304" bIns="654304" spcCol="1270" anchor="ctr"/>
            <a:lstStyle/>
            <a:p>
              <a:pPr algn="ctr" defTabSz="7112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Сч-234 от 12.</a:t>
              </a:r>
              <a:r>
                <a:rPr lang="en-US" sz="1600" dirty="0">
                  <a:solidFill>
                    <a:schemeClr val="tx1"/>
                  </a:solidFill>
                </a:rPr>
                <a:t>6</a:t>
              </a:r>
              <a:r>
                <a:rPr lang="ru-RU" sz="1600" dirty="0">
                  <a:solidFill>
                    <a:schemeClr val="tx1"/>
                  </a:solidFill>
                </a:rPr>
                <a:t>.201</a:t>
              </a:r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r>
                <a:rPr lang="ru-RU" sz="1600" dirty="0">
                  <a:solidFill>
                    <a:schemeClr val="tx1"/>
                  </a:solidFill>
                </a:rPr>
                <a:t> 1,236,435р</a:t>
              </a:r>
            </a:p>
          </p:txBody>
        </p:sp>
        <p:sp>
          <p:nvSpPr>
            <p:cNvPr id="14" name="Circular Arrow 13"/>
            <p:cNvSpPr/>
            <p:nvPr/>
          </p:nvSpPr>
          <p:spPr>
            <a:xfrm>
              <a:off x="4411874" y="3486134"/>
              <a:ext cx="3433965" cy="3433440"/>
            </a:xfrm>
            <a:prstGeom prst="circularArrow">
              <a:avLst>
                <a:gd name="adj1" fmla="val 4687"/>
                <a:gd name="adj2" fmla="val 299029"/>
                <a:gd name="adj3" fmla="val 2530361"/>
                <a:gd name="adj4" fmla="val 15831030"/>
                <a:gd name="adj5" fmla="val 5469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hape 14"/>
            <p:cNvSpPr/>
            <p:nvPr/>
          </p:nvSpPr>
          <p:spPr>
            <a:xfrm>
              <a:off x="2705210" y="2827384"/>
              <a:ext cx="2494110" cy="2493727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ircular Arrow 15"/>
            <p:cNvSpPr/>
            <p:nvPr/>
          </p:nvSpPr>
          <p:spPr>
            <a:xfrm>
              <a:off x="3700632" y="1494010"/>
              <a:ext cx="2689384" cy="2688972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9224" name="Group 19"/>
          <p:cNvGrpSpPr>
            <a:grpSpLocks/>
          </p:cNvGrpSpPr>
          <p:nvPr/>
        </p:nvGrpSpPr>
        <p:grpSpPr bwMode="auto">
          <a:xfrm>
            <a:off x="260350" y="2232025"/>
            <a:ext cx="2376488" cy="792163"/>
            <a:chOff x="827584" y="2060848"/>
            <a:chExt cx="2376264" cy="792088"/>
          </a:xfrm>
        </p:grpSpPr>
        <p:sp>
          <p:nvSpPr>
            <p:cNvPr id="21" name="Right Arrow 20"/>
            <p:cNvSpPr/>
            <p:nvPr/>
          </p:nvSpPr>
          <p:spPr>
            <a:xfrm>
              <a:off x="827584" y="2060848"/>
              <a:ext cx="2376264" cy="79208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b="1"/>
            </a:p>
          </p:txBody>
        </p:sp>
        <p:sp>
          <p:nvSpPr>
            <p:cNvPr id="9243" name="TextBox 21"/>
            <p:cNvSpPr txBox="1">
              <a:spLocks noChangeArrowheads="1"/>
            </p:cNvSpPr>
            <p:nvPr/>
          </p:nvSpPr>
          <p:spPr bwMode="auto">
            <a:xfrm>
              <a:off x="827584" y="2276872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ru-RU" b="1"/>
                <a:t>Продавец-Клиент</a:t>
              </a:r>
            </a:p>
          </p:txBody>
        </p:sp>
      </p:grpSp>
      <p:sp>
        <p:nvSpPr>
          <p:cNvPr id="19" name="Bevel 18"/>
          <p:cNvSpPr/>
          <p:nvPr/>
        </p:nvSpPr>
        <p:spPr>
          <a:xfrm>
            <a:off x="7845425" y="5445125"/>
            <a:ext cx="1190625" cy="90011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226" name="TextBox 22"/>
          <p:cNvSpPr txBox="1">
            <a:spLocks noChangeArrowheads="1"/>
          </p:cNvSpPr>
          <p:nvPr/>
        </p:nvSpPr>
        <p:spPr bwMode="auto">
          <a:xfrm>
            <a:off x="7945438" y="5572125"/>
            <a:ext cx="985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/>
              <a:t>Partner</a:t>
            </a:r>
            <a:br>
              <a:rPr lang="en-US" sz="1200"/>
            </a:br>
            <a:r>
              <a:rPr lang="en-US" sz="1200"/>
              <a:t>Center </a:t>
            </a:r>
            <a:r>
              <a:rPr lang="en-US" sz="1200">
                <a:solidFill>
                  <a:srgbClr val="C00000"/>
                </a:solidFill>
              </a:rPr>
              <a:t>Autodesk</a:t>
            </a:r>
            <a:endParaRPr lang="ru-RU" sz="1200">
              <a:solidFill>
                <a:srgbClr val="C00000"/>
              </a:solidFill>
            </a:endParaRPr>
          </a:p>
        </p:txBody>
      </p:sp>
      <p:grpSp>
        <p:nvGrpSpPr>
          <p:cNvPr id="9227" name="Group 24"/>
          <p:cNvGrpSpPr>
            <a:grpSpLocks/>
          </p:cNvGrpSpPr>
          <p:nvPr/>
        </p:nvGrpSpPr>
        <p:grpSpPr bwMode="auto">
          <a:xfrm>
            <a:off x="7615238" y="3959225"/>
            <a:ext cx="1528762" cy="958850"/>
            <a:chOff x="7452320" y="3023639"/>
            <a:chExt cx="1784040" cy="959192"/>
          </a:xfrm>
        </p:grpSpPr>
        <p:sp>
          <p:nvSpPr>
            <p:cNvPr id="24" name="Parallelogram 23"/>
            <p:cNvSpPr/>
            <p:nvPr/>
          </p:nvSpPr>
          <p:spPr>
            <a:xfrm>
              <a:off x="7452320" y="3023639"/>
              <a:ext cx="1478364" cy="654283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Parallelogram 26"/>
            <p:cNvSpPr/>
            <p:nvPr/>
          </p:nvSpPr>
          <p:spPr>
            <a:xfrm>
              <a:off x="7604232" y="3176093"/>
              <a:ext cx="1480216" cy="654283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Parallelogram 27"/>
            <p:cNvSpPr/>
            <p:nvPr/>
          </p:nvSpPr>
          <p:spPr>
            <a:xfrm>
              <a:off x="7757996" y="3328548"/>
              <a:ext cx="1478364" cy="654283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6" name="Round Diagonal Corner Rectangle 25"/>
          <p:cNvSpPr/>
          <p:nvPr/>
        </p:nvSpPr>
        <p:spPr>
          <a:xfrm>
            <a:off x="7339013" y="3024188"/>
            <a:ext cx="1589087" cy="65405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grpSp>
        <p:nvGrpSpPr>
          <p:cNvPr id="9229" name="Group 30"/>
          <p:cNvGrpSpPr>
            <a:grpSpLocks/>
          </p:cNvGrpSpPr>
          <p:nvPr/>
        </p:nvGrpSpPr>
        <p:grpSpPr bwMode="auto">
          <a:xfrm>
            <a:off x="339725" y="5237163"/>
            <a:ext cx="2376488" cy="792162"/>
            <a:chOff x="827584" y="2060848"/>
            <a:chExt cx="2376264" cy="792088"/>
          </a:xfrm>
        </p:grpSpPr>
        <p:sp>
          <p:nvSpPr>
            <p:cNvPr id="32" name="Right Arrow 31"/>
            <p:cNvSpPr/>
            <p:nvPr/>
          </p:nvSpPr>
          <p:spPr>
            <a:xfrm>
              <a:off x="827584" y="2060848"/>
              <a:ext cx="2376264" cy="79208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b="1"/>
            </a:p>
          </p:txBody>
        </p:sp>
        <p:sp>
          <p:nvSpPr>
            <p:cNvPr id="9238" name="TextBox 32"/>
            <p:cNvSpPr txBox="1">
              <a:spLocks noChangeArrowheads="1"/>
            </p:cNvSpPr>
            <p:nvPr/>
          </p:nvSpPr>
          <p:spPr bwMode="auto">
            <a:xfrm>
              <a:off x="827584" y="2276872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ru-RU" b="1"/>
                <a:t>Продавец-Клиент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60350" y="4765675"/>
            <a:ext cx="23034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Через год..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0350" y="3122613"/>
            <a:ext cx="23034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Через неделю..</a:t>
            </a:r>
          </a:p>
        </p:txBody>
      </p:sp>
      <p:sp>
        <p:nvSpPr>
          <p:cNvPr id="9232" name="TextBox 29"/>
          <p:cNvSpPr txBox="1">
            <a:spLocks noChangeArrowheads="1"/>
          </p:cNvSpPr>
          <p:nvPr/>
        </p:nvSpPr>
        <p:spPr bwMode="auto">
          <a:xfrm>
            <a:off x="7339013" y="3165475"/>
            <a:ext cx="1603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/>
              <a:t>Портал </a:t>
            </a:r>
            <a:r>
              <a:rPr lang="en-US"/>
              <a:t>CSD</a:t>
            </a:r>
            <a:endParaRPr lang="ru-RU"/>
          </a:p>
        </p:txBody>
      </p:sp>
      <p:sp>
        <p:nvSpPr>
          <p:cNvPr id="9233" name="TextBox 2047"/>
          <p:cNvSpPr txBox="1">
            <a:spLocks noChangeArrowheads="1"/>
          </p:cNvSpPr>
          <p:nvPr/>
        </p:nvSpPr>
        <p:spPr bwMode="auto">
          <a:xfrm>
            <a:off x="7945438" y="4395788"/>
            <a:ext cx="1068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Outlook</a:t>
            </a:r>
            <a:endParaRPr lang="ru-RU"/>
          </a:p>
        </p:txBody>
      </p:sp>
      <p:sp>
        <p:nvSpPr>
          <p:cNvPr id="923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EE079F-72BA-4D3C-B5DA-8A00E5151C10}" type="slidenum">
              <a:rPr 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 smtClean="0">
              <a:solidFill>
                <a:srgbClr val="FFFFFF"/>
              </a:solidFill>
            </a:endParaRPr>
          </a:p>
        </p:txBody>
      </p:sp>
      <p:sp>
        <p:nvSpPr>
          <p:cNvPr id="923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mtClean="0">
                <a:solidFill>
                  <a:srgbClr val="FFFFFF"/>
                </a:solidFill>
              </a:rPr>
              <a:t>15.06.12</a:t>
            </a:r>
            <a:endParaRPr lang="ru-RU" dirty="0" smtClean="0">
              <a:solidFill>
                <a:srgbClr val="FFFFFF"/>
              </a:solidFill>
            </a:endParaRPr>
          </a:p>
        </p:txBody>
      </p:sp>
      <p:sp>
        <p:nvSpPr>
          <p:cNvPr id="9236" name="Footer Placeholder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code.google.com/p/match</a:t>
            </a:r>
            <a:endParaRPr lang="ru-RU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Что делали мы: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84888" y="981075"/>
            <a:ext cx="2590800" cy="17541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rgbClr r="0" g="0" b="0"/>
            </a:solidFill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ru-RU" dirty="0">
                <a:latin typeface="+mn-lt"/>
                <a:cs typeface="+mn-cs"/>
              </a:rPr>
              <a:t>Около 8000 строк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кода </a:t>
            </a:r>
            <a:r>
              <a:rPr lang="en-US" dirty="0">
                <a:latin typeface="+mn-lt"/>
                <a:cs typeface="+mn-cs"/>
              </a:rPr>
              <a:t>VBA</a:t>
            </a:r>
            <a:endParaRPr lang="ru-RU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ru-RU" dirty="0">
                <a:latin typeface="+mn-lt"/>
                <a:cs typeface="+mn-cs"/>
              </a:rPr>
              <a:t>43 модуля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и формы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ru-RU" dirty="0">
                <a:latin typeface="+mn-lt"/>
                <a:cs typeface="+mn-cs"/>
              </a:rPr>
              <a:t>Концепции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ru-RU" dirty="0">
                <a:latin typeface="+mn-lt"/>
                <a:cs typeface="+mn-cs"/>
              </a:rPr>
              <a:t>Удовольствие </a:t>
            </a:r>
            <a:r>
              <a:rPr lang="ru-RU" dirty="0">
                <a:latin typeface="+mn-lt"/>
                <a:cs typeface="+mn-cs"/>
                <a:sym typeface="Wingdings" pitchFamily="2" charset="2"/>
              </a:rPr>
              <a:t></a:t>
            </a:r>
            <a:endParaRPr lang="ru-RU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endParaRPr lang="ru-RU" dirty="0">
              <a:latin typeface="+mn-lt"/>
              <a:cs typeface="+mn-cs"/>
            </a:endParaRPr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622E47-F13A-4222-906C-9385483BFFDF}" type="slidenum">
              <a:rPr 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 smtClean="0">
              <a:solidFill>
                <a:srgbClr val="FFFFFF"/>
              </a:solidFill>
            </a:endParaRPr>
          </a:p>
        </p:txBody>
      </p:sp>
      <p:sp>
        <p:nvSpPr>
          <p:cNvPr id="10246" name="Date Placeholder 7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mtClean="0">
                <a:solidFill>
                  <a:srgbClr val="FFFFFF"/>
                </a:solidFill>
              </a:rPr>
              <a:t>15.06.12</a:t>
            </a:r>
            <a:endParaRPr lang="ru-RU" dirty="0" smtClean="0">
              <a:solidFill>
                <a:srgbClr val="FFFFFF"/>
              </a:solidFill>
            </a:endParaRPr>
          </a:p>
        </p:txBody>
      </p:sp>
      <p:sp>
        <p:nvSpPr>
          <p:cNvPr id="10247" name="Footer Placeholder 8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code.google.com/p/match</a:t>
            </a:r>
            <a:endParaRPr lang="ru-RU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Hints:</a:t>
            </a:r>
            <a:endParaRPr lang="ru-RU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Char char="ü"/>
            </a:pPr>
            <a:r>
              <a:rPr lang="ru-RU" smtClean="0"/>
              <a:t>«Штамп» на входящем отчете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ü"/>
            </a:pPr>
            <a:r>
              <a:rPr lang="ru-RU" smtClean="0"/>
              <a:t>Адаптивные профили: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Char char="q"/>
            </a:pPr>
            <a:r>
              <a:rPr lang="ru-RU" smtClean="0"/>
              <a:t>Продавцов (что продает</a:t>
            </a:r>
            <a:r>
              <a:rPr lang="en-US" smtClean="0"/>
              <a:t>?</a:t>
            </a:r>
            <a:r>
              <a:rPr lang="ru-RU" smtClean="0"/>
              <a:t> как</a:t>
            </a:r>
            <a:r>
              <a:rPr lang="en-US" smtClean="0"/>
              <a:t> </a:t>
            </a:r>
            <a:r>
              <a:rPr lang="ru-RU" smtClean="0"/>
              <a:t>оформляет </a:t>
            </a:r>
            <a:r>
              <a:rPr lang="en-US" smtClean="0"/>
              <a:t>?</a:t>
            </a:r>
            <a:r>
              <a:rPr lang="ru-RU" smtClean="0"/>
              <a:t> с кем в команде?)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Char char="q"/>
            </a:pPr>
            <a:r>
              <a:rPr lang="ru-RU" smtClean="0"/>
              <a:t>Товаров (слова в Спецификации, Поставщики, тип в </a:t>
            </a:r>
            <a:r>
              <a:rPr lang="en-US" smtClean="0"/>
              <a:t>SF)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Char char="q"/>
            </a:pPr>
            <a:r>
              <a:rPr lang="ru-RU" smtClean="0"/>
              <a:t>Курсы валют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Char char="q"/>
            </a:pPr>
            <a:r>
              <a:rPr lang="ru-RU" smtClean="0"/>
              <a:t>Словари игнорируемых слов в Словарях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Char char="q"/>
            </a:pPr>
            <a:r>
              <a:rPr lang="ru-RU" smtClean="0"/>
              <a:t>Наименования Организаций (слова, в адресе: города, регионы)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Char char="q"/>
            </a:pPr>
            <a:r>
              <a:rPr lang="en-US" smtClean="0"/>
              <a:t>Dictionary Build – </a:t>
            </a:r>
            <a:r>
              <a:rPr lang="ru-RU" smtClean="0"/>
              <a:t>РЕДКО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Char char="q"/>
            </a:pPr>
            <a:r>
              <a:rPr lang="en-US" smtClean="0"/>
              <a:t>Foreign/External Key </a:t>
            </a:r>
            <a:r>
              <a:rPr lang="ru-RU" smtClean="0"/>
              <a:t>для связи с другими БД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ü"/>
            </a:pPr>
            <a:r>
              <a:rPr lang="ru-RU" smtClean="0"/>
              <a:t> </a:t>
            </a:r>
            <a:r>
              <a:rPr lang="en-US" smtClean="0"/>
              <a:t>Declarations – </a:t>
            </a:r>
            <a:r>
              <a:rPr lang="ru-RU" smtClean="0"/>
              <a:t>часто, но только при изменении в архитектуре или в процессе расширения ПО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ü"/>
            </a:pPr>
            <a:r>
              <a:rPr lang="ru-RU" smtClean="0"/>
              <a:t>Перебор. Хэш-таблицы ускоряют проход в 3-5 раз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ü"/>
            </a:pPr>
            <a:endParaRPr lang="ru-RU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05877B-A306-43F7-9890-DBD169967672}" type="slidenum">
              <a:rPr 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ru-RU" smtClean="0">
              <a:solidFill>
                <a:srgbClr val="FFFFFF"/>
              </a:solidFill>
            </a:endParaRPr>
          </a:p>
        </p:txBody>
      </p:sp>
      <p:sp>
        <p:nvSpPr>
          <p:cNvPr id="11269" name="Date Placeholder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mtClean="0">
                <a:solidFill>
                  <a:srgbClr val="FFFFFF"/>
                </a:solidFill>
              </a:rPr>
              <a:t>15.06.12</a:t>
            </a:r>
            <a:endParaRPr lang="ru-RU" dirty="0" smtClean="0">
              <a:solidFill>
                <a:srgbClr val="FFFFFF"/>
              </a:solidFill>
            </a:endParaRPr>
          </a:p>
        </p:txBody>
      </p:sp>
      <p:sp>
        <p:nvSpPr>
          <p:cNvPr id="11270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code.google.com/p/match</a:t>
            </a:r>
            <a:endParaRPr lang="ru-RU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Hints</a:t>
            </a:r>
            <a:r>
              <a:rPr lang="ru-RU" dirty="0" smtClean="0"/>
              <a:t> – 2</a:t>
            </a:r>
            <a:r>
              <a:rPr lang="en-US" dirty="0" smtClean="0"/>
              <a:t> (Sheet Attributes):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9525"/>
          </a:xfrm>
        </p:spPr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ü"/>
              <a:defRPr/>
            </a:pPr>
            <a:r>
              <a:rPr lang="ru-RU" sz="2000" dirty="0" smtClean="0"/>
              <a:t>Препроцессинг входящих отчетов по </a:t>
            </a:r>
            <a:r>
              <a:rPr lang="en-US" sz="2000" u="sng" dirty="0" smtClean="0"/>
              <a:t>PartnerCenter.Autodesk.com</a:t>
            </a:r>
            <a:r>
              <a:rPr lang="en-US" sz="2000" dirty="0" smtClean="0"/>
              <a:t> </a:t>
            </a:r>
            <a:r>
              <a:rPr lang="ru-RU" sz="2000" dirty="0" smtClean="0"/>
              <a:t>из разных источников в </a:t>
            </a:r>
            <a:r>
              <a:rPr lang="en-US" sz="2000" dirty="0" smtClean="0"/>
              <a:t>ADSK.xlsm</a:t>
            </a:r>
            <a:r>
              <a:rPr lang="ru-RU" sz="2000" dirty="0" smtClean="0"/>
              <a:t>, их «</a:t>
            </a:r>
            <a:r>
              <a:rPr lang="ru-RU" sz="2000" b="1" dirty="0" smtClean="0"/>
              <a:t>нормализация</a:t>
            </a:r>
            <a:r>
              <a:rPr lang="ru-RU" sz="2000" dirty="0" smtClean="0"/>
              <a:t>»</a:t>
            </a:r>
          </a:p>
          <a:p>
            <a:pPr lvl="1" indent="-182880"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ru-RU" sz="1800" dirty="0" smtClean="0"/>
              <a:t>Перечень полей во входном отчете</a:t>
            </a:r>
          </a:p>
          <a:p>
            <a:pPr lvl="1" indent="-182880"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ru-RU" sz="1800" dirty="0" smtClean="0"/>
              <a:t>Драйверы/форматы/типы обработки полей</a:t>
            </a:r>
          </a:p>
          <a:p>
            <a:pPr lvl="1" indent="-182880"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1800" dirty="0" smtClean="0"/>
              <a:t>Mapping </a:t>
            </a:r>
            <a:r>
              <a:rPr lang="ru-RU" sz="1800" dirty="0" smtClean="0"/>
              <a:t>после «нормализации» для загрузки в </a:t>
            </a:r>
            <a:r>
              <a:rPr lang="en-US" sz="1800" b="1" i="1" dirty="0" smtClean="0"/>
              <a:t>match</a:t>
            </a:r>
          </a:p>
          <a:p>
            <a:pPr lvl="1" indent="-182880"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ru-RU" sz="1800" smtClean="0"/>
              <a:t>Оглавление</a:t>
            </a:r>
            <a:r>
              <a:rPr lang="en-US" sz="1800" smtClean="0"/>
              <a:t> </a:t>
            </a:r>
            <a:r>
              <a:rPr lang="ru-RU" sz="1800" dirty="0" smtClean="0"/>
              <a:t>(перечень отчетов и их описаний) = </a:t>
            </a:r>
            <a:r>
              <a:rPr lang="en-US" sz="1800" dirty="0" smtClean="0"/>
              <a:t>TOC</a:t>
            </a:r>
          </a:p>
          <a:p>
            <a:pPr marL="274320" lvl="1" indent="0" eaLnBrk="1" fontAlgn="auto" hangingPunct="1"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ru-RU" sz="1800" dirty="0" smtClean="0"/>
              <a:t>+</a:t>
            </a:r>
            <a:r>
              <a:rPr lang="en-US" sz="1800" dirty="0" smtClean="0"/>
              <a:t>/- </a:t>
            </a:r>
            <a:r>
              <a:rPr lang="ru-RU" sz="1800" dirty="0" smtClean="0"/>
              <a:t>Автоматическая «нормализация»</a:t>
            </a:r>
            <a:r>
              <a:rPr lang="en-US" sz="1800" dirty="0" smtClean="0"/>
              <a:t> - </a:t>
            </a:r>
            <a:r>
              <a:rPr lang="ru-RU" sz="1800" dirty="0" smtClean="0"/>
              <a:t>сейчас частично вручную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ü"/>
              <a:defRPr/>
            </a:pPr>
            <a:endParaRPr lang="ru-RU" dirty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41775"/>
            <a:ext cx="6816725" cy="2252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CCCD7F-51C4-4DC6-BC64-00CC8D74AC03}" type="slidenum">
              <a:rPr 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ru-RU" smtClean="0">
              <a:solidFill>
                <a:srgbClr val="FFFFFF"/>
              </a:solidFill>
            </a:endParaRP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mtClean="0">
                <a:solidFill>
                  <a:srgbClr val="FFFFFF"/>
                </a:solidFill>
              </a:rPr>
              <a:t>15.06.12</a:t>
            </a:r>
            <a:endParaRPr lang="ru-RU" dirty="0" smtClean="0">
              <a:solidFill>
                <a:srgbClr val="FFFFFF"/>
              </a:solidFill>
            </a:endParaRPr>
          </a:p>
        </p:txBody>
      </p:sp>
      <p:sp>
        <p:nvSpPr>
          <p:cNvPr id="12295" name="Footer Placeholder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code.google.com/p/match</a:t>
            </a:r>
            <a:endParaRPr lang="ru-RU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149080"/>
            <a:ext cx="6965404" cy="2556808"/>
          </a:xfrm>
          <a:gradFill flip="none">
            <a:gsLst>
              <a:gs pos="21667">
                <a:srgbClr val="00B0F0">
                  <a:shade val="30000"/>
                  <a:satMod val="115000"/>
                </a:srgbClr>
              </a:gs>
              <a:gs pos="31000">
                <a:srgbClr val="00B0F0">
                  <a:shade val="30000"/>
                  <a:satMod val="115000"/>
                </a:srgbClr>
              </a:gs>
              <a:gs pos="68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400000" scaled="0"/>
            <a:tileRect/>
          </a:gradFill>
          <a:ln w="15875">
            <a:solidFill>
              <a:schemeClr val="tx1">
                <a:alpha val="93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Gartner predicts that by 2015, mobile app projects </a:t>
            </a:r>
            <a:r>
              <a:rPr lang="ru-RU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</a:t>
            </a:r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outnumber PC app </a:t>
            </a: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</a:t>
            </a:r>
            <a:endParaRPr lang="ru-RU" sz="3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4-to-1</a:t>
            </a:r>
            <a:r>
              <a:rPr lang="en-US" sz="4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3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mtClean="0">
                <a:solidFill>
                  <a:srgbClr val="FFFFFF"/>
                </a:solidFill>
              </a:rPr>
              <a:t>15.06.12</a:t>
            </a:r>
            <a:endParaRPr lang="ru-RU" dirty="0" smtClean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code.google.com/p/</a:t>
            </a:r>
            <a:r>
              <a: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endParaRPr lang="ru-RU" sz="16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0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5CFE37-BD53-4B90-A50C-CBC1F0589AB1}" type="slidenum">
              <a:rPr 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ru-RU" smtClean="0">
              <a:solidFill>
                <a:srgbClr val="FFFFFF"/>
              </a:solidFill>
            </a:endParaRPr>
          </a:p>
        </p:txBody>
      </p:sp>
      <p:pic>
        <p:nvPicPr>
          <p:cNvPr id="13321" name="Picture 2" descr="C:\Users\Пользователь\Desktop\SalesFor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76250"/>
            <a:ext cx="359568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3" descr="C:\Users\Пользователь\Desktop\developerforc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37417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3" name="TextBox 6"/>
          <p:cNvSpPr txBox="1">
            <a:spLocks noChangeArrowheads="1"/>
          </p:cNvSpPr>
          <p:nvPr/>
        </p:nvSpPr>
        <p:spPr bwMode="auto">
          <a:xfrm>
            <a:off x="323850" y="1484313"/>
            <a:ext cx="3957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/>
              <a:t>Что это означает с точки зрения развития архитектуры </a:t>
            </a:r>
            <a:r>
              <a:rPr lang="en-US" b="1" i="1"/>
              <a:t>match</a:t>
            </a:r>
            <a:r>
              <a:rPr lang="en-US"/>
              <a:t>?</a:t>
            </a:r>
            <a:endParaRPr lang="ru-RU"/>
          </a:p>
        </p:txBody>
      </p:sp>
      <p:grpSp>
        <p:nvGrpSpPr>
          <p:cNvPr id="13324" name="Group 9"/>
          <p:cNvGrpSpPr>
            <a:grpSpLocks/>
          </p:cNvGrpSpPr>
          <p:nvPr/>
        </p:nvGrpSpPr>
        <p:grpSpPr bwMode="auto">
          <a:xfrm>
            <a:off x="539750" y="2482850"/>
            <a:ext cx="4249738" cy="1377950"/>
            <a:chOff x="539552" y="2276872"/>
            <a:chExt cx="4249714" cy="1377444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2276872"/>
              <a:ext cx="2447911" cy="369752"/>
            </a:xfrm>
            <a:prstGeom prst="rect">
              <a:avLst/>
            </a:prstGeom>
            <a:solidFill>
              <a:schemeClr val="tx2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Ø"/>
                <a:defRPr/>
              </a:pPr>
              <a:r>
                <a:rPr lang="ru-RU" dirty="0">
                  <a:latin typeface="+mn-lt"/>
                  <a:cs typeface="+mn-cs"/>
                </a:rPr>
                <a:t>Препроцессинг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599" y="2771990"/>
              <a:ext cx="2786047" cy="369752"/>
            </a:xfrm>
            <a:prstGeom prst="rect">
              <a:avLst/>
            </a:prstGeom>
            <a:solidFill>
              <a:schemeClr val="tx2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Ø"/>
                <a:defRPr/>
              </a:pPr>
              <a:r>
                <a:rPr lang="ru-RU" dirty="0">
                  <a:latin typeface="+mn-lt"/>
                  <a:cs typeface="+mn-cs"/>
                </a:rPr>
                <a:t>Адаптивные словари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7969" y="3284565"/>
              <a:ext cx="2881297" cy="369751"/>
            </a:xfrm>
            <a:prstGeom prst="rect">
              <a:avLst/>
            </a:prstGeom>
            <a:solidFill>
              <a:schemeClr val="tx2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Ø"/>
                <a:defRPr/>
              </a:pPr>
              <a:r>
                <a:rPr lang="ru-RU" dirty="0">
                  <a:latin typeface="+mn-lt"/>
                  <a:cs typeface="+mn-cs"/>
                </a:rPr>
                <a:t>Минимизация диалога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3132138" y="2565400"/>
            <a:ext cx="287337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326" name="TextBox 14"/>
          <p:cNvSpPr txBox="1">
            <a:spLocks noChangeArrowheads="1"/>
          </p:cNvSpPr>
          <p:nvPr/>
        </p:nvSpPr>
        <p:spPr bwMode="auto">
          <a:xfrm>
            <a:off x="3708400" y="2492375"/>
            <a:ext cx="482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/>
              <a:t>Сервер для загрузки данных в облако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995738" y="3054350"/>
            <a:ext cx="288925" cy="217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" name="Right Arrow 19"/>
          <p:cNvSpPr/>
          <p:nvPr/>
        </p:nvSpPr>
        <p:spPr>
          <a:xfrm>
            <a:off x="5003800" y="3500438"/>
            <a:ext cx="28892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329" name="TextBox 20"/>
          <p:cNvSpPr txBox="1">
            <a:spLocks noChangeArrowheads="1"/>
          </p:cNvSpPr>
          <p:nvPr/>
        </p:nvSpPr>
        <p:spPr bwMode="auto">
          <a:xfrm>
            <a:off x="4427538" y="2978150"/>
            <a:ext cx="4603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/>
              <a:t>Для настройки конкретной базы под нужды клиента</a:t>
            </a:r>
          </a:p>
        </p:txBody>
      </p:sp>
      <p:sp>
        <p:nvSpPr>
          <p:cNvPr id="13330" name="TextBox 21"/>
          <p:cNvSpPr txBox="1">
            <a:spLocks noChangeArrowheads="1"/>
          </p:cNvSpPr>
          <p:nvPr/>
        </p:nvSpPr>
        <p:spPr bwMode="auto">
          <a:xfrm>
            <a:off x="5459413" y="3446463"/>
            <a:ext cx="3578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600"/>
              <a:t>П е р с п е к т и в ы    и    м е ч т 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619250" y="2852738"/>
            <a:ext cx="5976938" cy="1512887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ru-RU" sz="7200" smtClean="0">
                <a:solidFill>
                  <a:schemeClr val="bg2"/>
                </a:solidFill>
              </a:rPr>
              <a:t>Обсудим?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F9C31B-A6C1-4FFE-BB7D-8F2F5556A79D}" type="slidenum">
              <a:rPr 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ru-RU" smtClean="0">
              <a:solidFill>
                <a:srgbClr val="FFFFFF"/>
              </a:solidFill>
            </a:endParaRPr>
          </a:p>
        </p:txBody>
      </p:sp>
      <p:sp>
        <p:nvSpPr>
          <p:cNvPr id="14340" name="Date Placeholder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mtClean="0">
                <a:solidFill>
                  <a:srgbClr val="FFFFFF"/>
                </a:solidFill>
              </a:rPr>
              <a:t>15.06.12</a:t>
            </a:r>
            <a:endParaRPr lang="ru-RU" dirty="0" smtClean="0">
              <a:solidFill>
                <a:srgbClr val="FFFFFF"/>
              </a:solidFill>
            </a:endParaRPr>
          </a:p>
        </p:txBody>
      </p:sp>
      <p:sp>
        <p:nvSpPr>
          <p:cNvPr id="14341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code.google.com/p/match</a:t>
            </a:r>
            <a:endParaRPr lang="ru-RU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349</TotalTime>
  <Words>340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Courier New</vt:lpstr>
      <vt:lpstr>Clarity</vt:lpstr>
      <vt:lpstr>match</vt:lpstr>
      <vt:lpstr>Проблема - Постановка</vt:lpstr>
      <vt:lpstr>Например: </vt:lpstr>
      <vt:lpstr>Что делали мы:</vt:lpstr>
      <vt:lpstr>Hints:</vt:lpstr>
      <vt:lpstr>Hints – 2 (Sheet Attributes):</vt:lpstr>
      <vt:lpstr>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</dc:title>
  <dc:creator>Pavel Khrapkin</dc:creator>
  <cp:lastModifiedBy>Pavel Khrapkin</cp:lastModifiedBy>
  <cp:revision>43</cp:revision>
  <dcterms:created xsi:type="dcterms:W3CDTF">2012-06-14T08:36:58Z</dcterms:created>
  <dcterms:modified xsi:type="dcterms:W3CDTF">2012-06-15T13:47:57Z</dcterms:modified>
</cp:coreProperties>
</file>