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75" r:id="rId4"/>
    <p:sldId id="259" r:id="rId5"/>
    <p:sldId id="278" r:id="rId6"/>
    <p:sldId id="260" r:id="rId7"/>
    <p:sldId id="261" r:id="rId8"/>
    <p:sldId id="262" r:id="rId9"/>
    <p:sldId id="263" r:id="rId10"/>
    <p:sldId id="276" r:id="rId11"/>
    <p:sldId id="277" r:id="rId12"/>
    <p:sldId id="266" r:id="rId13"/>
    <p:sldId id="267" r:id="rId14"/>
    <p:sldId id="268" r:id="rId15"/>
    <p:sldId id="280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D57"/>
    <a:srgbClr val="632B8D"/>
    <a:srgbClr val="58267E"/>
    <a:srgbClr val="9BBB59"/>
    <a:srgbClr val="1F9F59"/>
    <a:srgbClr val="EA93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84544" autoAdjust="0"/>
  </p:normalViewPr>
  <p:slideViewPr>
    <p:cSldViewPr snapToGrid="0">
      <p:cViewPr varScale="1">
        <p:scale>
          <a:sx n="80" d="100"/>
          <a:sy n="80" d="100"/>
        </p:scale>
        <p:origin x="13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EA903-9AA1-45CC-86D0-9A4F0401978D}" type="datetimeFigureOut">
              <a:rPr lang="en-GB" smtClean="0"/>
              <a:t>06/09/2017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B6308-B136-4037-8143-FF207687C4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229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6308-B136-4037-8143-FF207687C4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214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Straszak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Vishnoi</a:t>
            </a:r>
            <a:endParaRPr lang="en-GB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On a natural dynamics for linear programming</a:t>
            </a:r>
          </a:p>
          <a:p>
            <a:r>
              <a:rPr lang="en-GB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ITCS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2016</a:t>
            </a:r>
            <a:endParaRPr lang="en-US" alt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6308-B136-4037-8143-FF207687C4B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530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SV’16a -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Straszak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Vishnoi</a:t>
            </a:r>
            <a:endParaRPr lang="en-GB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Natural algorithms for flow problems</a:t>
            </a:r>
          </a:p>
          <a:p>
            <a:r>
              <a:rPr lang="en-GB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SODA 2016</a:t>
            </a:r>
            <a:endParaRPr lang="en-US" altLang="en-US" dirty="0" smtClean="0"/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SV’16b -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Straszak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Vishnoi</a:t>
            </a:r>
            <a:endParaRPr lang="en-GB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On a natural dynamics for linear programming</a:t>
            </a:r>
          </a:p>
          <a:p>
            <a:r>
              <a:rPr lang="en-GB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ITCS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2016</a:t>
            </a:r>
          </a:p>
          <a:p>
            <a:endParaRPr lang="en-US" altLang="en-US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BBDKM’12 -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Becchetti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Bonifaci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Dirnberger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Karrenbauer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Mehlhorn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Physarum can compute shortest paths: Convergence proofs and complexity 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bounds</a:t>
            </a:r>
          </a:p>
          <a:p>
            <a:r>
              <a:rPr lang="en-GB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ICALP 2012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6308-B136-4037-8143-FF207687C4B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917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6308-B136-4037-8143-FF207687C4B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53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Nakagaki</a:t>
            </a:r>
            <a:r>
              <a:rPr lang="en-US" altLang="en-US" dirty="0" smtClean="0"/>
              <a:t>  Yamada  </a:t>
            </a:r>
            <a:r>
              <a:rPr lang="en-US" altLang="en-US" dirty="0" err="1" smtClean="0"/>
              <a:t>Toth</a:t>
            </a:r>
            <a:endParaRPr lang="en-US" altLang="en-US" dirty="0" smtClean="0"/>
          </a:p>
          <a:p>
            <a:r>
              <a:rPr lang="en-US" altLang="en-US" dirty="0" smtClean="0"/>
              <a:t>Nature’00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6308-B136-4037-8143-FF207687C4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01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Tero</a:t>
            </a:r>
            <a:r>
              <a:rPr lang="en-US" altLang="en-US" dirty="0" smtClean="0"/>
              <a:t>  Kobayashi  </a:t>
            </a:r>
            <a:r>
              <a:rPr lang="en-US" altLang="en-US" dirty="0" err="1" smtClean="0"/>
              <a:t>Nakagaki</a:t>
            </a:r>
            <a:r>
              <a:rPr lang="en-US" altLang="en-US" dirty="0" smtClean="0"/>
              <a:t>   </a:t>
            </a:r>
          </a:p>
          <a:p>
            <a:r>
              <a:rPr lang="en-US" altLang="en-US" dirty="0" smtClean="0"/>
              <a:t>Journal</a:t>
            </a:r>
            <a:r>
              <a:rPr lang="en-US" altLang="en-US" baseline="0" dirty="0" smtClean="0"/>
              <a:t> of Theoretical Biology’07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6308-B136-4037-8143-FF207687C4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851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Tero</a:t>
            </a:r>
            <a:r>
              <a:rPr lang="en-US" altLang="en-US" dirty="0" smtClean="0"/>
              <a:t>  Kobayashi  </a:t>
            </a:r>
            <a:r>
              <a:rPr lang="en-US" altLang="en-US" dirty="0" err="1" smtClean="0"/>
              <a:t>Nakagaki</a:t>
            </a:r>
            <a:r>
              <a:rPr lang="en-US" altLang="en-US" dirty="0" smtClean="0"/>
              <a:t>   </a:t>
            </a:r>
          </a:p>
          <a:p>
            <a:r>
              <a:rPr lang="en-US" altLang="en-US" dirty="0" smtClean="0"/>
              <a:t>Journal</a:t>
            </a:r>
            <a:r>
              <a:rPr lang="en-US" altLang="en-US" baseline="0" dirty="0" smtClean="0"/>
              <a:t> of Theoretical Biology’07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6308-B136-4037-8143-FF207687C4B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624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Miyaji  Ohnishi 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International Journal of Pure and Applied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Mathemat</a:t>
            </a:r>
            <a:r>
              <a:rPr lang="en-GB" sz="1200" b="0" i="1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ics</a:t>
            </a:r>
            <a:r>
              <a:rPr lang="en-GB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2008</a:t>
            </a:r>
          </a:p>
          <a:p>
            <a:endParaRPr lang="en-US" altLang="en-US" sz="1200" b="0" i="1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Bonifaci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Mehlhorn  Varma 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Journal of Theoretical Biology 2012</a:t>
            </a:r>
            <a:endParaRPr lang="en-US" alt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6308-B136-4037-8143-FF207687C4B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438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Straszak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Vishnoi</a:t>
            </a:r>
            <a:endParaRPr lang="en-US" altLang="en-US" dirty="0" smtClean="0"/>
          </a:p>
          <a:p>
            <a:r>
              <a:rPr lang="en-US" altLang="en-US" dirty="0" smtClean="0"/>
              <a:t>IRLS and Slime Mold: Equivalence and Convergence</a:t>
            </a:r>
          </a:p>
          <a:p>
            <a:r>
              <a:rPr lang="en-US" altLang="en-US" dirty="0" err="1" smtClean="0"/>
              <a:t>arXiv</a:t>
            </a:r>
            <a:r>
              <a:rPr lang="en-US" altLang="en-US" dirty="0" smtClean="0"/>
              <a:t> 2016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6308-B136-4037-8143-FF207687C4B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359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 smtClean="0"/>
              <a:t>Straszak</a:t>
            </a:r>
            <a:r>
              <a:rPr lang="en-US" altLang="en-US" dirty="0" smtClean="0"/>
              <a:t>  </a:t>
            </a:r>
            <a:r>
              <a:rPr lang="en-US" altLang="en-US" dirty="0" err="1" smtClean="0"/>
              <a:t>Vishnoi</a:t>
            </a:r>
            <a:endParaRPr lang="en-US" altLang="en-US" dirty="0" smtClean="0"/>
          </a:p>
          <a:p>
            <a:r>
              <a:rPr lang="en-US" altLang="en-US" dirty="0" smtClean="0"/>
              <a:t>IRLS and Slime Mold: Equivalence and Convergence</a:t>
            </a:r>
          </a:p>
          <a:p>
            <a:r>
              <a:rPr lang="en-US" altLang="en-US" dirty="0" err="1" smtClean="0"/>
              <a:t>arXiv</a:t>
            </a:r>
            <a:r>
              <a:rPr lang="en-US" altLang="en-US" dirty="0" smtClean="0"/>
              <a:t> 2016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6308-B136-4037-8143-FF207687C4B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780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Bonifaci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Mehlhorn  Varma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Physarum can compute shortest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paths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Journal of Theoretical Biology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2012</a:t>
            </a:r>
            <a:endParaRPr lang="en-US" alt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6308-B136-4037-8143-FF207687C4B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696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Becchetti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Bonifaci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Dirnberger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Karrenbauer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Mehlhorn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Physarum can compute shortest paths: Convergence proofs and complexity 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bounds</a:t>
            </a:r>
          </a:p>
          <a:p>
            <a:r>
              <a:rPr lang="en-GB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ICALP 2013</a:t>
            </a:r>
          </a:p>
          <a:p>
            <a:endParaRPr lang="en-US" altLang="en-US" sz="1200" b="0" i="1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Straszak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Vishnoi</a:t>
            </a:r>
            <a:endParaRPr lang="en-GB" sz="1200" b="0" i="0" u="none" strike="noStrike" kern="1200" baseline="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Natural algorithms for flow problems</a:t>
            </a:r>
          </a:p>
          <a:p>
            <a:r>
              <a:rPr lang="en-GB" sz="1200" b="0" i="1" u="none" strike="noStrike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SODA 2016</a:t>
            </a:r>
            <a:endParaRPr lang="en-US" alt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8B6308-B136-4037-8143-FF207687C4B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560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06/09/2017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96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06/09/2017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03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06/09/2017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06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06/09/2017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94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06/09/2017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54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06/09/2017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63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06/09/2017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93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06/09/2017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09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06/09/2017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16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06/09/2017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06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06/09/2017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02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06/09/2017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837A-CEE2-46A7-939C-CB6EF64171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11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0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1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90" y="5880305"/>
            <a:ext cx="1653501" cy="916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577" y="3632096"/>
            <a:ext cx="1378621" cy="1916522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6312" y="1760756"/>
            <a:ext cx="8580327" cy="990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R. Becker, A. Karrenbauer, </a:t>
            </a:r>
            <a:r>
              <a:rPr lang="en-US" sz="2400" dirty="0" smtClean="0">
                <a:solidFill>
                  <a:srgbClr val="C00000"/>
                </a:solidFill>
              </a:rPr>
              <a:t>P. Kolev</a:t>
            </a:r>
            <a:r>
              <a:rPr lang="en-US" sz="2400" dirty="0" smtClean="0"/>
              <a:t>, K. Mehlhorn</a:t>
            </a:r>
            <a:r>
              <a:rPr lang="en-US" sz="2400" dirty="0" smtClean="0">
                <a:solidFill>
                  <a:schemeClr val="tx1"/>
                </a:solidFill>
              </a:rPr>
              <a:t> (MPI-INF)</a:t>
            </a:r>
          </a:p>
          <a:p>
            <a:r>
              <a:rPr lang="en-US" sz="2400" dirty="0" smtClean="0"/>
              <a:t>V. </a:t>
            </a:r>
            <a:r>
              <a:rPr lang="en-US" sz="2400" dirty="0" err="1" smtClean="0"/>
              <a:t>Bonifaci</a:t>
            </a:r>
            <a:r>
              <a:rPr lang="en-US" sz="2400" dirty="0" smtClean="0"/>
              <a:t> (IASI-CNR)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8938" y="2961263"/>
            <a:ext cx="5275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September 06,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2017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66" y="3628462"/>
            <a:ext cx="1439043" cy="19192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732" y="5853347"/>
            <a:ext cx="975906" cy="9703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865" y="3632835"/>
            <a:ext cx="1572774" cy="19192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2" y="3628462"/>
            <a:ext cx="1440117" cy="192015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849" y="3629408"/>
            <a:ext cx="1368917" cy="192263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56311" y="445444"/>
            <a:ext cx="8580327" cy="1008185"/>
          </a:xfrm>
          <a:prstGeom prst="roundRect">
            <a:avLst/>
          </a:prstGeom>
          <a:solidFill>
            <a:srgbClr val="9BBB5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Two Results On Slime Mold Computations</a:t>
            </a:r>
            <a:endParaRPr lang="en-GB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3" y="5853347"/>
            <a:ext cx="3688600" cy="8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2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68312" y="1303567"/>
                <a:ext cx="8229600" cy="4057512"/>
              </a:xfrm>
            </p:spPr>
            <p:txBody>
              <a:bodyPr/>
              <a:lstStyle/>
              <a:p>
                <a:r>
                  <a:rPr lang="en-US" sz="2400" b="1" dirty="0" smtClean="0">
                    <a:ea typeface="Cambria Math" panose="02040503050406030204" pitchFamily="18" charset="0"/>
                  </a:rPr>
                  <a:t>Problem:</a:t>
                </a:r>
                <a:r>
                  <a:rPr lang="en-US" sz="2400" i="1" dirty="0" smtClean="0">
                    <a:ea typeface="Cambria Math" panose="02040503050406030204" pitchFamily="18" charset="0"/>
                  </a:rPr>
                  <a:t> </a:t>
                </a:r>
                <a:r>
                  <a:rPr lang="en-US" sz="2400" i="1" dirty="0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positive Linear Program (</a:t>
                </a:r>
                <a:r>
                  <a:rPr lang="en-US" sz="2400" i="1" dirty="0" err="1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posLP</a:t>
                </a:r>
                <a:r>
                  <a:rPr lang="en-US" sz="2400" i="1" dirty="0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1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full row rank</a:t>
                </a:r>
                <a:r>
                  <a:rPr lang="en-US" i="1" dirty="0" smtClean="0">
                    <a:ea typeface="Cambria Math" panose="02040503050406030204" pitchFamily="18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i="1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2" y="1303567"/>
                <a:ext cx="8229600" cy="4057512"/>
              </a:xfrm>
              <a:blipFill rotWithShape="0">
                <a:blip r:embed="rId3"/>
                <a:stretch>
                  <a:fillRect l="-1037" t="-2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436237" y="500292"/>
                <a:ext cx="2487722" cy="510168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200" b="1" i="1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237" y="500292"/>
                <a:ext cx="2487722" cy="510168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453384" y="403182"/>
                <a:ext cx="2350374" cy="70438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en-US" sz="2200" b="1" i="1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en-US" sz="2200" b="1" i="1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384" y="403182"/>
                <a:ext cx="2350374" cy="704388"/>
              </a:xfrm>
              <a:prstGeom prst="roundRect">
                <a:avLst/>
              </a:prstGeom>
              <a:blipFill rotWithShape="0">
                <a:blip r:embed="rId6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68313" y="467245"/>
            <a:ext cx="6408737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smtClean="0">
                <a:solidFill>
                  <a:schemeClr val="accent2"/>
                </a:solidFill>
              </a:rPr>
              <a:t>Prior Work</a:t>
            </a:r>
            <a:endParaRPr lang="en-US" altLang="en-US" sz="4000" dirty="0">
              <a:solidFill>
                <a:srgbClr val="7030A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10</a:t>
            </a:fld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68312" y="6345458"/>
            <a:ext cx="77193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 smtClean="0"/>
              <a:t>SV’16c - </a:t>
            </a:r>
            <a:r>
              <a:rPr lang="en-US" altLang="en-US" sz="1600" dirty="0" err="1" smtClean="0"/>
              <a:t>Straszak</a:t>
            </a:r>
            <a:r>
              <a:rPr lang="en-US" altLang="en-US" sz="1600" dirty="0" smtClean="0"/>
              <a:t>, </a:t>
            </a:r>
            <a:r>
              <a:rPr lang="en-US" altLang="en-US" sz="1600" dirty="0" err="1" smtClean="0"/>
              <a:t>Vishnoi</a:t>
            </a:r>
            <a:r>
              <a:rPr lang="en-US" altLang="en-US" sz="1600" dirty="0" smtClean="0"/>
              <a:t> - IRLS </a:t>
            </a:r>
            <a:r>
              <a:rPr lang="en-US" altLang="en-US" sz="1600" dirty="0"/>
              <a:t>and Slime Mold: Equivalence and </a:t>
            </a:r>
            <a:r>
              <a:rPr lang="en-US" altLang="en-US" sz="1600" dirty="0" smtClean="0"/>
              <a:t>Convergence – </a:t>
            </a:r>
            <a:r>
              <a:rPr lang="en-US" altLang="en-US" sz="1600" dirty="0" err="1" smtClean="0"/>
              <a:t>arXiv</a:t>
            </a:r>
            <a:r>
              <a:rPr lang="en-US" altLang="en-US" sz="1600" dirty="0" smtClean="0"/>
              <a:t> 2016</a:t>
            </a:r>
            <a:endParaRPr lang="en-US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9265395"/>
                  </p:ext>
                </p:extLst>
              </p:nvPr>
            </p:nvGraphicFramePr>
            <p:xfrm>
              <a:off x="418215" y="2335583"/>
              <a:ext cx="8385543" cy="2145313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520714"/>
                    <a:gridCol w="1578369"/>
                    <a:gridCol w="1956747"/>
                    <a:gridCol w="3329713"/>
                  </a:tblGrid>
                  <a:tr h="7468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>
                              <a:solidFill>
                                <a:schemeClr val="accent2"/>
                              </a:solidFill>
                            </a:rPr>
                            <a:t>posLP</a:t>
                          </a:r>
                          <a:endParaRPr lang="en-GB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Existence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of Solution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Convergence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to OPT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Comments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75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SV’16c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GB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68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9242"/>
                              </a:solidFill>
                            </a:rPr>
                            <a:t>Our Result</a:t>
                          </a:r>
                          <a:endParaRPr lang="en-GB" b="1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9242"/>
                              </a:solidFill>
                            </a:rPr>
                            <a:t>YES</a:t>
                          </a:r>
                          <a:endParaRPr lang="en-GB" b="1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GB" sz="2400" dirty="0" smtClean="0">
                            <a:solidFill>
                              <a:srgbClr val="009242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ker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 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GB" sz="2400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9265395"/>
                  </p:ext>
                </p:extLst>
              </p:nvPr>
            </p:nvGraphicFramePr>
            <p:xfrm>
              <a:off x="418215" y="2335583"/>
              <a:ext cx="8385543" cy="2145313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520714"/>
                    <a:gridCol w="1578369"/>
                    <a:gridCol w="1956747"/>
                    <a:gridCol w="3329713"/>
                  </a:tblGrid>
                  <a:tr h="7468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>
                              <a:solidFill>
                                <a:schemeClr val="accent2"/>
                              </a:solidFill>
                            </a:rPr>
                            <a:t>posLP</a:t>
                          </a:r>
                          <a:endParaRPr lang="en-GB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Existence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of Solution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Convergence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to OPT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Comments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75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SV’16c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51920" t="-130526" r="-366" b="-144211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9242"/>
                              </a:solidFill>
                            </a:rPr>
                            <a:t>Our Result</a:t>
                          </a:r>
                          <a:endParaRPr lang="en-GB" b="1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9242"/>
                              </a:solidFill>
                            </a:rPr>
                            <a:t>YES</a:t>
                          </a:r>
                          <a:endParaRPr lang="en-GB" b="1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151920" t="-162222" r="-366" b="-14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/>
              <p:cNvSpPr/>
              <p:nvPr/>
            </p:nvSpPr>
            <p:spPr>
              <a:xfrm>
                <a:off x="744758" y="5124118"/>
                <a:ext cx="7676707" cy="584791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chemeClr val="tx1"/>
                    </a:solidFill>
                  </a:rPr>
                  <a:t>Example: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/>
                  <a:t>For the SP, the graph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 smtClean="0"/>
                  <a:t> has </a:t>
                </a:r>
                <a:r>
                  <a:rPr lang="en-US" sz="2400" b="1" dirty="0" smtClean="0"/>
                  <a:t>no</a:t>
                </a:r>
                <a:r>
                  <a:rPr lang="en-US" sz="2400" dirty="0" smtClean="0"/>
                  <a:t> zero-cost cycle.</a:t>
                </a:r>
                <a:endParaRPr lang="en-GB" sz="2400" dirty="0"/>
              </a:p>
            </p:txBody>
          </p:sp>
        </mc:Choice>
        <mc:Fallback xmlns="">
          <p:sp>
            <p:nvSpPr>
              <p:cNvPr id="19" name="Rounded 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58" y="5124118"/>
                <a:ext cx="7676707" cy="584791"/>
              </a:xfrm>
              <a:prstGeom prst="roundRect">
                <a:avLst/>
              </a:prstGeom>
              <a:blipFill rotWithShape="0">
                <a:blip r:embed="rId8"/>
                <a:stretch>
                  <a:fillRect b="-112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1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68312" y="1303567"/>
                <a:ext cx="8229600" cy="4057512"/>
              </a:xfrm>
            </p:spPr>
            <p:txBody>
              <a:bodyPr/>
              <a:lstStyle/>
              <a:p>
                <a:r>
                  <a:rPr lang="en-US" sz="2400" b="1" dirty="0" smtClean="0">
                    <a:ea typeface="Cambria Math" panose="02040503050406030204" pitchFamily="18" charset="0"/>
                  </a:rPr>
                  <a:t>Problem:</a:t>
                </a:r>
                <a:r>
                  <a:rPr lang="en-US" sz="2400" i="1" dirty="0" smtClean="0">
                    <a:ea typeface="Cambria Math" panose="02040503050406030204" pitchFamily="18" charset="0"/>
                  </a:rPr>
                  <a:t> </a:t>
                </a:r>
                <a:r>
                  <a:rPr lang="en-US" sz="2400" i="1" dirty="0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positive Linear Program (</a:t>
                </a:r>
                <a:r>
                  <a:rPr lang="en-US" sz="2400" i="1" dirty="0" err="1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posLP</a:t>
                </a:r>
                <a:r>
                  <a:rPr lang="en-US" sz="2400" i="1" dirty="0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1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full row rank</a:t>
                </a:r>
                <a:r>
                  <a:rPr lang="en-US" i="1" dirty="0" smtClean="0">
                    <a:ea typeface="Cambria Math" panose="02040503050406030204" pitchFamily="18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i="1" dirty="0" smtClean="0">
                  <a:ea typeface="Cambria Math" panose="02040503050406030204" pitchFamily="18" charset="0"/>
                </a:endParaRPr>
              </a:p>
              <a:p>
                <a:endParaRPr lang="en-US" i="1" dirty="0">
                  <a:ea typeface="Cambria Math" panose="02040503050406030204" pitchFamily="18" charset="0"/>
                </a:endParaRPr>
              </a:p>
              <a:p>
                <a:endParaRPr lang="en-US" i="1" dirty="0" smtClean="0">
                  <a:ea typeface="Cambria Math" panose="02040503050406030204" pitchFamily="18" charset="0"/>
                </a:endParaRPr>
              </a:p>
              <a:p>
                <a:endParaRPr lang="en-US" i="1" dirty="0">
                  <a:ea typeface="Cambria Math" panose="02040503050406030204" pitchFamily="18" charset="0"/>
                </a:endParaRPr>
              </a:p>
              <a:p>
                <a:endParaRPr lang="en-US" i="1" dirty="0" smtClean="0">
                  <a:ea typeface="Cambria Math" panose="02040503050406030204" pitchFamily="18" charset="0"/>
                </a:endParaRPr>
              </a:p>
              <a:p>
                <a:endParaRPr lang="en-US" sz="2400" b="1" dirty="0" smtClean="0">
                  <a:ea typeface="Cambria Math" panose="02040503050406030204" pitchFamily="18" charset="0"/>
                </a:endParaRPr>
              </a:p>
              <a:p>
                <a:r>
                  <a:rPr lang="en-US" sz="2400" b="1" dirty="0" smtClean="0">
                    <a:ea typeface="Cambria Math" panose="02040503050406030204" pitchFamily="18" charset="0"/>
                  </a:rPr>
                  <a:t>Generalization:</a:t>
                </a:r>
                <a:r>
                  <a:rPr lang="en-US" sz="2400" i="1" dirty="0" smtClean="0">
                    <a:ea typeface="Cambria Math" panose="02040503050406030204" pitchFamily="18" charset="0"/>
                  </a:rPr>
                  <a:t> </a:t>
                </a:r>
                <a:r>
                  <a:rPr lang="en-US" sz="2400" i="1" dirty="0">
                    <a:solidFill>
                      <a:srgbClr val="009242"/>
                    </a:solidFill>
                    <a:ea typeface="Cambria Math" panose="02040503050406030204" pitchFamily="18" charset="0"/>
                  </a:rPr>
                  <a:t>non-negative Linear </a:t>
                </a:r>
                <a:r>
                  <a:rPr lang="en-US" sz="2400" i="1" dirty="0" smtClean="0">
                    <a:solidFill>
                      <a:srgbClr val="009242"/>
                    </a:solidFill>
                    <a:ea typeface="Cambria Math" panose="02040503050406030204" pitchFamily="18" charset="0"/>
                  </a:rPr>
                  <a:t>Program</a:t>
                </a:r>
                <a:endParaRPr lang="en-US" sz="2400" i="1" dirty="0">
                  <a:solidFill>
                    <a:srgbClr val="009242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2" y="1303567"/>
                <a:ext cx="8229600" cy="4057512"/>
              </a:xfrm>
              <a:blipFill rotWithShape="0">
                <a:blip r:embed="rId3"/>
                <a:stretch>
                  <a:fillRect l="-1037" t="-2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436237" y="500292"/>
                <a:ext cx="2487722" cy="510168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200" b="1" i="1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237" y="500292"/>
                <a:ext cx="2487722" cy="510168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453384" y="403182"/>
                <a:ext cx="2350374" cy="70438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en-US" sz="2200" b="1" i="1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en-US" sz="2200" b="1" i="1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384" y="403182"/>
                <a:ext cx="2350374" cy="704388"/>
              </a:xfrm>
              <a:prstGeom prst="roundRect">
                <a:avLst/>
              </a:prstGeom>
              <a:blipFill rotWithShape="0">
                <a:blip r:embed="rId6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468313" y="467245"/>
            <a:ext cx="6408737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smtClean="0">
                <a:solidFill>
                  <a:schemeClr val="accent2"/>
                </a:solidFill>
              </a:rPr>
              <a:t>Prior Work</a:t>
            </a:r>
            <a:endParaRPr lang="en-US" altLang="en-US" sz="4000" dirty="0">
              <a:solidFill>
                <a:srgbClr val="7030A0"/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11</a:t>
            </a:fld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468312" y="6345458"/>
            <a:ext cx="77924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/>
              <a:t>SV’16c - </a:t>
            </a:r>
            <a:r>
              <a:rPr lang="en-US" altLang="en-US" sz="1600" dirty="0" err="1" smtClean="0"/>
              <a:t>Straszak</a:t>
            </a:r>
            <a:r>
              <a:rPr lang="en-US" altLang="en-US" sz="1600" dirty="0" smtClean="0"/>
              <a:t>, </a:t>
            </a:r>
            <a:r>
              <a:rPr lang="en-US" altLang="en-US" sz="1600" dirty="0" err="1" smtClean="0"/>
              <a:t>Vishnoi</a:t>
            </a:r>
            <a:r>
              <a:rPr lang="en-US" altLang="en-US" sz="1600" dirty="0" smtClean="0"/>
              <a:t> - IRLS </a:t>
            </a:r>
            <a:r>
              <a:rPr lang="en-US" altLang="en-US" sz="1600" dirty="0"/>
              <a:t>and Slime Mold: Equivalence and </a:t>
            </a:r>
            <a:r>
              <a:rPr lang="en-US" altLang="en-US" sz="1600" dirty="0" smtClean="0"/>
              <a:t>Convergence – </a:t>
            </a:r>
            <a:r>
              <a:rPr lang="en-US" altLang="en-US" sz="1600" dirty="0" err="1" smtClean="0"/>
              <a:t>arXiv</a:t>
            </a:r>
            <a:r>
              <a:rPr lang="en-US" altLang="en-US" sz="1600" dirty="0" smtClean="0"/>
              <a:t> 2016</a:t>
            </a:r>
            <a:endParaRPr lang="en-US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00270" y="5211170"/>
                <a:ext cx="30817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4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en-US" sz="2400" i="1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2400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2400" b="0" i="1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en-US" sz="24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smtClean="0">
                          <a:solidFill>
                            <a:srgbClr val="1D9D57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en-US" sz="2400" i="1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270" y="5211170"/>
                <a:ext cx="3081735" cy="830997"/>
              </a:xfrm>
              <a:prstGeom prst="rect">
                <a:avLst/>
              </a:prstGeom>
              <a:blipFill rotWithShape="0">
                <a:blip r:embed="rId7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060891" y="5211169"/>
                <a:ext cx="41998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sz="2400" dirty="0" smtClean="0"/>
                  <a:t>,  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en-US" sz="2400" i="1" smtClean="0">
                            <a:solidFill>
                              <a:srgbClr val="1D9D57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en-US" sz="240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1D9D57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400" i="1" dirty="0"/>
                  <a:t> has </a:t>
                </a:r>
                <a:r>
                  <a:rPr lang="en-US" altLang="en-US" sz="2400" i="1" dirty="0" smtClean="0">
                    <a:solidFill>
                      <a:srgbClr val="1D9D57"/>
                    </a:solidFill>
                  </a:rPr>
                  <a:t>lin. </a:t>
                </a:r>
                <a:r>
                  <a:rPr lang="en-US" altLang="en-US" sz="2400" i="1" dirty="0" err="1">
                    <a:solidFill>
                      <a:srgbClr val="1D9D57"/>
                    </a:solidFill>
                  </a:rPr>
                  <a:t>i</a:t>
                </a:r>
                <a:r>
                  <a:rPr lang="en-US" altLang="en-US" sz="2400" i="1" dirty="0" err="1" smtClean="0">
                    <a:solidFill>
                      <a:srgbClr val="1D9D57"/>
                    </a:solidFill>
                  </a:rPr>
                  <a:t>ndep</a:t>
                </a:r>
                <a:r>
                  <a:rPr lang="en-US" altLang="en-US" sz="2400" i="1" dirty="0" smtClean="0">
                    <a:solidFill>
                      <a:srgbClr val="1D9D57"/>
                    </a:solidFill>
                  </a:rPr>
                  <a:t>.</a:t>
                </a:r>
                <a:r>
                  <a:rPr lang="en-US" altLang="en-US" sz="2400" i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altLang="en-US" sz="2400" i="1" dirty="0" smtClean="0"/>
                  <a:t>columns</a:t>
                </a:r>
                <a:endParaRPr lang="en-GB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891" y="5211169"/>
                <a:ext cx="4199860" cy="830997"/>
              </a:xfrm>
              <a:prstGeom prst="rect">
                <a:avLst/>
              </a:prstGeom>
              <a:blipFill rotWithShape="0">
                <a:blip r:embed="rId8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309953"/>
                  </p:ext>
                </p:extLst>
              </p:nvPr>
            </p:nvGraphicFramePr>
            <p:xfrm>
              <a:off x="418215" y="2335583"/>
              <a:ext cx="8385543" cy="2145313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520714"/>
                    <a:gridCol w="1578369"/>
                    <a:gridCol w="1956747"/>
                    <a:gridCol w="3329713"/>
                  </a:tblGrid>
                  <a:tr h="7468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>
                              <a:solidFill>
                                <a:schemeClr val="accent2"/>
                              </a:solidFill>
                            </a:rPr>
                            <a:t>posLP</a:t>
                          </a:r>
                          <a:endParaRPr lang="en-GB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Existence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of Solution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Convergence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to OPT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Comments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75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SV’16c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GB" sz="24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68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9242"/>
                              </a:solidFill>
                            </a:rPr>
                            <a:t>Our Result</a:t>
                          </a:r>
                          <a:endParaRPr lang="en-GB" b="1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9242"/>
                              </a:solidFill>
                            </a:rPr>
                            <a:t>YES</a:t>
                          </a:r>
                          <a:endParaRPr lang="en-GB" b="1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≥0</m:t>
                                </m:r>
                              </m:oMath>
                            </m:oMathPara>
                          </a14:m>
                          <a:endParaRPr lang="en-GB" sz="2400" dirty="0" smtClean="0">
                            <a:solidFill>
                              <a:srgbClr val="009242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ker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  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GB" sz="2400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3309953"/>
                  </p:ext>
                </p:extLst>
              </p:nvPr>
            </p:nvGraphicFramePr>
            <p:xfrm>
              <a:off x="418215" y="2335583"/>
              <a:ext cx="8385543" cy="2145313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520714"/>
                    <a:gridCol w="1578369"/>
                    <a:gridCol w="1956747"/>
                    <a:gridCol w="3329713"/>
                  </a:tblGrid>
                  <a:tr h="7468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>
                              <a:solidFill>
                                <a:schemeClr val="accent2"/>
                              </a:solidFill>
                            </a:rPr>
                            <a:t>posLP</a:t>
                          </a:r>
                          <a:endParaRPr lang="en-GB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Existence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of Solution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Convergence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to OPT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Comments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75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SV’16c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151920" t="-130526" r="-366" b="-144211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9242"/>
                              </a:solidFill>
                            </a:rPr>
                            <a:t>Our Result</a:t>
                          </a:r>
                          <a:endParaRPr lang="en-GB" b="1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9242"/>
                              </a:solidFill>
                            </a:rPr>
                            <a:t>YES</a:t>
                          </a:r>
                          <a:endParaRPr lang="en-GB" b="1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151920" t="-162222" r="-366" b="-148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4" name="Rounded Rectangle 23"/>
          <p:cNvSpPr/>
          <p:nvPr/>
        </p:nvSpPr>
        <p:spPr>
          <a:xfrm>
            <a:off x="1083162" y="5205638"/>
            <a:ext cx="7177589" cy="830997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6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74158" y="1412594"/>
                <a:ext cx="8229600" cy="4509852"/>
              </a:xfrm>
            </p:spPr>
            <p:txBody>
              <a:bodyPr/>
              <a:lstStyle/>
              <a:p>
                <a:r>
                  <a:rPr lang="en-US" sz="2400" dirty="0" smtClean="0">
                    <a:ea typeface="Cambria Math" panose="02040503050406030204" pitchFamily="18" charset="0"/>
                  </a:rPr>
                  <a:t>1) Redefine Electrical Flow</a:t>
                </a:r>
                <a:r>
                  <a:rPr lang="en-US" sz="2400" i="1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2400" i="1" dirty="0" smtClean="0">
                  <a:ea typeface="Cambria Math" panose="02040503050406030204" pitchFamily="18" charset="0"/>
                </a:endParaRPr>
              </a:p>
              <a:p>
                <a:endParaRPr lang="en-US" sz="2400" i="1" dirty="0" smtClean="0">
                  <a:ea typeface="Cambria Math" panose="02040503050406030204" pitchFamily="18" charset="0"/>
                </a:endParaRPr>
              </a:p>
              <a:p>
                <a:r>
                  <a:rPr lang="en-US" sz="2400" b="0" dirty="0" smtClean="0"/>
                  <a:t>2)</a:t>
                </a:r>
                <a:r>
                  <a:rPr lang="en-US" sz="2400" b="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i="1" dirty="0" smtClean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is </a:t>
                </a:r>
                <a:r>
                  <a:rPr lang="en-US" sz="2400" dirty="0">
                    <a:ea typeface="Cambria Math" panose="02040503050406030204" pitchFamily="18" charset="0"/>
                  </a:rPr>
                  <a:t>locally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Lipschitz</a:t>
                </a:r>
              </a:p>
              <a:p>
                <a:pPr lvl="1"/>
                <a:r>
                  <a:rPr lang="en-US" sz="2200" dirty="0" smtClean="0">
                    <a:ea typeface="Cambria Math" panose="02040503050406030204" pitchFamily="18" charset="0"/>
                  </a:rPr>
                  <a:t>using </a:t>
                </a:r>
                <a:r>
                  <a:rPr lang="en-US" sz="2200" b="1" dirty="0" smtClean="0">
                    <a:ea typeface="Cambria Math" panose="02040503050406030204" pitchFamily="18" charset="0"/>
                  </a:rPr>
                  <a:t>Cramer’s</a:t>
                </a:r>
                <a:r>
                  <a:rPr lang="en-US" sz="2200" dirty="0" smtClean="0">
                    <a:ea typeface="Cambria Math" panose="02040503050406030204" pitchFamily="18" charset="0"/>
                  </a:rPr>
                  <a:t> rule and </a:t>
                </a:r>
                <a:r>
                  <a:rPr lang="en-US" sz="2200" b="1" dirty="0" smtClean="0">
                    <a:ea typeface="Cambria Math" panose="02040503050406030204" pitchFamily="18" charset="0"/>
                  </a:rPr>
                  <a:t>Cauchy-</a:t>
                </a:r>
                <a:r>
                  <a:rPr lang="en-US" sz="2200" b="1" dirty="0" err="1" smtClean="0">
                    <a:ea typeface="Cambria Math" panose="02040503050406030204" pitchFamily="18" charset="0"/>
                  </a:rPr>
                  <a:t>Binet</a:t>
                </a:r>
                <a:r>
                  <a:rPr lang="en-US" sz="2200" dirty="0" smtClean="0">
                    <a:ea typeface="Cambria Math" panose="02040503050406030204" pitchFamily="18" charset="0"/>
                  </a:rPr>
                  <a:t> formula (CBF)</a:t>
                </a:r>
              </a:p>
              <a:p>
                <a:pPr lvl="1"/>
                <a:r>
                  <a:rPr lang="en-US" sz="2200" b="1" dirty="0" smtClean="0">
                    <a:ea typeface="Cambria Math" panose="02040503050406030204" pitchFamily="18" charset="0"/>
                  </a:rPr>
                  <a:t>Note:</a:t>
                </a:r>
                <a:r>
                  <a:rPr lang="en-US" sz="2200" dirty="0" smtClean="0">
                    <a:ea typeface="Cambria Math" panose="02040503050406030204" pitchFamily="18" charset="0"/>
                  </a:rPr>
                  <a:t> CBF for </a:t>
                </a:r>
                <a:r>
                  <a:rPr lang="en-US" sz="2200" b="1" dirty="0" err="1" smtClean="0">
                    <a:ea typeface="Cambria Math" panose="02040503050406030204" pitchFamily="18" charset="0"/>
                  </a:rPr>
                  <a:t>undirSP</a:t>
                </a:r>
                <a:r>
                  <a:rPr lang="en-US" sz="2200" dirty="0" smtClean="0">
                    <a:ea typeface="Cambria Math" panose="02040503050406030204" pitchFamily="18" charset="0"/>
                  </a:rPr>
                  <a:t> yields </a:t>
                </a:r>
                <a:r>
                  <a:rPr lang="en-US" sz="2200" b="1" dirty="0" err="1" smtClean="0">
                    <a:ea typeface="Cambria Math" panose="02040503050406030204" pitchFamily="18" charset="0"/>
                  </a:rPr>
                  <a:t>Kirchoff’s</a:t>
                </a:r>
                <a:r>
                  <a:rPr lang="en-US" sz="2200" dirty="0" smtClean="0">
                    <a:ea typeface="Cambria Math" panose="02040503050406030204" pitchFamily="18" charset="0"/>
                  </a:rPr>
                  <a:t> Spanning Tree Theorem</a:t>
                </a:r>
              </a:p>
              <a:p>
                <a:pPr lvl="2"/>
                <a:endParaRPr lang="en-US" sz="1800" i="1" dirty="0" smtClean="0"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ea typeface="Cambria Math" panose="02040503050406030204" pitchFamily="18" charset="0"/>
                  </a:rPr>
                  <a:t>3) Existence of solution</a:t>
                </a:r>
              </a:p>
              <a:p>
                <a:pPr lvl="1"/>
                <a:r>
                  <a:rPr lang="en-US" sz="2200" dirty="0" smtClean="0">
                    <a:ea typeface="Cambria Math" panose="02040503050406030204" pitchFamily="18" charset="0"/>
                  </a:rPr>
                  <a:t>by combining </a:t>
                </a:r>
                <a:r>
                  <a:rPr lang="en-US" sz="2200" b="1" dirty="0" err="1" smtClean="0">
                    <a:ea typeface="Cambria Math" panose="02040503050406030204" pitchFamily="18" charset="0"/>
                  </a:rPr>
                  <a:t>Grőnwall’s</a:t>
                </a:r>
                <a:r>
                  <a:rPr lang="en-US" sz="22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ea typeface="Cambria Math" panose="02040503050406030204" pitchFamily="18" charset="0"/>
                  </a:rPr>
                  <a:t>Lemma and (2</a:t>
                </a:r>
                <a:r>
                  <a:rPr lang="en-US" sz="2200" dirty="0" smtClean="0"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endParaRPr lang="en-US" sz="2000" dirty="0" smtClean="0"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ea typeface="Cambria Math" panose="02040503050406030204" pitchFamily="18" charset="0"/>
                  </a:rPr>
                  <a:t>4) Convergence to OPT</a:t>
                </a:r>
              </a:p>
              <a:p>
                <a:pPr lvl="1"/>
                <a:r>
                  <a:rPr lang="en-US" sz="2200" dirty="0" smtClean="0">
                    <a:ea typeface="Cambria Math" panose="02040503050406030204" pitchFamily="18" charset="0"/>
                  </a:rPr>
                  <a:t>we construct </a:t>
                </a:r>
                <a:r>
                  <a:rPr lang="en-US" sz="2200" b="1" dirty="0" err="1" smtClean="0">
                    <a:ea typeface="Cambria Math" panose="02040503050406030204" pitchFamily="18" charset="0"/>
                  </a:rPr>
                  <a:t>Lyapunov</a:t>
                </a:r>
                <a:r>
                  <a:rPr lang="en-US" sz="2200" dirty="0" smtClean="0">
                    <a:ea typeface="Cambria Math" panose="02040503050406030204" pitchFamily="18" charset="0"/>
                  </a:rPr>
                  <a:t> function similar </a:t>
                </a:r>
                <a:r>
                  <a:rPr lang="en-US" sz="2200" b="1" dirty="0" smtClean="0">
                    <a:ea typeface="Cambria Math" panose="02040503050406030204" pitchFamily="18" charset="0"/>
                  </a:rPr>
                  <a:t>BMV’12</a:t>
                </a:r>
                <a:endParaRPr lang="en-US" sz="2200" dirty="0" smtClean="0">
                  <a:ea typeface="Cambria Math" panose="02040503050406030204" pitchFamily="18" charset="0"/>
                </a:endParaRPr>
              </a:p>
              <a:p>
                <a:endParaRPr lang="en-US" i="1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158" y="1412594"/>
                <a:ext cx="8229600" cy="4509852"/>
              </a:xfrm>
              <a:blipFill rotWithShape="0">
                <a:blip r:embed="rId3"/>
                <a:stretch>
                  <a:fillRect l="-963" t="-18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3436237" y="500292"/>
                <a:ext cx="2487722" cy="510168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200" b="1" i="1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237" y="500292"/>
                <a:ext cx="2487722" cy="510168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6453384" y="403182"/>
                <a:ext cx="2350374" cy="70438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en-US" sz="2200" b="1" i="1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en-US" sz="2200" b="1" i="1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384" y="403182"/>
                <a:ext cx="2350374" cy="704388"/>
              </a:xfrm>
              <a:prstGeom prst="roundRect">
                <a:avLst/>
              </a:prstGeom>
              <a:blipFill rotWithShape="0">
                <a:blip r:embed="rId5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468313" y="467245"/>
            <a:ext cx="6408737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smtClean="0">
                <a:solidFill>
                  <a:schemeClr val="accent2"/>
                </a:solidFill>
              </a:rPr>
              <a:t>Proof Idea</a:t>
            </a:r>
            <a:endParaRPr lang="en-US" altLang="en-US" sz="4000" dirty="0">
              <a:solidFill>
                <a:srgbClr val="7030A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12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68313" y="6382922"/>
            <a:ext cx="6408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BMV’12 - </a:t>
            </a:r>
            <a:r>
              <a:rPr lang="en-GB" sz="1600" dirty="0" err="1" smtClean="0"/>
              <a:t>Bonifaci</a:t>
            </a:r>
            <a:r>
              <a:rPr lang="en-GB" sz="1600" dirty="0" smtClean="0"/>
              <a:t>, Mehlhorn, </a:t>
            </a:r>
            <a:r>
              <a:rPr lang="en-GB" sz="1600" dirty="0"/>
              <a:t>Varma </a:t>
            </a:r>
            <a:r>
              <a:rPr lang="en-GB" sz="1600" dirty="0" smtClean="0"/>
              <a:t>- </a:t>
            </a:r>
            <a:r>
              <a:rPr lang="en-US" sz="1600" dirty="0" smtClean="0"/>
              <a:t>Journal </a:t>
            </a:r>
            <a:r>
              <a:rPr lang="en-US" sz="1600" dirty="0"/>
              <a:t>of Theoretical Biology 2012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476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4" y="1362628"/>
            <a:ext cx="4143100" cy="2401298"/>
          </a:xfrm>
        </p:spPr>
        <p:txBody>
          <a:bodyPr/>
          <a:lstStyle/>
          <a:p>
            <a:r>
              <a:rPr lang="en-US" sz="2400" i="1" dirty="0" smtClean="0">
                <a:ea typeface="Cambria Math" panose="02040503050406030204" pitchFamily="18" charset="0"/>
              </a:rPr>
              <a:t>Biologically </a:t>
            </a:r>
            <a:r>
              <a:rPr lang="en-US" sz="2400" b="1" i="1" dirty="0" smtClean="0">
                <a:ea typeface="Cambria Math" panose="02040503050406030204" pitchFamily="18" charset="0"/>
              </a:rPr>
              <a:t>Grounded</a:t>
            </a:r>
          </a:p>
          <a:p>
            <a:endParaRPr lang="en-US" sz="2400" i="1" dirty="0" smtClean="0">
              <a:ea typeface="Cambria Math" panose="020405030504060302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67245"/>
            <a:ext cx="6408737" cy="5762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accent2"/>
                </a:solidFill>
              </a:rPr>
              <a:t>Mathematical Models</a:t>
            </a:r>
            <a:endParaRPr lang="en-US" altLang="en-US" dirty="0">
              <a:solidFill>
                <a:srgbClr val="7030A0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4747704" y="1362628"/>
            <a:ext cx="4143100" cy="240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AAED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>
                <a:ea typeface="Cambria Math" panose="02040503050406030204" pitchFamily="18" charset="0"/>
              </a:rPr>
              <a:t>Biologically </a:t>
            </a:r>
            <a:r>
              <a:rPr lang="en-US" sz="2400" b="1" i="1" dirty="0" smtClean="0">
                <a:ea typeface="Cambria Math" panose="02040503050406030204" pitchFamily="18" charset="0"/>
              </a:rPr>
              <a:t>Inspired</a:t>
            </a:r>
          </a:p>
          <a:p>
            <a:endParaRPr lang="en-US" sz="2400" i="1" dirty="0" smtClean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137106" y="1898233"/>
                <a:ext cx="2487722" cy="607069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400" b="1" i="1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06" y="1898233"/>
                <a:ext cx="2487722" cy="607069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552893" y="2824422"/>
                <a:ext cx="3773107" cy="789294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lvl="1"/>
                <a:r>
                  <a:rPr lang="en-GB" sz="2000" dirty="0" smtClean="0"/>
                  <a:t>Euler discretization</a:t>
                </a:r>
                <a:r>
                  <a:rPr lang="en-GB" sz="2000" dirty="0"/>
                  <a:t> 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⋅|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en-US" sz="2000" b="1" i="1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3" y="2824422"/>
                <a:ext cx="3773107" cy="789294"/>
              </a:xfrm>
              <a:prstGeom prst="round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5598000" y="1898233"/>
                <a:ext cx="2487722" cy="607069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400" b="1" i="1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00" y="1898233"/>
                <a:ext cx="2487722" cy="607069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1137105" y="4680213"/>
                <a:ext cx="2487723" cy="124212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en-US" sz="2400" b="1" i="1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en-US" sz="2400" b="1" i="1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05" y="4680213"/>
                <a:ext cx="2487723" cy="1242122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5597999" y="4680213"/>
                <a:ext cx="2487723" cy="124212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en-US" sz="2400" b="1" i="1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en-US" sz="2400" b="1" i="1" dirty="0" smtClean="0"/>
              </a:p>
              <a:p>
                <a:pPr lvl="1"/>
                <a:r>
                  <a:rPr lang="en-US" altLang="en-US" sz="2400" b="1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400" b="1" i="1" dirty="0"/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99" y="4680213"/>
                <a:ext cx="2487723" cy="1242122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4896828" y="2824422"/>
                <a:ext cx="3773107" cy="789294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lvl="1"/>
                <a:r>
                  <a:rPr lang="en-GB" sz="2000" dirty="0" smtClean="0"/>
                  <a:t>Euler discretization</a:t>
                </a:r>
                <a:r>
                  <a:rPr lang="en-GB" sz="2000" dirty="0"/>
                  <a:t> 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en-US" sz="2000" b="1" i="1" dirty="0"/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828" y="2824422"/>
                <a:ext cx="3773107" cy="789294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4611414" y="1457490"/>
            <a:ext cx="0" cy="22115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11414" y="4642273"/>
            <a:ext cx="0" cy="12800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rved Right Arrow 17"/>
          <p:cNvSpPr/>
          <p:nvPr/>
        </p:nvSpPr>
        <p:spPr>
          <a:xfrm>
            <a:off x="4716783" y="2066136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>
            <a:off x="267479" y="2066136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756553" y="2656808"/>
            <a:ext cx="4058521" cy="1154549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4756553" y="1849503"/>
            <a:ext cx="4110012" cy="70452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2. Bio Inspired</a:t>
            </a:r>
            <a:endParaRPr lang="en-GB" sz="2400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13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/>
              <p:cNvSpPr txBox="1">
                <a:spLocks/>
              </p:cNvSpPr>
              <p:nvPr/>
            </p:nvSpPr>
            <p:spPr bwMode="auto">
              <a:xfrm>
                <a:off x="1965167" y="3716494"/>
                <a:ext cx="5863321" cy="878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9AAED2"/>
                  </a:buClr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»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i="1" dirty="0" smtClean="0">
                    <a:ea typeface="Cambria Math" panose="02040503050406030204" pitchFamily="18" charset="0"/>
                  </a:rPr>
                  <a:t>        positive Linear Programs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(</a:t>
                </a:r>
                <a:r>
                  <a:rPr lang="en-US" sz="2400" dirty="0" err="1" smtClean="0">
                    <a:ea typeface="Cambria Math" panose="02040503050406030204" pitchFamily="18" charset="0"/>
                  </a:rPr>
                  <a:t>posLP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)</a:t>
                </a:r>
                <a:r>
                  <a:rPr lang="en-US" sz="2400" i="1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     i.e. </a:t>
                </a:r>
                <a14:m>
                  <m:oMath xmlns:m="http://schemas.openxmlformats.org/officeDocument/2006/math">
                    <m:r>
                      <a:rPr lang="en-US" altLang="en-US" sz="24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has full row rank </a:t>
                </a:r>
              </a:p>
            </p:txBody>
          </p:sp>
        </mc:Choice>
        <mc:Fallback xmlns="">
          <p:sp>
            <p:nvSpPr>
              <p:cNvPr id="26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5167" y="3716494"/>
                <a:ext cx="5863321" cy="878348"/>
              </a:xfrm>
              <a:prstGeom prst="rect">
                <a:avLst/>
              </a:prstGeom>
              <a:blipFill rotWithShape="0">
                <a:blip r:embed="rId9"/>
                <a:stretch>
                  <a:fillRect t="-5556" b="-180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253860" y="1043508"/>
            <a:ext cx="4174021" cy="511956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/>
              <p:cNvSpPr/>
              <p:nvPr/>
            </p:nvSpPr>
            <p:spPr>
              <a:xfrm>
                <a:off x="4728375" y="3866704"/>
                <a:ext cx="4110012" cy="704527"/>
              </a:xfrm>
              <a:prstGeom prst="roundRect">
                <a:avLst/>
              </a:prstGeom>
              <a:solidFill>
                <a:srgbClr val="00B0F0">
                  <a:alpha val="9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375" y="3866704"/>
                <a:ext cx="4110012" cy="704527"/>
              </a:xfrm>
              <a:prstGeom prst="round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9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5647563"/>
                  </p:ext>
                </p:extLst>
              </p:nvPr>
            </p:nvGraphicFramePr>
            <p:xfrm>
              <a:off x="728093" y="2732731"/>
              <a:ext cx="7814525" cy="2626567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413725"/>
                    <a:gridCol w="1198880"/>
                    <a:gridCol w="1229360"/>
                    <a:gridCol w="2062480"/>
                    <a:gridCol w="1910080"/>
                  </a:tblGrid>
                  <a:tr h="919336">
                    <a:tc>
                      <a:txBody>
                        <a:bodyPr/>
                        <a:lstStyle/>
                        <a:p>
                          <a:pPr algn="ctr"/>
                          <a:endParaRPr lang="en-GB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Problem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step size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 smtClean="0"/>
                            <a:t> iterations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Guarantee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87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BBDKM’13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2"/>
                              </a:solidFill>
                            </a:rPr>
                            <a:t>SP</a:t>
                          </a:r>
                          <a:endParaRPr lang="en-GB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9242"/>
                              </a:solidFill>
                            </a:rPr>
                            <a:t>indep.</a:t>
                          </a:r>
                          <a:r>
                            <a:rPr lang="en-US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of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poly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(1/</m:t>
                                </m:r>
                                <m:r>
                                  <a:rPr lang="en-US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m:rPr>
                                    <m:nor/>
                                  </m:rPr>
                                  <a:rPr lang="en-GB" dirty="0" smtClean="0">
                                    <a:solidFill>
                                      <a:srgbClr val="009242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solidFill>
                                              <a:srgbClr val="00924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00924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924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rgbClr val="00924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00924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solidFill>
                                              <a:srgbClr val="00924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rgbClr val="00924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rgbClr val="00924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rgbClr val="00924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00924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00924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⋆</m:t>
                                                </m:r>
                                              </m:sup>
                                            </m:sSup>
                                          </m:sub>
                                        </m:sSub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9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SV’16a</a:t>
                          </a:r>
                          <a:endParaRPr lang="en-GB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accent2"/>
                              </a:solidFill>
                            </a:rPr>
                            <a:t>Tssp</a:t>
                          </a:r>
                          <a:endParaRPr lang="en-GB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9242"/>
                              </a:solidFill>
                            </a:rPr>
                            <a:t>indep. 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of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poly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(1/</m:t>
                                </m:r>
                                <m:r>
                                  <a:rPr lang="en-US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m:rPr>
                                    <m:nor/>
                                  </m:rPr>
                                  <a:rPr lang="en-GB" dirty="0" smtClean="0">
                                    <a:solidFill>
                                      <a:srgbClr val="009242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solidFill>
                                              <a:srgbClr val="00924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00924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924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rgbClr val="00924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00924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solidFill>
                                              <a:srgbClr val="00924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00924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924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rgbClr val="00924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⋆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5647563"/>
                  </p:ext>
                </p:extLst>
              </p:nvPr>
            </p:nvGraphicFramePr>
            <p:xfrm>
              <a:off x="728093" y="2732731"/>
              <a:ext cx="7814525" cy="2626567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413725"/>
                    <a:gridCol w="1198880"/>
                    <a:gridCol w="1229360"/>
                    <a:gridCol w="2062480"/>
                    <a:gridCol w="1910080"/>
                  </a:tblGrid>
                  <a:tr h="919336">
                    <a:tc>
                      <a:txBody>
                        <a:bodyPr/>
                        <a:lstStyle/>
                        <a:p>
                          <a:pPr algn="ctr"/>
                          <a:endParaRPr lang="en-GB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Problem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2871" t="-662" r="-323762" b="-187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6982" t="-662" r="-93491" b="-187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Guarantee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87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BBDKM’13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accent2"/>
                              </a:solidFill>
                            </a:rPr>
                            <a:t>SP</a:t>
                          </a:r>
                          <a:endParaRPr lang="en-GB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2871" t="-116923" r="-323762" b="-11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6982" t="-116923" r="-93491" b="-11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8917" t="-116923" r="-637" b="-117692"/>
                          </a:stretch>
                        </a:blipFill>
                      </a:tcPr>
                    </a:tc>
                  </a:tr>
                  <a:tr h="919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SV’16a</a:t>
                          </a:r>
                          <a:endParaRPr lang="en-GB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accent2"/>
                              </a:solidFill>
                            </a:rPr>
                            <a:t>Tssp</a:t>
                          </a:r>
                          <a:endParaRPr lang="en-GB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12871" t="-186755" r="-323762" b="-1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6982" t="-186755" r="-93491" b="-1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8917" t="-186755" r="-637" b="-132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2661919" y="500292"/>
                <a:ext cx="3685619" cy="510168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en-US" sz="1800" b="1" i="1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19" y="500292"/>
                <a:ext cx="3685619" cy="510168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6453384" y="403182"/>
                <a:ext cx="2350374" cy="70438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en-US" sz="1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en-US" sz="1800" b="1" i="1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en-US" sz="1800" b="1" i="1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384" y="403182"/>
                <a:ext cx="2350374" cy="704388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08990" y="1520102"/>
                <a:ext cx="2313962" cy="736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Shortest Path (SP</a:t>
                </a:r>
                <a:r>
                  <a:rPr lang="en-US" sz="2000" i="1" dirty="0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)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90" y="1520102"/>
                <a:ext cx="2313962" cy="736035"/>
              </a:xfrm>
              <a:prstGeom prst="rect">
                <a:avLst/>
              </a:prstGeom>
              <a:blipFill rotWithShape="0">
                <a:blip r:embed="rId6"/>
                <a:stretch>
                  <a:fillRect l="-2902" t="-4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2922952" y="1520102"/>
            <a:ext cx="0" cy="7360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047389" y="1520102"/>
                <a:ext cx="2630488" cy="736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Transshipment (</a:t>
                </a:r>
                <a:r>
                  <a:rPr lang="en-US" sz="2000" i="1" dirty="0" err="1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Tssp</a:t>
                </a:r>
                <a:r>
                  <a:rPr lang="en-US" sz="2000" i="1" dirty="0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)</a:t>
                </a:r>
                <a:endParaRPr lang="en-US" sz="200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389" y="1520102"/>
                <a:ext cx="2630488" cy="736035"/>
              </a:xfrm>
              <a:prstGeom prst="rect">
                <a:avLst/>
              </a:prstGeom>
              <a:blipFill rotWithShape="0">
                <a:blip r:embed="rId7"/>
                <a:stretch>
                  <a:fillRect l="-2552" t="-4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5764820" y="1520102"/>
            <a:ext cx="0" cy="7360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889257" y="1520102"/>
                <a:ext cx="31719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positive Lin. </a:t>
                </a:r>
                <a:r>
                  <a:rPr lang="en-US" sz="2000" i="1" dirty="0" err="1" smtClean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Prog</a:t>
                </a:r>
                <a:r>
                  <a:rPr lang="en-US" sz="2000" i="1" dirty="0" smtClean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. (</a:t>
                </a:r>
                <a:r>
                  <a:rPr lang="en-US" sz="2000" i="1" dirty="0" err="1" smtClean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posLP</a:t>
                </a:r>
                <a:r>
                  <a:rPr lang="en-US" sz="2000" i="1" dirty="0" smtClean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)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 smtClean="0"/>
                  <a:t> has full row rank</a:t>
                </a:r>
                <a:endParaRPr lang="en-GB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257" y="1520102"/>
                <a:ext cx="3171900" cy="707886"/>
              </a:xfrm>
              <a:prstGeom prst="rect">
                <a:avLst/>
              </a:prstGeom>
              <a:blipFill rotWithShape="0">
                <a:blip r:embed="rId8"/>
                <a:stretch>
                  <a:fillRect l="-1923" t="-4310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7296" y="467245"/>
            <a:ext cx="6408737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smtClean="0">
                <a:solidFill>
                  <a:schemeClr val="accent2"/>
                </a:solidFill>
              </a:rPr>
              <a:t>Prior Work</a:t>
            </a:r>
            <a:endParaRPr lang="en-US" altLang="en-US" sz="4000" dirty="0">
              <a:solidFill>
                <a:srgbClr val="7030A0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14</a:t>
            </a:fld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38427" y="6094741"/>
            <a:ext cx="7048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BBDKM’13 - </a:t>
            </a:r>
            <a:r>
              <a:rPr lang="en-GB" sz="1600" dirty="0" err="1" smtClean="0"/>
              <a:t>Becchetti</a:t>
            </a:r>
            <a:r>
              <a:rPr lang="en-GB" sz="1600" dirty="0" smtClean="0"/>
              <a:t>, </a:t>
            </a:r>
            <a:r>
              <a:rPr lang="en-GB" sz="1600" dirty="0" err="1" smtClean="0"/>
              <a:t>Bonifaci</a:t>
            </a:r>
            <a:r>
              <a:rPr lang="en-GB" sz="1600" dirty="0" smtClean="0"/>
              <a:t>, </a:t>
            </a:r>
            <a:r>
              <a:rPr lang="en-GB" sz="1600" dirty="0" err="1" smtClean="0"/>
              <a:t>Dirnberger</a:t>
            </a:r>
            <a:r>
              <a:rPr lang="en-GB" sz="1600" dirty="0" smtClean="0"/>
              <a:t>, Karrenbauer, </a:t>
            </a:r>
            <a:r>
              <a:rPr lang="en-US" sz="1600" dirty="0" smtClean="0"/>
              <a:t>Mehlhorn - </a:t>
            </a:r>
            <a:r>
              <a:rPr lang="en-GB" sz="1600" dirty="0" smtClean="0"/>
              <a:t>ICALP </a:t>
            </a:r>
            <a:r>
              <a:rPr lang="en-GB" sz="1600" dirty="0"/>
              <a:t>2013</a:t>
            </a:r>
          </a:p>
        </p:txBody>
      </p:sp>
      <p:sp>
        <p:nvSpPr>
          <p:cNvPr id="2" name="Rectangle 1"/>
          <p:cNvSpPr/>
          <p:nvPr/>
        </p:nvSpPr>
        <p:spPr>
          <a:xfrm>
            <a:off x="438427" y="6433295"/>
            <a:ext cx="7430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SV’16a - </a:t>
            </a:r>
            <a:r>
              <a:rPr lang="en-GB" sz="1600" dirty="0" err="1" smtClean="0"/>
              <a:t>Straszak</a:t>
            </a:r>
            <a:r>
              <a:rPr lang="en-GB" sz="1600" dirty="0" smtClean="0"/>
              <a:t>, </a:t>
            </a:r>
            <a:r>
              <a:rPr lang="en-GB" sz="1600" dirty="0" err="1" smtClean="0"/>
              <a:t>Vishnoi</a:t>
            </a:r>
            <a:r>
              <a:rPr lang="en-GB" sz="1600" dirty="0" smtClean="0"/>
              <a:t> - Natural </a:t>
            </a:r>
            <a:r>
              <a:rPr lang="en-GB" sz="1600" dirty="0"/>
              <a:t>algorithms for flow </a:t>
            </a:r>
            <a:r>
              <a:rPr lang="en-GB" sz="1600" dirty="0" smtClean="0"/>
              <a:t>problems - </a:t>
            </a:r>
            <a:r>
              <a:rPr lang="en-GB" sz="1600" i="1" dirty="0" smtClean="0"/>
              <a:t>SODA </a:t>
            </a:r>
            <a:r>
              <a:rPr lang="en-GB" sz="1600" i="1" dirty="0"/>
              <a:t>2016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1453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314" y="2732731"/>
              <a:ext cx="8335444" cy="2626567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507965"/>
                    <a:gridCol w="1234282"/>
                    <a:gridCol w="1355825"/>
                    <a:gridCol w="2068095"/>
                    <a:gridCol w="2169277"/>
                  </a:tblGrid>
                  <a:tr h="919336">
                    <a:tc>
                      <a:txBody>
                        <a:bodyPr/>
                        <a:lstStyle/>
                        <a:p>
                          <a:pPr algn="ctr"/>
                          <a:endParaRPr lang="en-GB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Problem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oMath>
                          </a14:m>
                          <a:r>
                            <a:rPr lang="en-US" dirty="0" smtClean="0"/>
                            <a:t> 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step size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dirty="0" smtClean="0"/>
                            <a:t> iterations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Guarantee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87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SV’16b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accent2"/>
                              </a:solidFill>
                            </a:rPr>
                            <a:t>posLP</a:t>
                          </a:r>
                          <a:endParaRPr lang="en-GB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depends 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on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poly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opt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9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9242"/>
                              </a:solidFill>
                            </a:rPr>
                            <a:t>Our</a:t>
                          </a:r>
                          <a:r>
                            <a:rPr lang="en-US" b="1" baseline="0" dirty="0" smtClean="0">
                              <a:solidFill>
                                <a:srgbClr val="009242"/>
                              </a:solidFill>
                            </a:rPr>
                            <a:t> Result</a:t>
                          </a:r>
                          <a:endParaRPr lang="en-GB" b="1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accent2"/>
                              </a:solidFill>
                            </a:rPr>
                            <a:t>posLP</a:t>
                          </a:r>
                          <a:endParaRPr lang="en-GB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9242"/>
                              </a:solidFill>
                            </a:rPr>
                            <a:t>indep. 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of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poly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(1/</m:t>
                                </m:r>
                                <m:r>
                                  <a:rPr lang="en-US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m:rPr>
                                    <m:nor/>
                                  </m:rPr>
                                  <a:rPr lang="en-GB" dirty="0" smtClean="0">
                                    <a:solidFill>
                                      <a:srgbClr val="009242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solidFill>
                                              <a:srgbClr val="00924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00924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924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rgbClr val="00924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00924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solidFill>
                                              <a:srgbClr val="00924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rgbClr val="00924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924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rgbClr val="00924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⋆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68314" y="2732731"/>
              <a:ext cx="8335444" cy="2626567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507965"/>
                    <a:gridCol w="1234282"/>
                    <a:gridCol w="1355825"/>
                    <a:gridCol w="2068095"/>
                    <a:gridCol w="2169277"/>
                  </a:tblGrid>
                  <a:tr h="919336">
                    <a:tc>
                      <a:txBody>
                        <a:bodyPr/>
                        <a:lstStyle/>
                        <a:p>
                          <a:pPr algn="ctr"/>
                          <a:endParaRPr lang="en-GB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Problem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2242" t="-662" r="-313004" b="-187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8235" t="-662" r="-105294" b="-187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Guarantee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878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SV’16b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accent2"/>
                              </a:solidFill>
                            </a:rPr>
                            <a:t>posLP</a:t>
                          </a:r>
                          <a:endParaRPr lang="en-GB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2242" t="-116923" r="-313004" b="-11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8235" t="-116923" r="-105294" b="-11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84831" t="-116923" r="-562" b="-117692"/>
                          </a:stretch>
                        </a:blipFill>
                      </a:tcPr>
                    </a:tc>
                  </a:tr>
                  <a:tr h="919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9242"/>
                              </a:solidFill>
                            </a:rPr>
                            <a:t>Our</a:t>
                          </a:r>
                          <a:r>
                            <a:rPr lang="en-US" b="1" baseline="0" dirty="0" smtClean="0">
                              <a:solidFill>
                                <a:srgbClr val="009242"/>
                              </a:solidFill>
                            </a:rPr>
                            <a:t> Result</a:t>
                          </a:r>
                          <a:endParaRPr lang="en-GB" b="1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 smtClean="0">
                              <a:solidFill>
                                <a:schemeClr val="accent2"/>
                              </a:solidFill>
                            </a:rPr>
                            <a:t>posLP</a:t>
                          </a:r>
                          <a:endParaRPr lang="en-GB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2242" t="-186755" r="-313004" b="-1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98235" t="-186755" r="-105294" b="-1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84831" t="-186755" r="-562" b="-132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2661919" y="500292"/>
                <a:ext cx="3685619" cy="510168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en-US" sz="1800" b="1" i="1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19" y="500292"/>
                <a:ext cx="3685619" cy="510168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6453384" y="403182"/>
                <a:ext cx="2350374" cy="70438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en-US" sz="1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en-US" sz="1800" b="1" i="1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en-US" sz="1800" b="1" i="1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384" y="403182"/>
                <a:ext cx="2350374" cy="704388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1707506" y="5674959"/>
                <a:ext cx="5857059" cy="442674"/>
              </a:xfrm>
              <a:prstGeom prst="round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1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det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: 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square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submatrix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506" y="5674959"/>
                <a:ext cx="5857059" cy="442674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257296" y="467245"/>
            <a:ext cx="6408737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smtClean="0">
                <a:solidFill>
                  <a:schemeClr val="accent2"/>
                </a:solidFill>
              </a:rPr>
              <a:t>Prior Work</a:t>
            </a:r>
            <a:endParaRPr lang="en-US" alt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08990" y="1520102"/>
                <a:ext cx="2313962" cy="736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Shortest </a:t>
                </a:r>
                <a:r>
                  <a:rPr lang="en-US" sz="2000" i="1" dirty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Path (SP</a:t>
                </a:r>
                <a:r>
                  <a:rPr lang="en-US" sz="2000" i="1" dirty="0" smtClean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)</a:t>
                </a:r>
                <a:endParaRPr lang="en-US" sz="2000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90" y="1520102"/>
                <a:ext cx="2313962" cy="736035"/>
              </a:xfrm>
              <a:prstGeom prst="rect">
                <a:avLst/>
              </a:prstGeom>
              <a:blipFill rotWithShape="0">
                <a:blip r:embed="rId7"/>
                <a:stretch>
                  <a:fillRect l="-2902" t="-4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922952" y="1520102"/>
            <a:ext cx="0" cy="7360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047389" y="1520102"/>
                <a:ext cx="2630488" cy="7360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 smtClean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Transshipment (</a:t>
                </a:r>
                <a:r>
                  <a:rPr lang="en-US" sz="2000" i="1" dirty="0" err="1" smtClean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Tssp</a:t>
                </a:r>
                <a:r>
                  <a:rPr lang="en-US" sz="2000" i="1" dirty="0" smtClean="0">
                    <a:solidFill>
                      <a:srgbClr val="002060"/>
                    </a:solidFill>
                    <a:ea typeface="Cambria Math" panose="02040503050406030204" pitchFamily="18" charset="0"/>
                  </a:rPr>
                  <a:t>)</a:t>
                </a:r>
                <a:endParaRPr lang="en-US" sz="2000" i="1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389" y="1520102"/>
                <a:ext cx="2630488" cy="736035"/>
              </a:xfrm>
              <a:prstGeom prst="rect">
                <a:avLst/>
              </a:prstGeom>
              <a:blipFill rotWithShape="0">
                <a:blip r:embed="rId8"/>
                <a:stretch>
                  <a:fillRect l="-2552" t="-41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5764820" y="1520102"/>
            <a:ext cx="0" cy="73603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889257" y="1520102"/>
                <a:ext cx="31719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i="1" dirty="0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positive Lin. </a:t>
                </a:r>
                <a:r>
                  <a:rPr lang="en-US" sz="2000" i="1" dirty="0" err="1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Prog</a:t>
                </a:r>
                <a:r>
                  <a:rPr lang="en-US" sz="2000" i="1" dirty="0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. (</a:t>
                </a:r>
                <a:r>
                  <a:rPr lang="en-US" sz="2000" i="1" dirty="0" err="1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posLP</a:t>
                </a:r>
                <a:r>
                  <a:rPr lang="en-US" sz="2000" i="1" dirty="0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)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 smtClean="0"/>
                  <a:t> has full row rank</a:t>
                </a:r>
                <a:endParaRPr lang="en-GB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257" y="1520102"/>
                <a:ext cx="3171900" cy="707886"/>
              </a:xfrm>
              <a:prstGeom prst="rect">
                <a:avLst/>
              </a:prstGeom>
              <a:blipFill rotWithShape="0">
                <a:blip r:embed="rId9"/>
                <a:stretch>
                  <a:fillRect l="-1923" t="-4310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15</a:t>
            </a:fld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38427" y="6433295"/>
            <a:ext cx="7346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SV’16b - </a:t>
            </a:r>
            <a:r>
              <a:rPr lang="en-GB" sz="1600" dirty="0" err="1" smtClean="0"/>
              <a:t>Straszak</a:t>
            </a:r>
            <a:r>
              <a:rPr lang="en-GB" sz="1600" dirty="0" smtClean="0"/>
              <a:t>, </a:t>
            </a:r>
            <a:r>
              <a:rPr lang="en-GB" sz="1600" dirty="0" err="1" smtClean="0"/>
              <a:t>Vishnoi</a:t>
            </a:r>
            <a:r>
              <a:rPr lang="en-GB" sz="1600" dirty="0" smtClean="0"/>
              <a:t> - </a:t>
            </a:r>
            <a:r>
              <a:rPr lang="en-US" sz="1600" dirty="0" smtClean="0"/>
              <a:t>On </a:t>
            </a:r>
            <a:r>
              <a:rPr lang="en-US" sz="1600" dirty="0"/>
              <a:t>a natural dynamics for linear </a:t>
            </a:r>
            <a:r>
              <a:rPr lang="en-US" sz="1600" dirty="0" smtClean="0"/>
              <a:t>programming - </a:t>
            </a:r>
            <a:r>
              <a:rPr lang="en-GB" sz="1600" i="1" dirty="0" smtClean="0"/>
              <a:t>ITCS</a:t>
            </a:r>
            <a:r>
              <a:rPr lang="en-GB" sz="1600" dirty="0" smtClean="0"/>
              <a:t> </a:t>
            </a:r>
            <a:r>
              <a:rPr lang="en-GB" sz="1600" dirty="0"/>
              <a:t>2016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722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574158" y="1478818"/>
            <a:ext cx="8229600" cy="4032749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ea typeface="Cambria Math" panose="02040503050406030204" pitchFamily="18" charset="0"/>
              </a:rPr>
              <a:t>Issue:</a:t>
            </a:r>
            <a:r>
              <a:rPr lang="en-US" sz="2400" dirty="0" smtClean="0">
                <a:ea typeface="Cambria Math" panose="02040503050406030204" pitchFamily="18" charset="0"/>
              </a:rPr>
              <a:t> The </a:t>
            </a:r>
            <a:r>
              <a:rPr lang="en-US" sz="2400" b="1" dirty="0" smtClean="0"/>
              <a:t>SV’16b</a:t>
            </a:r>
            <a:r>
              <a:rPr lang="en-US" sz="2400" dirty="0" smtClean="0"/>
              <a:t> </a:t>
            </a:r>
            <a:r>
              <a:rPr lang="en-US" sz="2400" dirty="0">
                <a:ea typeface="Cambria Math" panose="02040503050406030204" pitchFamily="18" charset="0"/>
              </a:rPr>
              <a:t>analysis </a:t>
            </a:r>
            <a:r>
              <a:rPr lang="en-US" sz="2400" dirty="0" smtClean="0"/>
              <a:t>relies on a proof technique 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</a:t>
            </a:r>
            <a:r>
              <a:rPr lang="en-US" sz="2400" dirty="0" smtClean="0"/>
              <a:t>developed in</a:t>
            </a:r>
            <a:r>
              <a:rPr lang="en-US" sz="2400" b="1" dirty="0" smtClean="0"/>
              <a:t> BBDKM’12</a:t>
            </a:r>
            <a:r>
              <a:rPr lang="en-US" sz="2400" dirty="0" smtClean="0"/>
              <a:t> for </a:t>
            </a:r>
            <a:r>
              <a:rPr lang="en-US" sz="2400" b="1" dirty="0" smtClean="0"/>
              <a:t>undirected </a:t>
            </a:r>
            <a:r>
              <a:rPr lang="en-US" sz="2400" dirty="0" smtClean="0"/>
              <a:t>discrete</a:t>
            </a:r>
            <a:r>
              <a:rPr lang="en-US" sz="2400" b="1" dirty="0" smtClean="0"/>
              <a:t> </a:t>
            </a:r>
            <a:r>
              <a:rPr lang="en-US" sz="2400" dirty="0" smtClean="0"/>
              <a:t>Physarum.</a:t>
            </a:r>
          </a:p>
          <a:p>
            <a:endParaRPr lang="en-US" sz="4000" dirty="0" smtClean="0"/>
          </a:p>
          <a:p>
            <a:r>
              <a:rPr lang="en-US" sz="2400" dirty="0" smtClean="0">
                <a:ea typeface="Cambria Math" panose="02040503050406030204" pitchFamily="18" charset="0"/>
              </a:rPr>
              <a:t>1) We extend the analysis for the </a:t>
            </a:r>
            <a:r>
              <a:rPr lang="en-US" sz="2400" b="1" dirty="0" smtClean="0">
                <a:ea typeface="Cambria Math" panose="02040503050406030204" pitchFamily="18" charset="0"/>
              </a:rPr>
              <a:t>directed </a:t>
            </a:r>
            <a:r>
              <a:rPr lang="en-US" sz="2400" dirty="0">
                <a:ea typeface="Cambria Math" panose="02040503050406030204" pitchFamily="18" charset="0"/>
              </a:rPr>
              <a:t>discrete </a:t>
            </a:r>
            <a:r>
              <a:rPr lang="en-US" sz="2400" dirty="0" smtClean="0">
                <a:ea typeface="Cambria Math" panose="02040503050406030204" pitchFamily="18" charset="0"/>
              </a:rPr>
              <a:t>case in</a:t>
            </a:r>
          </a:p>
          <a:p>
            <a:pPr lvl="1"/>
            <a:r>
              <a:rPr lang="en-US" sz="2000" b="1" dirty="0"/>
              <a:t>BBDKM’12</a:t>
            </a:r>
            <a:r>
              <a:rPr lang="en-US" sz="2000" dirty="0"/>
              <a:t> (</a:t>
            </a:r>
            <a:r>
              <a:rPr lang="en-US" sz="2000" dirty="0">
                <a:solidFill>
                  <a:schemeClr val="accent2"/>
                </a:solidFill>
              </a:rPr>
              <a:t>Shortest Path</a:t>
            </a:r>
            <a:r>
              <a:rPr lang="en-US" sz="2000" dirty="0"/>
              <a:t>) and</a:t>
            </a:r>
          </a:p>
          <a:p>
            <a:pPr lvl="1"/>
            <a:r>
              <a:rPr lang="en-GB" sz="2000" b="1" dirty="0"/>
              <a:t>SV’16a</a:t>
            </a:r>
            <a:r>
              <a:rPr lang="en-GB" sz="2000" dirty="0"/>
              <a:t> (</a:t>
            </a:r>
            <a:r>
              <a:rPr lang="en-GB" sz="2000" dirty="0" err="1">
                <a:solidFill>
                  <a:schemeClr val="accent2"/>
                </a:solidFill>
              </a:rPr>
              <a:t>Transshipment</a:t>
            </a:r>
            <a:r>
              <a:rPr lang="en-GB" sz="2000" dirty="0"/>
              <a:t>)</a:t>
            </a:r>
          </a:p>
          <a:p>
            <a:pPr marL="457200" lvl="1" indent="0">
              <a:buNone/>
            </a:pPr>
            <a:r>
              <a:rPr lang="en-GB" dirty="0"/>
              <a:t>to the setting of </a:t>
            </a:r>
            <a:r>
              <a:rPr lang="en-GB" dirty="0">
                <a:solidFill>
                  <a:srgbClr val="0070C0"/>
                </a:solidFill>
              </a:rPr>
              <a:t>positive Linear </a:t>
            </a:r>
            <a:r>
              <a:rPr lang="en-GB" dirty="0" smtClean="0">
                <a:solidFill>
                  <a:srgbClr val="0070C0"/>
                </a:solidFill>
              </a:rPr>
              <a:t>Programs</a:t>
            </a:r>
            <a:r>
              <a:rPr lang="en-GB" dirty="0" smtClean="0">
                <a:latin typeface="Arial" panose="020B0604020202020204" pitchFamily="34" charset="0"/>
              </a:rPr>
              <a:t>.</a:t>
            </a:r>
            <a:endParaRPr lang="en-GB" dirty="0">
              <a:latin typeface="Arial" panose="020B0604020202020204" pitchFamily="34" charset="0"/>
            </a:endParaRPr>
          </a:p>
          <a:p>
            <a:endParaRPr lang="en-US" sz="1800" i="1" dirty="0" smtClean="0">
              <a:ea typeface="Cambria Math" panose="02040503050406030204" pitchFamily="18" charset="0"/>
            </a:endParaRPr>
          </a:p>
          <a:p>
            <a:r>
              <a:rPr lang="en-US" sz="2400" dirty="0" smtClean="0">
                <a:ea typeface="Cambria Math" panose="02040503050406030204" pitchFamily="18" charset="0"/>
              </a:rPr>
              <a:t>2) Then, we combine the analysis in </a:t>
            </a:r>
            <a:r>
              <a:rPr lang="en-GB" sz="2400" b="1" dirty="0" smtClean="0">
                <a:latin typeface="Arial" panose="020B0604020202020204" pitchFamily="34" charset="0"/>
              </a:rPr>
              <a:t>SV’16b</a:t>
            </a:r>
            <a:r>
              <a:rPr lang="en-US" sz="2400" dirty="0">
                <a:ea typeface="Cambria Math" panose="02040503050406030204" pitchFamily="18" charset="0"/>
              </a:rPr>
              <a:t> </a:t>
            </a:r>
            <a:r>
              <a:rPr lang="en-US" sz="2400" dirty="0" smtClean="0">
                <a:ea typeface="Cambria Math" panose="02040503050406030204" pitchFamily="18" charset="0"/>
              </a:rPr>
              <a:t>with (1).</a:t>
            </a:r>
            <a:endParaRPr lang="en-US" sz="2400" b="1" dirty="0" smtClean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2661919" y="500292"/>
                <a:ext cx="3685619" cy="510168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altLang="en-US" sz="1800" b="1" i="1" dirty="0"/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919" y="500292"/>
                <a:ext cx="3685619" cy="51016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6453384" y="403182"/>
                <a:ext cx="2350374" cy="70438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en-US" sz="1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en-US" sz="1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en-US" sz="1800" b="1" i="1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en-US" sz="1800" b="1" i="1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384" y="403182"/>
                <a:ext cx="2350374" cy="704388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74158" y="2503807"/>
            <a:ext cx="2368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9242"/>
                </a:solidFill>
              </a:rPr>
              <a:t>Our </a:t>
            </a:r>
            <a:r>
              <a:rPr lang="en-US" sz="2800" b="1" dirty="0" smtClean="0">
                <a:solidFill>
                  <a:srgbClr val="009242"/>
                </a:solidFill>
              </a:rPr>
              <a:t>Approach:</a:t>
            </a:r>
            <a:endParaRPr lang="en-GB" sz="2800" dirty="0">
              <a:solidFill>
                <a:srgbClr val="009242"/>
              </a:solidFill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257296" y="467245"/>
            <a:ext cx="6408737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smtClean="0">
                <a:solidFill>
                  <a:schemeClr val="accent2"/>
                </a:solidFill>
              </a:rPr>
              <a:t>Proof Idea</a:t>
            </a:r>
            <a:endParaRPr lang="en-US" altLang="en-US" sz="4000" dirty="0">
              <a:solidFill>
                <a:srgbClr val="7030A0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16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38427" y="5708847"/>
            <a:ext cx="70482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BBDKM’13 - </a:t>
            </a:r>
            <a:r>
              <a:rPr lang="en-GB" sz="1600" dirty="0" err="1" smtClean="0"/>
              <a:t>Becchetti</a:t>
            </a:r>
            <a:r>
              <a:rPr lang="en-GB" sz="1600" dirty="0" smtClean="0"/>
              <a:t>, </a:t>
            </a:r>
            <a:r>
              <a:rPr lang="en-GB" sz="1600" dirty="0" err="1" smtClean="0"/>
              <a:t>Bonifaci</a:t>
            </a:r>
            <a:r>
              <a:rPr lang="en-GB" sz="1600" dirty="0" smtClean="0"/>
              <a:t>, </a:t>
            </a:r>
            <a:r>
              <a:rPr lang="en-GB" sz="1600" dirty="0" err="1" smtClean="0"/>
              <a:t>Dirnberger</a:t>
            </a:r>
            <a:r>
              <a:rPr lang="en-GB" sz="1600" dirty="0" smtClean="0"/>
              <a:t>, Karrenbauer, </a:t>
            </a:r>
            <a:r>
              <a:rPr lang="en-US" sz="1600" dirty="0" smtClean="0"/>
              <a:t>Mehlhorn - </a:t>
            </a:r>
            <a:r>
              <a:rPr lang="en-GB" sz="1600" dirty="0" smtClean="0"/>
              <a:t>ICALP </a:t>
            </a:r>
            <a:r>
              <a:rPr lang="en-GB" sz="1600" dirty="0"/>
              <a:t>2013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38427" y="6047401"/>
            <a:ext cx="7430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SV’16a - </a:t>
            </a:r>
            <a:r>
              <a:rPr lang="en-GB" sz="1600" dirty="0" err="1" smtClean="0"/>
              <a:t>Straszak</a:t>
            </a:r>
            <a:r>
              <a:rPr lang="en-GB" sz="1600" dirty="0" smtClean="0"/>
              <a:t>, </a:t>
            </a:r>
            <a:r>
              <a:rPr lang="en-GB" sz="1600" dirty="0" err="1" smtClean="0"/>
              <a:t>Vishnoi</a:t>
            </a:r>
            <a:r>
              <a:rPr lang="en-GB" sz="1600" dirty="0" smtClean="0"/>
              <a:t> - Natural </a:t>
            </a:r>
            <a:r>
              <a:rPr lang="en-GB" sz="1600" dirty="0"/>
              <a:t>algorithms for flow </a:t>
            </a:r>
            <a:r>
              <a:rPr lang="en-GB" sz="1600" dirty="0" smtClean="0"/>
              <a:t>problems - </a:t>
            </a:r>
            <a:r>
              <a:rPr lang="en-GB" sz="1600" i="1" dirty="0" smtClean="0"/>
              <a:t>SODA </a:t>
            </a:r>
            <a:r>
              <a:rPr lang="en-GB" sz="1600" i="1" dirty="0"/>
              <a:t>2016</a:t>
            </a:r>
            <a:endParaRPr lang="en-US" alt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438427" y="6385955"/>
            <a:ext cx="73465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SV’16b - </a:t>
            </a:r>
            <a:r>
              <a:rPr lang="en-GB" sz="1600" dirty="0" err="1" smtClean="0"/>
              <a:t>Straszak</a:t>
            </a:r>
            <a:r>
              <a:rPr lang="en-GB" sz="1600" dirty="0" smtClean="0"/>
              <a:t>, </a:t>
            </a:r>
            <a:r>
              <a:rPr lang="en-GB" sz="1600" dirty="0" err="1" smtClean="0"/>
              <a:t>Vishnoi</a:t>
            </a:r>
            <a:r>
              <a:rPr lang="en-GB" sz="1600" dirty="0" smtClean="0"/>
              <a:t> - </a:t>
            </a:r>
            <a:r>
              <a:rPr lang="en-US" sz="1600" dirty="0" smtClean="0"/>
              <a:t>On </a:t>
            </a:r>
            <a:r>
              <a:rPr lang="en-US" sz="1600" dirty="0"/>
              <a:t>a natural dynamics for linear </a:t>
            </a:r>
            <a:r>
              <a:rPr lang="en-US" sz="1600" dirty="0" smtClean="0"/>
              <a:t>programming - </a:t>
            </a:r>
            <a:r>
              <a:rPr lang="en-GB" sz="1600" i="1" dirty="0" smtClean="0"/>
              <a:t>ITCS</a:t>
            </a:r>
            <a:r>
              <a:rPr lang="en-GB" sz="1600" dirty="0" smtClean="0"/>
              <a:t> </a:t>
            </a:r>
            <a:r>
              <a:rPr lang="en-GB" sz="1600" dirty="0"/>
              <a:t>2016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3768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4" y="1399765"/>
            <a:ext cx="4143100" cy="1399622"/>
          </a:xfrm>
        </p:spPr>
        <p:txBody>
          <a:bodyPr/>
          <a:lstStyle/>
          <a:p>
            <a:r>
              <a:rPr lang="en-US" sz="2400" i="1" dirty="0" smtClean="0">
                <a:ea typeface="Cambria Math" panose="02040503050406030204" pitchFamily="18" charset="0"/>
              </a:rPr>
              <a:t>Biologically </a:t>
            </a:r>
            <a:r>
              <a:rPr lang="en-US" sz="2400" b="1" i="1" dirty="0" smtClean="0">
                <a:ea typeface="Cambria Math" panose="02040503050406030204" pitchFamily="18" charset="0"/>
              </a:rPr>
              <a:t>Grounded </a:t>
            </a:r>
            <a:r>
              <a:rPr lang="en-US" sz="2400" i="1" dirty="0" smtClean="0">
                <a:ea typeface="Cambria Math" panose="02040503050406030204" pitchFamily="18" charset="0"/>
              </a:rPr>
              <a:t>Model</a:t>
            </a:r>
            <a:endParaRPr lang="en-US" sz="2400" i="1" dirty="0" smtClean="0">
              <a:ea typeface="Cambria Math" panose="02040503050406030204" pitchFamily="18" charset="0"/>
            </a:endParaRPr>
          </a:p>
          <a:p>
            <a:endParaRPr lang="en-US" sz="2400" i="1" dirty="0" smtClean="0">
              <a:ea typeface="Cambria Math" panose="020405030504060302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67245"/>
            <a:ext cx="6408737" cy="5762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accent2"/>
                </a:solidFill>
              </a:rPr>
              <a:t>Summary</a:t>
            </a:r>
            <a:endParaRPr lang="en-US" altLang="en-US" dirty="0">
              <a:solidFill>
                <a:srgbClr val="7030A0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4747704" y="1325491"/>
            <a:ext cx="4143100" cy="1473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AAED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>
                <a:ea typeface="Cambria Math" panose="02040503050406030204" pitchFamily="18" charset="0"/>
              </a:rPr>
              <a:t>Biologically </a:t>
            </a:r>
            <a:r>
              <a:rPr lang="en-US" sz="2400" b="1" i="1" dirty="0" smtClean="0">
                <a:ea typeface="Cambria Math" panose="02040503050406030204" pitchFamily="18" charset="0"/>
              </a:rPr>
              <a:t>Inspired </a:t>
            </a:r>
            <a:r>
              <a:rPr lang="en-US" sz="2400" i="1" dirty="0" smtClean="0">
                <a:ea typeface="Cambria Math" panose="02040503050406030204" pitchFamily="18" charset="0"/>
              </a:rPr>
              <a:t>Model</a:t>
            </a:r>
            <a:endParaRPr lang="en-US" sz="2400" i="1" dirty="0" smtClean="0">
              <a:ea typeface="Cambria Math" panose="02040503050406030204" pitchFamily="18" charset="0"/>
            </a:endParaRPr>
          </a:p>
          <a:p>
            <a:endParaRPr lang="en-US" sz="2400" i="1" dirty="0" smtClean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161058" y="2101205"/>
                <a:ext cx="2487722" cy="607069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400" b="1" i="1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58" y="2101205"/>
                <a:ext cx="2487722" cy="607069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4990496" y="2010093"/>
                <a:ext cx="3773107" cy="789294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lvl="1"/>
                <a:r>
                  <a:rPr lang="en-GB" sz="2000" dirty="0" smtClean="0"/>
                  <a:t>Euler discretization</a:t>
                </a:r>
                <a:r>
                  <a:rPr lang="en-GB" sz="2000" dirty="0"/>
                  <a:t> 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en-US" sz="2000" b="1" i="1" dirty="0"/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496" y="2010093"/>
                <a:ext cx="3773107" cy="789294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17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597547"/>
                  </p:ext>
                </p:extLst>
              </p:nvPr>
            </p:nvGraphicFramePr>
            <p:xfrm>
              <a:off x="4864639" y="3155644"/>
              <a:ext cx="4024821" cy="259837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81571"/>
                    <a:gridCol w="1276350"/>
                    <a:gridCol w="1866900"/>
                  </a:tblGrid>
                  <a:tr h="4825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>
                              <a:solidFill>
                                <a:schemeClr val="accent2"/>
                              </a:solidFill>
                            </a:rPr>
                            <a:t>posLP</a:t>
                          </a:r>
                          <a:endParaRPr lang="en-GB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SV’16b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9242"/>
                              </a:solidFill>
                            </a:rPr>
                            <a:t>Our</a:t>
                          </a:r>
                          <a:r>
                            <a:rPr lang="en-US" b="1" baseline="0" dirty="0" smtClean="0">
                              <a:solidFill>
                                <a:srgbClr val="009242"/>
                              </a:solidFill>
                            </a:rPr>
                            <a:t> Result</a:t>
                          </a:r>
                          <a:endParaRPr lang="en-GB" b="1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109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lang="en-US" b="1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C00000"/>
                              </a:solidFill>
                            </a:rPr>
                            <a:t>depends 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on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GB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>
                              <a:solidFill>
                                <a:srgbClr val="009242"/>
                              </a:solidFill>
                            </a:rPr>
                            <a:t>indep. </a:t>
                          </a:r>
                        </a:p>
                        <a:p>
                          <a:pPr algn="ctr"/>
                          <a:r>
                            <a:rPr lang="en-US" sz="1800" dirty="0" smtClean="0"/>
                            <a:t>of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GB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645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GB" b="1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800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(1/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m:rPr>
                                    <m:nor/>
                                  </m:rPr>
                                  <a:rPr lang="en-GB" sz="1800" dirty="0" smtClean="0">
                                    <a:solidFill>
                                      <a:srgbClr val="009242"/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9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dk1"/>
                              </a:solidFill>
                            </a:rPr>
                            <a:t>Sol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sz="1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opt</m:t>
                                </m:r>
                              </m:oMath>
                            </m:oMathPara>
                          </a14:m>
                          <a:endParaRPr lang="en-GB" sz="1800" b="1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800" b="0" i="1" smtClean="0">
                                            <a:solidFill>
                                              <a:srgbClr val="00924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1800" b="0" i="1" smtClean="0">
                                                <a:solidFill>
                                                  <a:srgbClr val="00924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rgbClr val="00924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rgbClr val="00924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rgbClr val="00924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sz="1800" b="0" i="1" smtClean="0">
                                            <a:solidFill>
                                              <a:srgbClr val="00924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b="0" i="1" smtClean="0">
                                                <a:solidFill>
                                                  <a:srgbClr val="00924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rgbClr val="00924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b="0" i="1" smtClean="0">
                                                <a:solidFill>
                                                  <a:srgbClr val="00924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⋆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en-GB" sz="180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9597547"/>
                  </p:ext>
                </p:extLst>
              </p:nvPr>
            </p:nvGraphicFramePr>
            <p:xfrm>
              <a:off x="4864639" y="3155644"/>
              <a:ext cx="4024821" cy="259837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881571"/>
                    <a:gridCol w="1276350"/>
                    <a:gridCol w="1866900"/>
                  </a:tblGrid>
                  <a:tr h="4825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>
                              <a:solidFill>
                                <a:schemeClr val="accent2"/>
                              </a:solidFill>
                            </a:rPr>
                            <a:t>posLP</a:t>
                          </a:r>
                          <a:endParaRPr lang="en-GB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SV’16b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9242"/>
                              </a:solidFill>
                            </a:rPr>
                            <a:t>Our</a:t>
                          </a:r>
                          <a:r>
                            <a:rPr lang="en-US" b="1" baseline="0" dirty="0" smtClean="0">
                              <a:solidFill>
                                <a:srgbClr val="009242"/>
                              </a:solidFill>
                            </a:rPr>
                            <a:t> Result</a:t>
                          </a:r>
                          <a:endParaRPr lang="en-GB" b="1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379" t="-76190" r="-357241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70335" t="-76190" r="-147847" b="-2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5961" t="-76190" r="-651" b="-233333"/>
                          </a:stretch>
                        </a:blipFill>
                      </a:tcPr>
                    </a:tc>
                  </a:tr>
                  <a:tr h="5564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379" t="-201087" r="-357241" b="-166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70335" t="-201087" r="-147847" b="-1663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5961" t="-201087" r="-651" b="-166304"/>
                          </a:stretch>
                        </a:blipFill>
                      </a:tcPr>
                    </a:tc>
                  </a:tr>
                  <a:tr h="9193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dk1"/>
                              </a:solidFill>
                            </a:rPr>
                            <a:t>Sol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70335" t="-183444" r="-147847" b="-1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5961" t="-183444" r="-651" b="-132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0206279"/>
                  </p:ext>
                </p:extLst>
              </p:nvPr>
            </p:nvGraphicFramePr>
            <p:xfrm>
              <a:off x="333369" y="3155644"/>
              <a:ext cx="4024821" cy="2611853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238256"/>
                    <a:gridCol w="919665"/>
                    <a:gridCol w="1866900"/>
                  </a:tblGrid>
                  <a:tr h="484828">
                    <a:tc>
                      <a:txBody>
                        <a:bodyPr/>
                        <a:lstStyle/>
                        <a:p>
                          <a:pPr algn="ctr"/>
                          <a:endParaRPr lang="en-GB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SV’16c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9242"/>
                              </a:solidFill>
                            </a:rPr>
                            <a:t>Our</a:t>
                          </a:r>
                          <a:r>
                            <a:rPr lang="en-US" b="1" baseline="0" dirty="0" smtClean="0">
                              <a:solidFill>
                                <a:srgbClr val="009242"/>
                              </a:solidFill>
                            </a:rPr>
                            <a:t> Result</a:t>
                          </a:r>
                          <a:endParaRPr lang="en-GB" b="1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87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LP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GB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vl="0" algn="l">
                            <a:defRPr/>
                          </a:pPr>
                          <a:r>
                            <a:rPr lang="en-US" dirty="0" smtClean="0">
                              <a:solidFill>
                                <a:srgbClr val="009242"/>
                              </a:solidFill>
                              <a:ea typeface="Cambria Math" panose="02040503050406030204" pitchFamily="18" charset="0"/>
                            </a:rPr>
                            <a:t>1.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00924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 smtClean="0">
                                  <a:solidFill>
                                    <a:srgbClr val="00924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endParaRPr lang="en-GB" dirty="0">
                            <a:solidFill>
                              <a:srgbClr val="009242"/>
                            </a:solidFill>
                          </a:endParaRPr>
                        </a:p>
                        <a:p>
                          <a:pPr lvl="0" algn="l">
                            <a:defRPr/>
                          </a:pPr>
                          <a:r>
                            <a:rPr lang="en-US" dirty="0" smtClean="0">
                              <a:solidFill>
                                <a:srgbClr val="009242"/>
                              </a:solidFill>
                              <a:ea typeface="Cambria Math" panose="02040503050406030204" pitchFamily="18" charset="0"/>
                            </a:rPr>
                            <a:t>2.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solidFill>
                                    <a:srgbClr val="00924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solidFill>
                                    <a:srgbClr val="00924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 smtClean="0">
                                  <a:solidFill>
                                    <a:srgbClr val="00924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i="1">
                                  <a:solidFill>
                                    <a:srgbClr val="00924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ker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924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924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rgbClr val="00924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</m:oMath>
                          </a14:m>
                          <a:endParaRPr lang="en-US" i="1" dirty="0" smtClean="0">
                            <a:solidFill>
                              <a:srgbClr val="00924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pPr lvl="0" algn="l"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i="1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924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009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GB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912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1800" b="1" i="0" smtClean="0">
                                    <a:latin typeface="Cambria Math" panose="02040503050406030204" pitchFamily="18" charset="0"/>
                                  </a:rPr>
                                  <m:t>𝐒𝐨𝐥</m:t>
                                </m:r>
                              </m:oMath>
                            </m:oMathPara>
                          </a14:m>
                          <a:endParaRPr lang="en-GB" b="1" i="0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YES</a:t>
                          </a:r>
                          <a:endParaRPr lang="en-GB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YES</a:t>
                          </a:r>
                          <a:endParaRPr lang="en-GB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49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Conv. to OPT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  <a:endParaRPr lang="en-GB" sz="18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1D9D57"/>
                              </a:solidFill>
                            </a:rPr>
                            <a:t>YES</a:t>
                          </a:r>
                          <a:endParaRPr lang="en-GB" sz="1800" b="1" dirty="0">
                            <a:solidFill>
                              <a:srgbClr val="1D9D57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0206279"/>
                  </p:ext>
                </p:extLst>
              </p:nvPr>
            </p:nvGraphicFramePr>
            <p:xfrm>
              <a:off x="333369" y="3155644"/>
              <a:ext cx="4024821" cy="2611853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238256"/>
                    <a:gridCol w="919665"/>
                    <a:gridCol w="1866900"/>
                  </a:tblGrid>
                  <a:tr h="484828">
                    <a:tc>
                      <a:txBody>
                        <a:bodyPr/>
                        <a:lstStyle/>
                        <a:p>
                          <a:pPr algn="ctr"/>
                          <a:endParaRPr lang="en-GB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/>
                            <a:t>SV’16c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009242"/>
                              </a:solidFill>
                            </a:rPr>
                            <a:t>Our</a:t>
                          </a:r>
                          <a:r>
                            <a:rPr lang="en-US" b="1" baseline="0" dirty="0" smtClean="0">
                              <a:solidFill>
                                <a:srgbClr val="009242"/>
                              </a:solidFill>
                            </a:rPr>
                            <a:t> </a:t>
                          </a:r>
                          <a:r>
                            <a:rPr lang="en-US" b="1" baseline="0" dirty="0" smtClean="0">
                              <a:solidFill>
                                <a:srgbClr val="009242"/>
                              </a:solidFill>
                            </a:rPr>
                            <a:t>Result</a:t>
                          </a:r>
                          <a:endParaRPr lang="en-GB" b="1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87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LP</a:t>
                          </a:r>
                          <a:endParaRPr lang="en-US" b="1" dirty="0" smtClean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35099" t="-53642" r="-205298" b="-1410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15635" t="-53642" r="-977" b="-141060"/>
                          </a:stretch>
                        </a:blipFill>
                      </a:tcPr>
                    </a:tc>
                  </a:tr>
                  <a:tr h="5591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493" t="-252174" r="-227094" b="-131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YES</a:t>
                          </a:r>
                          <a:endParaRPr lang="en-GB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YES</a:t>
                          </a:r>
                          <a:endParaRPr lang="en-GB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491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</a:rPr>
                            <a:t>Conv. to OPT</a:t>
                          </a:r>
                          <a:endParaRPr lang="en-GB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rgbClr val="C00000"/>
                              </a:solidFill>
                            </a:rPr>
                            <a:t>NO</a:t>
                          </a:r>
                          <a:endParaRPr lang="en-GB" sz="1800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rgbClr val="1D9D57"/>
                              </a:solidFill>
                            </a:rPr>
                            <a:t>YES</a:t>
                          </a:r>
                          <a:endParaRPr lang="en-GB" sz="1800" b="1" dirty="0">
                            <a:solidFill>
                              <a:srgbClr val="1D9D57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30" name="Straight Connector 29"/>
          <p:cNvCxnSpPr/>
          <p:nvPr/>
        </p:nvCxnSpPr>
        <p:spPr>
          <a:xfrm>
            <a:off x="4611414" y="1457490"/>
            <a:ext cx="0" cy="464947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38427" y="6385955"/>
            <a:ext cx="77721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/>
              <a:t>SV’16c - </a:t>
            </a:r>
            <a:r>
              <a:rPr lang="en-US" altLang="en-US" sz="1600" dirty="0" err="1"/>
              <a:t>Straszak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Vishnoi</a:t>
            </a:r>
            <a:r>
              <a:rPr lang="en-US" altLang="en-US" sz="1600" dirty="0"/>
              <a:t> - IRLS and Slime Mold: Equivalence and Convergence – </a:t>
            </a:r>
            <a:r>
              <a:rPr lang="en-US" altLang="en-US" sz="1600" dirty="0" err="1"/>
              <a:t>arXiv</a:t>
            </a:r>
            <a:r>
              <a:rPr lang="en-US" altLang="en-US" sz="1600" dirty="0"/>
              <a:t> 2016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38427" y="6047401"/>
            <a:ext cx="74304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SV’16b - </a:t>
            </a:r>
            <a:r>
              <a:rPr lang="en-GB" sz="1600" dirty="0" err="1"/>
              <a:t>Straszak</a:t>
            </a:r>
            <a:r>
              <a:rPr lang="en-GB" sz="1600" dirty="0"/>
              <a:t>, </a:t>
            </a:r>
            <a:r>
              <a:rPr lang="en-GB" sz="1600" dirty="0" err="1"/>
              <a:t>Vishnoi</a:t>
            </a:r>
            <a:r>
              <a:rPr lang="en-GB" sz="1600" dirty="0"/>
              <a:t> - </a:t>
            </a:r>
            <a:r>
              <a:rPr lang="en-US" sz="1600" dirty="0"/>
              <a:t>On a natural dynamics for linear programming - </a:t>
            </a:r>
            <a:r>
              <a:rPr lang="en-GB" sz="1600" i="1" dirty="0"/>
              <a:t>ITCS</a:t>
            </a:r>
            <a:r>
              <a:rPr lang="en-GB" sz="1600" dirty="0"/>
              <a:t> 2016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820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0339" y="2015499"/>
            <a:ext cx="6959198" cy="205080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 sz="10000" dirty="0" smtClean="0">
                <a:solidFill>
                  <a:srgbClr val="0070C0"/>
                </a:solidFill>
                <a:latin typeface="Book Antiqua" panose="02040602050305030304" pitchFamily="18" charset="0"/>
              </a:rPr>
              <a:t>Thank you!</a:t>
            </a:r>
            <a:endParaRPr lang="en-US" altLang="en-US" sz="10000" dirty="0">
              <a:solidFill>
                <a:srgbClr val="0070C0"/>
              </a:solidFill>
              <a:latin typeface="Book Antiqua" panose="0204060205030503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90" y="5880305"/>
            <a:ext cx="1653501" cy="916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732" y="5853347"/>
            <a:ext cx="975906" cy="9703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43" y="5853347"/>
            <a:ext cx="3688600" cy="8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787791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dirty="0" smtClean="0">
                <a:solidFill>
                  <a:schemeClr val="accent2"/>
                </a:solidFill>
              </a:rPr>
              <a:t>Talk Outline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1592470"/>
            <a:ext cx="8229600" cy="4052191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Physarum </a:t>
            </a:r>
            <a:r>
              <a:rPr lang="en-US" altLang="en-US" sz="2400" dirty="0" err="1" smtClean="0"/>
              <a:t>Polycephalum</a:t>
            </a:r>
            <a:endParaRPr lang="en-US" altLang="en-US" sz="2400" dirty="0" smtClean="0"/>
          </a:p>
          <a:p>
            <a:pPr lvl="1"/>
            <a:r>
              <a:rPr lang="en-US" altLang="en-US" sz="2000" dirty="0" smtClean="0"/>
              <a:t>Definition and Mathematical Models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Our Results:</a:t>
            </a:r>
          </a:p>
          <a:p>
            <a:pPr lvl="1"/>
            <a:r>
              <a:rPr lang="en-US" altLang="en-US" sz="2000" dirty="0" smtClean="0"/>
              <a:t>Continuous Undirected Model</a:t>
            </a:r>
          </a:p>
          <a:p>
            <a:pPr lvl="1"/>
            <a:r>
              <a:rPr lang="en-US" altLang="en-US" sz="2000" dirty="0" smtClean="0"/>
              <a:t>Discretized Directed Model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dirty="0" smtClean="0">
              <a:solidFill>
                <a:srgbClr val="00B050"/>
              </a:solidFill>
            </a:endParaRPr>
          </a:p>
          <a:p>
            <a:r>
              <a:rPr lang="en-US" altLang="en-US" sz="2400" dirty="0" smtClean="0"/>
              <a:t>Summary</a:t>
            </a:r>
            <a:endParaRPr lang="en-US" alt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373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787791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dirty="0" smtClean="0">
                <a:solidFill>
                  <a:schemeClr val="accent2"/>
                </a:solidFill>
              </a:rPr>
              <a:t>Physarum </a:t>
            </a:r>
            <a:r>
              <a:rPr lang="en-US" altLang="en-US" dirty="0" err="1" smtClean="0">
                <a:solidFill>
                  <a:schemeClr val="accent2"/>
                </a:solidFill>
              </a:rPr>
              <a:t>Polycephalum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68313" y="1233182"/>
            <a:ext cx="8229600" cy="5123169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A </a:t>
            </a:r>
            <a:r>
              <a:rPr lang="en-US" altLang="en-US" i="1" dirty="0" smtClean="0"/>
              <a:t>slime mold</a:t>
            </a:r>
            <a:r>
              <a:rPr lang="en-US" altLang="en-US" dirty="0" smtClean="0"/>
              <a:t> that solves </a:t>
            </a:r>
          </a:p>
          <a:p>
            <a:pPr marL="0" indent="0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</a:t>
            </a:r>
            <a:r>
              <a:rPr lang="en-US" altLang="en-US" i="1" dirty="0"/>
              <a:t>S</a:t>
            </a:r>
            <a:r>
              <a:rPr lang="en-US" altLang="en-US" i="1" dirty="0" smtClean="0"/>
              <a:t>hortest Path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problems</a:t>
            </a:r>
            <a:endParaRPr lang="en-US" altLang="en-US" b="1" dirty="0" smtClean="0"/>
          </a:p>
          <a:p>
            <a:endParaRPr lang="en-US" altLang="en-US" sz="3400" b="1" dirty="0" smtClean="0"/>
          </a:p>
          <a:p>
            <a:endParaRPr lang="en-US" altLang="en-US" sz="3400" b="1" dirty="0" smtClean="0"/>
          </a:p>
          <a:p>
            <a:endParaRPr lang="en-US" altLang="en-US" sz="3400" b="1" dirty="0" smtClean="0"/>
          </a:p>
          <a:p>
            <a:r>
              <a:rPr lang="en-US" altLang="en-US" b="1" dirty="0" smtClean="0"/>
              <a:t>NYT’00 </a:t>
            </a:r>
            <a:r>
              <a:rPr lang="en-US" altLang="en-US" dirty="0" smtClean="0"/>
              <a:t>experiment</a:t>
            </a:r>
          </a:p>
          <a:p>
            <a:pPr lvl="1"/>
            <a:r>
              <a:rPr lang="en-US" altLang="en-US" dirty="0" smtClean="0"/>
              <a:t>allocate pieces of the Physarum in a maze</a:t>
            </a:r>
          </a:p>
          <a:p>
            <a:pPr lvl="1"/>
            <a:r>
              <a:rPr lang="en-US" altLang="en-US" dirty="0" smtClean="0"/>
              <a:t>wait until the Physarum spreads uniformly</a:t>
            </a:r>
          </a:p>
          <a:p>
            <a:pPr lvl="1"/>
            <a:r>
              <a:rPr lang="en-US" altLang="en-US" dirty="0" smtClean="0"/>
              <a:t>insert two food sources</a:t>
            </a:r>
          </a:p>
          <a:p>
            <a:pPr lvl="1"/>
            <a:r>
              <a:rPr lang="en-US" altLang="en-US" dirty="0" smtClean="0"/>
              <a:t>after some time the Physarum retracts to the </a:t>
            </a:r>
            <a:r>
              <a:rPr lang="en-US" altLang="en-US" i="1" dirty="0" smtClean="0"/>
              <a:t>shortest path</a:t>
            </a:r>
          </a:p>
          <a:p>
            <a:pPr lvl="2"/>
            <a:endParaRPr lang="en-US" altLang="en-US" sz="1800" dirty="0" smtClean="0"/>
          </a:p>
          <a:p>
            <a:pPr lvl="2"/>
            <a:endParaRPr lang="en-US" altLang="en-US" sz="18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3</a:t>
            </a:fld>
            <a:endParaRPr lang="en-GB"/>
          </a:p>
        </p:txBody>
      </p:sp>
      <p:pic>
        <p:nvPicPr>
          <p:cNvPr id="2" name="Slime mold solving a maze in the lab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583113" y="1233182"/>
            <a:ext cx="4034209" cy="30116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8313" y="6345458"/>
            <a:ext cx="47412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 smtClean="0"/>
              <a:t>NYT’00 - </a:t>
            </a:r>
            <a:r>
              <a:rPr lang="en-US" altLang="en-US" sz="1600" dirty="0" err="1" smtClean="0"/>
              <a:t>Nakagaki</a:t>
            </a:r>
            <a:r>
              <a:rPr lang="en-US" altLang="en-US" sz="1600" dirty="0" smtClean="0"/>
              <a:t>, Yamada, </a:t>
            </a:r>
            <a:r>
              <a:rPr lang="en-US" altLang="en-US" sz="1600" dirty="0" err="1" smtClean="0"/>
              <a:t>Toth</a:t>
            </a:r>
            <a:r>
              <a:rPr lang="en-US" altLang="en-US" sz="1600" dirty="0" smtClean="0"/>
              <a:t> - Nature’00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915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787791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dirty="0" smtClean="0">
                <a:solidFill>
                  <a:schemeClr val="accent2"/>
                </a:solidFill>
              </a:rPr>
              <a:t>Physarum </a:t>
            </a:r>
            <a:r>
              <a:rPr lang="en-US" altLang="en-US" dirty="0" err="1" smtClean="0">
                <a:solidFill>
                  <a:schemeClr val="accent2"/>
                </a:solidFill>
              </a:rPr>
              <a:t>Polycephalum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468313" y="2727911"/>
                <a:ext cx="8229600" cy="2901102"/>
              </a:xfrm>
              <a:prstGeom prst="rect">
                <a:avLst/>
              </a:prstGeom>
              <a:noFill/>
              <a:ln/>
              <a:extLs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lIns="90488" tIns="44450" rIns="90488" bIns="4445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b="1" dirty="0" smtClean="0"/>
                  <a:t>TKN’07            Simple Mathematical Model</a:t>
                </a:r>
              </a:p>
              <a:p>
                <a:endParaRPr lang="en-US" altLang="en-US" b="1" dirty="0" smtClean="0"/>
              </a:p>
              <a:p>
                <a:pPr lvl="1"/>
                <a:endParaRPr lang="en-US" altLang="en-US" sz="1700" dirty="0" smtClean="0"/>
              </a:p>
              <a:p>
                <a:pPr lvl="1"/>
                <a:r>
                  <a:rPr lang="en-US" altLang="en-US" dirty="0" smtClean="0"/>
                  <a:t>undirected graph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en-US" dirty="0" smtClean="0"/>
                  <a:t>;      food sources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en-US" dirty="0" smtClean="0"/>
              </a:p>
              <a:p>
                <a:pPr lvl="1"/>
                <a:endParaRPr lang="en-US" altLang="en-US" sz="1900" dirty="0" smtClean="0"/>
              </a:p>
              <a:p>
                <a:pPr lvl="1"/>
                <a:r>
                  <a:rPr lang="en-US" altLang="en-US" dirty="0" smtClean="0"/>
                  <a:t>capacity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dirty="0" smtClean="0"/>
                  <a:t>;    resistance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en-US" dirty="0" smtClean="0"/>
              </a:p>
              <a:p>
                <a:pPr lvl="1"/>
                <a:endParaRPr lang="en-US" altLang="en-US" sz="19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en-US" dirty="0" smtClean="0"/>
                  <a:t>electrical flow induced by resistors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 </a:t>
                </a:r>
                <a:r>
                  <a:rPr lang="en-US" altLang="en-US" sz="1900" dirty="0" smtClean="0"/>
                  <a:t>[in </a:t>
                </a:r>
                <a:r>
                  <a:rPr lang="en-US" altLang="en-US" sz="1900" i="1" dirty="0" smtClean="0"/>
                  <a:t>vector notation</a:t>
                </a:r>
                <a:r>
                  <a:rPr lang="en-US" altLang="en-US" sz="1900" dirty="0" smtClean="0"/>
                  <a:t>]</a:t>
                </a:r>
                <a:endParaRPr lang="en-US" altLang="en-US" sz="1900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3" y="2727911"/>
                <a:ext cx="8229600" cy="2901102"/>
              </a:xfrm>
              <a:prstGeom prst="rect">
                <a:avLst/>
              </a:prstGeom>
              <a:blipFill rotWithShape="0">
                <a:blip r:embed="rId3"/>
                <a:stretch>
                  <a:fillRect l="-1185" t="-4202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096191"/>
            <a:ext cx="8229600" cy="141866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4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68313" y="6345458"/>
            <a:ext cx="6175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 smtClean="0"/>
              <a:t>TKN’07 - </a:t>
            </a:r>
            <a:r>
              <a:rPr lang="en-US" altLang="en-US" sz="1600" dirty="0" err="1" smtClean="0"/>
              <a:t>Tero</a:t>
            </a:r>
            <a:r>
              <a:rPr lang="en-US" altLang="en-US" sz="1600" dirty="0" smtClean="0"/>
              <a:t>, Kobayashi, </a:t>
            </a:r>
            <a:r>
              <a:rPr lang="en-US" altLang="en-US" sz="1600" dirty="0" err="1" smtClean="0"/>
              <a:t>Nakagaki</a:t>
            </a:r>
            <a:r>
              <a:rPr lang="en-US" altLang="en-US" sz="1600" dirty="0" smtClean="0"/>
              <a:t> - Journal </a:t>
            </a:r>
            <a:r>
              <a:rPr lang="en-US" altLang="en-US" sz="1600" dirty="0"/>
              <a:t>of Theoretical Biology’07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5700" y="3231301"/>
            <a:ext cx="8665827" cy="424952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b="1" dirty="0" smtClean="0"/>
              <a:t>Physarum</a:t>
            </a:r>
            <a:r>
              <a:rPr lang="en-US" altLang="en-US" sz="2200" dirty="0" smtClean="0"/>
              <a:t> </a:t>
            </a:r>
            <a:r>
              <a:rPr lang="en-US" altLang="en-US" sz="2200" dirty="0" smtClean="0"/>
              <a:t>is an </a:t>
            </a:r>
            <a:r>
              <a:rPr lang="en-US" altLang="en-US" sz="2200" b="1" dirty="0" smtClean="0"/>
              <a:t>electrical network</a:t>
            </a:r>
            <a:r>
              <a:rPr lang="en-US" altLang="en-US" sz="2200" dirty="0" smtClean="0"/>
              <a:t> with </a:t>
            </a:r>
            <a:r>
              <a:rPr lang="en-US" altLang="en-US" sz="2200" b="1" i="1" dirty="0" smtClean="0"/>
              <a:t>time varying </a:t>
            </a:r>
            <a:r>
              <a:rPr lang="en-US" altLang="en-US" sz="2200" dirty="0" smtClean="0"/>
              <a:t>resistors.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592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76250"/>
            <a:ext cx="7787791" cy="576263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0000"/>
          </a:bodyPr>
          <a:lstStyle/>
          <a:p>
            <a:r>
              <a:rPr lang="en-US" altLang="en-US" dirty="0" smtClean="0">
                <a:solidFill>
                  <a:schemeClr val="accent2"/>
                </a:solidFill>
              </a:rPr>
              <a:t>Physarum </a:t>
            </a:r>
            <a:r>
              <a:rPr lang="en-US" altLang="en-US" dirty="0" err="1" smtClean="0">
                <a:solidFill>
                  <a:schemeClr val="accent2"/>
                </a:solidFill>
              </a:rPr>
              <a:t>Polycephalum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 txBox="1">
                <a:spLocks noChangeArrowheads="1"/>
              </p:cNvSpPr>
              <p:nvPr/>
            </p:nvSpPr>
            <p:spPr>
              <a:xfrm>
                <a:off x="468313" y="2727911"/>
                <a:ext cx="8229600" cy="2901102"/>
              </a:xfrm>
              <a:prstGeom prst="rect">
                <a:avLst/>
              </a:prstGeom>
              <a:noFill/>
              <a:ln/>
              <a:extLs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lIns="90488" tIns="44450" rIns="90488" bIns="4445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b="1" dirty="0" smtClean="0"/>
                  <a:t>TKN’07            Simple Mathematical Model</a:t>
                </a:r>
              </a:p>
              <a:p>
                <a:endParaRPr lang="en-US" altLang="en-US" b="1" dirty="0" smtClean="0"/>
              </a:p>
              <a:p>
                <a:pPr lvl="1"/>
                <a:endParaRPr lang="en-US" altLang="en-US" sz="1700" dirty="0" smtClean="0"/>
              </a:p>
              <a:p>
                <a:pPr lvl="1"/>
                <a:r>
                  <a:rPr lang="en-US" altLang="en-US" dirty="0" smtClean="0"/>
                  <a:t>undirected graph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en-US" dirty="0" smtClean="0"/>
                  <a:t>;      food sources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en-US" dirty="0" smtClean="0"/>
              </a:p>
              <a:p>
                <a:pPr lvl="1"/>
                <a:endParaRPr lang="en-US" altLang="en-US" sz="1900" dirty="0" smtClean="0"/>
              </a:p>
              <a:p>
                <a:pPr lvl="1"/>
                <a:r>
                  <a:rPr lang="en-US" altLang="en-US" dirty="0" smtClean="0"/>
                  <a:t>capacity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en-US" dirty="0" smtClean="0"/>
                  <a:t>;    resistance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altLang="en-US" dirty="0" smtClean="0"/>
              </a:p>
              <a:p>
                <a:pPr lvl="1"/>
                <a:endParaRPr lang="en-US" altLang="en-US" sz="19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en-US" dirty="0" smtClean="0"/>
                  <a:t>electrical flow induced by resistors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 smtClean="0"/>
                  <a:t>  </a:t>
                </a:r>
                <a:r>
                  <a:rPr lang="en-US" altLang="en-US" sz="1900" dirty="0" smtClean="0"/>
                  <a:t>[in </a:t>
                </a:r>
                <a:r>
                  <a:rPr lang="en-US" altLang="en-US" sz="1900" i="1" dirty="0" smtClean="0"/>
                  <a:t>vector notation</a:t>
                </a:r>
                <a:r>
                  <a:rPr lang="en-US" altLang="en-US" sz="1900" dirty="0" smtClean="0"/>
                  <a:t>]</a:t>
                </a:r>
                <a:endParaRPr lang="en-US" altLang="en-US" sz="1900" dirty="0"/>
              </a:p>
            </p:txBody>
          </p:sp>
        </mc:Choice>
        <mc:Fallback xmlns="">
          <p:sp>
            <p:nvSpPr>
              <p:cNvPr id="5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3" y="2727911"/>
                <a:ext cx="8229600" cy="2901102"/>
              </a:xfrm>
              <a:prstGeom prst="rect">
                <a:avLst/>
              </a:prstGeom>
              <a:blipFill rotWithShape="0">
                <a:blip r:embed="rId3"/>
                <a:stretch>
                  <a:fillRect l="-1185" t="-4202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096191"/>
            <a:ext cx="8229600" cy="1418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677863" y="5525334"/>
                <a:ext cx="4519620" cy="607069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:r>
                  <a:rPr lang="en-GB" sz="3200" dirty="0"/>
                  <a:t>ODE: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sz="3200" b="1" i="1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63" y="5525334"/>
                <a:ext cx="4519620" cy="607069"/>
              </a:xfrm>
              <a:prstGeom prst="roundRect">
                <a:avLst/>
              </a:prstGeom>
              <a:blipFill rotWithShape="0">
                <a:blip r:embed="rId5"/>
                <a:stretch>
                  <a:fillRect t="-7843" b="-30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5</a:t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68313" y="6345458"/>
            <a:ext cx="6175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 smtClean="0"/>
              <a:t>TKN’07 - </a:t>
            </a:r>
            <a:r>
              <a:rPr lang="en-US" altLang="en-US" sz="1600" dirty="0" err="1" smtClean="0"/>
              <a:t>Tero</a:t>
            </a:r>
            <a:r>
              <a:rPr lang="en-US" altLang="en-US" sz="1600" dirty="0" smtClean="0"/>
              <a:t>, Kobayashi, </a:t>
            </a:r>
            <a:r>
              <a:rPr lang="en-US" altLang="en-US" sz="1600" dirty="0" err="1" smtClean="0"/>
              <a:t>Nakagaki</a:t>
            </a:r>
            <a:r>
              <a:rPr lang="en-US" altLang="en-US" sz="1600" dirty="0" smtClean="0"/>
              <a:t> - Journal </a:t>
            </a:r>
            <a:r>
              <a:rPr lang="en-US" altLang="en-US" sz="1600" dirty="0"/>
              <a:t>of Theoretical Biology’07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25700" y="3231301"/>
            <a:ext cx="8665827" cy="424952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88" tIns="44450" rIns="90488" bIns="4445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200" b="1" dirty="0" smtClean="0"/>
              <a:t>Physarum</a:t>
            </a:r>
            <a:r>
              <a:rPr lang="en-US" altLang="en-US" sz="2200" dirty="0" smtClean="0"/>
              <a:t> </a:t>
            </a:r>
            <a:r>
              <a:rPr lang="en-US" altLang="en-US" sz="2200" dirty="0" smtClean="0"/>
              <a:t>is an </a:t>
            </a:r>
            <a:r>
              <a:rPr lang="en-US" altLang="en-US" sz="2200" b="1" dirty="0" smtClean="0"/>
              <a:t>electrical network</a:t>
            </a:r>
            <a:r>
              <a:rPr lang="en-US" altLang="en-US" sz="2200" dirty="0" smtClean="0"/>
              <a:t> with </a:t>
            </a:r>
            <a:r>
              <a:rPr lang="en-US" altLang="en-US" sz="2200" b="1" i="1" dirty="0" smtClean="0"/>
              <a:t>time varying </a:t>
            </a:r>
            <a:r>
              <a:rPr lang="en-US" altLang="en-US" sz="2200" dirty="0" smtClean="0"/>
              <a:t>resistors.</a:t>
            </a:r>
            <a:endParaRPr lang="en-US" alt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6014639" y="5538533"/>
                <a:ext cx="2372522" cy="607069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en-US" sz="3200" b="1" i="1" dirty="0" smtClean="0"/>
                  <a:t>  </a:t>
                </a:r>
                <a:endParaRPr lang="en-US" altLang="en-US" sz="3200" b="1" i="1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639" y="5538533"/>
                <a:ext cx="2372522" cy="607069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5348886" y="5842924"/>
            <a:ext cx="5089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4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4" y="1362628"/>
            <a:ext cx="4143100" cy="2401298"/>
          </a:xfrm>
        </p:spPr>
        <p:txBody>
          <a:bodyPr/>
          <a:lstStyle/>
          <a:p>
            <a:r>
              <a:rPr lang="en-US" sz="2400" i="1" dirty="0" smtClean="0">
                <a:ea typeface="Cambria Math" panose="02040503050406030204" pitchFamily="18" charset="0"/>
              </a:rPr>
              <a:t>Biologically </a:t>
            </a:r>
            <a:r>
              <a:rPr lang="en-US" sz="2400" b="1" i="1" dirty="0" smtClean="0">
                <a:ea typeface="Cambria Math" panose="02040503050406030204" pitchFamily="18" charset="0"/>
              </a:rPr>
              <a:t>Grounded</a:t>
            </a:r>
          </a:p>
          <a:p>
            <a:endParaRPr lang="en-US" sz="2400" i="1" dirty="0" smtClean="0">
              <a:ea typeface="Cambria Math" panose="020405030504060302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67245"/>
            <a:ext cx="6408737" cy="5762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accent2"/>
                </a:solidFill>
              </a:rPr>
              <a:t>Mathematical Models</a:t>
            </a:r>
            <a:endParaRPr lang="en-US" altLang="en-US" dirty="0">
              <a:solidFill>
                <a:srgbClr val="7030A0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4747704" y="1362628"/>
            <a:ext cx="4143100" cy="240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AAED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>
                <a:ea typeface="Cambria Math" panose="02040503050406030204" pitchFamily="18" charset="0"/>
              </a:rPr>
              <a:t>Biologically </a:t>
            </a:r>
            <a:r>
              <a:rPr lang="en-US" sz="2400" b="1" i="1" dirty="0" smtClean="0">
                <a:ea typeface="Cambria Math" panose="02040503050406030204" pitchFamily="18" charset="0"/>
              </a:rPr>
              <a:t>Inspired</a:t>
            </a:r>
          </a:p>
          <a:p>
            <a:endParaRPr lang="en-US" sz="2400" i="1" dirty="0" smtClean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137106" y="1898233"/>
                <a:ext cx="2487722" cy="607069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400" b="1" i="1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06" y="1898233"/>
                <a:ext cx="2487722" cy="607069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552893" y="2824422"/>
                <a:ext cx="3773107" cy="789294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lvl="1"/>
                <a:r>
                  <a:rPr lang="en-GB" sz="2000" dirty="0" smtClean="0"/>
                  <a:t>Euler discretization</a:t>
                </a:r>
                <a:r>
                  <a:rPr lang="en-GB" sz="2000" dirty="0"/>
                  <a:t> 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⋅|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en-US" sz="2000" b="1" i="1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3" y="2824422"/>
                <a:ext cx="3773107" cy="789294"/>
              </a:xfrm>
              <a:prstGeom prst="round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5598000" y="1898233"/>
                <a:ext cx="2487722" cy="607069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400" b="1" i="1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00" y="1898233"/>
                <a:ext cx="2487722" cy="607069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/>
              <p:cNvSpPr txBox="1">
                <a:spLocks/>
              </p:cNvSpPr>
              <p:nvPr/>
            </p:nvSpPr>
            <p:spPr bwMode="auto">
              <a:xfrm>
                <a:off x="1965167" y="3716494"/>
                <a:ext cx="5863321" cy="878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9AAED2"/>
                  </a:buClr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»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i="1" dirty="0" smtClean="0">
                    <a:ea typeface="Cambria Math" panose="02040503050406030204" pitchFamily="18" charset="0"/>
                  </a:rPr>
                  <a:t>        positive Linear Programs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(</a:t>
                </a:r>
                <a:r>
                  <a:rPr lang="en-US" sz="2400" dirty="0" err="1" smtClean="0">
                    <a:ea typeface="Cambria Math" panose="02040503050406030204" pitchFamily="18" charset="0"/>
                  </a:rPr>
                  <a:t>posLP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)</a:t>
                </a:r>
                <a:r>
                  <a:rPr lang="en-US" sz="2400" i="1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     i.e. </a:t>
                </a:r>
                <a14:m>
                  <m:oMath xmlns:m="http://schemas.openxmlformats.org/officeDocument/2006/math">
                    <m:r>
                      <a:rPr lang="en-US" altLang="en-US" sz="24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has full row rank </a:t>
                </a:r>
              </a:p>
            </p:txBody>
          </p:sp>
        </mc:Choice>
        <mc:Fallback xmlns="">
          <p:sp>
            <p:nvSpPr>
              <p:cNvPr id="12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5167" y="3716494"/>
                <a:ext cx="5863321" cy="878348"/>
              </a:xfrm>
              <a:prstGeom prst="rect">
                <a:avLst/>
              </a:prstGeom>
              <a:blipFill rotWithShape="0">
                <a:blip r:embed="rId5"/>
                <a:stretch>
                  <a:fillRect t="-5556" b="-180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1137105" y="4680213"/>
                <a:ext cx="2487723" cy="124212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en-US" sz="2400" b="1" i="1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en-US" sz="2400" b="1" i="1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05" y="4680213"/>
                <a:ext cx="2487723" cy="1242122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5597999" y="4680213"/>
                <a:ext cx="2487723" cy="124212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en-US" sz="2400" b="1" i="1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en-US" sz="2400" b="1" i="1" dirty="0" smtClean="0"/>
              </a:p>
              <a:p>
                <a:pPr lvl="1"/>
                <a:r>
                  <a:rPr lang="en-US" altLang="en-US" sz="2400" b="1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400" b="1" i="1" dirty="0"/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99" y="4680213"/>
                <a:ext cx="2487723" cy="1242122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4896828" y="2824422"/>
                <a:ext cx="3773107" cy="789294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lvl="1"/>
                <a:r>
                  <a:rPr lang="en-GB" sz="2000" dirty="0" smtClean="0"/>
                  <a:t>Euler discretization</a:t>
                </a:r>
                <a:r>
                  <a:rPr lang="en-GB" sz="2000" dirty="0"/>
                  <a:t> 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en-US" sz="2000" b="1" i="1" dirty="0"/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828" y="2824422"/>
                <a:ext cx="3773107" cy="789294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4611414" y="1457490"/>
            <a:ext cx="0" cy="22115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11414" y="4642273"/>
            <a:ext cx="0" cy="12800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rved Right Arrow 17"/>
          <p:cNvSpPr/>
          <p:nvPr/>
        </p:nvSpPr>
        <p:spPr>
          <a:xfrm>
            <a:off x="4716783" y="2066136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>
            <a:off x="267479" y="2066136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47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4" y="1362628"/>
            <a:ext cx="4143100" cy="2401298"/>
          </a:xfrm>
        </p:spPr>
        <p:txBody>
          <a:bodyPr/>
          <a:lstStyle/>
          <a:p>
            <a:r>
              <a:rPr lang="en-US" sz="2400" i="1" dirty="0" smtClean="0">
                <a:ea typeface="Cambria Math" panose="02040503050406030204" pitchFamily="18" charset="0"/>
              </a:rPr>
              <a:t>Biologically </a:t>
            </a:r>
            <a:r>
              <a:rPr lang="en-US" sz="2400" b="1" i="1" dirty="0" smtClean="0">
                <a:ea typeface="Cambria Math" panose="02040503050406030204" pitchFamily="18" charset="0"/>
              </a:rPr>
              <a:t>Grounded</a:t>
            </a:r>
          </a:p>
          <a:p>
            <a:endParaRPr lang="en-US" sz="2400" i="1" dirty="0" smtClean="0">
              <a:ea typeface="Cambria Math" panose="020405030504060302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67245"/>
            <a:ext cx="6408737" cy="576263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chemeClr val="accent2"/>
                </a:solidFill>
              </a:rPr>
              <a:t>Mathematical Models</a:t>
            </a:r>
            <a:endParaRPr lang="en-US" altLang="en-US" dirty="0">
              <a:solidFill>
                <a:srgbClr val="7030A0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4747704" y="1362628"/>
            <a:ext cx="4143100" cy="240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AAED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>
                <a:ea typeface="Cambria Math" panose="02040503050406030204" pitchFamily="18" charset="0"/>
              </a:rPr>
              <a:t>Biologically </a:t>
            </a:r>
            <a:r>
              <a:rPr lang="en-US" sz="2400" b="1" i="1" dirty="0" smtClean="0">
                <a:ea typeface="Cambria Math" panose="02040503050406030204" pitchFamily="18" charset="0"/>
              </a:rPr>
              <a:t>Inspired</a:t>
            </a:r>
          </a:p>
          <a:p>
            <a:endParaRPr lang="en-US" sz="2400" i="1" dirty="0" smtClean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137106" y="1898233"/>
                <a:ext cx="2487722" cy="607069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400" b="1" i="1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06" y="1898233"/>
                <a:ext cx="2487722" cy="607069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552893" y="2824422"/>
                <a:ext cx="3773107" cy="789294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lvl="1"/>
                <a:r>
                  <a:rPr lang="en-GB" sz="2000" dirty="0" smtClean="0"/>
                  <a:t>Euler discretization</a:t>
                </a:r>
                <a:r>
                  <a:rPr lang="en-GB" sz="2000" dirty="0"/>
                  <a:t> 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⋅|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en-US" sz="2000" b="1" i="1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3" y="2824422"/>
                <a:ext cx="3773107" cy="789294"/>
              </a:xfrm>
              <a:prstGeom prst="round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5598000" y="1898233"/>
                <a:ext cx="2487722" cy="607069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400" b="1" i="1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00" y="1898233"/>
                <a:ext cx="2487722" cy="607069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1137105" y="4680213"/>
                <a:ext cx="2487723" cy="124212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en-US" sz="2400" b="1" i="1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en-US" sz="2400" b="1" i="1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05" y="4680213"/>
                <a:ext cx="2487723" cy="1242122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5597999" y="4680213"/>
                <a:ext cx="2487723" cy="124212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en-US" sz="2400" b="1" i="1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en-US" sz="2400" b="1" i="1" dirty="0" smtClean="0"/>
              </a:p>
              <a:p>
                <a:pPr lvl="1"/>
                <a:r>
                  <a:rPr lang="en-US" altLang="en-US" sz="2400" b="1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400" b="1" i="1" dirty="0"/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99" y="4680213"/>
                <a:ext cx="2487723" cy="1242122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4896828" y="2824422"/>
                <a:ext cx="3773107" cy="789294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lvl="1"/>
                <a:r>
                  <a:rPr lang="en-GB" sz="2000" dirty="0" smtClean="0"/>
                  <a:t>Euler discretization</a:t>
                </a:r>
                <a:r>
                  <a:rPr lang="en-GB" sz="2000" dirty="0"/>
                  <a:t> 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en-US" sz="2000" b="1" i="1" dirty="0"/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828" y="2824422"/>
                <a:ext cx="3773107" cy="789294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4611414" y="1457490"/>
            <a:ext cx="0" cy="22115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11414" y="4642273"/>
            <a:ext cx="0" cy="12800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rved Right Arrow 17"/>
          <p:cNvSpPr/>
          <p:nvPr/>
        </p:nvSpPr>
        <p:spPr>
          <a:xfrm>
            <a:off x="4716783" y="2066136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>
            <a:off x="267479" y="2066136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863204" y="2725860"/>
            <a:ext cx="4058521" cy="1064982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403196" y="1747016"/>
            <a:ext cx="4058521" cy="936852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/>
          <p:cNvSpPr/>
          <p:nvPr/>
        </p:nvSpPr>
        <p:spPr>
          <a:xfrm rot="20580000">
            <a:off x="2374722" y="2364012"/>
            <a:ext cx="4625437" cy="704527"/>
          </a:xfrm>
          <a:prstGeom prst="roundRect">
            <a:avLst/>
          </a:prstGeom>
          <a:solidFill>
            <a:srgbClr val="C0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Two New Results</a:t>
            </a:r>
            <a:endParaRPr lang="en-GB" sz="24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7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/>
              <p:cNvSpPr txBox="1">
                <a:spLocks/>
              </p:cNvSpPr>
              <p:nvPr/>
            </p:nvSpPr>
            <p:spPr bwMode="auto">
              <a:xfrm>
                <a:off x="1965167" y="3716494"/>
                <a:ext cx="5863321" cy="878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9AAED2"/>
                  </a:buClr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»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i="1" dirty="0" smtClean="0">
                    <a:ea typeface="Cambria Math" panose="02040503050406030204" pitchFamily="18" charset="0"/>
                  </a:rPr>
                  <a:t>        positive Linear Programs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(</a:t>
                </a:r>
                <a:r>
                  <a:rPr lang="en-US" sz="2400" dirty="0" err="1" smtClean="0">
                    <a:ea typeface="Cambria Math" panose="02040503050406030204" pitchFamily="18" charset="0"/>
                  </a:rPr>
                  <a:t>posLP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)</a:t>
                </a:r>
                <a:r>
                  <a:rPr lang="en-US" sz="2400" i="1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     i.e. </a:t>
                </a:r>
                <a14:m>
                  <m:oMath xmlns:m="http://schemas.openxmlformats.org/officeDocument/2006/math">
                    <m:r>
                      <a:rPr lang="en-US" altLang="en-US" sz="24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has full row rank </a:t>
                </a:r>
              </a:p>
            </p:txBody>
          </p:sp>
        </mc:Choice>
        <mc:Fallback xmlns="">
          <p:sp>
            <p:nvSpPr>
              <p:cNvPr id="2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5167" y="3716494"/>
                <a:ext cx="5863321" cy="878348"/>
              </a:xfrm>
              <a:prstGeom prst="rect">
                <a:avLst/>
              </a:prstGeom>
              <a:blipFill rotWithShape="0">
                <a:blip r:embed="rId9"/>
                <a:stretch>
                  <a:fillRect t="-5556" b="-180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98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68314" y="1362628"/>
            <a:ext cx="4143100" cy="2401298"/>
          </a:xfrm>
        </p:spPr>
        <p:txBody>
          <a:bodyPr/>
          <a:lstStyle/>
          <a:p>
            <a:r>
              <a:rPr lang="en-US" sz="2400" i="1" dirty="0" smtClean="0">
                <a:ea typeface="Cambria Math" panose="02040503050406030204" pitchFamily="18" charset="0"/>
              </a:rPr>
              <a:t>Biologically </a:t>
            </a:r>
            <a:r>
              <a:rPr lang="en-US" sz="2400" b="1" i="1" dirty="0" smtClean="0">
                <a:ea typeface="Cambria Math" panose="02040503050406030204" pitchFamily="18" charset="0"/>
              </a:rPr>
              <a:t>Grounded</a:t>
            </a:r>
          </a:p>
          <a:p>
            <a:endParaRPr lang="en-US" sz="2400" i="1" dirty="0" smtClean="0">
              <a:ea typeface="Cambria Math" panose="020405030504060302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67245"/>
            <a:ext cx="6408737" cy="576263"/>
          </a:xfrm>
        </p:spPr>
        <p:txBody>
          <a:bodyPr>
            <a:noAutofit/>
          </a:bodyPr>
          <a:lstStyle/>
          <a:p>
            <a:r>
              <a:rPr lang="en-US" altLang="en-US" sz="4000" dirty="0" smtClean="0">
                <a:solidFill>
                  <a:schemeClr val="accent2"/>
                </a:solidFill>
              </a:rPr>
              <a:t>Mathematical Models</a:t>
            </a:r>
            <a:endParaRPr lang="en-US" altLang="en-US" sz="4000" dirty="0">
              <a:solidFill>
                <a:srgbClr val="7030A0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4747704" y="1362628"/>
            <a:ext cx="4143100" cy="2401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AAED2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 smtClean="0">
                <a:ea typeface="Cambria Math" panose="02040503050406030204" pitchFamily="18" charset="0"/>
              </a:rPr>
              <a:t>Biologically </a:t>
            </a:r>
            <a:r>
              <a:rPr lang="en-US" sz="2400" b="1" i="1" dirty="0" smtClean="0">
                <a:ea typeface="Cambria Math" panose="02040503050406030204" pitchFamily="18" charset="0"/>
              </a:rPr>
              <a:t>Inspired</a:t>
            </a:r>
          </a:p>
          <a:p>
            <a:endParaRPr lang="en-US" sz="2400" i="1" dirty="0" smtClean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/>
              <p:cNvSpPr/>
              <p:nvPr/>
            </p:nvSpPr>
            <p:spPr>
              <a:xfrm>
                <a:off x="1137106" y="1898233"/>
                <a:ext cx="2487722" cy="607069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400" b="1" i="1" dirty="0"/>
              </a:p>
            </p:txBody>
          </p:sp>
        </mc:Choice>
        <mc:Fallback xmlns="">
          <p:sp>
            <p:nvSpPr>
              <p:cNvPr id="9" name="Rounded 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06" y="1898233"/>
                <a:ext cx="2487722" cy="607069"/>
              </a:xfrm>
              <a:prstGeom prst="round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552893" y="2824422"/>
                <a:ext cx="3773107" cy="789294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lvl="1"/>
                <a:r>
                  <a:rPr lang="en-GB" sz="2000" dirty="0" smtClean="0"/>
                  <a:t>Euler discretization</a:t>
                </a:r>
                <a:r>
                  <a:rPr lang="en-GB" sz="2000" dirty="0"/>
                  <a:t> 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⋅|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altLang="en-US" sz="2000" b="1" i="1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93" y="2824422"/>
                <a:ext cx="3773107" cy="789294"/>
              </a:xfrm>
              <a:prstGeom prst="round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5598000" y="1898233"/>
                <a:ext cx="2487722" cy="607069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400" b="1" i="1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000" y="1898233"/>
                <a:ext cx="2487722" cy="607069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1137105" y="4680213"/>
                <a:ext cx="2487723" cy="124212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en-US" sz="2400" b="1" i="1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en-US" sz="2400" b="1" i="1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105" y="4680213"/>
                <a:ext cx="2487723" cy="1242122"/>
              </a:xfrm>
              <a:prstGeom prst="round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5597999" y="4680213"/>
                <a:ext cx="2487723" cy="1242122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altLang="en-US" sz="2400" b="1" i="1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en-US" sz="2400" b="1" i="1" dirty="0" smtClean="0"/>
              </a:p>
              <a:p>
                <a:pPr lvl="1"/>
                <a:r>
                  <a:rPr lang="en-US" altLang="en-US" sz="2400" b="1" dirty="0" smtClean="0"/>
                  <a:t>      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en-US" sz="2400" b="1" i="1" dirty="0"/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999" y="4680213"/>
                <a:ext cx="2487723" cy="1242122"/>
              </a:xfrm>
              <a:prstGeom prst="round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14"/>
              <p:cNvSpPr/>
              <p:nvPr/>
            </p:nvSpPr>
            <p:spPr>
              <a:xfrm>
                <a:off x="4896828" y="2824422"/>
                <a:ext cx="3773107" cy="789294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 anchorCtr="1">
                <a:spAutoFit/>
              </a:bodyPr>
              <a:lstStyle/>
              <a:p>
                <a:pPr lvl="1"/>
                <a:r>
                  <a:rPr lang="en-GB" sz="2000" dirty="0" smtClean="0"/>
                  <a:t>Euler discretization</a:t>
                </a:r>
                <a:r>
                  <a:rPr lang="en-GB" sz="2000" dirty="0"/>
                  <a:t> </a:t>
                </a: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en-US" sz="2000" b="1" i="1" dirty="0"/>
              </a:p>
            </p:txBody>
          </p:sp>
        </mc:Choice>
        <mc:Fallback xmlns="">
          <p:sp>
            <p:nvSpPr>
              <p:cNvPr id="15" name="Rounded 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828" y="2824422"/>
                <a:ext cx="3773107" cy="789294"/>
              </a:xfrm>
              <a:prstGeom prst="round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4611414" y="1457490"/>
            <a:ext cx="0" cy="22115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611414" y="4642273"/>
            <a:ext cx="0" cy="12800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rved Right Arrow 17"/>
          <p:cNvSpPr/>
          <p:nvPr/>
        </p:nvSpPr>
        <p:spPr>
          <a:xfrm>
            <a:off x="4716783" y="2066136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>
            <a:off x="267479" y="2066136"/>
            <a:ext cx="731520" cy="12161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403196" y="1747016"/>
            <a:ext cx="4058521" cy="936852"/>
          </a:xfrm>
          <a:prstGeom prst="ellipse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/>
          <p:cNvSpPr/>
          <p:nvPr/>
        </p:nvSpPr>
        <p:spPr>
          <a:xfrm>
            <a:off x="351705" y="2800207"/>
            <a:ext cx="4110012" cy="83091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1. Bio Grounded</a:t>
            </a:r>
            <a:endParaRPr lang="en-GB" sz="2400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/>
              <p:cNvSpPr txBox="1">
                <a:spLocks/>
              </p:cNvSpPr>
              <p:nvPr/>
            </p:nvSpPr>
            <p:spPr bwMode="auto">
              <a:xfrm>
                <a:off x="1965167" y="3716494"/>
                <a:ext cx="5863321" cy="8783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9AAED2"/>
                  </a:buClr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Arial" panose="020B0604020202020204" pitchFamily="34" charset="0"/>
                  <a:buChar char="»"/>
                  <a:defRPr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i="1" dirty="0" smtClean="0">
                    <a:ea typeface="Cambria Math" panose="02040503050406030204" pitchFamily="18" charset="0"/>
                  </a:rPr>
                  <a:t>        positive Linear Programs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(</a:t>
                </a:r>
                <a:r>
                  <a:rPr lang="en-US" sz="2400" dirty="0" err="1" smtClean="0">
                    <a:ea typeface="Cambria Math" panose="02040503050406030204" pitchFamily="18" charset="0"/>
                  </a:rPr>
                  <a:t>posLP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)</a:t>
                </a:r>
                <a:r>
                  <a:rPr lang="en-US" sz="2400" i="1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>
                    <a:ea typeface="Cambria Math" panose="02040503050406030204" pitchFamily="18" charset="0"/>
                  </a:rPr>
                  <a:t>      i.e. </a:t>
                </a:r>
                <a14:m>
                  <m:oMath xmlns:m="http://schemas.openxmlformats.org/officeDocument/2006/math">
                    <m:r>
                      <a:rPr lang="en-US" altLang="en-US" sz="2400" b="0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400" dirty="0" smtClean="0">
                    <a:ea typeface="Cambria Math" panose="02040503050406030204" pitchFamily="18" charset="0"/>
                  </a:rPr>
                  <a:t> has full row rank </a:t>
                </a:r>
              </a:p>
            </p:txBody>
          </p:sp>
        </mc:Choice>
        <mc:Fallback xmlns="">
          <p:sp>
            <p:nvSpPr>
              <p:cNvPr id="25" name="Content Placeholder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5167" y="3716494"/>
                <a:ext cx="5863321" cy="878348"/>
              </a:xfrm>
              <a:prstGeom prst="rect">
                <a:avLst/>
              </a:prstGeom>
              <a:blipFill rotWithShape="0">
                <a:blip r:embed="rId9"/>
                <a:stretch>
                  <a:fillRect t="-5556" b="-180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/>
          <p:cNvSpPr/>
          <p:nvPr/>
        </p:nvSpPr>
        <p:spPr>
          <a:xfrm>
            <a:off x="4716783" y="1043508"/>
            <a:ext cx="4174021" cy="5119562"/>
          </a:xfrm>
          <a:prstGeom prst="round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02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68313" y="1574364"/>
                <a:ext cx="8229600" cy="4057512"/>
              </a:xfrm>
            </p:spPr>
            <p:txBody>
              <a:bodyPr/>
              <a:lstStyle/>
              <a:p>
                <a:r>
                  <a:rPr lang="en-US" sz="2400" b="1" dirty="0" smtClean="0">
                    <a:ea typeface="Cambria Math" panose="02040503050406030204" pitchFamily="18" charset="0"/>
                  </a:rPr>
                  <a:t>Problem:</a:t>
                </a:r>
                <a:r>
                  <a:rPr lang="en-US" sz="2400" i="1" dirty="0" smtClean="0">
                    <a:ea typeface="Cambria Math" panose="02040503050406030204" pitchFamily="18" charset="0"/>
                  </a:rPr>
                  <a:t> </a:t>
                </a:r>
                <a:r>
                  <a:rPr lang="en-US" sz="2400" i="1" dirty="0" smtClean="0">
                    <a:solidFill>
                      <a:schemeClr val="accent2"/>
                    </a:solidFill>
                    <a:ea typeface="Cambria Math" panose="02040503050406030204" pitchFamily="18" charset="0"/>
                  </a:rPr>
                  <a:t>Shortest Path (SP)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i="1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i="1" dirty="0" smtClean="0"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</a:rPr>
                  <a:t>vertex-edge incidence matrix</a:t>
                </a:r>
                <a:r>
                  <a:rPr lang="en-US" i="1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endParaRPr lang="en-US" b="1" i="1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313" y="1574364"/>
                <a:ext cx="8229600" cy="4057512"/>
              </a:xfrm>
              <a:blipFill rotWithShape="0">
                <a:blip r:embed="rId3"/>
                <a:stretch>
                  <a:fillRect l="-1037" t="-21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994811"/>
                  </p:ext>
                </p:extLst>
              </p:nvPr>
            </p:nvGraphicFramePr>
            <p:xfrm>
              <a:off x="556438" y="3012233"/>
              <a:ext cx="8247320" cy="213380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495647"/>
                    <a:gridCol w="1690576"/>
                    <a:gridCol w="1871330"/>
                    <a:gridCol w="3189767"/>
                  </a:tblGrid>
                  <a:tr h="7468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Shortest</a:t>
                          </a:r>
                        </a:p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Path</a:t>
                          </a:r>
                          <a:endParaRPr lang="en-GB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Existence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of Solution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Convergence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to OPT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Comments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75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MO’08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kern="1200" smtClean="0">
                                        <a:solidFill>
                                          <a:srgbClr val="009242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kern="1200" dirty="0" smtClean="0">
                                        <a:solidFill>
                                          <a:srgbClr val="009242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YES</m:t>
                                    </m:r>
                                  </m:e>
                                  <m:sup>
                                    <m:r>
                                      <a:rPr lang="en-US" sz="1800" kern="1200" smtClean="0">
                                        <a:solidFill>
                                          <a:srgbClr val="009242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1800" kern="1200" dirty="0">
                            <a:solidFill>
                              <a:srgbClr val="009242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Special graph families:</a:t>
                          </a:r>
                        </a:p>
                        <a:p>
                          <a:pPr algn="ctr"/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parallel edges, planar graphs</a:t>
                          </a:r>
                          <a:endParaRPr lang="en-GB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68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BMV’12</a:t>
                          </a:r>
                          <a:endParaRPr lang="en-GB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9242"/>
                              </a:solidFill>
                            </a:rPr>
                            <a:t>ALL</a:t>
                          </a:r>
                          <a:r>
                            <a:rPr lang="en-US" baseline="0" dirty="0" smtClean="0">
                              <a:solidFill>
                                <a:srgbClr val="009242"/>
                              </a:solidFill>
                            </a:rPr>
                            <a:t> graphs</a:t>
                          </a:r>
                          <a:endParaRPr lang="en-GB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9994811"/>
                  </p:ext>
                </p:extLst>
              </p:nvPr>
            </p:nvGraphicFramePr>
            <p:xfrm>
              <a:off x="556438" y="3012233"/>
              <a:ext cx="8247320" cy="2133804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1495647"/>
                    <a:gridCol w="1690576"/>
                    <a:gridCol w="1871330"/>
                    <a:gridCol w="3189767"/>
                  </a:tblGrid>
                  <a:tr h="7468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Shortest</a:t>
                          </a:r>
                        </a:p>
                        <a:p>
                          <a:pPr algn="ctr"/>
                          <a:r>
                            <a:rPr lang="en-US" dirty="0" smtClean="0">
                              <a:solidFill>
                                <a:schemeClr val="accent2"/>
                              </a:solidFill>
                            </a:rPr>
                            <a:t>Path</a:t>
                          </a:r>
                          <a:endParaRPr lang="en-GB" dirty="0">
                            <a:solidFill>
                              <a:schemeClr val="accent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Existence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of Solution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Convergence</a:t>
                          </a:r>
                        </a:p>
                        <a:p>
                          <a:pPr algn="ctr"/>
                          <a:r>
                            <a:rPr lang="en-US" dirty="0" smtClean="0"/>
                            <a:t>to OPT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Comments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MO’08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0684" t="-118095" r="-171336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Special graph families:</a:t>
                          </a:r>
                        </a:p>
                        <a:p>
                          <a:pPr algn="ctr"/>
                          <a:r>
                            <a:rPr lang="en-US" dirty="0" smtClean="0">
                              <a:solidFill>
                                <a:srgbClr val="0070C0"/>
                              </a:solidFill>
                            </a:rPr>
                            <a:t>parallel edges, planar graphs</a:t>
                          </a:r>
                          <a:endParaRPr lang="en-GB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468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/>
                            <a:t>BMV’12</a:t>
                          </a:r>
                          <a:endParaRPr lang="en-GB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YES</a:t>
                          </a:r>
                          <a:endParaRPr lang="en-GB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solidFill>
                                <a:srgbClr val="009242"/>
                              </a:solidFill>
                            </a:rPr>
                            <a:t>ALL</a:t>
                          </a:r>
                          <a:r>
                            <a:rPr lang="en-US" baseline="0" dirty="0" smtClean="0">
                              <a:solidFill>
                                <a:srgbClr val="009242"/>
                              </a:solidFill>
                            </a:rPr>
                            <a:t> graphs</a:t>
                          </a:r>
                          <a:endParaRPr lang="en-GB" dirty="0">
                            <a:solidFill>
                              <a:srgbClr val="00924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/>
              <p:cNvSpPr/>
              <p:nvPr/>
            </p:nvSpPr>
            <p:spPr>
              <a:xfrm>
                <a:off x="3436237" y="500292"/>
                <a:ext cx="2487722" cy="510168"/>
              </a:xfrm>
              <a:prstGeom prst="roundRect">
                <a:avLst/>
              </a:prstGeom>
              <a:solidFill>
                <a:srgbClr val="9BBB5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200" b="1" i="1" dirty="0"/>
              </a:p>
            </p:txBody>
          </p:sp>
        </mc:Choice>
        <mc:Fallback xmlns="">
          <p:sp>
            <p:nvSpPr>
              <p:cNvPr id="16" name="Rounded 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237" y="500292"/>
                <a:ext cx="2487722" cy="510168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/>
              <p:cNvSpPr/>
              <p:nvPr/>
            </p:nvSpPr>
            <p:spPr>
              <a:xfrm>
                <a:off x="6453384" y="403182"/>
                <a:ext cx="2350374" cy="704388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en-US" sz="2200" b="1" i="1" dirty="0" smtClean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.   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2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altLang="en-US" sz="2200" b="1" i="1" dirty="0"/>
              </a:p>
            </p:txBody>
          </p:sp>
        </mc:Choice>
        <mc:Fallback xmlns="">
          <p:sp>
            <p:nvSpPr>
              <p:cNvPr id="17" name="Rounded 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384" y="403182"/>
                <a:ext cx="2350374" cy="704388"/>
              </a:xfrm>
              <a:prstGeom prst="roundRect">
                <a:avLst/>
              </a:prstGeom>
              <a:blipFill rotWithShape="0">
                <a:blip r:embed="rId6"/>
                <a:stretch>
                  <a:fillRect b="-8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468313" y="467245"/>
            <a:ext cx="6408737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dirty="0" smtClean="0">
                <a:solidFill>
                  <a:schemeClr val="accent2"/>
                </a:solidFill>
              </a:rPr>
              <a:t>Prior Work</a:t>
            </a:r>
            <a:endParaRPr lang="en-US" altLang="en-US" sz="4000" dirty="0">
              <a:solidFill>
                <a:srgbClr val="7030A0"/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837A-CEE2-46A7-939C-CB6EF6417149}" type="slidenum">
              <a:rPr lang="en-GB" smtClean="0"/>
              <a:t>9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68313" y="6382922"/>
            <a:ext cx="64087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 smtClean="0"/>
              <a:t>BMV’12 - </a:t>
            </a:r>
            <a:r>
              <a:rPr lang="en-GB" sz="1600" dirty="0" err="1" smtClean="0"/>
              <a:t>Bonifaci</a:t>
            </a:r>
            <a:r>
              <a:rPr lang="en-GB" sz="1600" dirty="0" smtClean="0"/>
              <a:t>, Mehlhorn, </a:t>
            </a:r>
            <a:r>
              <a:rPr lang="en-GB" sz="1600" dirty="0"/>
              <a:t>Varma </a:t>
            </a:r>
            <a:r>
              <a:rPr lang="en-GB" sz="1600" dirty="0" smtClean="0"/>
              <a:t>- </a:t>
            </a:r>
            <a:r>
              <a:rPr lang="en-US" sz="1600" dirty="0" smtClean="0"/>
              <a:t>Journal </a:t>
            </a:r>
            <a:r>
              <a:rPr lang="en-US" sz="1600" dirty="0"/>
              <a:t>of Theoretical Biology 2012</a:t>
            </a:r>
            <a:endParaRPr lang="en-US" alt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68313" y="6055261"/>
            <a:ext cx="771095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dirty="0" smtClean="0"/>
              <a:t>MO’08 - Miyaji, </a:t>
            </a:r>
            <a:r>
              <a:rPr lang="en-US" altLang="en-US" sz="1600" dirty="0"/>
              <a:t>Ohnishi </a:t>
            </a:r>
            <a:r>
              <a:rPr lang="en-US" altLang="en-US" sz="1600" dirty="0" smtClean="0"/>
              <a:t>- </a:t>
            </a:r>
            <a:r>
              <a:rPr lang="en-US" sz="1600" dirty="0" smtClean="0"/>
              <a:t>International </a:t>
            </a:r>
            <a:r>
              <a:rPr lang="en-US" sz="1600" dirty="0"/>
              <a:t>Journal of Pure and Applied </a:t>
            </a:r>
            <a:r>
              <a:rPr lang="en-US" sz="1600" dirty="0" err="1"/>
              <a:t>Mathemat</a:t>
            </a:r>
            <a:r>
              <a:rPr lang="en-GB" sz="1600" dirty="0" err="1"/>
              <a:t>ics</a:t>
            </a:r>
            <a:r>
              <a:rPr lang="en-GB" sz="1600" dirty="0"/>
              <a:t> 2008</a:t>
            </a:r>
          </a:p>
        </p:txBody>
      </p:sp>
    </p:spTree>
    <p:extLst>
      <p:ext uri="{BB962C8B-B14F-4D97-AF65-F5344CB8AC3E}">
        <p14:creationId xmlns:p14="http://schemas.microsoft.com/office/powerpoint/2010/main" val="193544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</TotalTime>
  <Words>1189</Words>
  <Application>Microsoft Office PowerPoint</Application>
  <PresentationFormat>On-screen Show (4:3)</PresentationFormat>
  <Paragraphs>397</Paragraphs>
  <Slides>18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Cambria Math</vt:lpstr>
      <vt:lpstr>Wingdings</vt:lpstr>
      <vt:lpstr>Office Theme</vt:lpstr>
      <vt:lpstr>PowerPoint Presentation</vt:lpstr>
      <vt:lpstr>Talk Outline</vt:lpstr>
      <vt:lpstr>Physarum Polycephalum</vt:lpstr>
      <vt:lpstr>Physarum Polycephalum</vt:lpstr>
      <vt:lpstr>Physarum Polycephalum</vt:lpstr>
      <vt:lpstr>Mathematical Models</vt:lpstr>
      <vt:lpstr>Mathematical Models</vt:lpstr>
      <vt:lpstr>Mathematical Models</vt:lpstr>
      <vt:lpstr>PowerPoint Presentation</vt:lpstr>
      <vt:lpstr>PowerPoint Presentation</vt:lpstr>
      <vt:lpstr>PowerPoint Presentation</vt:lpstr>
      <vt:lpstr>PowerPoint Presentation</vt:lpstr>
      <vt:lpstr>Mathematical Models</vt:lpstr>
      <vt:lpstr>PowerPoint Presentation</vt:lpstr>
      <vt:lpstr>PowerPoint Presentation</vt:lpstr>
      <vt:lpstr>PowerPoint Presentation</vt:lpstr>
      <vt:lpstr>Summary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67</cp:revision>
  <dcterms:created xsi:type="dcterms:W3CDTF">2017-09-03T16:35:30Z</dcterms:created>
  <dcterms:modified xsi:type="dcterms:W3CDTF">2017-09-05T23:25:30Z</dcterms:modified>
</cp:coreProperties>
</file>