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92" r:id="rId2"/>
    <p:sldId id="257" r:id="rId3"/>
    <p:sldId id="260" r:id="rId4"/>
    <p:sldId id="276" r:id="rId5"/>
    <p:sldId id="262" r:id="rId6"/>
    <p:sldId id="284" r:id="rId7"/>
    <p:sldId id="271" r:id="rId8"/>
    <p:sldId id="295" r:id="rId9"/>
    <p:sldId id="279" r:id="rId10"/>
    <p:sldId id="291" r:id="rId11"/>
    <p:sldId id="263" r:id="rId12"/>
    <p:sldId id="280" r:id="rId13"/>
    <p:sldId id="265" r:id="rId14"/>
    <p:sldId id="283" r:id="rId15"/>
    <p:sldId id="296" r:id="rId16"/>
    <p:sldId id="290" r:id="rId17"/>
    <p:sldId id="275" r:id="rId18"/>
    <p:sldId id="267" r:id="rId19"/>
    <p:sldId id="289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3" autoAdjust="0"/>
    <p:restoredTop sz="94615"/>
  </p:normalViewPr>
  <p:slideViewPr>
    <p:cSldViewPr>
      <p:cViewPr varScale="1">
        <p:scale>
          <a:sx n="78" d="100"/>
          <a:sy n="78" d="100"/>
        </p:scale>
        <p:origin x="82" y="3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228CE-591B-4329-AD0A-48AE2B3AF186}" type="datetimeFigureOut">
              <a:rPr lang="en-US" smtClean="0"/>
              <a:t>11-Sep-17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9C0EE-91F4-46C1-9B7A-64979663C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3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C0EE-91F4-46C1-9B7A-64979663C0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4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C0EE-91F4-46C1-9B7A-64979663C0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7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numbers bigger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C0EE-91F4-46C1-9B7A-64979663C0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9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</a:t>
            </a:r>
            <a:r>
              <a:rPr lang="en-US" baseline="0" dirty="0" smtClean="0"/>
              <a:t> density independent 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C0EE-91F4-46C1-9B7A-64979663C0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9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Was this first</a:t>
            </a:r>
            <a:r>
              <a:rPr lang="en-US" baseline="0" dirty="0" smtClean="0"/>
              <a:t> used in SS08?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C0EE-91F4-46C1-9B7A-64979663C0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31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C0EE-91F4-46C1-9B7A-64979663C0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4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C0EE-91F4-46C1-9B7A-64979663C0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9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02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0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2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3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3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3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9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3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2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7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8/18/2017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C268A-D394-4BE1-8483-64A950507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330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tiff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5800" y="609600"/>
                <a:ext cx="7772400" cy="1470025"/>
              </a:xfr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r>
                  <a:rPr lang="en-US" sz="3200" dirty="0"/>
                  <a:t>Density Independent Algorithms for Sparsifying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3200" dirty="0"/>
                  <a:t>-Step Random Walks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5800" y="609600"/>
                <a:ext cx="7772400" cy="147002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167"/>
            <a:ext cx="6400800" cy="990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Gorav Jindal, Pavel Kolev (</a:t>
            </a:r>
            <a:r>
              <a:rPr lang="en-US" sz="2400" dirty="0" smtClean="0">
                <a:solidFill>
                  <a:schemeClr val="tx1"/>
                </a:solidFill>
              </a:rPr>
              <a:t>MPI-INF)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Richard </a:t>
            </a:r>
            <a:r>
              <a:rPr lang="en-US" sz="2400" dirty="0" err="1">
                <a:solidFill>
                  <a:schemeClr val="tx1"/>
                </a:solidFill>
              </a:rPr>
              <a:t>Peng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Saurabh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Sawlani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(Georgia Tech)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86100" y="358381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August 18, 2017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23" y="4267200"/>
            <a:ext cx="1743075" cy="2324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267200"/>
            <a:ext cx="1742634" cy="23241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70" y="4272951"/>
            <a:ext cx="1745007" cy="23241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87" y="4267200"/>
            <a:ext cx="1744153" cy="23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666999"/>
              </a:xfr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 smtClean="0"/>
                  <a:t>Sample an edge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Pick an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u.a.r</a:t>
                </a:r>
                <a:r>
                  <a:rPr lang="en-US" dirty="0" smtClean="0"/>
                  <a:t>. between 0 and k</a:t>
                </a:r>
                <a:endParaRPr lang="en-US" dirty="0"/>
              </a:p>
              <a:p>
                <a:pPr lvl="1"/>
                <a:r>
                  <a:rPr lang="en-US" dirty="0"/>
                  <a:t>Walk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steps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steps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Add the corresponding edge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i="1" dirty="0" smtClean="0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 to </a:t>
                </a:r>
                <a:r>
                  <a:rPr lang="en-US" dirty="0" err="1" smtClean="0"/>
                  <a:t>sparsifier</a:t>
                </a:r>
                <a:r>
                  <a:rPr lang="en-US" dirty="0" smtClean="0"/>
                  <a:t> (with rescaling)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666999"/>
              </a:xfrm>
              <a:blipFill rotWithShape="0">
                <a:blip r:embed="rId2"/>
                <a:stretch>
                  <a:fillRect t="-2050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19400" y="4549775"/>
            <a:ext cx="5638800" cy="152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US" dirty="0" smtClean="0"/>
              <a:t>Walk sampling </a:t>
            </a:r>
            <a:r>
              <a:rPr lang="en-US" dirty="0"/>
              <a:t>has analogs in:</a:t>
            </a:r>
          </a:p>
          <a:p>
            <a:pPr lvl="2"/>
            <a:r>
              <a:rPr lang="en-US" dirty="0"/>
              <a:t>Personalized page rank algorithms</a:t>
            </a:r>
          </a:p>
          <a:p>
            <a:pPr lvl="2"/>
            <a:r>
              <a:rPr lang="en-US" dirty="0"/>
              <a:t>Triangle counting / sampling</a:t>
            </a:r>
          </a:p>
        </p:txBody>
      </p:sp>
    </p:spTree>
    <p:extLst>
      <p:ext uri="{BB962C8B-B14F-4D97-AF65-F5344CB8AC3E}">
        <p14:creationId xmlns:p14="http://schemas.microsoft.com/office/powerpoint/2010/main" val="129379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Resistances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View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as an electrical circuit</a:t>
                </a:r>
              </a:p>
              <a:p>
                <a:r>
                  <a:rPr lang="en-US" dirty="0"/>
                  <a:t>Resistance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baseline="-2500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US" baseline="-25000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Effective resistance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𝐸𝑅</m:t>
                    </m:r>
                  </m:oMath>
                </a14:m>
                <a:r>
                  <a:rPr lang="en-US" dirty="0"/>
                  <a:t>) between two vertices:</a:t>
                </a:r>
              </a:p>
              <a:p>
                <a:r>
                  <a:rPr lang="en-US" dirty="0"/>
                  <a:t>Voltage difference required between them to get 1 unit of current between them.</a:t>
                </a:r>
              </a:p>
              <a:p>
                <a:endParaRPr lang="en-US" dirty="0"/>
              </a:p>
              <a:p>
                <a:r>
                  <a:rPr lang="en-US" dirty="0"/>
                  <a:t>Leverage score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𝑢𝑣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Importance</a:t>
                </a:r>
              </a:p>
              <a:p>
                <a:pPr lvl="1"/>
                <a:r>
                  <a:rPr lang="en-US" dirty="0"/>
                  <a:t>Intuitive way of observing a graph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Sparsification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𝐸𝑅</m:t>
                    </m:r>
                  </m:oMath>
                </a14:m>
                <a:r>
                  <a:rPr lang="en-US" dirty="0"/>
                  <a:t> is extremely useful! (Next slide)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2561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Sparsification 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10668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Suppose we have upper bounds on leverage scores of edges.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1066800"/>
              </a:xfrm>
              <a:blipFill>
                <a:blip r:embed="rId4"/>
                <a:stretch>
                  <a:fillRect l="-1333" t="-5143" b="-5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838200" y="5043919"/>
                <a:ext cx="7467600" cy="8234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dirty="0"/>
                  <a:t>[</a:t>
                </a:r>
                <a:r>
                  <a:rPr lang="en-US" sz="3000" dirty="0" err="1"/>
                  <a:t>Tropp</a:t>
                </a:r>
                <a:r>
                  <a:rPr lang="en-US" sz="3000" dirty="0"/>
                  <a:t> ‘12] The output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000" dirty="0"/>
                  <a:t> is an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000" dirty="0"/>
                  <a:t>–</a:t>
                </a:r>
                <a:r>
                  <a:rPr lang="en-US" sz="3000" dirty="0" err="1"/>
                  <a:t>sparsifier</a:t>
                </a:r>
                <a:r>
                  <a:rPr lang="en-US" sz="3000" dirty="0"/>
                  <a:t> of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000" dirty="0"/>
                  <a:t>.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2800" dirty="0"/>
              </a:p>
              <a:p>
                <a:pPr marL="0" indent="0">
                  <a:buFont typeface="Arial" pitchFamily="34" charset="0"/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43919"/>
                <a:ext cx="7467600" cy="823481"/>
              </a:xfrm>
              <a:prstGeom prst="rect">
                <a:avLst/>
              </a:prstGeom>
              <a:blipFill>
                <a:blip r:embed="rId5"/>
                <a:stretch>
                  <a:fillRect l="-1469" t="-6618" r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1828800" y="5741936"/>
                <a:ext cx="7239000" cy="6144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Need: leverage score bounds for the edges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741936"/>
                <a:ext cx="7239000" cy="614414"/>
              </a:xfrm>
              <a:prstGeom prst="rect">
                <a:avLst/>
              </a:prstGeom>
              <a:blipFill>
                <a:blip r:embed="rId6"/>
                <a:stretch>
                  <a:fillRect l="-1684" t="-8911" b="-1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1219200" y="2667000"/>
                <a:ext cx="6705600" cy="211291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Algorithm:</a:t>
                </a:r>
              </a:p>
              <a:p>
                <a:r>
                  <a:rPr lang="en-US" sz="2800" dirty="0"/>
                  <a:t>Repeat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times</a:t>
                </a:r>
              </a:p>
              <a:p>
                <a:pPr lvl="1"/>
                <a:r>
                  <a:rPr lang="en-US" sz="2400" dirty="0"/>
                  <a:t>Pick an edge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:r>
                  <a:rPr lang="en-US" sz="2400" dirty="0"/>
                  <a:t>Add it to H with appropriate re-weighting.</a:t>
                </a:r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667000"/>
                <a:ext cx="6705600" cy="2112910"/>
              </a:xfrm>
              <a:prstGeom prst="rect">
                <a:avLst/>
              </a:prstGeom>
              <a:blipFill>
                <a:blip r:embed="rId7"/>
                <a:stretch>
                  <a:fillRect l="-1724" t="-2586" r="-635" b="-1206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30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Bounding Leverage Scores</a:t>
            </a:r>
            <a:endParaRPr 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9233" y="1600200"/>
                <a:ext cx="6985535" cy="1752600"/>
              </a:xfrm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Odd-even lemma [CCLPT </a:t>
                </a:r>
                <a:r>
                  <a:rPr lang="en-US" sz="2800" dirty="0"/>
                  <a:t>‘15</a:t>
                </a:r>
                <a:r>
                  <a:rPr lang="en-US" sz="2800" dirty="0" smtClean="0"/>
                  <a:t>]:</a:t>
                </a:r>
                <a:endParaRPr lang="en-US" sz="280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For odd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𝐸𝑅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≤2∙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𝐸𝑅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For even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𝐸𝑅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𝐸𝑅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dirty="0">
                  <a:ea typeface="Cambria Math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9233" y="1600200"/>
                <a:ext cx="6985535" cy="1752600"/>
              </a:xfrm>
              <a:blipFill rotWithShape="0">
                <a:blip r:embed="rId2"/>
                <a:stretch>
                  <a:fillRect l="-1655" t="-3114" b="-8651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497530" y="3697288"/>
                <a:ext cx="6122470" cy="1752600"/>
              </a:xfrm>
              <a:prstGeom prst="rect">
                <a:avLst/>
              </a:prstGeom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800" dirty="0"/>
                  <a:t>Triangle inequality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𝐸𝑅</m:t>
                    </m:r>
                  </m:oMath>
                </a14:m>
                <a:r>
                  <a:rPr lang="en-US" sz="2800" dirty="0"/>
                  <a:t> (on path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):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𝐸𝑅</m:t>
                          </m:r>
                        </m:e>
                        <m:sup>
                          <m:r>
                            <a:rPr lang="en-US" sz="2800" i="1" smtClean="0">
                              <a:latin typeface="Cambria Math"/>
                            </a:rPr>
                            <m:t>𝐺</m:t>
                          </m:r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i="1" smtClean="0">
                          <a:latin typeface="Cambria Math"/>
                        </a:rPr>
                        <m:t> </m:t>
                      </m:r>
                      <m:r>
                        <a:rPr lang="en-US" sz="2800" i="1" smtClean="0">
                          <a:latin typeface="Cambria Math"/>
                          <a:ea typeface="Cambria Math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𝐸𝑅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𝐺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>
                  <a:ea typeface="Cambria Math"/>
                </a:endParaRPr>
              </a:p>
              <a:p>
                <a:pPr marL="457200" lvl="1" indent="0">
                  <a:buFont typeface="Arial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30" y="3697288"/>
                <a:ext cx="6122470" cy="1752600"/>
              </a:xfrm>
              <a:prstGeom prst="rect">
                <a:avLst/>
              </a:prstGeom>
              <a:blipFill>
                <a:blip r:embed="rId3"/>
                <a:stretch>
                  <a:fillRect l="-1690" t="-2768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0097" y="5685166"/>
            <a:ext cx="8983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We will use these to implicitly select edges by leverage score</a:t>
            </a:r>
          </a:p>
        </p:txBody>
      </p:sp>
    </p:spTree>
    <p:extLst>
      <p:ext uri="{BB962C8B-B14F-4D97-AF65-F5344CB8AC3E}">
        <p14:creationId xmlns:p14="http://schemas.microsoft.com/office/powerpoint/2010/main" val="412533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17638"/>
                <a:ext cx="6934200" cy="1563688"/>
              </a:xfrm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 smtClean="0"/>
                  <a:t>Simplifications:</a:t>
                </a:r>
              </a:p>
              <a:p>
                <a:pPr lvl="1"/>
                <a:r>
                  <a:rPr lang="en-US" dirty="0"/>
                  <a:t>Assume odd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(even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 uses one </a:t>
                </a:r>
                <a:r>
                  <a:rPr lang="en-US" dirty="0"/>
                  <a:t>more idea)</a:t>
                </a:r>
              </a:p>
              <a:p>
                <a:pPr lvl="1"/>
                <a:r>
                  <a:rPr lang="en-US" dirty="0"/>
                  <a:t>Assume access to exact effective resistances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 smtClean="0"/>
                  <a:t> (available from </a:t>
                </a:r>
                <a:r>
                  <a:rPr lang="en-US" sz="2800" smtClean="0"/>
                  <a:t>previous works)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8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7638"/>
                <a:ext cx="6934200" cy="1563688"/>
              </a:xfrm>
              <a:blipFill rotWithShape="0">
                <a:blip r:embed="rId2"/>
                <a:stretch>
                  <a:fillRect l="-1228" t="-7752" r="-877" b="-7364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8/18/2017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19100" y="3273743"/>
                <a:ext cx="8305800" cy="28511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u="sng" dirty="0" smtClean="0"/>
                  <a:t>Goal</a:t>
                </a:r>
                <a:r>
                  <a:rPr lang="en-US" sz="2800" dirty="0"/>
                  <a:t>: sample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charset="0"/>
                      </a:rPr>
                      <m:t>an</m:t>
                    </m:r>
                    <m:r>
                      <a:rPr lang="en-US" sz="2800" b="0" i="0" dirty="0" smtClean="0">
                        <a:latin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charset="0"/>
                      </a:rPr>
                      <m:t>edge</m:t>
                    </m:r>
                    <m:r>
                      <a:rPr lang="en-US" sz="2800" b="0" i="0" dirty="0" smtClean="0">
                        <a:latin typeface="Cambria Math" charset="0"/>
                      </a:rPr>
                      <m:t> 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dirty="0" smtClean="0">
                        <a:latin typeface="Cambria Math" charset="0"/>
                      </a:rPr>
                      <m:t>,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charset="0"/>
                          </a:rPr>
                          <m:t>𝐺</m:t>
                        </m:r>
                      </m:e>
                      <m:sup>
                        <m:r>
                          <a:rPr lang="en-US" sz="2800" i="1" dirty="0" smtClean="0">
                            <a:latin typeface="Cambria Math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/>
                  <a:t>w.p</a:t>
                </a:r>
                <a:r>
                  <a:rPr lang="en-US" sz="2800" dirty="0"/>
                  <a:t>. proportional to</a:t>
                </a:r>
                <a:r>
                  <a:rPr lang="en-US" sz="2800" dirty="0" smtClean="0"/>
                  <a:t>:</a:t>
                </a:r>
                <a:endParaRPr lang="en-US" sz="28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  <a:ea typeface="Cambria Math"/>
                        </a:rPr>
                        <m:t>⋅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  <a:ea typeface="Cambria Math"/>
                            </a:rPr>
                            <m:t>𝐸𝑅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latin typeface="Cambria Math"/>
                </a:endParaRPr>
              </a:p>
              <a:p>
                <a:endParaRPr lang="en-US" sz="2800" u="sng" dirty="0" smtClean="0"/>
              </a:p>
              <a:p>
                <a:r>
                  <a:rPr lang="en-US" sz="2800" u="sng" dirty="0" smtClean="0"/>
                  <a:t>Claim</a:t>
                </a:r>
                <a:r>
                  <a:rPr lang="en-US" sz="2800" dirty="0" smtClean="0"/>
                  <a:t>: walk sampling achieves this!</a:t>
                </a:r>
                <a:endParaRPr lang="en-US" sz="2800" i="1" dirty="0">
                  <a:latin typeface="Cambria Math"/>
                  <a:ea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800" i="1" dirty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800" i="1" dirty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8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3273743"/>
                <a:ext cx="8305800" cy="2851149"/>
              </a:xfrm>
              <a:prstGeom prst="rect">
                <a:avLst/>
              </a:prstGeom>
              <a:blipFill rotWithShape="0">
                <a:blip r:embed="rId3"/>
                <a:stretch>
                  <a:fillRect l="-1322" t="-1709" r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93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8/18/2017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19100" y="1417638"/>
                <a:ext cx="8305800" cy="4938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u="sng" dirty="0" smtClean="0"/>
                  <a:t>Claim</a:t>
                </a:r>
                <a:r>
                  <a:rPr lang="en-US" sz="2800" dirty="0" smtClean="0"/>
                  <a:t>: it suffices to sample a path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800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</a:t>
                </a:r>
                <a:r>
                  <a:rPr lang="en-US" sz="2800" dirty="0" err="1"/>
                  <a:t>.p</a:t>
                </a:r>
                <a:r>
                  <a:rPr lang="en-US" sz="2800" dirty="0"/>
                  <a:t>. proportional to</a:t>
                </a:r>
                <a:r>
                  <a:rPr lang="en-US" sz="2800" dirty="0" smtClean="0"/>
                  <a:t>:</a:t>
                </a:r>
                <a:endParaRPr lang="en-US" sz="2800" i="1" dirty="0">
                  <a:latin typeface="Cambria Math"/>
                  <a:ea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  <a:ea typeface="Cambria Math"/>
                        </a:rPr>
                        <m:t>𝑤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  <a:ea typeface="Cambria Math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/>
                            </a:rPr>
                            <m:t>𝑖</m:t>
                          </m:r>
                          <m:r>
                            <a:rPr lang="en-US" sz="28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800" i="1">
                              <a:latin typeface="Cambria Math"/>
                            </a:rPr>
                            <m:t>𝑘</m:t>
                          </m:r>
                          <m:r>
                            <a:rPr lang="en-US" sz="28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𝑤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𝐺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(△ inequality)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𝑤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/>
                        <a:ea typeface="Cambria Math"/>
                      </a:rPr>
                      <m:t>⋅</m:t>
                    </m:r>
                    <m:r>
                      <a:rPr lang="en-US" sz="2800" i="1">
                        <a:latin typeface="Cambria Math"/>
                      </a:rPr>
                      <m:t>𝐸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i="1">
                                <a:latin typeface="Cambria Math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(odd-even lemma)</a:t>
                </a:r>
              </a:p>
              <a:p>
                <a:pPr marL="0" indent="0" algn="r">
                  <a:buNone/>
                </a:pPr>
                <a:endParaRPr lang="en-US" sz="2800" dirty="0">
                  <a:solidFill>
                    <a:srgbClr val="FF0000"/>
                  </a:solidFill>
                </a:endParaRPr>
              </a:p>
              <a:p>
                <a:r>
                  <a:rPr lang="en-US" sz="2800" dirty="0" smtClean="0"/>
                  <a:t>Summing over all k-length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2800" i="1" dirty="0" smtClean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2800" i="1" dirty="0" smtClean="0">
                            <a:latin typeface="Cambria Math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𝑤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  <a:ea typeface="Cambria Math"/>
                        </a:rPr>
                        <m:t>⋅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  <a:ea typeface="Cambria Math"/>
                            </a:rPr>
                            <m:t>𝐸𝑅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charset="0"/>
                                  <a:ea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  <a:ea typeface="Cambria Math"/>
                                </a:rPr>
                                <m:t>𝑘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Font typeface="Arial" pitchFamily="34" charset="0"/>
                  <a:buNone/>
                </a:pPr>
                <a:endParaRPr lang="en-US" sz="2800" i="1" dirty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800" i="1" dirty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800" i="1" dirty="0">
                  <a:latin typeface="Cambria Math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8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417638"/>
                <a:ext cx="8305800" cy="4938712"/>
              </a:xfrm>
              <a:prstGeom prst="rect">
                <a:avLst/>
              </a:prstGeom>
              <a:blipFill rotWithShape="0">
                <a:blip r:embed="rId2"/>
                <a:stretch>
                  <a:fillRect l="-1322" t="-1235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ame 7"/>
          <p:cNvSpPr/>
          <p:nvPr/>
        </p:nvSpPr>
        <p:spPr>
          <a:xfrm>
            <a:off x="1600200" y="2057400"/>
            <a:ext cx="6172200" cy="1752600"/>
          </a:xfrm>
          <a:prstGeom prst="fram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54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 Sampling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09800"/>
                <a:ext cx="8229600" cy="2895600"/>
              </a:xfr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dirty="0"/>
                  <a:t>Algorithm (to pick </a:t>
                </a:r>
                <a:r>
                  <a:rPr lang="en-US" dirty="0" smtClean="0"/>
                  <a:t>an </a:t>
                </a:r>
                <a:r>
                  <a:rPr lang="en-US" dirty="0"/>
                  <a:t>edge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 smtClean="0"/>
                  <a:t>):</a:t>
                </a:r>
              </a:p>
              <a:p>
                <a:pPr lvl="1"/>
                <a:r>
                  <a:rPr lang="en-US" dirty="0"/>
                  <a:t>Choose an edge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 with </a:t>
                </a:r>
                <a:r>
                  <a:rPr lang="en-US" dirty="0"/>
                  <a:t>probability proportional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𝑢𝑣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𝐸𝑅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𝑢𝑣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Pick </a:t>
                </a:r>
                <a:r>
                  <a:rPr lang="en-US" dirty="0" err="1"/>
                  <a:t>u.a.r</a:t>
                </a:r>
                <a:r>
                  <a:rPr lang="en-US" dirty="0"/>
                  <a:t>. an index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Walk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steps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steps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09800"/>
                <a:ext cx="8229600" cy="2895600"/>
              </a:xfrm>
              <a:blipFill rotWithShape="0">
                <a:blip r:embed="rId2"/>
                <a:stretch>
                  <a:fillRect l="-1627" t="-2096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Walk </a:t>
            </a:r>
            <a:r>
              <a:rPr lang="en-US" dirty="0"/>
              <a:t>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9100" y="1295400"/>
                <a:ext cx="8305800" cy="6858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Probability of sampling the walk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</m:t>
                    </m:r>
                    <m:r>
                      <a:rPr lang="en-US" sz="2800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)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3100" b="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3100" i="1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295400"/>
                <a:ext cx="8305800" cy="685800"/>
              </a:xfrm>
              <a:blipFill rotWithShape="0">
                <a:blip r:embed="rId2"/>
                <a:stretch>
                  <a:fillRect l="-1322" t="-8929" b="-8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8/18/2017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2132" y="2347938"/>
            <a:ext cx="121920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[index=i]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25384" y="2208629"/>
                <a:ext cx="1752600" cy="646331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Pr[selecting the edge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)]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5384" y="2208629"/>
                <a:ext cx="1752600" cy="646331"/>
              </a:xfrm>
              <a:prstGeom prst="rect">
                <a:avLst/>
              </a:prstGeom>
              <a:blipFill>
                <a:blip r:embed="rId3"/>
                <a:stretch>
                  <a:fillRect l="-2768" t="-3704" b="-12963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84321" y="2330884"/>
                <a:ext cx="2286000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Pr[Walk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321" y="2330884"/>
                <a:ext cx="2286000" cy="369332"/>
              </a:xfrm>
              <a:prstGeom prst="rect">
                <a:avLst/>
              </a:prstGeom>
              <a:blipFill>
                <a:blip r:embed="rId4"/>
                <a:stretch>
                  <a:fillRect l="-1857" t="-6349" r="-1857" b="-22222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9380" y="2888259"/>
                <a:ext cx="8665241" cy="3876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𝑘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nary>
                            <m:naryPr>
                              <m:chr m:val="∏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nary>
                            <m:naryPr>
                              <m:chr m:val="∏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200" i="1" dirty="0" smtClean="0">
                  <a:latin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i="1">
                              <a:latin typeface="Cambria Math"/>
                            </a:rPr>
                            <m:t>𝑖</m:t>
                          </m:r>
                          <m:r>
                            <a:rPr lang="en-US" sz="22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/>
                            </a:rPr>
                            <m:t>𝑘</m:t>
                          </m:r>
                          <m:r>
                            <a:rPr lang="en-US" sz="22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i="1"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r>
                            <a:rPr lang="en-US" sz="2200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nary>
                            <m:naryPr>
                              <m:chr m:val="∏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2200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200" i="1">
                                  <a:latin typeface="Cambria Math"/>
                                  <a:ea typeface="Cambria Math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200" dirty="0"/>
              </a:p>
              <a:p>
                <a:endParaRPr lang="en-US" sz="24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⋅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)⋅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80" y="2888259"/>
                <a:ext cx="8665241" cy="38763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841332" y="23115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04114" y="232469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34632" y="2347938"/>
                <a:ext cx="2541793" cy="36933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Pr</a:t>
                </a:r>
                <a:r>
                  <a:rPr lang="en-US" dirty="0"/>
                  <a:t>[Walk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632" y="2347938"/>
                <a:ext cx="2541793" cy="369332"/>
              </a:xfrm>
              <a:prstGeom prst="rect">
                <a:avLst/>
              </a:prstGeom>
              <a:blipFill>
                <a:blip r:embed="rId6"/>
                <a:stretch>
                  <a:fillRect l="-1671" t="-6349" r="-477" b="-22222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411174" y="233668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7916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even: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912" y="1275813"/>
                <a:ext cx="8229600" cy="1752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is still dense and cannot be computed!</a:t>
                </a:r>
              </a:p>
              <a:p>
                <a:r>
                  <a:rPr lang="en-US" sz="2800" dirty="0"/>
                  <a:t>Compute product of G and length 2 path, return ER from that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912" y="1275813"/>
                <a:ext cx="8229600" cy="1752600"/>
              </a:xfrm>
              <a:blipFill>
                <a:blip r:embed="rId3"/>
                <a:stretch>
                  <a:fillRect l="-1333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18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03154" y="35796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1641354" y="49512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Oval 7"/>
          <p:cNvSpPr/>
          <p:nvPr/>
        </p:nvSpPr>
        <p:spPr>
          <a:xfrm>
            <a:off x="2499138" y="36088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9" name="Straight Connector 8"/>
          <p:cNvCxnSpPr>
            <a:stCxn id="6" idx="5"/>
          </p:cNvCxnSpPr>
          <p:nvPr/>
        </p:nvCxnSpPr>
        <p:spPr>
          <a:xfrm>
            <a:off x="998276" y="3774810"/>
            <a:ext cx="804722" cy="1367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957777" y="3210909"/>
            <a:ext cx="857784" cy="13424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1668" y="4339649"/>
            <a:ext cx="679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8854" y="3244639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27738" y="3591324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69954" y="4959777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cxnSp>
        <p:nvCxnSpPr>
          <p:cNvPr id="15" name="Straight Connector 14"/>
          <p:cNvCxnSpPr>
            <a:stCxn id="6" idx="6"/>
            <a:endCxn id="16" idx="3"/>
          </p:cNvCxnSpPr>
          <p:nvPr/>
        </p:nvCxnSpPr>
        <p:spPr>
          <a:xfrm flipV="1">
            <a:off x="1031754" y="3253631"/>
            <a:ext cx="804722" cy="440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02998" y="30585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/>
          <p:cNvSpPr txBox="1"/>
          <p:nvPr/>
        </p:nvSpPr>
        <p:spPr>
          <a:xfrm>
            <a:off x="2158448" y="4419757"/>
            <a:ext cx="51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2058" y="3099742"/>
            <a:ext cx="515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.2</a:t>
            </a:r>
          </a:p>
        </p:txBody>
      </p:sp>
      <p:cxnSp>
        <p:nvCxnSpPr>
          <p:cNvPr id="19" name="Straight Connector 18"/>
          <p:cNvCxnSpPr>
            <a:stCxn id="16" idx="5"/>
            <a:endCxn id="8" idx="1"/>
          </p:cNvCxnSpPr>
          <p:nvPr/>
        </p:nvCxnSpPr>
        <p:spPr>
          <a:xfrm>
            <a:off x="1998120" y="3253631"/>
            <a:ext cx="534496" cy="38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72664" y="3111885"/>
            <a:ext cx="563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.8</a:t>
            </a:r>
          </a:p>
        </p:txBody>
      </p:sp>
      <p:sp>
        <p:nvSpPr>
          <p:cNvPr id="21" name="Oval 20"/>
          <p:cNvSpPr/>
          <p:nvPr/>
        </p:nvSpPr>
        <p:spPr>
          <a:xfrm>
            <a:off x="3815717" y="316175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429000" y="4410999"/>
                <a:ext cx="4721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410999"/>
                <a:ext cx="4721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3815717" y="37848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824961" y="443010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824961" y="505315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429000" y="3725199"/>
                <a:ext cx="4721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725199"/>
                <a:ext cx="47216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429000" y="3115599"/>
                <a:ext cx="4721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115599"/>
                <a:ext cx="47216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29000" y="5039709"/>
                <a:ext cx="4721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5039709"/>
                <a:ext cx="47216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4668878" y="314264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91761" y="4391889"/>
                <a:ext cx="4721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61" y="4391889"/>
                <a:ext cx="47216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4668878" y="376569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78122" y="441099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678122" y="50340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891761" y="3706089"/>
                <a:ext cx="4721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61" y="3706089"/>
                <a:ext cx="47216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891761" y="3096489"/>
                <a:ext cx="4721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61" y="3096489"/>
                <a:ext cx="47216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91761" y="5020599"/>
                <a:ext cx="4721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61" y="5020599"/>
                <a:ext cx="47216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>
            <a:endCxn id="32" idx="5"/>
          </p:cNvCxnSpPr>
          <p:nvPr/>
        </p:nvCxnSpPr>
        <p:spPr>
          <a:xfrm>
            <a:off x="3976265" y="3287109"/>
            <a:ext cx="896979" cy="13190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33" idx="4"/>
          </p:cNvCxnSpPr>
          <p:nvPr/>
        </p:nvCxnSpPr>
        <p:spPr>
          <a:xfrm>
            <a:off x="3976265" y="3287109"/>
            <a:ext cx="816157" cy="19755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32" idx="1"/>
          </p:cNvCxnSpPr>
          <p:nvPr/>
        </p:nvCxnSpPr>
        <p:spPr>
          <a:xfrm>
            <a:off x="3919698" y="3896995"/>
            <a:ext cx="791902" cy="5474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33" idx="5"/>
          </p:cNvCxnSpPr>
          <p:nvPr/>
        </p:nvCxnSpPr>
        <p:spPr>
          <a:xfrm>
            <a:off x="3976265" y="3888976"/>
            <a:ext cx="896979" cy="13401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1760276" y="3697307"/>
            <a:ext cx="857784" cy="13424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1" idx="3"/>
          </p:cNvCxnSpPr>
          <p:nvPr/>
        </p:nvCxnSpPr>
        <p:spPr>
          <a:xfrm flipH="1">
            <a:off x="3957778" y="3960813"/>
            <a:ext cx="744578" cy="592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901161" y="3849707"/>
            <a:ext cx="857784" cy="13424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9" idx="3"/>
          </p:cNvCxnSpPr>
          <p:nvPr/>
        </p:nvCxnSpPr>
        <p:spPr>
          <a:xfrm flipH="1">
            <a:off x="3901161" y="3337771"/>
            <a:ext cx="801195" cy="18543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381216" y="31911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219416" y="45627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077200" y="322035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stCxn id="47" idx="7"/>
            <a:endCxn id="45" idx="2"/>
          </p:cNvCxnSpPr>
          <p:nvPr/>
        </p:nvCxnSpPr>
        <p:spPr>
          <a:xfrm flipH="1">
            <a:off x="6381216" y="3253832"/>
            <a:ext cx="1891106" cy="51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016796" y="5573109"/>
                <a:ext cx="608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796" y="5573109"/>
                <a:ext cx="60894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6402556" y="2900712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305800" y="3000326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448016" y="4571245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cxnSp>
        <p:nvCxnSpPr>
          <p:cNvPr id="53" name="Straight Connector 52"/>
          <p:cNvCxnSpPr>
            <a:stCxn id="46" idx="4"/>
            <a:endCxn id="54" idx="3"/>
          </p:cNvCxnSpPr>
          <p:nvPr/>
        </p:nvCxnSpPr>
        <p:spPr>
          <a:xfrm flipV="1">
            <a:off x="7333716" y="2865099"/>
            <a:ext cx="80822" cy="19262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381060" y="266997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670065" y="3335188"/>
            <a:ext cx="489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.32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5328" y="2514600"/>
            <a:ext cx="51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.68</a:t>
            </a:r>
          </a:p>
        </p:txBody>
      </p:sp>
      <p:cxnSp>
        <p:nvCxnSpPr>
          <p:cNvPr id="57" name="Curved Connector 7"/>
          <p:cNvCxnSpPr>
            <a:stCxn id="45" idx="1"/>
            <a:endCxn id="45" idx="2"/>
          </p:cNvCxnSpPr>
          <p:nvPr/>
        </p:nvCxnSpPr>
        <p:spPr>
          <a:xfrm rot="16200000" flipH="1" flipV="1">
            <a:off x="6357544" y="3248306"/>
            <a:ext cx="80822" cy="33478"/>
          </a:xfrm>
          <a:prstGeom prst="curvedConnector4">
            <a:avLst>
              <a:gd name="adj1" fmla="val -558819"/>
              <a:gd name="adj2" fmla="val 168218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48"/>
          <p:cNvCxnSpPr/>
          <p:nvPr/>
        </p:nvCxnSpPr>
        <p:spPr>
          <a:xfrm rot="16200000" flipH="1" flipV="1">
            <a:off x="7454949" y="2666203"/>
            <a:ext cx="80822" cy="33478"/>
          </a:xfrm>
          <a:prstGeom prst="curvedConnector4">
            <a:avLst>
              <a:gd name="adj1" fmla="val -545021"/>
              <a:gd name="adj2" fmla="val -174865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3"/>
          <p:cNvCxnSpPr/>
          <p:nvPr/>
        </p:nvCxnSpPr>
        <p:spPr>
          <a:xfrm rot="16200000" flipH="1" flipV="1">
            <a:off x="8187343" y="3244026"/>
            <a:ext cx="80822" cy="33478"/>
          </a:xfrm>
          <a:prstGeom prst="curvedConnector4">
            <a:avLst>
              <a:gd name="adj1" fmla="val 834705"/>
              <a:gd name="adj2" fmla="val -174865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5"/>
          <p:cNvCxnSpPr/>
          <p:nvPr/>
        </p:nvCxnSpPr>
        <p:spPr>
          <a:xfrm rot="16200000" flipH="1" flipV="1">
            <a:off x="7293305" y="4696448"/>
            <a:ext cx="80822" cy="33478"/>
          </a:xfrm>
          <a:prstGeom prst="curvedConnector4">
            <a:avLst>
              <a:gd name="adj1" fmla="val 876097"/>
              <a:gd name="adj2" fmla="val 148232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11052" y="2336751"/>
            <a:ext cx="51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.68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56512" y="5029200"/>
            <a:ext cx="51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.68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628112" y="3666620"/>
            <a:ext cx="515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.68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59498" y="3733800"/>
            <a:ext cx="489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.32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114800" y="5573109"/>
                <a:ext cx="962828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baseline="-250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573109"/>
                <a:ext cx="962828" cy="453137"/>
              </a:xfrm>
              <a:prstGeom prst="rect">
                <a:avLst/>
              </a:prstGeom>
              <a:blipFill rotWithShape="0">
                <a:blip r:embed="rId1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524000" y="5573109"/>
                <a:ext cx="4610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573109"/>
                <a:ext cx="461088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786053" y="6031797"/>
                <a:ext cx="5759318" cy="65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053" y="6031797"/>
                <a:ext cx="5759318" cy="65242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/>
          <p:cNvSpPr txBox="1"/>
          <p:nvPr/>
        </p:nvSpPr>
        <p:spPr>
          <a:xfrm>
            <a:off x="2022354" y="274320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02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/>
      <p:bldP spid="12" grpId="0"/>
      <p:bldP spid="13" grpId="0"/>
      <p:bldP spid="14" grpId="0"/>
      <p:bldP spid="16" grpId="0" animBg="1"/>
      <p:bldP spid="17" grpId="0"/>
      <p:bldP spid="18" grpId="0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/>
      <p:bldP spid="35" grpId="0"/>
      <p:bldP spid="36" grpId="0"/>
      <p:bldP spid="45" grpId="0" animBg="1"/>
      <p:bldP spid="46" grpId="0" animBg="1"/>
      <p:bldP spid="47" grpId="0" animBg="1"/>
      <p:bldP spid="49" grpId="0"/>
      <p:bldP spid="50" grpId="0"/>
      <p:bldP spid="51" grpId="0"/>
      <p:bldP spid="52" grpId="0"/>
      <p:bldP spid="54" grpId="0" animBg="1"/>
      <p:bldP spid="55" grpId="0"/>
      <p:bldP spid="56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104900" y="2622550"/>
                <a:ext cx="6934200" cy="252888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Log-dependency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(as in JK ‘15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Better runtime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??? (combinatorial algorithm)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900" y="2622550"/>
                <a:ext cx="6934200" cy="2528887"/>
              </a:xfrm>
              <a:blipFill rotWithShape="0">
                <a:blip r:embed="rId3"/>
                <a:stretch>
                  <a:fillRect l="-2021" t="-2892" r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/>
              <p:cNvSpPr txBox="1">
                <a:spLocks/>
              </p:cNvSpPr>
              <p:nvPr/>
            </p:nvSpPr>
            <p:spPr>
              <a:xfrm>
                <a:off x="206477" y="1417638"/>
                <a:ext cx="6324600" cy="609599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dirty="0" smtClean="0"/>
                  <a:t>This result: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 time.</a:t>
                </a:r>
              </a:p>
            </p:txBody>
          </p:sp>
        </mc:Choice>
        <mc:Fallback xmlns="">
          <p:sp>
            <p:nvSpPr>
              <p:cNvPr id="7" name="Content Placeholder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77" y="1417638"/>
                <a:ext cx="6324600" cy="609599"/>
              </a:xfrm>
              <a:prstGeom prst="rect">
                <a:avLst/>
              </a:prstGeom>
              <a:blipFill rotWithShape="0">
                <a:blip r:embed="rId4"/>
                <a:stretch>
                  <a:fillRect l="-2406" t="-10784" r="-1540" b="-2745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5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</a:t>
            </a:r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5410200" cy="3557587"/>
          </a:xfrm>
        </p:spPr>
        <p:txBody>
          <a:bodyPr>
            <a:normAutofit/>
          </a:bodyPr>
          <a:lstStyle/>
          <a:p>
            <a:r>
              <a:rPr lang="en-US" dirty="0"/>
              <a:t>Definitions</a:t>
            </a:r>
          </a:p>
          <a:p>
            <a:pPr lvl="1"/>
            <a:r>
              <a:rPr lang="en-US" dirty="0"/>
              <a:t>Sparsification</a:t>
            </a:r>
          </a:p>
          <a:p>
            <a:pPr lvl="1"/>
            <a:r>
              <a:rPr lang="en-US" dirty="0"/>
              <a:t>Random walk graphs</a:t>
            </a:r>
          </a:p>
          <a:p>
            <a:r>
              <a:rPr lang="en-US" dirty="0"/>
              <a:t>Our result</a:t>
            </a:r>
          </a:p>
          <a:p>
            <a:r>
              <a:rPr lang="en-US" dirty="0"/>
              <a:t>Sparsification by Resistances</a:t>
            </a:r>
          </a:p>
          <a:p>
            <a:r>
              <a:rPr lang="en-US" dirty="0"/>
              <a:t>Walk sampling algorithm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ER </a:t>
                </a:r>
                <a:r>
                  <a:rPr lang="en-US" dirty="0"/>
                  <a:t>estimates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𝐺</m:t>
                    </m:r>
                  </m:oMath>
                </a14:m>
                <a:r>
                  <a:rPr lang="en-US" dirty="0" smtClean="0"/>
                  <a:t> (or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𝐺</m:t>
                    </m:r>
                    <m:r>
                      <a:rPr lang="en-US" i="1" dirty="0" smtClean="0">
                        <a:latin typeface="Cambria Math" charset="0"/>
                      </a:rPr>
                      <m:t> ×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905000"/>
                <a:ext cx="8686800" cy="3124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Iterative improvement </a:t>
                </a:r>
                <a:r>
                  <a:rPr lang="en-US" dirty="0" smtClean="0"/>
                  <a:t>similar </a:t>
                </a:r>
                <a:r>
                  <a:rPr lang="en-US" dirty="0"/>
                  <a:t>to KLP ’12:</a:t>
                </a:r>
              </a:p>
              <a:p>
                <a:pPr lvl="1"/>
                <a:r>
                  <a:rPr lang="en-US" dirty="0"/>
                  <a:t>Create sequence of graphs, each more tree like than the previous,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𝐺</m:t>
                    </m:r>
                    <m:r>
                      <a:rPr lang="en-US" i="1" baseline="-25000" dirty="0">
                        <a:latin typeface="Cambria Math" charset="0"/>
                      </a:rPr>
                      <m:t>1</m:t>
                    </m:r>
                    <m:r>
                      <a:rPr lang="en-US" i="1" dirty="0">
                        <a:latin typeface="Cambria Math" charset="0"/>
                      </a:rPr>
                      <m:t>…</m:t>
                    </m:r>
                    <m:r>
                      <a:rPr lang="en-US" i="1" dirty="0">
                        <a:latin typeface="Cambria Math" charset="0"/>
                      </a:rPr>
                      <m:t>𝐺𝑡</m:t>
                    </m:r>
                  </m:oMath>
                </a14:m>
                <a:endParaRPr lang="en-US" baseline="-25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Sparsify</a:t>
                </a:r>
                <a:r>
                  <a:rPr lang="en-US" dirty="0"/>
                  <a:t> the last graph to get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𝐻</m:t>
                    </m:r>
                    <m:r>
                      <a:rPr lang="en-US" i="1" baseline="-25000" dirty="0" err="1">
                        <a:latin typeface="Cambria Math" charset="0"/>
                      </a:rPr>
                      <m:t>𝑡</m:t>
                    </m:r>
                  </m:oMath>
                </a14:m>
                <a:endParaRPr lang="en-US" baseline="-25000" dirty="0"/>
              </a:p>
              <a:p>
                <a:pPr lvl="1"/>
                <a:r>
                  <a:rPr lang="en-US" dirty="0"/>
                  <a:t>Use </a:t>
                </a:r>
                <a:r>
                  <a:rPr lang="en-US" dirty="0" err="1"/>
                  <a:t>sparsifier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to construct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sparsifier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905000"/>
                <a:ext cx="8686800" cy="3124200"/>
              </a:xfrm>
              <a:blipFill rotWithShape="0">
                <a:blip r:embed="rId4"/>
                <a:stretch>
                  <a:fillRect l="-1614" t="-2539" b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8/18/2017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855396"/>
          </a:xfrm>
        </p:spPr>
        <p:txBody>
          <a:bodyPr/>
          <a:lstStyle/>
          <a:p>
            <a:r>
              <a:rPr lang="en-US" dirty="0"/>
              <a:t>Spectral Sparsification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69" y="3323623"/>
                <a:ext cx="2170434" cy="856346"/>
              </a:xfr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Graph Laplacian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9" y="3323623"/>
                <a:ext cx="2170434" cy="856346"/>
              </a:xfrm>
              <a:blipFill>
                <a:blip r:embed="rId2"/>
                <a:stretch>
                  <a:fillRect l="-3911" t="-4895" r="-6983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13592" y="3240421"/>
                <a:ext cx="3330408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592" y="3240421"/>
                <a:ext cx="3330408" cy="10689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4019016" y="30950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857216" y="446662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15000" y="312422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8" idx="5"/>
          </p:cNvCxnSpPr>
          <p:nvPr/>
        </p:nvCxnSpPr>
        <p:spPr>
          <a:xfrm>
            <a:off x="4214138" y="3290145"/>
            <a:ext cx="804722" cy="1367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7"/>
            <a:endCxn id="9" idx="7"/>
          </p:cNvCxnSpPr>
          <p:nvPr/>
        </p:nvCxnSpPr>
        <p:spPr>
          <a:xfrm flipH="1">
            <a:off x="5052338" y="3157699"/>
            <a:ext cx="857784" cy="1342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23816" y="3854984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0" y="3854983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368262" y="3541084"/>
                <a:ext cx="775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262" y="3541084"/>
                <a:ext cx="77579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990600" y="4998494"/>
                <a:ext cx="7162800" cy="1407264"/>
              </a:xfrm>
              <a:prstGeom prst="rect">
                <a:avLst/>
              </a:prstGeom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Formally, find sparse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:</a:t>
                </a:r>
                <a:endParaRPr lang="en-US" sz="28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</a:rPr>
                          <m:t>1−</m:t>
                        </m:r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</m:d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 ≤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𝐻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/>
                          </a:rPr>
                          <m:t>1+</m:t>
                        </m:r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</m:d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𝐿</m:t>
                        </m:r>
                      </m:e>
                      <m:sub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𝐺</m:t>
                        </m:r>
                      </m:sub>
                    </m:sSub>
                    <m:r>
                      <a:rPr lang="en-US" sz="240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400" dirty="0"/>
                  <a:t>This preserves eigenvalues, cuts.</a:t>
                </a: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998494"/>
                <a:ext cx="7162800" cy="1407264"/>
              </a:xfrm>
              <a:prstGeom prst="rect">
                <a:avLst/>
              </a:prstGeom>
              <a:blipFill>
                <a:blip r:embed="rId5"/>
                <a:stretch>
                  <a:fillRect l="-1444" t="-3863" b="-8584"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 txBox="1">
            <a:spLocks/>
          </p:cNvSpPr>
          <p:nvPr/>
        </p:nvSpPr>
        <p:spPr>
          <a:xfrm>
            <a:off x="419100" y="1050518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Sparsification</a:t>
            </a:r>
            <a:r>
              <a:rPr lang="en-US" sz="2800" dirty="0"/>
              <a:t>: Removing (many) edges from a graph while approximating some </a:t>
            </a:r>
            <a:r>
              <a:rPr lang="en-US" sz="2800" dirty="0">
                <a:solidFill>
                  <a:srgbClr val="FF0000"/>
                </a:solidFill>
              </a:rPr>
              <a:t>property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645146" y="3483649"/>
            <a:ext cx="823577" cy="5765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/>
              <a:t>e.g.: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276600" y="2142226"/>
            <a:ext cx="5562600" cy="449949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Spectral properties of the graph Laplacian!</a:t>
            </a:r>
          </a:p>
        </p:txBody>
      </p:sp>
      <p:cxnSp>
        <p:nvCxnSpPr>
          <p:cNvPr id="14" name="Connector: Curved 13"/>
          <p:cNvCxnSpPr/>
          <p:nvPr/>
        </p:nvCxnSpPr>
        <p:spPr>
          <a:xfrm rot="16200000" flipH="1">
            <a:off x="6024534" y="1814963"/>
            <a:ext cx="333433" cy="266700"/>
          </a:xfrm>
          <a:prstGeom prst="curvedConnector3">
            <a:avLst>
              <a:gd name="adj1" fmla="val 2468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 animBg="1"/>
      <p:bldP spid="9" grpId="0" animBg="1"/>
      <p:bldP spid="10" grpId="0" animBg="1"/>
      <p:bldP spid="31" grpId="0"/>
      <p:bldP spid="32" grpId="0"/>
      <p:bldP spid="33" grpId="0"/>
      <p:bldP spid="15" grpId="0" animBg="1"/>
      <p:bldP spid="18" grpId="0"/>
      <p:bldP spid="20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Sparsification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4413" y="3429000"/>
                <a:ext cx="7115175" cy="2323306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Process huge graphs faster</a:t>
                </a:r>
              </a:p>
              <a:p>
                <a:r>
                  <a:rPr lang="en-US" dirty="0"/>
                  <a:t>Dense graphs that arise in algorithms:</a:t>
                </a:r>
              </a:p>
              <a:p>
                <a:pPr lvl="1"/>
                <a:r>
                  <a:rPr lang="en-US" sz="3200" dirty="0"/>
                  <a:t>Partial states of Gaussian elimination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-step random walks.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4413" y="3429000"/>
                <a:ext cx="7115175" cy="2323306"/>
              </a:xfrm>
              <a:blipFill>
                <a:blip r:embed="rId3"/>
                <a:stretch>
                  <a:fillRect l="-1969" t="-3412" r="-599" b="-9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4874" y="1600200"/>
            <a:ext cx="165395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05615" y="1564520"/>
            <a:ext cx="1524000" cy="153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9"/>
          <p:cNvSpPr/>
          <p:nvPr/>
        </p:nvSpPr>
        <p:spPr>
          <a:xfrm>
            <a:off x="4114800" y="2113067"/>
            <a:ext cx="993227" cy="44143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Graphs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24745"/>
                <a:ext cx="8229600" cy="150950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Walk along edges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dirty="0"/>
                  <a:t>When at vertex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sz="2800" dirty="0"/>
                  <a:t>, choose the next edge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/>
                  <a:t> with probability proportional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𝑤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𝑒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24745"/>
                <a:ext cx="8229600" cy="1509501"/>
              </a:xfrm>
              <a:blipFill rotWithShape="0">
                <a:blip r:embed="rId2"/>
                <a:stretch>
                  <a:fillRect l="-1333" t="-4049" b="-8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8"/>
              <p:cNvSpPr txBox="1">
                <a:spLocks/>
              </p:cNvSpPr>
              <p:nvPr/>
            </p:nvSpPr>
            <p:spPr>
              <a:xfrm>
                <a:off x="2344255" y="3528267"/>
                <a:ext cx="6799745" cy="91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𝑢𝑎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255" y="3528267"/>
                <a:ext cx="6799745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8"/>
              <p:cNvSpPr txBox="1">
                <a:spLocks/>
              </p:cNvSpPr>
              <p:nvPr/>
            </p:nvSpPr>
            <p:spPr>
              <a:xfrm>
                <a:off x="3124200" y="5186920"/>
                <a:ext cx="5791200" cy="1159460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/>
                  <a:t>Each step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𝐷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𝐴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k step transition matrix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sz="2800" i="1">
                            <a:latin typeface="Cambria Math"/>
                          </a:rPr>
                          <m:t>𝐴</m:t>
                        </m:r>
                        <m:r>
                          <a:rPr lang="en-US" sz="28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80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186920"/>
                <a:ext cx="5791200" cy="1159460"/>
              </a:xfrm>
              <a:prstGeom prst="rect">
                <a:avLst/>
              </a:prstGeom>
              <a:blipFill rotWithShape="0">
                <a:blip r:embed="rId4"/>
                <a:stretch>
                  <a:fillRect l="-1786" t="-4688" b="-4688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360451" y="3779424"/>
            <a:ext cx="228600" cy="228600"/>
          </a:xfrm>
          <a:prstGeom prst="ellips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353655" y="465052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8" idx="5"/>
            <a:endCxn id="11" idx="1"/>
          </p:cNvCxnSpPr>
          <p:nvPr/>
        </p:nvCxnSpPr>
        <p:spPr>
          <a:xfrm>
            <a:off x="555573" y="3974546"/>
            <a:ext cx="831560" cy="709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3374296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</a:t>
            </a:r>
          </a:p>
        </p:txBody>
      </p:sp>
      <p:cxnSp>
        <p:nvCxnSpPr>
          <p:cNvPr id="19" name="Straight Connector 18"/>
          <p:cNvCxnSpPr>
            <a:stCxn id="8" idx="6"/>
            <a:endCxn id="20" idx="3"/>
          </p:cNvCxnSpPr>
          <p:nvPr/>
        </p:nvCxnSpPr>
        <p:spPr>
          <a:xfrm flipV="1">
            <a:off x="589051" y="3453367"/>
            <a:ext cx="804722" cy="440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360295" y="325824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729447" y="405057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endCxn id="25" idx="2"/>
          </p:cNvCxnSpPr>
          <p:nvPr/>
        </p:nvCxnSpPr>
        <p:spPr>
          <a:xfrm>
            <a:off x="401549" y="3872535"/>
            <a:ext cx="1327898" cy="292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41551" y="302889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22551" y="384798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41551" y="4629090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533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8" grpId="0" animBg="1"/>
      <p:bldP spid="11" grpId="0" animBg="1"/>
      <p:bldP spid="16" grpId="0"/>
      <p:bldP spid="20" grpId="0" animBg="1"/>
      <p:bldP spid="25" grpId="0" animBg="1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362200"/>
                <a:ext cx="6400800" cy="3352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Special case: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(for this talk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800" dirty="0"/>
                  <a:t>Weights become probabilities</a:t>
                </a:r>
              </a:p>
              <a:p>
                <a:r>
                  <a:rPr lang="en-US" sz="2800" dirty="0"/>
                  <a:t>Transition of k-step walk matrix: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r>
                  <a:rPr lang="en-US" sz="2800" b="0" dirty="0"/>
                  <a:t>Laplacian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𝐼</m:t>
                    </m:r>
                    <m:r>
                      <a:rPr lang="en-US" sz="28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362200"/>
                <a:ext cx="6400800" cy="3352800"/>
              </a:xfrm>
              <a:blipFill rotWithShape="0">
                <a:blip r:embed="rId2"/>
                <a:stretch>
                  <a:fillRect l="-2381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8/18/2017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C268A-D394-4BE1-8483-64A9505072A7}" type="slidenum">
              <a:rPr lang="en-US" smtClean="0"/>
              <a:t>7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52678" y="349297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090878" y="486457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48662" y="352217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4" idx="5"/>
          </p:cNvCxnSpPr>
          <p:nvPr/>
        </p:nvCxnSpPr>
        <p:spPr>
          <a:xfrm>
            <a:off x="1447800" y="3688101"/>
            <a:ext cx="804722" cy="1367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7"/>
            <a:endCxn id="15" idx="7"/>
          </p:cNvCxnSpPr>
          <p:nvPr/>
        </p:nvCxnSpPr>
        <p:spPr>
          <a:xfrm flipH="1">
            <a:off x="2286000" y="3555655"/>
            <a:ext cx="857784" cy="13424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1924" y="3939040"/>
                <a:ext cx="775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𝐺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24" y="3939040"/>
                <a:ext cx="77579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138378" y="315793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77262" y="3504615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19478" y="487306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cxnSp>
        <p:nvCxnSpPr>
          <p:cNvPr id="27" name="Straight Connector 26"/>
          <p:cNvCxnSpPr>
            <a:stCxn id="14" idx="6"/>
            <a:endCxn id="29" idx="3"/>
          </p:cNvCxnSpPr>
          <p:nvPr/>
        </p:nvCxnSpPr>
        <p:spPr>
          <a:xfrm flipV="1">
            <a:off x="1481278" y="3166922"/>
            <a:ext cx="804722" cy="4403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252522" y="2971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541583" y="2944353"/>
            <a:ext cx="384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.2</a:t>
            </a:r>
          </a:p>
        </p:txBody>
      </p:sp>
      <p:cxnSp>
        <p:nvCxnSpPr>
          <p:cNvPr id="32" name="Straight Connector 31"/>
          <p:cNvCxnSpPr>
            <a:stCxn id="29" idx="5"/>
            <a:endCxn id="16" idx="1"/>
          </p:cNvCxnSpPr>
          <p:nvPr/>
        </p:nvCxnSpPr>
        <p:spPr>
          <a:xfrm>
            <a:off x="2447644" y="3166922"/>
            <a:ext cx="534496" cy="38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22188" y="3025176"/>
            <a:ext cx="42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.8</a:t>
            </a:r>
          </a:p>
        </p:txBody>
      </p:sp>
      <p:sp>
        <p:nvSpPr>
          <p:cNvPr id="25" name="Oval 24"/>
          <p:cNvSpPr/>
          <p:nvPr/>
        </p:nvSpPr>
        <p:spPr>
          <a:xfrm>
            <a:off x="5941528" y="349297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6779728" y="486457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637512" y="352217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4" idx="7"/>
            <a:endCxn id="25" idx="2"/>
          </p:cNvCxnSpPr>
          <p:nvPr/>
        </p:nvCxnSpPr>
        <p:spPr>
          <a:xfrm flipH="1">
            <a:off x="5941528" y="3555655"/>
            <a:ext cx="1891106" cy="51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437112" y="3939040"/>
                <a:ext cx="9236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112" y="3939040"/>
                <a:ext cx="923650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5962868" y="3202535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66112" y="3302149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008328" y="4873068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</a:p>
        </p:txBody>
      </p:sp>
      <p:cxnSp>
        <p:nvCxnSpPr>
          <p:cNvPr id="42" name="Straight Connector 41"/>
          <p:cNvCxnSpPr>
            <a:stCxn id="28" idx="4"/>
            <a:endCxn id="43" idx="3"/>
          </p:cNvCxnSpPr>
          <p:nvPr/>
        </p:nvCxnSpPr>
        <p:spPr>
          <a:xfrm flipV="1">
            <a:off x="6894028" y="3166922"/>
            <a:ext cx="80822" cy="19262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941372" y="2971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230376" y="3637011"/>
            <a:ext cx="602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.32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425640" y="2667000"/>
            <a:ext cx="51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.68</a:t>
            </a:r>
          </a:p>
        </p:txBody>
      </p:sp>
      <p:cxnSp>
        <p:nvCxnSpPr>
          <p:cNvPr id="8" name="Curved Connector 7"/>
          <p:cNvCxnSpPr>
            <a:stCxn id="25" idx="1"/>
            <a:endCxn id="25" idx="2"/>
          </p:cNvCxnSpPr>
          <p:nvPr/>
        </p:nvCxnSpPr>
        <p:spPr>
          <a:xfrm rot="16200000" flipH="1" flipV="1">
            <a:off x="5917856" y="3550129"/>
            <a:ext cx="80822" cy="33478"/>
          </a:xfrm>
          <a:prstGeom prst="curvedConnector4">
            <a:avLst>
              <a:gd name="adj1" fmla="val -558819"/>
              <a:gd name="adj2" fmla="val 1682182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 flipV="1">
            <a:off x="7015261" y="2968026"/>
            <a:ext cx="80822" cy="33478"/>
          </a:xfrm>
          <a:prstGeom prst="curvedConnector4">
            <a:avLst>
              <a:gd name="adj1" fmla="val -545021"/>
              <a:gd name="adj2" fmla="val -174865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/>
          <p:nvPr/>
        </p:nvCxnSpPr>
        <p:spPr>
          <a:xfrm rot="16200000" flipH="1" flipV="1">
            <a:off x="7747655" y="3545849"/>
            <a:ext cx="80822" cy="33478"/>
          </a:xfrm>
          <a:prstGeom prst="curvedConnector4">
            <a:avLst>
              <a:gd name="adj1" fmla="val 834705"/>
              <a:gd name="adj2" fmla="val -174865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/>
          <p:nvPr/>
        </p:nvCxnSpPr>
        <p:spPr>
          <a:xfrm rot="16200000" flipH="1" flipV="1">
            <a:off x="6853617" y="4998271"/>
            <a:ext cx="80822" cy="33478"/>
          </a:xfrm>
          <a:prstGeom prst="curvedConnector4">
            <a:avLst>
              <a:gd name="adj1" fmla="val 876097"/>
              <a:gd name="adj2" fmla="val 148232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426424" y="2209800"/>
            <a:ext cx="51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.68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816824" y="5331023"/>
            <a:ext cx="51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.68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323312" y="4035623"/>
            <a:ext cx="515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.68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919810" y="4035623"/>
            <a:ext cx="506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.32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83405" y="4248090"/>
            <a:ext cx="421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590800" y="4343400"/>
            <a:ext cx="384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22559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6750290"/>
                  </p:ext>
                </p:extLst>
              </p:nvPr>
            </p:nvGraphicFramePr>
            <p:xfrm>
              <a:off x="152400" y="2193538"/>
              <a:ext cx="8839200" cy="23630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346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96974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8017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Running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38440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Spielman</a:t>
                          </a:r>
                          <a:r>
                            <a:rPr lang="en-US" dirty="0"/>
                            <a:t> Srivastava ‘08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itchFamily="34" charset="0"/>
                            <a:buNone/>
                          </a:pPr>
                          <a:r>
                            <a:rPr lang="en-US" dirty="0"/>
                            <a:t>Only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i="1" baseline="0" dirty="0" smtClean="0">
                                  <a:latin typeface="Cambria Math" charset="0"/>
                                </a:rPr>
                                <m:t> = 1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380174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Kapralov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Panigrahi</a:t>
                          </a:r>
                          <a:r>
                            <a:rPr lang="en-US" dirty="0"/>
                            <a:t> ‘11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:r>
                            <a:rPr lang="en-US" dirty="0" smtClean="0"/>
                            <a:t>combinatorial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8"/>
                      </a:ext>
                    </a:extLst>
                  </a:tr>
                  <a:tr h="384406">
                    <a:tc row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Koutis</a:t>
                          </a:r>
                          <a:r>
                            <a:rPr lang="en-US" baseline="0" dirty="0"/>
                            <a:t> Levin </a:t>
                          </a:r>
                          <a:r>
                            <a:rPr lang="en-US" baseline="0" dirty="0" err="1"/>
                            <a:t>Peng</a:t>
                          </a:r>
                          <a:r>
                            <a:rPr lang="en-US" baseline="0" dirty="0"/>
                            <a:t> ‘12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indent="0" algn="l">
                            <a:buFont typeface="Arial" pitchFamily="34" charset="0"/>
                            <a:buNone/>
                          </a:pPr>
                          <a:r>
                            <a:rPr lang="en-US" dirty="0"/>
                            <a:t>Only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i="1" baseline="0" dirty="0" smtClean="0">
                                  <a:latin typeface="Cambria Math" charset="0"/>
                                </a:rPr>
                                <m:t> = 1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38440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D0D8E8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4494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Peng-</a:t>
                          </a:r>
                          <a:r>
                            <a:rPr lang="en-US" dirty="0" err="1" smtClean="0"/>
                            <a:t>Spielman</a:t>
                          </a:r>
                          <a:r>
                            <a:rPr lang="en-US" dirty="0" smtClean="0"/>
                            <a:t> `14, </a:t>
                          </a:r>
                          <a:r>
                            <a:rPr lang="en-US" dirty="0" err="1" smtClean="0"/>
                            <a:t>Koutis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/>
                            <a:t>‘14</a:t>
                          </a:r>
                        </a:p>
                      </a:txBody>
                      <a:tcPr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latin typeface="Cambria Math" charset="0"/>
                                </a:rPr>
                                <m:t> ≤ 2</m:t>
                              </m:r>
                            </m:oMath>
                          </a14:m>
                          <a:r>
                            <a:rPr lang="en-US" dirty="0" smtClean="0"/>
                            <a:t>, </a:t>
                          </a:r>
                          <a:r>
                            <a:rPr lang="en-US" dirty="0"/>
                            <a:t>combinatorial</a:t>
                          </a:r>
                        </a:p>
                      </a:txBody>
                      <a:tcPr>
                        <a:solidFill>
                          <a:srgbClr val="E9ED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13771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6750290"/>
                  </p:ext>
                </p:extLst>
              </p:nvPr>
            </p:nvGraphicFramePr>
            <p:xfrm>
              <a:off x="152400" y="2193538"/>
              <a:ext cx="8839200" cy="23630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346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29697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</a:tblGrid>
                  <a:tr h="380174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Running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384406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Spielman</a:t>
                          </a:r>
                          <a:r>
                            <a:rPr lang="en-US" dirty="0"/>
                            <a:t> Srivastava ‘08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1150" t="-107937" r="-78029" b="-515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7200" t="-107937" r="-1333" b="-5158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380174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Kapralov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Panigrahi</a:t>
                          </a:r>
                          <a:r>
                            <a:rPr lang="en-US" dirty="0"/>
                            <a:t> ‘11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1150" t="-211290" r="-78029" b="-4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7200" t="-211290" r="-1333" b="-4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  <a:tr h="384406">
                    <a:tc rowSpan="2">
                      <a:txBody>
                        <a:bodyPr/>
                        <a:lstStyle/>
                        <a:p>
                          <a:r>
                            <a:rPr lang="en-US" dirty="0" err="1"/>
                            <a:t>Koutis</a:t>
                          </a:r>
                          <a:r>
                            <a:rPr lang="en-US" baseline="0" dirty="0"/>
                            <a:t> Levin </a:t>
                          </a:r>
                          <a:r>
                            <a:rPr lang="en-US" baseline="0" dirty="0" err="1"/>
                            <a:t>Peng</a:t>
                          </a:r>
                          <a:r>
                            <a:rPr lang="en-US" baseline="0" dirty="0"/>
                            <a:t> ‘12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1150" t="-301563" r="-78029" b="-31093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87200" t="-151969" r="-1333" b="-107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38440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1150" t="-407937" r="-78029" b="-21587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l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494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Peng-</a:t>
                          </a:r>
                          <a:r>
                            <a:rPr lang="en-US" dirty="0" err="1" smtClean="0"/>
                            <a:t>Spielman</a:t>
                          </a:r>
                          <a:r>
                            <a:rPr lang="en-US" dirty="0" smtClean="0"/>
                            <a:t> `14, </a:t>
                          </a:r>
                          <a:r>
                            <a:rPr lang="en-US" dirty="0" err="1" smtClean="0"/>
                            <a:t>Koutis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/>
                            <a:t>‘14</a:t>
                          </a:r>
                        </a:p>
                      </a:txBody>
                      <a:tcPr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1150" t="-432432" r="-78029" b="-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87200" t="-432432" r="-1333" b="-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513771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3842" y="1219200"/>
                <a:ext cx="2780158" cy="731654"/>
              </a:xfr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>
                <a:noAutofit/>
              </a:bodyPr>
              <a:lstStyle/>
              <a:p>
                <a:r>
                  <a:rPr lang="en-US" sz="2000" dirty="0" smtClean="0"/>
                  <a:t>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dirty="0" smtClean="0"/>
                  <a:t>constant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sz="2000" dirty="0" smtClean="0"/>
                  <a:t> hides log log terms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3842" y="1219200"/>
                <a:ext cx="2780158" cy="731654"/>
              </a:xfrm>
              <a:blipFill rotWithShape="0">
                <a:blip r:embed="rId4"/>
                <a:stretch>
                  <a:fillRect l="-1974"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650" y="3422650"/>
            <a:ext cx="12700" cy="12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1161614"/>
                  </p:ext>
                </p:extLst>
              </p:nvPr>
            </p:nvGraphicFramePr>
            <p:xfrm>
              <a:off x="158750" y="4593435"/>
              <a:ext cx="8839200" cy="833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346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96974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449460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Cheng, Cheng, Liu, Peng,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Teng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’15</a:t>
                          </a:r>
                        </a:p>
                      </a:txBody>
                      <a:tcPr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𝑂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≥1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D0D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3844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Jindal, </a:t>
                          </a:r>
                          <a:r>
                            <a:rPr lang="en-US" dirty="0" err="1"/>
                            <a:t>Kolev</a:t>
                          </a:r>
                          <a:r>
                            <a:rPr lang="en-US" dirty="0"/>
                            <a:t> ’15</a:t>
                          </a:r>
                        </a:p>
                      </a:txBody>
                      <a:tcPr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itchFamily="34" charset="0"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Only</a:t>
                          </a: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i="1" baseline="0" dirty="0" smtClean="0">
                                  <a:latin typeface="Cambria Math" charset="0"/>
                                </a:rPr>
                                <m:t> = 2</m:t>
                              </m:r>
                              <m:r>
                                <a:rPr lang="en-US" i="1" baseline="30000" dirty="0">
                                  <a:latin typeface="Cambria Math" charset="0"/>
                                </a:rPr>
                                <m:t>𝑖</m:t>
                              </m:r>
                            </m:oMath>
                          </a14:m>
                          <a:endParaRPr lang="en-US" baseline="30000" dirty="0"/>
                        </a:p>
                      </a:txBody>
                      <a:tcPr>
                        <a:solidFill>
                          <a:srgbClr val="E9ED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1161614"/>
                  </p:ext>
                </p:extLst>
              </p:nvPr>
            </p:nvGraphicFramePr>
            <p:xfrm>
              <a:off x="158750" y="4593435"/>
              <a:ext cx="8839200" cy="8338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346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6974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449460"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Cheng, Cheng, Liu, Peng,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Teng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’15</a:t>
                          </a:r>
                        </a:p>
                      </a:txBody>
                      <a:tcPr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20697" t="-75676" r="-77664" b="-1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87200" t="-75676" r="-1067" b="-1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38440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Jindal, </a:t>
                          </a:r>
                          <a:r>
                            <a:rPr lang="en-US" dirty="0" err="1"/>
                            <a:t>Kolev</a:t>
                          </a:r>
                          <a:r>
                            <a:rPr lang="en-US" dirty="0"/>
                            <a:t> ’15</a:t>
                          </a:r>
                        </a:p>
                      </a:txBody>
                      <a:tcPr>
                        <a:solidFill>
                          <a:srgbClr val="E9EDF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20697" t="-203125" r="-77664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87200" t="-203125" r="-1067" b="-1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2634749"/>
                  </p:ext>
                </p:extLst>
              </p:nvPr>
            </p:nvGraphicFramePr>
            <p:xfrm>
              <a:off x="158750" y="5468372"/>
              <a:ext cx="8839200" cy="7688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3460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96974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384406">
                    <a:tc rowSpan="2">
                      <a:txBody>
                        <a:bodyPr/>
                        <a:lstStyle/>
                        <a:p>
                          <a:r>
                            <a:rPr lang="en-US" i="0" dirty="0">
                              <a:solidFill>
                                <a:srgbClr val="FF0000"/>
                              </a:solidFill>
                            </a:rPr>
                            <a:t>Our result</a:t>
                          </a:r>
                        </a:p>
                      </a:txBody>
                      <a:tcPr anchor="ctr"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O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m</m:t>
                                </m:r>
                                <m: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≥1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solidFill>
                          <a:srgbClr val="D0D8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  <a:tr h="384406">
                    <a:tc vMerge="1">
                      <a:txBody>
                        <a:bodyPr/>
                        <a:lstStyle/>
                        <a:p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O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m</m:t>
                                </m:r>
                                <m: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k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n</m:t>
                                </m:r>
                                <m: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itchFamily="34" charset="0"/>
                            <a:buNone/>
                          </a:pPr>
                          <a:r>
                            <a:rPr lang="en-US" i="0" dirty="0">
                              <a:solidFill>
                                <a:srgbClr val="FF0000"/>
                              </a:solidFill>
                            </a:rPr>
                            <a:t>combinatorial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62634749"/>
                  </p:ext>
                </p:extLst>
              </p:nvPr>
            </p:nvGraphicFramePr>
            <p:xfrm>
              <a:off x="158750" y="5468372"/>
              <a:ext cx="8839200" cy="7688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346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6974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</a:tblGrid>
                  <a:tr h="384406">
                    <a:tc rowSpan="2">
                      <a:txBody>
                        <a:bodyPr/>
                        <a:lstStyle/>
                        <a:p>
                          <a:r>
                            <a:rPr lang="en-US" i="0" dirty="0">
                              <a:solidFill>
                                <a:srgbClr val="FF0000"/>
                              </a:solidFill>
                            </a:rPr>
                            <a:t>Our result</a:t>
                          </a:r>
                        </a:p>
                      </a:txBody>
                      <a:tcPr anchor="ctr"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20697" t="-89063" r="-77664" b="-2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287200" t="-89063" r="-1067" b="-210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7"/>
                      </a:ext>
                    </a:extLst>
                  </a:tr>
                  <a:tr h="384406">
                    <a:tc vMerge="1">
                      <a:txBody>
                        <a:bodyPr/>
                        <a:lstStyle/>
                        <a:p>
                          <a:endParaRPr lang="en-US" i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20697" t="-192063" r="-77664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pitchFamily="34" charset="0"/>
                            <a:buNone/>
                          </a:pPr>
                          <a:r>
                            <a:rPr lang="en-US" i="0" dirty="0">
                              <a:solidFill>
                                <a:srgbClr val="FF0000"/>
                              </a:solidFill>
                            </a:rPr>
                            <a:t>combinatorial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89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Density Independence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438400"/>
                <a:ext cx="8229600" cy="3429000"/>
              </a:xfrm>
            </p:spPr>
            <p:txBody>
              <a:bodyPr/>
              <a:lstStyle/>
              <a:p>
                <a:r>
                  <a:rPr lang="en-US" dirty="0"/>
                  <a:t>Only </a:t>
                </a:r>
                <a:r>
                  <a:rPr lang="en-US" dirty="0" err="1"/>
                  <a:t>sparsify</a:t>
                </a:r>
                <a:r>
                  <a:rPr lang="en-US" dirty="0"/>
                  <a:t> when m &gt;&gt; size of </a:t>
                </a:r>
                <a:r>
                  <a:rPr lang="en-US" dirty="0" err="1"/>
                  <a:t>sparsifier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SS`08 + KLP `12: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edge </a:t>
                </a:r>
                <a:r>
                  <a:rPr lang="en-US" dirty="0" err="1"/>
                  <a:t>sparsifer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Actual cost at least: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Density independent: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overhead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 smtClean="0"/>
                  <a:t>Clearer </a:t>
                </a:r>
                <a:r>
                  <a:rPr lang="en-US" dirty="0"/>
                  <a:t>picture of runtime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438400"/>
                <a:ext cx="8229600" cy="3429000"/>
              </a:xfrm>
              <a:blipFill rotWithShape="0">
                <a:blip r:embed="rId2"/>
                <a:stretch>
                  <a:fillRect l="-1704" t="-2309" b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1600200"/>
                <a:ext cx="2667000" cy="47397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</m:t>
                          </m:r>
                        </m:e>
                      </m:acc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m</m:t>
                      </m:r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k</m:t>
                          </m:r>
                        </m:e>
                        <m:sup>
                          <m:r>
                            <a:rPr lang="en-US" sz="2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n</m:t>
                      </m:r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log</m:t>
                          </m:r>
                        </m:e>
                        <m:sup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n</m:t>
                      </m:r>
                      <m: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2667000" cy="473976"/>
              </a:xfrm>
              <a:prstGeom prst="rect">
                <a:avLst/>
              </a:prstGeom>
              <a:blipFill>
                <a:blip r:embed="rId3"/>
                <a:stretch>
                  <a:fillRect t="-5195"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28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3933</TotalTime>
  <Words>721</Words>
  <Application>Microsoft Office PowerPoint</Application>
  <PresentationFormat>On-screen Show (4:3)</PresentationFormat>
  <Paragraphs>266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Office Theme</vt:lpstr>
      <vt:lpstr>Density Independent Algorithms for Sparsifying k-Step Random Walks</vt:lpstr>
      <vt:lpstr>Talk Outline</vt:lpstr>
      <vt:lpstr>Spectral Sparsification</vt:lpstr>
      <vt:lpstr>Applications of Sparsification</vt:lpstr>
      <vt:lpstr>Random Walk Graphs</vt:lpstr>
      <vt:lpstr>Random Walk Graphs</vt:lpstr>
      <vt:lpstr>Random Walk Graphs</vt:lpstr>
      <vt:lpstr>Our Result</vt:lpstr>
      <vt:lpstr>Density Independence </vt:lpstr>
      <vt:lpstr>Algorithm</vt:lpstr>
      <vt:lpstr>Effective Resistances</vt:lpstr>
      <vt:lpstr>Sparsification using ER</vt:lpstr>
      <vt:lpstr>Tools for Bounding Leverage Scores</vt:lpstr>
      <vt:lpstr>Analysis:</vt:lpstr>
      <vt:lpstr>Analysis:</vt:lpstr>
      <vt:lpstr>Walk Sampling Algorithm</vt:lpstr>
      <vt:lpstr>Analysis of Walk Sampling</vt:lpstr>
      <vt:lpstr>k = even: G^2</vt:lpstr>
      <vt:lpstr>Future Work</vt:lpstr>
      <vt:lpstr>ER estimates for G (or G × P_2)</vt:lpstr>
    </vt:vector>
  </TitlesOfParts>
  <Company>Georgia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 Independent Algorithms for Sparsifying k-Step Random Walks</dc:title>
  <dc:creator>Sawlani, Saurabh Sunil</dc:creator>
  <cp:lastModifiedBy>Admin</cp:lastModifiedBy>
  <cp:revision>214</cp:revision>
  <dcterms:created xsi:type="dcterms:W3CDTF">2017-08-10T20:01:22Z</dcterms:created>
  <dcterms:modified xsi:type="dcterms:W3CDTF">2017-09-11T11:00:26Z</dcterms:modified>
</cp:coreProperties>
</file>