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8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1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56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6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85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97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79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9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80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51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6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4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4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5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0F88-C4F1-408A-9B2A-6E84D2CA6C3B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74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Obchodní strategie Albertu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Pavel Košnar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36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Albert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92924" y="2111433"/>
            <a:ext cx="8911687" cy="3799789"/>
          </a:xfrm>
        </p:spPr>
        <p:txBody>
          <a:bodyPr/>
          <a:lstStyle/>
          <a:p>
            <a:r>
              <a:rPr lang="cs-CZ" dirty="0" smtClean="0"/>
              <a:t>Albert je řetězec</a:t>
            </a:r>
            <a:r>
              <a:rPr lang="cs-CZ" dirty="0"/>
              <a:t> </a:t>
            </a:r>
            <a:r>
              <a:rPr lang="cs-CZ" dirty="0" smtClean="0"/>
              <a:t>supermarketů</a:t>
            </a:r>
            <a:r>
              <a:rPr lang="cs-CZ" dirty="0"/>
              <a:t> a </a:t>
            </a:r>
            <a:r>
              <a:rPr lang="cs-CZ" dirty="0" smtClean="0"/>
              <a:t>hypermarketů vlastněný</a:t>
            </a:r>
            <a:r>
              <a:rPr lang="cs-CZ" dirty="0"/>
              <a:t> </a:t>
            </a:r>
            <a:r>
              <a:rPr lang="cs-CZ" dirty="0" smtClean="0"/>
              <a:t>nizozemskou skupinou Ahold </a:t>
            </a:r>
            <a:r>
              <a:rPr lang="cs-CZ" dirty="0" err="1" smtClean="0"/>
              <a:t>Delhaize</a:t>
            </a:r>
            <a:r>
              <a:rPr lang="cs-CZ" dirty="0" smtClean="0"/>
              <a:t>. V</a:t>
            </a:r>
            <a:r>
              <a:rPr lang="cs-CZ" dirty="0"/>
              <a:t> únoru 2023 bylo v Česku celkem 335 prodejen Albert</a:t>
            </a:r>
            <a:r>
              <a:rPr lang="cs-CZ" dirty="0" smtClean="0"/>
              <a:t>.</a:t>
            </a:r>
            <a:r>
              <a:rPr lang="cs-CZ" dirty="0"/>
              <a:t> Za rok 2021 měl Albert v Česku tržby ve výši 61,44 mld. Kč, a byl </a:t>
            </a:r>
            <a:r>
              <a:rPr lang="cs-CZ" dirty="0" smtClean="0"/>
              <a:t>tak</a:t>
            </a:r>
            <a:r>
              <a:rPr lang="cs-CZ" dirty="0"/>
              <a:t> třetím největším obchodníkem v </a:t>
            </a:r>
            <a:r>
              <a:rPr lang="cs-CZ" dirty="0" smtClean="0"/>
              <a:t>zemi.</a:t>
            </a:r>
          </a:p>
          <a:p>
            <a:r>
              <a:rPr lang="cs-CZ" dirty="0"/>
              <a:t>Albert přivítal první zákazníky 9. května 2000. </a:t>
            </a:r>
            <a:r>
              <a:rPr lang="cs-CZ" dirty="0" smtClean="0"/>
              <a:t>Síť 140 prodejen vznikla </a:t>
            </a:r>
            <a:r>
              <a:rPr lang="cs-CZ" dirty="0"/>
              <a:t>z původních diskontů </a:t>
            </a:r>
            <a:r>
              <a:rPr lang="cs-CZ" dirty="0" err="1" smtClean="0"/>
              <a:t>Sesam</a:t>
            </a:r>
            <a:r>
              <a:rPr lang="cs-CZ" dirty="0"/>
              <a:t> a supermarketů </a:t>
            </a:r>
            <a:r>
              <a:rPr lang="cs-CZ" dirty="0" smtClean="0"/>
              <a:t>Mana.</a:t>
            </a:r>
          </a:p>
          <a:p>
            <a:r>
              <a:rPr lang="cs-CZ" dirty="0" smtClean="0"/>
              <a:t>Název Albert byl zvolen jednak z důvodu, že jde </a:t>
            </a:r>
            <a:r>
              <a:rPr lang="cs-CZ" dirty="0"/>
              <a:t>o křestní jméno zakladatele společnosti Ahold – Alberta </a:t>
            </a:r>
            <a:r>
              <a:rPr lang="cs-CZ" dirty="0" err="1"/>
              <a:t>Heijna</a:t>
            </a:r>
            <a:r>
              <a:rPr lang="cs-CZ" dirty="0"/>
              <a:t>, ale především je to název srozumitelný po celém světě. Navozuje příjemné pocity, někdo si pod ním může představit pomocníka a přítele, jiný zase dobrého </a:t>
            </a:r>
            <a:r>
              <a:rPr lang="cs-CZ" dirty="0" smtClean="0"/>
              <a:t>souseda.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59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Činnosti a postupy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Veškeré činností a postupy v rámci společenské odpovědnosti společnosti Ahold Czech Republic, a.s. vychází z poslání a vize skupiny </a:t>
            </a:r>
            <a:r>
              <a:rPr lang="cs-CZ" dirty="0" err="1"/>
              <a:t>Global</a:t>
            </a:r>
            <a:r>
              <a:rPr lang="cs-CZ" dirty="0"/>
              <a:t> Ahold a jsou nedílnou součástí řídící strategie organizace v oblasti sociální, environmentální a </a:t>
            </a:r>
            <a:r>
              <a:rPr lang="cs-CZ" dirty="0" smtClean="0"/>
              <a:t>ekonomické</a:t>
            </a:r>
          </a:p>
          <a:p>
            <a:endParaRPr lang="cs-CZ" dirty="0" smtClean="0"/>
          </a:p>
          <a:p>
            <a:r>
              <a:rPr lang="cs-CZ" dirty="0" smtClean="0"/>
              <a:t>Pracovníci </a:t>
            </a:r>
            <a:r>
              <a:rPr lang="cs-CZ" dirty="0"/>
              <a:t>společnosti </a:t>
            </a:r>
            <a:r>
              <a:rPr lang="cs-CZ" dirty="0" smtClean="0"/>
              <a:t>je </a:t>
            </a:r>
            <a:r>
              <a:rPr lang="cs-CZ" dirty="0"/>
              <a:t>provádí dobrovolně a nad rámec zákonných povinností, s motivací přispět ke zlepšení podmínek ve vlastní společnosti a v prostředí ve kterém </a:t>
            </a:r>
            <a:r>
              <a:rPr lang="cs-CZ" dirty="0" smtClean="0"/>
              <a:t>podnikají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389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Obchodní strategie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Základem strategie společnosti Ahold  je udržitelný a odpovědný obchod – je to způsob jakým </a:t>
            </a:r>
            <a:r>
              <a:rPr lang="cs-CZ" dirty="0" smtClean="0"/>
              <a:t>podnikají, </a:t>
            </a:r>
            <a:r>
              <a:rPr lang="cs-CZ" dirty="0"/>
              <a:t>víra v </a:t>
            </a:r>
            <a:r>
              <a:rPr lang="cs-CZ" dirty="0" smtClean="0"/>
              <a:t>jejich </a:t>
            </a:r>
            <a:r>
              <a:rPr lang="cs-CZ" dirty="0"/>
              <a:t>hodnoty a dělání toho, co je správné pro </a:t>
            </a:r>
            <a:r>
              <a:rPr lang="cs-CZ" dirty="0" smtClean="0"/>
              <a:t>jejich </a:t>
            </a:r>
            <a:r>
              <a:rPr lang="cs-CZ" dirty="0"/>
              <a:t>zákazníky, vlastní zaměstnance a prostředí ve kterém </a:t>
            </a:r>
            <a:r>
              <a:rPr lang="cs-CZ" dirty="0" smtClean="0"/>
              <a:t>podnikají</a:t>
            </a:r>
          </a:p>
          <a:p>
            <a:r>
              <a:rPr lang="cs-CZ" dirty="0" smtClean="0"/>
              <a:t>Podporují </a:t>
            </a:r>
            <a:r>
              <a:rPr lang="cs-CZ" dirty="0"/>
              <a:t>zdraví a spokojenost </a:t>
            </a:r>
            <a:r>
              <a:rPr lang="cs-CZ" dirty="0" smtClean="0"/>
              <a:t>jejich </a:t>
            </a:r>
            <a:r>
              <a:rPr lang="cs-CZ" dirty="0"/>
              <a:t>zákazníků, zaměstnanců a komunit, </a:t>
            </a:r>
            <a:r>
              <a:rPr lang="cs-CZ" dirty="0" smtClean="0"/>
              <a:t>prodávají </a:t>
            </a:r>
            <a:r>
              <a:rPr lang="cs-CZ" dirty="0"/>
              <a:t>výrobky, které jsou vyrobené a dodávané trvalé udržitelným </a:t>
            </a:r>
            <a:r>
              <a:rPr lang="cs-CZ" dirty="0" smtClean="0"/>
              <a:t>způsobem</a:t>
            </a:r>
          </a:p>
          <a:p>
            <a:r>
              <a:rPr lang="cs-CZ" dirty="0"/>
              <a:t>Zaměstnanci </a:t>
            </a:r>
            <a:r>
              <a:rPr lang="cs-CZ" dirty="0" smtClean="0"/>
              <a:t>jejich </a:t>
            </a:r>
            <a:r>
              <a:rPr lang="cs-CZ" dirty="0"/>
              <a:t>společnosti jsou motivováni k tomu, aby uplatňovali zásady odpovědného maloobchodu při své každodenní </a:t>
            </a:r>
            <a:r>
              <a:rPr lang="cs-CZ" dirty="0" smtClean="0"/>
              <a:t>práci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49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Image odpovědného obchodníka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cs-CZ" dirty="0"/>
              <a:t>Image odpovědného obchodníka  </a:t>
            </a:r>
            <a:r>
              <a:rPr lang="cs-CZ" dirty="0" smtClean="0"/>
              <a:t>dosahují</a:t>
            </a:r>
            <a:r>
              <a:rPr lang="cs-CZ" dirty="0"/>
              <a:t>  vyváženým souborem jasných ambicí, cílů a kroků ve čtyřech pilířích firemní odpovědnosti</a:t>
            </a:r>
            <a:r>
              <a:rPr lang="cs-CZ" dirty="0" smtClean="0"/>
              <a:t>:</a:t>
            </a:r>
          </a:p>
          <a:p>
            <a:pPr marL="0" indent="0" fontAlgn="base">
              <a:buNone/>
            </a:pPr>
            <a:endParaRPr lang="cs-CZ" dirty="0"/>
          </a:p>
          <a:p>
            <a:r>
              <a:rPr lang="cs-CZ" dirty="0"/>
              <a:t>zdravý </a:t>
            </a:r>
            <a:r>
              <a:rPr lang="cs-CZ" dirty="0" smtClean="0"/>
              <a:t>život</a:t>
            </a:r>
            <a:endParaRPr lang="cs-CZ" dirty="0"/>
          </a:p>
          <a:p>
            <a:r>
              <a:rPr lang="cs-CZ" dirty="0"/>
              <a:t>ochrana </a:t>
            </a:r>
            <a:r>
              <a:rPr lang="cs-CZ" dirty="0" smtClean="0"/>
              <a:t>klimatu</a:t>
            </a:r>
            <a:endParaRPr lang="cs-CZ" dirty="0"/>
          </a:p>
          <a:p>
            <a:r>
              <a:rPr lang="cs-CZ" dirty="0"/>
              <a:t>udržitelný </a:t>
            </a:r>
            <a:r>
              <a:rPr lang="cs-CZ" dirty="0" smtClean="0"/>
              <a:t>obchod</a:t>
            </a:r>
            <a:endParaRPr lang="cs-CZ" dirty="0"/>
          </a:p>
          <a:p>
            <a:r>
              <a:rPr lang="cs-CZ" dirty="0"/>
              <a:t>angažovanost v </a:t>
            </a:r>
            <a:r>
              <a:rPr lang="cs-CZ" dirty="0" smtClean="0"/>
              <a:t>komunitách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4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cs-CZ" dirty="0"/>
              <a:t>Společnost Ahold se jak celosvětové, tak i v České republice zabývá prodejem především potravin. Hlavním a dlouhodobým cílem je obchodovat s potravinami a dalšími komoditami takovým způsobem, aby obchod jak směrem k nákupu a distribuci od dodavatelů, tak i ve vztahu se zákazníkem, byl spravedlivý a oboustranně výhodný.</a:t>
            </a:r>
          </a:p>
          <a:p>
            <a:pPr fontAlgn="base"/>
            <a:r>
              <a:rPr lang="cs-CZ" dirty="0"/>
              <a:t>Pro jednotlivé oblasti </a:t>
            </a:r>
            <a:r>
              <a:rPr lang="cs-CZ" dirty="0" smtClean="0"/>
              <a:t>jejich </a:t>
            </a:r>
            <a:r>
              <a:rPr lang="cs-CZ" dirty="0"/>
              <a:t>Politiky společenské odpovědnosti </a:t>
            </a:r>
            <a:r>
              <a:rPr lang="cs-CZ" dirty="0" smtClean="0"/>
              <a:t>mají </a:t>
            </a:r>
            <a:r>
              <a:rPr lang="cs-CZ" dirty="0"/>
              <a:t>nastaveny konkrétní a měřitelné cíle. Průběh plnění těchto cílů je pravidelně reportován s použitím metodiky GRI na centrálu společnosti. Dosažené výsledky  jsou auditovány  systémem interního auditu společnosti Ahold.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73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Hodnoty a sliby</a:t>
            </a:r>
            <a:endParaRPr lang="cs-CZ" dirty="0"/>
          </a:p>
        </p:txBody>
      </p:sp>
      <p:pic>
        <p:nvPicPr>
          <p:cNvPr id="1026" name="Picture 2" descr="nase_hodno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80310"/>
            <a:ext cx="4759269" cy="31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se_sli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83" y="1055086"/>
            <a:ext cx="3385648" cy="43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2249978"/>
            <a:ext cx="8911687" cy="128089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Děkuji za pozornost</a:t>
            </a:r>
            <a:endParaRPr lang="cs-CZ" sz="5400" dirty="0"/>
          </a:p>
        </p:txBody>
      </p:sp>
    </p:spTree>
    <p:extLst>
      <p:ext uri="{BB962C8B-B14F-4D97-AF65-F5344CB8AC3E}">
        <p14:creationId xmlns:p14="http://schemas.microsoft.com/office/powerpoint/2010/main" val="120157173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45</Words>
  <Application>Microsoft Office PowerPoint</Application>
  <PresentationFormat>Širokoúhlá obrazovka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Stébla</vt:lpstr>
      <vt:lpstr>Obchodní strategie Albertu</vt:lpstr>
      <vt:lpstr>Albert</vt:lpstr>
      <vt:lpstr>Činnosti a postupy</vt:lpstr>
      <vt:lpstr>Obchodní strategie</vt:lpstr>
      <vt:lpstr>Image odpovědného obchodníka</vt:lpstr>
      <vt:lpstr>Cíle</vt:lpstr>
      <vt:lpstr>Hodnoty a sliby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Obchodní strategie Albertu</dc:title>
  <dc:creator>Pavel Košnar</dc:creator>
  <cp:lastModifiedBy>Pavel Košnar</cp:lastModifiedBy>
  <cp:revision>5</cp:revision>
  <dcterms:created xsi:type="dcterms:W3CDTF">2023-03-14T22:50:56Z</dcterms:created>
  <dcterms:modified xsi:type="dcterms:W3CDTF">2023-03-21T22:36:03Z</dcterms:modified>
</cp:coreProperties>
</file>