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C227185C-5C30-4C11-AC75-59E28F083B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3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514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39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08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282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81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7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082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48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80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00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9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3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3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3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1A3368-BA64-449A-88FD-D4B9E291825A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51D8D3-390D-4E87-9249-5024E86834D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302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46354" y="1981695"/>
            <a:ext cx="9144000" cy="1641490"/>
          </a:xfrm>
        </p:spPr>
        <p:txBody>
          <a:bodyPr>
            <a:normAutofit/>
          </a:bodyPr>
          <a:lstStyle/>
          <a:p>
            <a:pPr algn="l"/>
            <a:r>
              <a:rPr lang="cs-CZ" sz="8800" dirty="0" smtClean="0"/>
              <a:t>Techniky přenosu dat</a:t>
            </a:r>
            <a:endParaRPr lang="cs-CZ" sz="8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404543" y="3623185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Pavel </a:t>
            </a:r>
            <a:r>
              <a:rPr lang="cs-CZ" sz="3200" dirty="0" err="1" smtClean="0"/>
              <a:t>Košnar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7938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Přepojování paketů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b="1" dirty="0"/>
              <a:t>Přepojování paketů</a:t>
            </a:r>
            <a:r>
              <a:rPr lang="cs-CZ" dirty="0"/>
              <a:t> je v </a:t>
            </a:r>
            <a:r>
              <a:rPr lang="cs-CZ" dirty="0" smtClean="0"/>
              <a:t>informatice</a:t>
            </a:r>
            <a:r>
              <a:rPr lang="cs-CZ" dirty="0"/>
              <a:t> technologie používaná v </a:t>
            </a:r>
            <a:r>
              <a:rPr lang="cs-CZ" dirty="0" smtClean="0"/>
              <a:t>počítačových sítích, </a:t>
            </a:r>
            <a:r>
              <a:rPr lang="cs-CZ" dirty="0"/>
              <a:t>kdy jsou data posílána postupně po menších částech </a:t>
            </a:r>
            <a:r>
              <a:rPr lang="cs-CZ" dirty="0" smtClean="0"/>
              <a:t>(pakety). </a:t>
            </a:r>
            <a:r>
              <a:rPr lang="cs-CZ" dirty="0"/>
              <a:t>Každá část v sobě nese informaci o cíli své cesty a je počítačovou sítí doručována </a:t>
            </a:r>
            <a:r>
              <a:rPr lang="cs-CZ" dirty="0" smtClean="0"/>
              <a:t>samostatně</a:t>
            </a:r>
          </a:p>
          <a:p>
            <a:r>
              <a:rPr lang="cs-CZ" dirty="0"/>
              <a:t> Původní zprávu sestavuje typicky až příjemce, protože jednotlivé části mohou sítí putovat různými cestami. Přepojování paketů se používá v </a:t>
            </a:r>
            <a:r>
              <a:rPr lang="cs-CZ" dirty="0" smtClean="0"/>
              <a:t>internetu, </a:t>
            </a:r>
            <a:r>
              <a:rPr lang="cs-CZ" dirty="0"/>
              <a:t>kde přepravu paketů zajišťuje na síťové vrstvě </a:t>
            </a:r>
            <a:r>
              <a:rPr lang="cs-CZ" b="1" dirty="0" smtClean="0"/>
              <a:t>IP protokol</a:t>
            </a:r>
            <a:r>
              <a:rPr lang="cs-CZ" dirty="0"/>
              <a:t> a sestavování původní zprávy zajišťuje na </a:t>
            </a:r>
            <a:r>
              <a:rPr lang="cs-CZ" dirty="0" smtClean="0"/>
              <a:t>transportní síťové vrstvě</a:t>
            </a:r>
            <a:r>
              <a:rPr lang="cs-CZ" dirty="0"/>
              <a:t> protokol </a:t>
            </a:r>
            <a:r>
              <a:rPr lang="cs-CZ" b="1" dirty="0" smtClean="0"/>
              <a:t>TCP</a:t>
            </a:r>
          </a:p>
          <a:p>
            <a:r>
              <a:rPr lang="cs-CZ" dirty="0"/>
              <a:t>Hlavní výhodou počítačové sítě, která používá přepojování paketů, je </a:t>
            </a:r>
            <a:r>
              <a:rPr lang="cs-CZ" dirty="0" smtClean="0"/>
              <a:t>robustnost. </a:t>
            </a:r>
            <a:r>
              <a:rPr lang="cs-CZ" dirty="0"/>
              <a:t>Při výpadku spoje mohou být následující části přepravované zprávy přepravovány alternativní </a:t>
            </a:r>
            <a:r>
              <a:rPr lang="cs-CZ" dirty="0" smtClean="0"/>
              <a:t>cestou</a:t>
            </a:r>
          </a:p>
          <a:p>
            <a:r>
              <a:rPr lang="cs-CZ" dirty="0"/>
              <a:t>Pokud dojde při přepravě ke ztrátám, mohou být chybějící části zprávy přepraveny bez nutnosti opakovat celý přenos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101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Přepojování okruhů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/>
              <a:t>Přepojování okruhů</a:t>
            </a:r>
            <a:r>
              <a:rPr lang="cs-CZ" dirty="0"/>
              <a:t> </a:t>
            </a:r>
            <a:r>
              <a:rPr lang="cs-CZ" dirty="0" smtClean="0"/>
              <a:t>je v</a:t>
            </a:r>
            <a:r>
              <a:rPr lang="cs-CZ" dirty="0"/>
              <a:t> </a:t>
            </a:r>
            <a:r>
              <a:rPr lang="cs-CZ" dirty="0" smtClean="0"/>
              <a:t>telekomunikacích</a:t>
            </a:r>
            <a:r>
              <a:rPr lang="cs-CZ" dirty="0"/>
              <a:t> </a:t>
            </a:r>
            <a:r>
              <a:rPr lang="cs-CZ" dirty="0" smtClean="0"/>
              <a:t>a</a:t>
            </a:r>
            <a:r>
              <a:rPr lang="cs-CZ" dirty="0"/>
              <a:t> </a:t>
            </a:r>
            <a:r>
              <a:rPr lang="cs-CZ" dirty="0" smtClean="0"/>
              <a:t>informatice</a:t>
            </a:r>
            <a:r>
              <a:rPr lang="cs-CZ" dirty="0"/>
              <a:t> </a:t>
            </a:r>
            <a:r>
              <a:rPr lang="cs-CZ" dirty="0" smtClean="0"/>
              <a:t>technologie </a:t>
            </a:r>
            <a:r>
              <a:rPr lang="cs-CZ" dirty="0"/>
              <a:t>používaná v </a:t>
            </a:r>
            <a:r>
              <a:rPr lang="cs-CZ" dirty="0" smtClean="0"/>
              <a:t>komunikačních</a:t>
            </a:r>
            <a:r>
              <a:rPr lang="cs-CZ" dirty="0"/>
              <a:t> a </a:t>
            </a:r>
            <a:r>
              <a:rPr lang="cs-CZ" dirty="0" smtClean="0"/>
              <a:t>PCS, </a:t>
            </a:r>
            <a:r>
              <a:rPr lang="cs-CZ" dirty="0"/>
              <a:t>kdy komunikace probíhá po předem sestaveném </a:t>
            </a:r>
            <a:r>
              <a:rPr lang="cs-CZ" dirty="0" smtClean="0"/>
              <a:t>okruhu.</a:t>
            </a:r>
            <a:r>
              <a:rPr lang="cs-CZ" dirty="0"/>
              <a:t> Tento způsob přepojování používají </a:t>
            </a:r>
            <a:r>
              <a:rPr lang="cs-CZ" dirty="0" smtClean="0"/>
              <a:t>tradiční telefonní sítě</a:t>
            </a:r>
            <a:r>
              <a:rPr lang="cs-CZ" dirty="0"/>
              <a:t> a přenosy dat po </a:t>
            </a:r>
            <a:r>
              <a:rPr lang="cs-CZ" dirty="0" smtClean="0"/>
              <a:t>vytáčeném připojení. </a:t>
            </a:r>
            <a:r>
              <a:rPr lang="cs-CZ" dirty="0"/>
              <a:t>Vývoj sítí směřuje k </a:t>
            </a:r>
            <a:r>
              <a:rPr lang="cs-CZ" dirty="0" smtClean="0"/>
              <a:t>přepojování paketů, </a:t>
            </a:r>
            <a:r>
              <a:rPr lang="cs-CZ" dirty="0"/>
              <a:t>které se začíná používat i pro spojování telefonních </a:t>
            </a:r>
            <a:r>
              <a:rPr lang="cs-CZ" dirty="0" smtClean="0"/>
              <a:t>hovorů</a:t>
            </a:r>
          </a:p>
          <a:p>
            <a:r>
              <a:rPr lang="cs-CZ" dirty="0"/>
              <a:t>čas hlavní linky je rozdělen a postupně přidělován jednotlivým linkám (časový multiplex). na druhé straně je signál </a:t>
            </a:r>
            <a:r>
              <a:rPr lang="cs-CZ" dirty="0" err="1"/>
              <a:t>demultiplexován</a:t>
            </a:r>
            <a:r>
              <a:rPr lang="cs-CZ" dirty="0"/>
              <a:t> a jednotlivé kanály poslány zas jednotlivě do správných </a:t>
            </a:r>
            <a:r>
              <a:rPr lang="cs-CZ" dirty="0" smtClean="0"/>
              <a:t>cílů</a:t>
            </a:r>
          </a:p>
          <a:p>
            <a:r>
              <a:rPr lang="cs-CZ" dirty="0" smtClean="0"/>
              <a:t>Typicky </a:t>
            </a:r>
            <a:r>
              <a:rPr lang="cs-CZ" dirty="0"/>
              <a:t>se to dělalo pro telefonní spojení, teď i telefony asi často posílají digitálně </a:t>
            </a:r>
            <a:r>
              <a:rPr lang="cs-CZ" dirty="0" err="1"/>
              <a:t>paketově</a:t>
            </a:r>
            <a:r>
              <a:rPr lang="cs-CZ" dirty="0"/>
              <a:t>. Po přidělení kanálu v multiplexu prakticky není třeba žádná logika pro to co kam poslat, až po ukončení přenosu v daném kanálu je možné tento kanál použít pro přenos jiného hovoru</a:t>
            </a:r>
          </a:p>
        </p:txBody>
      </p:sp>
    </p:spTree>
    <p:extLst>
      <p:ext uri="{BB962C8B-B14F-4D97-AF65-F5344CB8AC3E}">
        <p14:creationId xmlns:p14="http://schemas.microsoft.com/office/powerpoint/2010/main" val="3847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Spolehlivý a nespolehlivý přenos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b="1" dirty="0"/>
              <a:t>Spolehlivý</a:t>
            </a:r>
            <a:r>
              <a:rPr lang="cs-CZ" dirty="0"/>
              <a:t> protokol v </a:t>
            </a:r>
            <a:r>
              <a:rPr lang="cs-CZ" dirty="0" smtClean="0"/>
              <a:t>PCS</a:t>
            </a:r>
            <a:r>
              <a:rPr lang="cs-CZ" dirty="0"/>
              <a:t> poskytuje určité vlastnosti týkající se </a:t>
            </a:r>
            <a:r>
              <a:rPr lang="cs-CZ" dirty="0" smtClean="0"/>
              <a:t>spolehlivosti</a:t>
            </a:r>
            <a:r>
              <a:rPr lang="cs-CZ" dirty="0"/>
              <a:t> doručení </a:t>
            </a:r>
            <a:r>
              <a:rPr lang="cs-CZ" dirty="0" smtClean="0"/>
              <a:t>dat</a:t>
            </a:r>
            <a:r>
              <a:rPr lang="cs-CZ" dirty="0"/>
              <a:t> určenému příjemci nebo </a:t>
            </a:r>
            <a:r>
              <a:rPr lang="cs-CZ" dirty="0" smtClean="0"/>
              <a:t>příjemcům</a:t>
            </a:r>
          </a:p>
          <a:p>
            <a:r>
              <a:rPr lang="cs-CZ" dirty="0"/>
              <a:t>Spolehlivé protokoly mají zpravidla větší režii než nespolehlivé protokoly a následkem toho fungují pomaleji a jsou hůře </a:t>
            </a:r>
            <a:r>
              <a:rPr lang="cs-CZ" dirty="0" smtClean="0"/>
              <a:t>škálovatelné</a:t>
            </a:r>
          </a:p>
          <a:p>
            <a:r>
              <a:rPr lang="cs-CZ" dirty="0"/>
              <a:t>Hlavní transportní protokol v síti </a:t>
            </a:r>
            <a:r>
              <a:rPr lang="cs-CZ" dirty="0" smtClean="0"/>
              <a:t>internet</a:t>
            </a:r>
            <a:r>
              <a:rPr lang="cs-CZ" dirty="0"/>
              <a:t> - </a:t>
            </a:r>
            <a:r>
              <a:rPr lang="cs-CZ" dirty="0" smtClean="0"/>
              <a:t>TCP</a:t>
            </a:r>
            <a:r>
              <a:rPr lang="cs-CZ" dirty="0"/>
              <a:t> - je spolehlivý </a:t>
            </a:r>
            <a:r>
              <a:rPr lang="cs-CZ" dirty="0" err="1"/>
              <a:t>unicast</a:t>
            </a:r>
            <a:r>
              <a:rPr lang="cs-CZ" dirty="0"/>
              <a:t> protokol. Protokol </a:t>
            </a:r>
            <a:r>
              <a:rPr lang="cs-CZ" dirty="0" smtClean="0"/>
              <a:t>UDP</a:t>
            </a:r>
            <a:r>
              <a:rPr lang="cs-CZ" dirty="0"/>
              <a:t> se často používá </a:t>
            </a:r>
            <a:r>
              <a:rPr lang="cs-CZ" dirty="0" smtClean="0"/>
              <a:t>ve videohrách</a:t>
            </a:r>
            <a:r>
              <a:rPr lang="cs-CZ" dirty="0"/>
              <a:t> nebo v jiný situacích, kdy je důležitá rychlost, a ztráta malého množství dat není tak důležitá kvůli dočasné povaze dat, je nespolehlivý </a:t>
            </a:r>
            <a:r>
              <a:rPr lang="cs-CZ" dirty="0" smtClean="0"/>
              <a:t>protokol</a:t>
            </a:r>
          </a:p>
          <a:p>
            <a:r>
              <a:rPr lang="cs-CZ" dirty="0"/>
              <a:t> Za </a:t>
            </a:r>
            <a:r>
              <a:rPr lang="cs-CZ" b="1" dirty="0"/>
              <a:t>nespolehlivé</a:t>
            </a:r>
            <a:r>
              <a:rPr lang="cs-CZ" dirty="0"/>
              <a:t> se naopak považují protokoly, které neinformují odesilatele dat, zda byla úspěšně doručena</a:t>
            </a:r>
          </a:p>
        </p:txBody>
      </p:sp>
    </p:spTree>
    <p:extLst>
      <p:ext uri="{BB962C8B-B14F-4D97-AF65-F5344CB8AC3E}">
        <p14:creationId xmlns:p14="http://schemas.microsoft.com/office/powerpoint/2010/main" val="14599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Spojovaný a nespojovaný přenos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b="1" dirty="0"/>
              <a:t>Spojovaná </a:t>
            </a:r>
            <a:r>
              <a:rPr lang="cs-CZ" b="1" dirty="0" smtClean="0"/>
              <a:t>komunikace</a:t>
            </a:r>
            <a:r>
              <a:rPr lang="cs-CZ" dirty="0"/>
              <a:t> je metoda komunikace v </a:t>
            </a:r>
            <a:r>
              <a:rPr lang="cs-CZ" dirty="0" smtClean="0"/>
              <a:t>telekomunikacích</a:t>
            </a:r>
            <a:r>
              <a:rPr lang="cs-CZ" dirty="0"/>
              <a:t> a </a:t>
            </a:r>
            <a:r>
              <a:rPr lang="cs-CZ" dirty="0" smtClean="0"/>
              <a:t>PCS, </a:t>
            </a:r>
            <a:r>
              <a:rPr lang="cs-CZ" dirty="0"/>
              <a:t>při které před přenosem dat musí být navázána </a:t>
            </a:r>
            <a:r>
              <a:rPr lang="cs-CZ" dirty="0" smtClean="0"/>
              <a:t>komunikační relace</a:t>
            </a:r>
            <a:r>
              <a:rPr lang="cs-CZ" dirty="0"/>
              <a:t> nebo dočasné spojení. Spojovaná komunikace zajišťuje doručení dat v nezměněném </a:t>
            </a:r>
            <a:r>
              <a:rPr lang="cs-CZ" dirty="0" smtClean="0"/>
              <a:t>pořadí</a:t>
            </a:r>
          </a:p>
          <a:p>
            <a:r>
              <a:rPr lang="cs-CZ" dirty="0"/>
              <a:t>M</a:t>
            </a:r>
            <a:r>
              <a:rPr lang="cs-CZ" dirty="0" smtClean="0"/>
              <a:t>ůže </a:t>
            </a:r>
            <a:r>
              <a:rPr lang="cs-CZ" dirty="0"/>
              <a:t>používat buď skutečné okruhy v síti s </a:t>
            </a:r>
            <a:r>
              <a:rPr lang="cs-CZ" dirty="0" smtClean="0"/>
              <a:t>přepojováním okruhů nebo</a:t>
            </a:r>
            <a:r>
              <a:rPr lang="cs-CZ" dirty="0"/>
              <a:t> </a:t>
            </a:r>
            <a:r>
              <a:rPr lang="cs-CZ" dirty="0" smtClean="0"/>
              <a:t>virtuální okruhy</a:t>
            </a:r>
            <a:r>
              <a:rPr lang="cs-CZ" dirty="0"/>
              <a:t> v síti s </a:t>
            </a:r>
            <a:r>
              <a:rPr lang="cs-CZ" dirty="0" smtClean="0"/>
              <a:t>přepojováním paketů. </a:t>
            </a:r>
            <a:r>
              <a:rPr lang="cs-CZ" dirty="0"/>
              <a:t>Sítě s </a:t>
            </a:r>
            <a:r>
              <a:rPr lang="cs-CZ" dirty="0" smtClean="0"/>
              <a:t>přepojováním paketů</a:t>
            </a:r>
            <a:r>
              <a:rPr lang="cs-CZ" dirty="0"/>
              <a:t> mohou používat buď protokol vytvářející </a:t>
            </a:r>
            <a:r>
              <a:rPr lang="cs-CZ" dirty="0" smtClean="0"/>
              <a:t>virtuální okruh</a:t>
            </a:r>
            <a:r>
              <a:rPr lang="cs-CZ" dirty="0"/>
              <a:t> na </a:t>
            </a:r>
            <a:r>
              <a:rPr lang="cs-CZ" dirty="0" smtClean="0"/>
              <a:t>transportní vrstvě, </a:t>
            </a:r>
            <a:r>
              <a:rPr lang="cs-CZ" dirty="0"/>
              <a:t>jako protokol </a:t>
            </a:r>
            <a:r>
              <a:rPr lang="cs-CZ" dirty="0" smtClean="0"/>
              <a:t>TCP, </a:t>
            </a:r>
            <a:r>
              <a:rPr lang="cs-CZ" dirty="0"/>
              <a:t>který umožňuje, aby data byla doručena i v případě, že nižší vrstva používá nespojovanou </a:t>
            </a:r>
            <a:r>
              <a:rPr lang="cs-CZ" dirty="0" smtClean="0"/>
              <a:t>komunikaci</a:t>
            </a:r>
          </a:p>
          <a:p>
            <a:r>
              <a:rPr lang="cs-CZ" b="1" dirty="0"/>
              <a:t>Nespojovaná komunikace</a:t>
            </a:r>
            <a:r>
              <a:rPr lang="cs-CZ" dirty="0"/>
              <a:t> </a:t>
            </a:r>
            <a:r>
              <a:rPr lang="cs-CZ" dirty="0" smtClean="0"/>
              <a:t>je </a:t>
            </a:r>
            <a:r>
              <a:rPr lang="cs-CZ" dirty="0"/>
              <a:t>metoda </a:t>
            </a:r>
            <a:r>
              <a:rPr lang="cs-CZ" dirty="0" smtClean="0"/>
              <a:t>přenosu dat</a:t>
            </a:r>
            <a:r>
              <a:rPr lang="cs-CZ" dirty="0"/>
              <a:t> používaná v sítích s </a:t>
            </a:r>
            <a:r>
              <a:rPr lang="cs-CZ" dirty="0" smtClean="0"/>
              <a:t>přepojováním </a:t>
            </a:r>
            <a:r>
              <a:rPr lang="cs-CZ" dirty="0"/>
              <a:t>paketů</a:t>
            </a:r>
            <a:r>
              <a:rPr lang="cs-CZ" dirty="0" smtClean="0"/>
              <a:t>, </a:t>
            </a:r>
            <a:r>
              <a:rPr lang="cs-CZ" dirty="0"/>
              <a:t>při které se každá </a:t>
            </a:r>
            <a:r>
              <a:rPr lang="cs-CZ" dirty="0" smtClean="0"/>
              <a:t>protokolová datová jednotka přenáší </a:t>
            </a:r>
            <a:r>
              <a:rPr lang="cs-CZ" dirty="0"/>
              <a:t>samostatně bez předchozího navázání spojení. Síť proto také každou PDU směruje samostatně na základě adresních informací v ní obsažených</a:t>
            </a:r>
          </a:p>
        </p:txBody>
      </p:sp>
    </p:spTree>
    <p:extLst>
      <p:ext uri="{BB962C8B-B14F-4D97-AF65-F5344CB8AC3E}">
        <p14:creationId xmlns:p14="http://schemas.microsoft.com/office/powerpoint/2010/main" val="24761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Simplex, polo duplex, duplex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Simplexní </a:t>
            </a:r>
            <a:r>
              <a:rPr lang="cs-CZ" dirty="0"/>
              <a:t>přenos (</a:t>
            </a:r>
            <a:r>
              <a:rPr lang="cs-CZ" dirty="0" smtClean="0"/>
              <a:t>simplexní </a:t>
            </a:r>
            <a:r>
              <a:rPr lang="cs-CZ" dirty="0"/>
              <a:t>technika přenosu) je stav, kdy k přenosu dochází jen v jednom </a:t>
            </a:r>
            <a:r>
              <a:rPr lang="cs-CZ" dirty="0" smtClean="0"/>
              <a:t>směru</a:t>
            </a:r>
            <a:r>
              <a:rPr lang="cs-CZ" dirty="0"/>
              <a:t>, a nikoli ve směru druhém. Tak je tomu například u </a:t>
            </a:r>
            <a:r>
              <a:rPr lang="cs-CZ" dirty="0" smtClean="0"/>
              <a:t>většiny </a:t>
            </a:r>
            <a:r>
              <a:rPr lang="cs-CZ" dirty="0"/>
              <a:t>optických přenosů, které svou fyzikální podstatou nic jiného neumožňují. Využívá se také například v rádiích</a:t>
            </a:r>
            <a:r>
              <a:rPr lang="cs-CZ" dirty="0" smtClean="0"/>
              <a:t>.</a:t>
            </a:r>
          </a:p>
          <a:p>
            <a:r>
              <a:rPr lang="cs-CZ" dirty="0"/>
              <a:t> </a:t>
            </a:r>
            <a:r>
              <a:rPr lang="cs-CZ" dirty="0" smtClean="0"/>
              <a:t>Polo duplexní </a:t>
            </a:r>
            <a:r>
              <a:rPr lang="cs-CZ" dirty="0"/>
              <a:t>přenos je takový, který může probíhat v jednom nebo druhém směru, ale nikdy ne současné. Jsou to například vysílačky, kde jeden mluví a druhý poslouchá a pak se prohodí</a:t>
            </a:r>
            <a:r>
              <a:rPr lang="cs-CZ" dirty="0" smtClean="0"/>
              <a:t>.</a:t>
            </a:r>
          </a:p>
          <a:p>
            <a:r>
              <a:rPr lang="cs-CZ" dirty="0"/>
              <a:t>U plného duplexu může obousměrná komunikace probíhat současně. Příkladem takové komunikace může být běžný telefonický hovor, kdy obě zúčastněné strany mohou hovořit zároveň</a:t>
            </a:r>
          </a:p>
        </p:txBody>
      </p:sp>
    </p:spTree>
    <p:extLst>
      <p:ext uri="{BB962C8B-B14F-4D97-AF65-F5344CB8AC3E}">
        <p14:creationId xmlns:p14="http://schemas.microsoft.com/office/powerpoint/2010/main" val="344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Asynchronní a </a:t>
            </a:r>
            <a:r>
              <a:rPr lang="cs-CZ" dirty="0" smtClean="0"/>
              <a:t>synchronní přenos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 smtClean="0"/>
              <a:t>Asynchronní přenos</a:t>
            </a:r>
            <a:r>
              <a:rPr lang="cs-CZ" dirty="0" smtClean="0"/>
              <a:t> </a:t>
            </a:r>
            <a:r>
              <a:rPr lang="cs-CZ" dirty="0"/>
              <a:t>je druh </a:t>
            </a:r>
            <a:r>
              <a:rPr lang="cs-CZ" dirty="0" smtClean="0"/>
              <a:t>sériového</a:t>
            </a:r>
            <a:r>
              <a:rPr lang="cs-CZ" dirty="0"/>
              <a:t> přenosu, při kterém se udržuje synchronizace vysílače a přijímače pouze po dobu přenosu jedné slabiky (5-8 bitů</a:t>
            </a:r>
            <a:r>
              <a:rPr lang="cs-CZ" dirty="0" smtClean="0"/>
              <a:t>). </a:t>
            </a:r>
            <a:r>
              <a:rPr lang="cs-CZ" dirty="0"/>
              <a:t>každá slabika (byte, znak nebo kódové slovo) je rozdělena na jednotlivé bity, které jsou vysílány postupně jako </a:t>
            </a:r>
            <a:r>
              <a:rPr lang="cs-CZ" b="1" dirty="0"/>
              <a:t>datové </a:t>
            </a:r>
            <a:r>
              <a:rPr lang="cs-CZ" b="1" dirty="0" smtClean="0"/>
              <a:t>prvky</a:t>
            </a:r>
          </a:p>
          <a:p>
            <a:r>
              <a:rPr lang="cs-CZ" dirty="0"/>
              <a:t>J</a:t>
            </a:r>
            <a:r>
              <a:rPr lang="cs-CZ" dirty="0" smtClean="0"/>
              <a:t>ejich </a:t>
            </a:r>
            <a:r>
              <a:rPr lang="cs-CZ" dirty="0"/>
              <a:t>vysílání je uvedeno </a:t>
            </a:r>
            <a:r>
              <a:rPr lang="cs-CZ" b="1" dirty="0"/>
              <a:t>rozběhovým prvkem</a:t>
            </a:r>
            <a:r>
              <a:rPr lang="cs-CZ" dirty="0"/>
              <a:t> </a:t>
            </a:r>
            <a:r>
              <a:rPr lang="cs-CZ" dirty="0" smtClean="0"/>
              <a:t>(anglicky</a:t>
            </a:r>
            <a:r>
              <a:rPr lang="cs-CZ" dirty="0"/>
              <a:t> </a:t>
            </a:r>
            <a:r>
              <a:rPr lang="cs-CZ" b="1" dirty="0"/>
              <a:t>start bit</a:t>
            </a:r>
            <a:r>
              <a:rPr lang="cs-CZ" dirty="0"/>
              <a:t>) a ukončeno </a:t>
            </a:r>
            <a:r>
              <a:rPr lang="cs-CZ" b="1" dirty="0"/>
              <a:t>závěrným prvkem</a:t>
            </a:r>
            <a:r>
              <a:rPr lang="cs-CZ" dirty="0"/>
              <a:t> </a:t>
            </a:r>
            <a:r>
              <a:rPr lang="cs-CZ" dirty="0" smtClean="0"/>
              <a:t>(anglicky</a:t>
            </a:r>
            <a:r>
              <a:rPr lang="cs-CZ" dirty="0"/>
              <a:t> </a:t>
            </a:r>
            <a:r>
              <a:rPr lang="cs-CZ" b="1" dirty="0"/>
              <a:t>stop bit</a:t>
            </a:r>
            <a:r>
              <a:rPr lang="cs-CZ" dirty="0" smtClean="0"/>
              <a:t>)</a:t>
            </a:r>
          </a:p>
          <a:p>
            <a:r>
              <a:rPr lang="cs-CZ" dirty="0"/>
              <a:t>Výsledný přenos bývá někdy označován jako </a:t>
            </a:r>
            <a:r>
              <a:rPr lang="cs-CZ" dirty="0" smtClean="0"/>
              <a:t>asynchronní</a:t>
            </a:r>
          </a:p>
          <a:p>
            <a:r>
              <a:rPr lang="cs-CZ" b="1" dirty="0"/>
              <a:t>Synchronní </a:t>
            </a:r>
            <a:r>
              <a:rPr lang="cs-CZ" b="1" dirty="0" smtClean="0"/>
              <a:t>přenos</a:t>
            </a:r>
            <a:r>
              <a:rPr lang="cs-CZ" dirty="0"/>
              <a:t> </a:t>
            </a:r>
            <a:r>
              <a:rPr lang="cs-CZ" dirty="0" smtClean="0"/>
              <a:t>popisuje</a:t>
            </a:r>
            <a:r>
              <a:rPr lang="cs-CZ" dirty="0"/>
              <a:t> </a:t>
            </a:r>
            <a:r>
              <a:rPr lang="cs-CZ" dirty="0" smtClean="0"/>
              <a:t>metodu</a:t>
            </a:r>
            <a:r>
              <a:rPr lang="cs-CZ" dirty="0"/>
              <a:t> </a:t>
            </a:r>
            <a:r>
              <a:rPr lang="cs-CZ" dirty="0" smtClean="0"/>
              <a:t>sériové komunikace, </a:t>
            </a:r>
            <a:r>
              <a:rPr lang="cs-CZ" dirty="0"/>
              <a:t>při které se </a:t>
            </a:r>
            <a:r>
              <a:rPr lang="cs-CZ" dirty="0" smtClean="0"/>
              <a:t>data </a:t>
            </a:r>
            <a:r>
              <a:rPr lang="cs-CZ" dirty="0"/>
              <a:t>posílají jako spojitý proud konstantní </a:t>
            </a:r>
            <a:r>
              <a:rPr lang="cs-CZ" dirty="0" smtClean="0"/>
              <a:t>rychlostí</a:t>
            </a:r>
          </a:p>
          <a:p>
            <a:r>
              <a:rPr lang="cs-CZ" dirty="0"/>
              <a:t>Synchronní komunikace vyžaduje, aby </a:t>
            </a:r>
            <a:r>
              <a:rPr lang="cs-CZ" dirty="0" smtClean="0"/>
              <a:t>hodinové </a:t>
            </a:r>
            <a:r>
              <a:rPr lang="cs-CZ" dirty="0" err="1" smtClean="0"/>
              <a:t>sygnály</a:t>
            </a:r>
            <a:r>
              <a:rPr lang="cs-CZ" dirty="0"/>
              <a:t> vysílače a přijímače byly </a:t>
            </a:r>
            <a:r>
              <a:rPr lang="cs-CZ" i="1" dirty="0"/>
              <a:t>synchronizovány</a:t>
            </a:r>
            <a:r>
              <a:rPr lang="cs-CZ" dirty="0"/>
              <a:t> – běžely stejnou rychlostí – aby přijímač mohl vzorkovat signál ve stejných časových intervalech jako vysílač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47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Transparence dat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Rozpoznání, která </a:t>
            </a:r>
            <a:r>
              <a:rPr lang="cs-CZ" dirty="0"/>
              <a:t>data jsou řídící (</a:t>
            </a:r>
            <a:r>
              <a:rPr lang="cs-CZ" dirty="0" smtClean="0"/>
              <a:t>hlavičky, příkazy </a:t>
            </a:r>
            <a:r>
              <a:rPr lang="cs-CZ" dirty="0"/>
              <a:t>atd.) a užitečná data, sloučení dat do </a:t>
            </a:r>
            <a:r>
              <a:rPr lang="cs-CZ" dirty="0" smtClean="0"/>
              <a:t>jednoho </a:t>
            </a:r>
            <a:r>
              <a:rPr lang="cs-CZ" dirty="0"/>
              <a:t>příkazového kanálu, řešení: před každý znak který má mít význam řídícího znaku, se umístí speciální „</a:t>
            </a:r>
            <a:r>
              <a:rPr lang="cs-CZ" dirty="0" err="1"/>
              <a:t>escape</a:t>
            </a:r>
            <a:r>
              <a:rPr lang="cs-CZ" dirty="0"/>
              <a:t>" znak, po nalezeni tohoto znaku se řeší jeho zdvojeni. Další možností je před každým znakem poslat určitou bitovou </a:t>
            </a:r>
            <a:r>
              <a:rPr lang="cs-CZ" dirty="0" smtClean="0"/>
              <a:t>posloupnost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1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chyb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CRC systému — kontrolního paketu k přenášeným datům se připojí určitá doplňující informace </a:t>
            </a:r>
            <a:r>
              <a:rPr lang="cs-CZ" dirty="0" smtClean="0"/>
              <a:t>„zabezpečovacího</a:t>
            </a:r>
            <a:r>
              <a:rPr lang="cs-CZ" dirty="0"/>
              <a:t>" </a:t>
            </a:r>
            <a:r>
              <a:rPr lang="cs-CZ" dirty="0" smtClean="0"/>
              <a:t>charakteru, </a:t>
            </a:r>
            <a:r>
              <a:rPr lang="cs-CZ" dirty="0"/>
              <a:t>a ta je přenesena k příjemci společně s "užitečnými" daty. Příjemce přitom musí být s odesilatelem domluven na použité technice zabezpečení, a musí tedy znát přesný význam onoho zabezpečovacího údaje. který přijme společně s vlastními daty. Příjemce pak aplikuje na vlastni data stejný algoritmus, podle kterého odesilatel stanovil doplňující zabezpečovati údaj, a svůj výsledek porovná s výsledkem druhé </a:t>
            </a:r>
            <a:r>
              <a:rPr lang="cs-CZ" dirty="0" smtClean="0"/>
              <a:t>strany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05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loubka">
  <a:themeElements>
    <a:clrScheme name="Hlou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loubka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ou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TM04033923[[fn=Hloubka]]</Template>
  <TotalTime>42</TotalTime>
  <Words>301</Words>
  <Application>Microsoft Office PowerPoint</Application>
  <PresentationFormat>Širokoúhlá obrazovka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Corbel</vt:lpstr>
      <vt:lpstr>Hloubka</vt:lpstr>
      <vt:lpstr>Techniky přenosu dat</vt:lpstr>
      <vt:lpstr>Přepojování paketů</vt:lpstr>
      <vt:lpstr>Přepojování okruhů</vt:lpstr>
      <vt:lpstr>Spolehlivý a nespolehlivý přenos</vt:lpstr>
      <vt:lpstr>Spojovaný a nespojovaný přenos</vt:lpstr>
      <vt:lpstr>Simplex, polo duplex, duplex</vt:lpstr>
      <vt:lpstr>Asynchronní a synchronní přenos</vt:lpstr>
      <vt:lpstr>Transparence dat</vt:lpstr>
      <vt:lpstr>Detekce chyb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Techniky přenosu dat</dc:title>
  <dc:creator>Pavel Košnar</dc:creator>
  <cp:lastModifiedBy>Pavel Košnar</cp:lastModifiedBy>
  <cp:revision>8</cp:revision>
  <dcterms:created xsi:type="dcterms:W3CDTF">2022-11-15T19:23:20Z</dcterms:created>
  <dcterms:modified xsi:type="dcterms:W3CDTF">2022-11-15T21:12:45Z</dcterms:modified>
</cp:coreProperties>
</file>