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  <p:sldMasterId id="2147483683" r:id="rId3"/>
  </p:sldMasterIdLst>
  <p:notesMasterIdLst>
    <p:notesMasterId r:id="rId24"/>
  </p:notesMasterIdLst>
  <p:sldIdLst>
    <p:sldId id="265" r:id="rId4"/>
    <p:sldId id="283" r:id="rId5"/>
    <p:sldId id="306" r:id="rId6"/>
    <p:sldId id="269" r:id="rId7"/>
    <p:sldId id="313" r:id="rId8"/>
    <p:sldId id="310" r:id="rId9"/>
    <p:sldId id="270" r:id="rId10"/>
    <p:sldId id="309" r:id="rId11"/>
    <p:sldId id="311" r:id="rId12"/>
    <p:sldId id="308" r:id="rId13"/>
    <p:sldId id="317" r:id="rId14"/>
    <p:sldId id="314" r:id="rId15"/>
    <p:sldId id="307" r:id="rId16"/>
    <p:sldId id="299" r:id="rId17"/>
    <p:sldId id="312" r:id="rId18"/>
    <p:sldId id="315" r:id="rId19"/>
    <p:sldId id="300" r:id="rId20"/>
    <p:sldId id="318" r:id="rId21"/>
    <p:sldId id="316" r:id="rId22"/>
    <p:sldId id="267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C"/>
    <a:srgbClr val="FFCC00"/>
    <a:srgbClr val="343B42"/>
    <a:srgbClr val="282B83"/>
    <a:srgbClr val="0072C3"/>
    <a:srgbClr val="006AAC"/>
    <a:srgbClr val="1331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>
      <p:cViewPr>
        <p:scale>
          <a:sx n="100" d="100"/>
          <a:sy n="100" d="100"/>
        </p:scale>
        <p:origin x="-42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C55B6FB-546B-45DF-9E20-E1E459A9D0BE}" type="datetimeFigureOut">
              <a:rPr lang="ru-RU"/>
              <a:pPr>
                <a:defRPr/>
              </a:pPr>
              <a:t>13.02.2014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3540B6A-BBC6-4691-AFDE-FC3D82ABE7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pic>
        <p:nvPicPr>
          <p:cNvPr id="1027" name="Picture 2" descr="C:\Users\admin\Desktop\часть3\Новая папка\11prez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28688"/>
            <a:ext cx="364331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86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pic>
        <p:nvPicPr>
          <p:cNvPr id="3075" name="Picture 2" descr="C:\Users\admin\Desktop\часть3\Новая папка\11preza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7875" y="215900"/>
            <a:ext cx="15875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grpSp>
        <p:nvGrpSpPr>
          <p:cNvPr id="7171" name="Group 11"/>
          <p:cNvGrpSpPr>
            <a:grpSpLocks/>
          </p:cNvGrpSpPr>
          <p:nvPr userDrawn="1"/>
        </p:nvGrpSpPr>
        <p:grpSpPr bwMode="auto">
          <a:xfrm>
            <a:off x="1619250" y="4652963"/>
            <a:ext cx="5321300" cy="1330325"/>
            <a:chOff x="1020" y="2931"/>
            <a:chExt cx="3352" cy="838"/>
          </a:xfrm>
        </p:grpSpPr>
        <p:pic>
          <p:nvPicPr>
            <p:cNvPr id="7172" name="Picture 2" descr="C:\Users\admin\Desktop\часть3\Новая папка\11preza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0" y="2931"/>
              <a:ext cx="1814" cy="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3" name="Picture 10" descr="Рисунок1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65" y="3223"/>
              <a:ext cx="1107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consultantplus://offline/ref=29DBF76A1C5D0D3535865FA940E8836828ACD30E0BC28219FB7223A72EABB5BA856CB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consultantplus://offline/ref=2ABB3FEE99F4D1F1C2274B0289CCBAA282F90BF4864EA6A9D3580EF625E16D4F464157GB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3"/>
          <p:cNvSpPr txBox="1">
            <a:spLocks noChangeArrowheads="1"/>
          </p:cNvSpPr>
          <p:nvPr/>
        </p:nvSpPr>
        <p:spPr bwMode="auto">
          <a:xfrm>
            <a:off x="133350" y="2666999"/>
            <a:ext cx="901065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Актуальные вопросы подготовки</a:t>
            </a:r>
          </a:p>
          <a:p>
            <a:pPr algn="ctr"/>
            <a:r>
              <a:rPr lang="ru-RU" sz="3200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нормативных правовых актов</a:t>
            </a:r>
          </a:p>
          <a:p>
            <a:pPr algn="ctr"/>
            <a:r>
              <a:rPr lang="ru-RU" sz="3200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Национального банка</a:t>
            </a:r>
          </a:p>
          <a:p>
            <a:pPr algn="ctr"/>
            <a:r>
              <a:rPr lang="ru-RU" sz="3200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Республики Беларусь</a:t>
            </a:r>
          </a:p>
          <a:p>
            <a:pPr algn="ctr"/>
            <a:endParaRPr lang="ru-RU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ru-RU" sz="2400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Шевченко Александр Петрович,</a:t>
            </a:r>
          </a:p>
          <a:p>
            <a:pPr algn="ctr"/>
            <a:r>
              <a:rPr lang="ru-RU" sz="2400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кандидат юридических наук,</a:t>
            </a:r>
          </a:p>
          <a:p>
            <a:pPr algn="ctr"/>
            <a:r>
              <a:rPr lang="ru-RU" sz="2400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главный специалист Главного юридического управления</a:t>
            </a:r>
          </a:p>
          <a:p>
            <a:pPr algn="ctr"/>
            <a:r>
              <a:rPr lang="ru-RU" sz="2400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Национального банка Республики Беларусь</a:t>
            </a:r>
          </a:p>
          <a:p>
            <a:pPr algn="ctr"/>
            <a:endParaRPr lang="ru-RU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33376" y="1104901"/>
            <a:ext cx="8281988" cy="5048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457200" indent="-457200" algn="ctr">
              <a:lnSpc>
                <a:spcPts val="2875"/>
              </a:lnSpc>
              <a:defRPr/>
            </a:pPr>
            <a:r>
              <a:rPr lang="ru-RU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Внесение в НПА изменений и дополнений</a:t>
            </a:r>
            <a:endParaRPr lang="en-US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техники внесения изменений посредством замены и исключения слов, а также внесения дополнений в НПА различаются: «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пункте 2 слово «вправе»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заменить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словом «обязаны»; «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из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пункта 2 слово «заявление»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исключить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»; «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пункт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2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дополнить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словом «самостоятельно»;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техника исключения структурных элементов НПА отличается от техники исключения отдельных слов и предложений: «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часть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вторую пункта 2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исключить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», но «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из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части второй пункта 2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</a:rPr>
              <a:t>слово «банк»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исключить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»;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техники внесения дополнений</a:t>
            </a:r>
            <a:r>
              <a:rPr lang="en-US" sz="1800" i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или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</a:rPr>
              <a:t>изменений посредством исключения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</a:rPr>
              <a:t>слов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не должны подменяться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техникой внесения изменений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посредством замены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слов (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пример предложения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: «Финансовый результат от продажи бриллиантов определяется в день их выбытия».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Правильно: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…после слова «продажи» дополнить словом «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</a:rPr>
              <a:t>аттестованных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».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Неправильно: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sz="1800" strike="sngStrike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…слово «бриллиантов» заменить словами «аттестованных бриллиантов»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);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ранее исключенный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</a:rPr>
              <a:t>пункт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НПА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не может быть впоследствии заменен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на иной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пункт с таким же номером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(если ранее исключен пункт 65, то иной пункт, помещаемый впоследствии на его место, должен иметь номер 65-1);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если внесение изменений (дополнений) влечет изменение нумерации частей (абзацев) структурного элемента НПА, то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оговорка об изменении нумерации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не признается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самостоятельным (отдельным) изменением.</a:t>
            </a: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457200" indent="-457200" algn="just"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314" name="Прямоугольник 3"/>
          <p:cNvSpPr>
            <a:spLocks noChangeArrowheads="1"/>
          </p:cNvSpPr>
          <p:nvPr/>
        </p:nvSpPr>
        <p:spPr bwMode="auto">
          <a:xfrm>
            <a:off x="457200" y="4913313"/>
            <a:ext cx="81502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i="1" dirty="0" smtClean="0">
              <a:latin typeface="Monotype Corsiva" pitchFamily="66" charset="0"/>
              <a:cs typeface="Times New Roman" pitchFamily="18" charset="0"/>
            </a:endParaRPr>
          </a:p>
          <a:p>
            <a:pPr indent="360000" algn="just"/>
            <a:endParaRPr lang="ru-RU" i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33376" y="1104901"/>
            <a:ext cx="8281988" cy="5048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457200" indent="-457200" algn="ctr">
              <a:lnSpc>
                <a:spcPts val="2875"/>
              </a:lnSpc>
              <a:defRPr/>
            </a:pPr>
            <a:r>
              <a:rPr lang="ru-RU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Применение ссылок на НПА</a:t>
            </a:r>
          </a:p>
          <a:p>
            <a:pPr marL="457200" indent="-457200" algn="ctr">
              <a:lnSpc>
                <a:spcPts val="2875"/>
              </a:lnSpc>
              <a:defRPr/>
            </a:pPr>
            <a:endParaRPr lang="en-US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при применении ссылок на НПА необходимо указывать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точную до абзаца норму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, на которую дается ссылка;</a:t>
            </a:r>
          </a:p>
          <a:p>
            <a:pPr marL="457200" indent="-457200" algn="just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ссылка к тексте НПА на этот же НПА применяется исключительно со словом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«настоящий»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(… осуществляется в порядке, предусмотренном пунктом 3 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настоящей Инструкции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);</a:t>
            </a:r>
          </a:p>
          <a:p>
            <a:pPr marL="457200" indent="-457200" algn="just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при ссылке на более чем 2 структурных элемента НПА, 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расположенных по порядку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, оформление такой ссылки производится с использованием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тире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: (пункты 5–7 исключить; абзацы восьмой – одиннадцатый считать соответственно абзацами девятым – двенадцатым).</a:t>
            </a:r>
          </a:p>
          <a:p>
            <a:pPr marL="457200" indent="-457200" algn="just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применяя ссылку на НПА, следует указывать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источник его официального опубликования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(за исключением преамбулы, ссылок на Конституцию и Кодексы, случаев повторного применения ссылки на один и то же НПА).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457200" indent="-457200" algn="just"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314" name="Прямоугольник 3"/>
          <p:cNvSpPr>
            <a:spLocks noChangeArrowheads="1"/>
          </p:cNvSpPr>
          <p:nvPr/>
        </p:nvSpPr>
        <p:spPr bwMode="auto">
          <a:xfrm>
            <a:off x="457200" y="4913313"/>
            <a:ext cx="81502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i="1" dirty="0" smtClean="0">
              <a:latin typeface="Monotype Corsiva" pitchFamily="66" charset="0"/>
              <a:cs typeface="Times New Roman" pitchFamily="18" charset="0"/>
            </a:endParaRPr>
          </a:p>
          <a:p>
            <a:pPr indent="360000" algn="just"/>
            <a:endParaRPr lang="ru-RU" i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33376" y="1104901"/>
            <a:ext cx="8281988" cy="5048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457200" indent="-457200" algn="ctr">
              <a:lnSpc>
                <a:spcPts val="2875"/>
              </a:lnSpc>
              <a:defRPr/>
            </a:pPr>
            <a:r>
              <a:rPr lang="ru-RU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Признание НПА утратившими силу </a:t>
            </a:r>
          </a:p>
          <a:p>
            <a:pPr marL="457200" indent="-457200" algn="ctr">
              <a:lnSpc>
                <a:spcPts val="2875"/>
              </a:lnSpc>
              <a:defRPr/>
            </a:pPr>
            <a:endParaRPr lang="ru-RU" sz="1800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Ключевое правило: НПА признаются утратившими силу 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том же порядке, в каком они принимались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– в том числе по согласованию с теми же государственными органами (организациями) и с учетом «ограничительных грифов» («для служебного пользования», «секретно»).</a:t>
            </a:r>
          </a:p>
          <a:p>
            <a:pPr algn="just"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НПА, принятый на определенный срок (временный НПА), 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утрачивает свою силу с истечением такого срока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При этом 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принятие НПА о признании его утратившим силу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 истечении этого срока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 требуется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НПА Национального банка принят на основании и во исполнение 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временного законодательного акта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то такой НПА 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утрачивает силу автоматически  с истечением срока действия данного законодательного акта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457200" indent="-457200" algn="just"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33376" y="1104901"/>
            <a:ext cx="8281988" cy="5048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457200" indent="-457200" algn="ctr">
              <a:lnSpc>
                <a:spcPts val="2875"/>
              </a:lnSpc>
              <a:defRPr/>
            </a:pPr>
            <a:r>
              <a:rPr lang="ru-RU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утверждаемых НПА</a:t>
            </a:r>
            <a:endParaRPr lang="en-US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Основными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утверждаемыми НПА являются 1)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инструкции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положения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3)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правила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Иные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утверждаемые НПА – 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уставы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регламенты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360000" algn="ctr">
              <a:defRPr/>
            </a:pP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Ключевые требования к утверждаемым НПА: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5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наличие грифа «УТВЕРЖДЕНО» с указанием в именительном падеже вида, даты (00.00.0000) и номера утверждающего НПА;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5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как правило, утверждаемый НПА должен содержать не менее 8 пунктов;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5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в п. 1 утверждаемого НПА раскрывается предмет правового регулирования, т.е. указывается, что устанавливает данный акт, и при этом не приводятся ссылки на законодательные акты, на основании и во исполнение норм которых разработан</a:t>
            </a:r>
            <a:r>
              <a:rPr lang="en-US" sz="185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sz="185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утверждаемый НПА;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5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при широком употреблении специфических терминов им должны быть даны определения в одном из начальных пунктов утверждаемого НПА;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5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объемные утверждаемые НПА разбиваются, как правило, на главы, причем в каждой главе должно быть не менее 2 пунктов (кроме глав, содержащих общие и заключительные положения).</a:t>
            </a:r>
          </a:p>
          <a:p>
            <a:pPr marL="457200" indent="-457200" algn="just"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314" name="Прямоугольник 3"/>
          <p:cNvSpPr>
            <a:spLocks noChangeArrowheads="1"/>
          </p:cNvSpPr>
          <p:nvPr/>
        </p:nvSpPr>
        <p:spPr bwMode="auto">
          <a:xfrm>
            <a:off x="457200" y="4913313"/>
            <a:ext cx="81502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i="1" dirty="0" smtClean="0">
              <a:latin typeface="Monotype Corsiva" pitchFamily="66" charset="0"/>
              <a:cs typeface="Times New Roman" pitchFamily="18" charset="0"/>
            </a:endParaRPr>
          </a:p>
          <a:p>
            <a:pPr indent="360000" algn="just"/>
            <a:endParaRPr lang="ru-RU" i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1"/>
          <p:cNvSpPr>
            <a:spLocks noChangeArrowheads="1"/>
          </p:cNvSpPr>
          <p:nvPr/>
        </p:nvSpPr>
        <p:spPr bwMode="auto">
          <a:xfrm>
            <a:off x="0" y="1038225"/>
            <a:ext cx="9144000" cy="1088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>
              <a:lnSpc>
                <a:spcPts val="2875"/>
              </a:lnSpc>
              <a:defRPr/>
            </a:pP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Подготовка приложений к НПА</a:t>
            </a: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виде приложений оформляются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таблицы, графики, карты, схемы, перечни, иллюстрации, числовые показатели, формы документов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т.п.</a:t>
            </a: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Основные требования к оформлению приложений: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900" dirty="0" smtClean="0">
                <a:latin typeface="Times New Roman" pitchFamily="18" charset="0"/>
              </a:rPr>
              <a:t>наличие грифа «Приложение» с указанием в дательном падеже вида, даты (00.00.0000) и номера НПА; если НПА, к которому оформляется приложение, утверждаемый, то указываются его вид и название;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900" dirty="0" smtClean="0">
                <a:latin typeface="Times New Roman" pitchFamily="18" charset="0"/>
              </a:rPr>
              <a:t>ссылка на приложение по тексту НПА приводится с использованием слова «согласно»;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900" dirty="0" smtClean="0">
                <a:latin typeface="Times New Roman" pitchFamily="18" charset="0"/>
              </a:rPr>
              <a:t>в постановляющей части ссылка на приложение применяется также со словом «установить» (например, «установить форму заявления согласно приложению к настоящему постановлению»);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900" dirty="0" smtClean="0">
                <a:latin typeface="Times New Roman" pitchFamily="18" charset="0"/>
              </a:rPr>
              <a:t>не допускается включение в приложение нормативных предписаний (например, определение порядка осуществления чего-либо);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900" dirty="0" smtClean="0">
                <a:latin typeface="Times New Roman" pitchFamily="18" charset="0"/>
              </a:rPr>
              <a:t>если приложений больше одного, то они нумеруются;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900" dirty="0" smtClean="0">
                <a:latin typeface="Times New Roman" pitchFamily="18" charset="0"/>
              </a:rPr>
              <a:t>если  в приложении устанавливается форма какого-либо документа, то в самом приложении должно присутствовать слово «форма».</a:t>
            </a: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ts val="2875"/>
              </a:lnSpc>
              <a:defRPr/>
            </a:pPr>
            <a:endParaRPr lang="ru-RU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2" name="Прямоугольник 2"/>
          <p:cNvSpPr>
            <a:spLocks noChangeArrowheads="1"/>
          </p:cNvSpPr>
          <p:nvPr/>
        </p:nvSpPr>
        <p:spPr bwMode="auto">
          <a:xfrm>
            <a:off x="0" y="4587875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1"/>
          <p:cNvSpPr>
            <a:spLocks noChangeArrowheads="1"/>
          </p:cNvSpPr>
          <p:nvPr/>
        </p:nvSpPr>
        <p:spPr bwMode="auto">
          <a:xfrm>
            <a:off x="0" y="1038225"/>
            <a:ext cx="9144000" cy="1108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>
              <a:lnSpc>
                <a:spcPts val="2875"/>
              </a:lnSpc>
              <a:spcAft>
                <a:spcPts val="600"/>
              </a:spcAft>
              <a:defRPr/>
            </a:pP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Примеры реквизитов утверждаемых НПА и приложений к НПА</a:t>
            </a:r>
          </a:p>
          <a:p>
            <a:pPr algn="ctr">
              <a:spcAft>
                <a:spcPts val="600"/>
              </a:spcAft>
            </a:pP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Пример реквизитов утверждаемого НПА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 						УТВЕРЖДЕНО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57600" lvl="8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Постановление Правления</a:t>
            </a:r>
          </a:p>
          <a:p>
            <a:pPr marL="5457600" lvl="8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Национального банка</a:t>
            </a:r>
          </a:p>
          <a:p>
            <a:pPr marL="5457600" lvl="8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Республики Беларусь</a:t>
            </a:r>
          </a:p>
          <a:p>
            <a:pPr marL="5457600" lvl="8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be-BY" sz="1800" dirty="0" smtClean="0"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.0</a:t>
            </a:r>
            <a:r>
              <a:rPr lang="be-BY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.2013 №  </a:t>
            </a:r>
            <a:r>
              <a:rPr lang="be-BY" sz="1800" dirty="0" smtClean="0">
                <a:latin typeface="Times New Roman" pitchFamily="18" charset="0"/>
                <a:cs typeface="Times New Roman" pitchFamily="18" charset="0"/>
              </a:rPr>
              <a:t>185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ИНСТРУКЦИЯ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 порядке ведения кассовых операций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наличной иностранной валюте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 территории Республики Беларусь</a:t>
            </a:r>
          </a:p>
          <a:p>
            <a:pPr algn="ctr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Aft>
                <a:spcPts val="400"/>
              </a:spcAft>
            </a:pP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Пример реквизитов приложения к НПА</a:t>
            </a:r>
          </a:p>
          <a:p>
            <a:pPr marL="5457600" lvl="8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Приложение 1</a:t>
            </a:r>
          </a:p>
          <a:p>
            <a:pPr marL="5457600" lvl="8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 постановлению Правления</a:t>
            </a:r>
          </a:p>
          <a:p>
            <a:pPr marL="5457600" lvl="8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Национального банка</a:t>
            </a:r>
          </a:p>
          <a:p>
            <a:pPr marL="5457600" lvl="8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Республики Беларусь </a:t>
            </a:r>
          </a:p>
          <a:p>
            <a:pPr marL="5457600" lvl="8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05.04.2013 № 206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  Валютная структура</a:t>
            </a: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ts val="2875"/>
              </a:lnSpc>
              <a:defRPr/>
            </a:pPr>
            <a:endParaRPr lang="ru-RU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2" name="Прямоугольник 2"/>
          <p:cNvSpPr>
            <a:spLocks noChangeArrowheads="1"/>
          </p:cNvSpPr>
          <p:nvPr/>
        </p:nvSpPr>
        <p:spPr bwMode="auto">
          <a:xfrm>
            <a:off x="0" y="4587875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endParaRPr lang="ru-RU" sz="18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33376" y="1104901"/>
            <a:ext cx="8281988" cy="5048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457200" indent="-457200" algn="ctr">
              <a:lnSpc>
                <a:spcPts val="2875"/>
              </a:lnSpc>
              <a:defRPr/>
            </a:pPr>
            <a:r>
              <a:rPr lang="ru-RU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Изложение приложений к НПА в новой редакции</a:t>
            </a:r>
          </a:p>
          <a:p>
            <a:pPr algn="just">
              <a:spcBef>
                <a:spcPts val="1200"/>
              </a:spcBef>
              <a:defRPr/>
            </a:pP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Приложение к НПА излагается в новой редакции </a:t>
            </a:r>
            <a:r>
              <a:rPr lang="ru-RU" sz="175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тексту НПА</a:t>
            </a: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предусматривающего соответствующее изменение. </a:t>
            </a:r>
          </a:p>
          <a:p>
            <a:pPr algn="just">
              <a:defRPr/>
            </a:pPr>
            <a:r>
              <a:rPr lang="ru-RU" sz="175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Правильно:</a:t>
            </a: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«1. Приложение 2 изложить в следующей редакции:»;</a:t>
            </a:r>
          </a:p>
          <a:p>
            <a:pPr algn="just">
              <a:defRPr/>
            </a:pPr>
            <a:r>
              <a:rPr lang="ru-RU" sz="175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Неправильно:</a:t>
            </a: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50" strike="sngStrik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«1. Приложение 2 изложить в новой редакции (прилагается)».</a:t>
            </a:r>
          </a:p>
          <a:p>
            <a:pPr algn="ctr">
              <a:spcBef>
                <a:spcPts val="600"/>
              </a:spcBef>
              <a:defRPr/>
            </a:pPr>
            <a:r>
              <a:rPr lang="ru-RU" sz="175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этом если:</a:t>
            </a:r>
          </a:p>
          <a:p>
            <a:pPr algn="just">
              <a:defRPr/>
            </a:pP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1) излагается в новой редакции </a:t>
            </a:r>
            <a:r>
              <a:rPr lang="ru-RU" sz="175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приложение к постановлению</a:t>
            </a: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ru-RU" sz="175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грифе приложени</a:t>
            </a: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 </a:t>
            </a:r>
            <a:r>
              <a:rPr lang="ru-RU" sz="175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отражаются сведения</a:t>
            </a: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 постановлении, которым предусмотрена новая редакция приложения;</a:t>
            </a:r>
          </a:p>
          <a:p>
            <a:pPr algn="just">
              <a:defRPr/>
            </a:pP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2) излагается в новой редакции </a:t>
            </a:r>
            <a:r>
              <a:rPr lang="ru-RU" sz="175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приложение к утверждаемому НПА</a:t>
            </a: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ru-RU" sz="175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грифе приложения </a:t>
            </a:r>
            <a:r>
              <a:rPr lang="ru-RU" sz="175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 отражаются сведения </a:t>
            </a: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 постановлении, которым предусмотрена новая редакция приложения.</a:t>
            </a:r>
          </a:p>
          <a:p>
            <a:pPr algn="ctr">
              <a:spcBef>
                <a:spcPts val="1200"/>
              </a:spcBef>
              <a:defRPr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Изложение утверждаемых НПА в новой редакции </a:t>
            </a:r>
            <a:endParaRPr lang="en-US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defRPr/>
            </a:pP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Утверждаемый НПА излагается в новой редакции </a:t>
            </a:r>
            <a:r>
              <a:rPr lang="ru-RU" sz="175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обязательным вынесением его текста за пределы </a:t>
            </a: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постановления, которым предусмотрено изложение утверждаемого НПА в новой редакции:</a:t>
            </a:r>
          </a:p>
          <a:p>
            <a:pPr algn="just">
              <a:defRPr/>
            </a:pP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«1. Внести в Инструкцию … изменения и дополнения, изложив ее в новой редакции (прилагается).»;</a:t>
            </a:r>
          </a:p>
          <a:p>
            <a:pPr algn="just">
              <a:defRPr/>
            </a:pPr>
            <a:r>
              <a:rPr lang="ru-RU" sz="17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«1.5. Инструкцию … изложить в новой редакции (прилагается).».</a:t>
            </a:r>
          </a:p>
          <a:p>
            <a:pPr algn="just"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457200" indent="-457200" algn="just"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1"/>
          <p:cNvSpPr>
            <a:spLocks noChangeArrowheads="1"/>
          </p:cNvSpPr>
          <p:nvPr/>
        </p:nvSpPr>
        <p:spPr bwMode="auto">
          <a:xfrm>
            <a:off x="0" y="1066801"/>
            <a:ext cx="9144000" cy="585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360000" algn="ctr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Согласование проектов НПА Национального банка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Проект НПА Национального банка подлежит согласованию с заинтересованными государственными органами (организациями), если: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такое согласование является обязательным в соответствии с законодательством; 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в проекте НПА содержатся нормативные предписания и (или) поручения, касающиеся других государственных органов (организаций)  либо затрагивающие их компетенцию.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В случае если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согласующий орган не согласен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с предписаниями проекта нормативного правового акта, он </a:t>
            </a:r>
            <a:r>
              <a:rPr lang="ru-RU" sz="1700" b="1" u="sng" cap="small" dirty="0" smtClean="0">
                <a:latin typeface="Times New Roman" pitchFamily="18" charset="0"/>
                <a:cs typeface="Times New Roman" pitchFamily="18" charset="0"/>
              </a:rPr>
              <a:t>обязан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 представить предлагаемую им редакцию проекта нормативного правового акта или его отдельных положений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в соответствии с установленными правилами нормотворческой техники (абзац второй части второй </a:t>
            </a:r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статьи 48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Закона Республики Беларусь от 10 января 2000 года «О нормативных правовых актах Республики Беларусь», абзац второй части второй </a:t>
            </a:r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пункта 117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Правил подготовки проектов нормативных правовых актов, утвержденных Указом Президента Республики Беларусь от 11 августа 2003 г. № 359).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НПА Национального банка, принимаемые в сфере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валютного регулирования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(установление порядка обращения валютных ценностей) и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валютного контроля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(деятельность по обеспечению соблюдения валютного законодательства), подлежат обязательному согласованию с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Советом Министров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Комитетом государственного контроля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(часть пятая статьи 25 Закон Республики Беларусь от 22 июля 2003 года «О валютном регулировании и валютном контроле»).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Принятие Национальным банком НПА по согласованию с какими-либо государственными органами (организациями)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следует отличать от совместного принятия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им НПА с иными нормотворческими органами, в частности, с Правительством.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1"/>
          <p:cNvSpPr>
            <a:spLocks noChangeArrowheads="1"/>
          </p:cNvSpPr>
          <p:nvPr/>
        </p:nvSpPr>
        <p:spPr bwMode="auto">
          <a:xfrm>
            <a:off x="0" y="1066801"/>
            <a:ext cx="9144000" cy="592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360000" algn="ctr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Подготовка обоснования необходимости принятия НПА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Согласно части третьей статьи 50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Закона Республики Беларусь от 10 января 2000 года «О нормативных правовых актах Республики Беларусь»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 обоснование необходимости принятия (издания) нормативного правового акта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должна быть включена информация: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 целях подготовки проекта нормативного правового акта, предмете правового регулирования его структурных элементов, изменяющих существующее правовое регулирование;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 проведенном анализе законодательства Республики Беларусь и практики его применения, законодательства иностранных государств, публикаций в средствах массовой информации, обращений граждан и организаций, относящихся к предмету правового регулирования проекта нормативного правового акта;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 всестороннем и объективном прогнозе предполагаемых последствий принятия (издания) нормативного правового акта;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 перечне нормативных правовых актов (их структурных элементов), подлежащих признанию утратившими силу, изменению и (или) дополнению, а также разработке в связи с принятием (изданием) нормативного правового акта (при их наличии).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1"/>
          <p:cNvSpPr>
            <a:spLocks noChangeArrowheads="1"/>
          </p:cNvSpPr>
          <p:nvPr/>
        </p:nvSpPr>
        <p:spPr bwMode="auto">
          <a:xfrm>
            <a:off x="0" y="1066801"/>
            <a:ext cx="9144000" cy="586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360000" algn="ctr">
              <a:lnSpc>
                <a:spcPts val="19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Нюансы подготовки НПА Национального банка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1800" dirty="0" smtClean="0">
                <a:latin typeface="Times New Roman" pitchFamily="18" charset="0"/>
              </a:rPr>
              <a:t>1).Согласно абзацу третьему подпункта 1.1 пункта 1 Указа Президента Республики Беларусь от 21 июня 2011 г. № 261 «О создании открытого акционерного общества «Банк развития Республики Беларусь» </a:t>
            </a:r>
            <a:r>
              <a:rPr lang="ru-RU" sz="1800" b="1" dirty="0" smtClean="0">
                <a:latin typeface="Times New Roman" pitchFamily="18" charset="0"/>
              </a:rPr>
              <a:t>законодательство о банковской деятельности</a:t>
            </a:r>
            <a:r>
              <a:rPr lang="ru-RU" sz="1800" dirty="0" smtClean="0">
                <a:latin typeface="Times New Roman" pitchFamily="18" charset="0"/>
              </a:rPr>
              <a:t> применяется к </a:t>
            </a:r>
            <a:r>
              <a:rPr lang="ru-RU" sz="1800" b="1" dirty="0" smtClean="0">
                <a:latin typeface="Times New Roman" pitchFamily="18" charset="0"/>
              </a:rPr>
              <a:t>Банку развития</a:t>
            </a:r>
            <a:r>
              <a:rPr lang="ru-RU" sz="1800" dirty="0" smtClean="0">
                <a:latin typeface="Times New Roman" pitchFamily="18" charset="0"/>
              </a:rPr>
              <a:t>, если иное не установлено данным Указом.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1800" spc="-20" dirty="0" smtClean="0">
                <a:latin typeface="Times New Roman" pitchFamily="18" charset="0"/>
              </a:rPr>
              <a:t>2). Фонд социальной защиты населения – разграничивать его как </a:t>
            </a:r>
            <a:r>
              <a:rPr lang="ru-RU" sz="1800" b="1" spc="-20" dirty="0" smtClean="0">
                <a:latin typeface="Times New Roman" pitchFamily="18" charset="0"/>
              </a:rPr>
              <a:t>орган</a:t>
            </a:r>
            <a:r>
              <a:rPr lang="ru-RU" sz="1800" spc="-20" dirty="0" smtClean="0">
                <a:latin typeface="Times New Roman" pitchFamily="18" charset="0"/>
              </a:rPr>
              <a:t> и как </a:t>
            </a:r>
            <a:r>
              <a:rPr lang="ru-RU" sz="1800" b="1" spc="-20" dirty="0" smtClean="0">
                <a:latin typeface="Times New Roman" pitchFamily="18" charset="0"/>
              </a:rPr>
              <a:t>совокупность денежных средств</a:t>
            </a:r>
            <a:r>
              <a:rPr lang="ru-RU" sz="1800" spc="-20" dirty="0" smtClean="0">
                <a:latin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1800" dirty="0" smtClean="0">
                <a:latin typeface="Times New Roman" pitchFamily="18" charset="0"/>
              </a:rPr>
              <a:t>3).С 1 января 2014 г. </a:t>
            </a:r>
            <a:r>
              <a:rPr lang="ru-RU" sz="1800" b="1" dirty="0" smtClean="0">
                <a:latin typeface="Times New Roman" pitchFamily="18" charset="0"/>
              </a:rPr>
              <a:t>отделение</a:t>
            </a:r>
            <a:r>
              <a:rPr lang="ru-RU" sz="1800" dirty="0" smtClean="0">
                <a:latin typeface="Times New Roman" pitchFamily="18" charset="0"/>
              </a:rPr>
              <a:t> банка </a:t>
            </a:r>
            <a:r>
              <a:rPr lang="ru-RU" sz="1800" i="1" dirty="0" smtClean="0">
                <a:latin typeface="Times New Roman" pitchFamily="18" charset="0"/>
              </a:rPr>
              <a:t>утратило статус</a:t>
            </a:r>
            <a:r>
              <a:rPr lang="ru-RU" sz="1800" dirty="0" smtClean="0">
                <a:latin typeface="Times New Roman" pitchFamily="18" charset="0"/>
              </a:rPr>
              <a:t> </a:t>
            </a:r>
            <a:r>
              <a:rPr lang="ru-RU" sz="1800" b="1" dirty="0" smtClean="0">
                <a:latin typeface="Times New Roman" pitchFamily="18" charset="0"/>
              </a:rPr>
              <a:t>обособленного подразделения</a:t>
            </a:r>
            <a:r>
              <a:rPr lang="ru-RU" sz="1800" dirty="0" smtClean="0">
                <a:latin typeface="Times New Roman" pitchFamily="18" charset="0"/>
              </a:rPr>
              <a:t>, расположенного вне места нахождения банка и </a:t>
            </a:r>
            <a:r>
              <a:rPr lang="ru-RU" sz="1800" b="1" dirty="0" smtClean="0">
                <a:latin typeface="Times New Roman" pitchFamily="18" charset="0"/>
              </a:rPr>
              <a:t>имеющего самостоятельный баланс</a:t>
            </a:r>
            <a:r>
              <a:rPr lang="ru-RU" sz="1800" dirty="0" smtClean="0">
                <a:latin typeface="Times New Roman" pitchFamily="18" charset="0"/>
              </a:rPr>
              <a:t>. На данный момент </a:t>
            </a:r>
            <a:r>
              <a:rPr lang="ru-RU" sz="1800" b="1" dirty="0" smtClean="0">
                <a:latin typeface="Times New Roman" pitchFamily="18" charset="0"/>
              </a:rPr>
              <a:t>отделением</a:t>
            </a:r>
            <a:r>
              <a:rPr lang="ru-RU" sz="1800" dirty="0" smtClean="0">
                <a:latin typeface="Times New Roman" pitchFamily="18" charset="0"/>
              </a:rPr>
              <a:t> может именоваться </a:t>
            </a:r>
            <a:r>
              <a:rPr lang="ru-RU" sz="1800" b="1" dirty="0" smtClean="0">
                <a:latin typeface="Times New Roman" pitchFamily="18" charset="0"/>
              </a:rPr>
              <a:t>структурное подразделение</a:t>
            </a:r>
            <a:r>
              <a:rPr lang="ru-RU" sz="1800" dirty="0" smtClean="0">
                <a:latin typeface="Times New Roman" pitchFamily="18" charset="0"/>
              </a:rPr>
              <a:t>, расположенное вне места нахождения банка, его филиала и </a:t>
            </a:r>
            <a:r>
              <a:rPr lang="ru-RU" sz="1800" b="1" dirty="0" smtClean="0">
                <a:latin typeface="Times New Roman" pitchFamily="18" charset="0"/>
              </a:rPr>
              <a:t>не имеющее самостоятельного баланса</a:t>
            </a:r>
            <a:r>
              <a:rPr lang="ru-RU" sz="1800" dirty="0" smtClean="0">
                <a:latin typeface="Times New Roman" pitchFamily="18" charset="0"/>
              </a:rPr>
              <a:t> (статья 87 Банковского кодекса).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1800" dirty="0" smtClean="0">
                <a:latin typeface="Times New Roman" pitchFamily="18" charset="0"/>
              </a:rPr>
              <a:t>4).Если подстрочное примечание к НПА оформляется в виде сноски, то не забывать над самой сноской проводить </a:t>
            </a:r>
            <a:r>
              <a:rPr lang="ru-RU" sz="1800" b="1" dirty="0" smtClean="0">
                <a:latin typeface="Times New Roman" pitchFamily="18" charset="0"/>
              </a:rPr>
              <a:t>горизонтальную черту</a:t>
            </a:r>
            <a:r>
              <a:rPr lang="ru-RU" sz="1800" dirty="0" smtClean="0">
                <a:latin typeface="Times New Roman" pitchFamily="18" charset="0"/>
              </a:rPr>
              <a:t>.</a:t>
            </a:r>
            <a:endParaRPr lang="ru-RU" sz="1600" dirty="0" smtClean="0">
              <a:latin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1800" dirty="0" smtClean="0">
                <a:latin typeface="Times New Roman" pitchFamily="18" charset="0"/>
              </a:rPr>
              <a:t>5).</a:t>
            </a:r>
            <a:r>
              <a:rPr lang="ru-RU" sz="1800" b="1" dirty="0" smtClean="0">
                <a:latin typeface="Times New Roman" pitchFamily="18" charset="0"/>
              </a:rPr>
              <a:t>Не допускать употребления</a:t>
            </a:r>
            <a:r>
              <a:rPr lang="ru-RU" sz="1800" dirty="0" smtClean="0">
                <a:latin typeface="Times New Roman" pitchFamily="18" charset="0"/>
              </a:rPr>
              <a:t> в НПА фраз:</a:t>
            </a:r>
          </a:p>
          <a:p>
            <a:pPr marL="342900" indent="-342900" algn="just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ru-RU" sz="1800" dirty="0" smtClean="0">
                <a:latin typeface="Times New Roman" pitchFamily="18" charset="0"/>
              </a:rPr>
              <a:t>«… определяется локальными нормативными правовыми актами банка (биржи)». Вместо этого писать </a:t>
            </a:r>
            <a:r>
              <a:rPr lang="ru-RU" sz="1800" dirty="0" smtClean="0">
                <a:latin typeface="Times New Roman" pitchFamily="18" charset="0"/>
              </a:rPr>
              <a:t>«</a:t>
            </a:r>
            <a:r>
              <a:rPr lang="ru-RU" sz="1800" dirty="0" smtClean="0">
                <a:latin typeface="Times New Roman" pitchFamily="18" charset="0"/>
              </a:rPr>
              <a:t>…</a:t>
            </a:r>
            <a:r>
              <a:rPr lang="ru-RU" sz="1800" dirty="0" smtClean="0">
                <a:latin typeface="Times New Roman" pitchFamily="18" charset="0"/>
              </a:rPr>
              <a:t>определяется </a:t>
            </a:r>
            <a:r>
              <a:rPr lang="ru-RU" sz="1800" dirty="0" smtClean="0">
                <a:latin typeface="Times New Roman" pitchFamily="18" charset="0"/>
              </a:rPr>
              <a:t>банком (биржей) самостоятельно»;</a:t>
            </a:r>
          </a:p>
          <a:p>
            <a:pPr marL="342900" indent="-342900" algn="just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ru-RU" sz="1800" dirty="0" smtClean="0">
                <a:latin typeface="Times New Roman" pitchFamily="18" charset="0"/>
              </a:rPr>
              <a:t>«… определяется отдельным нормативным правовым актом Национального банка, регулирующим…». Вместо этого писать «… определяется (иным) (банковским) законодательством» либо давать в установленном порядке ссылку на конкретный НПА.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1"/>
          <p:cNvSpPr>
            <a:spLocks noChangeArrowheads="1"/>
          </p:cNvSpPr>
          <p:nvPr/>
        </p:nvSpPr>
        <p:spPr bwMode="auto">
          <a:xfrm>
            <a:off x="0" y="1"/>
            <a:ext cx="9143999" cy="699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>
              <a:lnSpc>
                <a:spcPts val="2875"/>
              </a:lnSpc>
            </a:pPr>
            <a:endParaRPr lang="ru-RU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lnSpc>
                <a:spcPts val="2875"/>
              </a:lnSpc>
            </a:pPr>
            <a:endParaRPr lang="ru-RU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lnSpc>
                <a:spcPts val="2875"/>
              </a:lnSpc>
            </a:pPr>
            <a:endParaRPr lang="ru-RU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Цель лекции –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тезисное изложение основных правил подготовки проектов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нормативных правовых актов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(НПА) Национального банка на основе обобщения допускаемых при этом типичных ошибок.</a:t>
            </a:r>
          </a:p>
          <a:p>
            <a:pPr marL="457200" indent="-457200" algn="ctr"/>
            <a:r>
              <a:rPr lang="ru-RU" sz="1900" b="1" u="sng" dirty="0" smtClean="0">
                <a:latin typeface="Times New Roman" pitchFamily="18" charset="0"/>
                <a:cs typeface="Times New Roman" pitchFamily="18" charset="0"/>
              </a:rPr>
              <a:t>Источники правового регулирования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Закон Республики Беларусь от 10 января 2000 года «О нормативных правовых актах Республики Беларусь»;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Правила подготовки проектов нормативных правовых актов, утвержденные Указом Президента Республики Беларусь от 11 августа 2003 г. № 359</a:t>
            </a:r>
            <a:br>
              <a:rPr lang="ru-RU" sz="1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«О мерах по совершенствованию нормотворческой деятельности»;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Указ Президента Республики Беларусь от 30 декабря 2010 г. № 711 </a:t>
            </a:r>
            <a:br>
              <a:rPr lang="ru-RU" sz="1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«О некоторых вопросах осуществления обязательной юридической экспертизы нормативных правовых актов».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Проекты всех постановлений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Правления Национального банка (в том числе и не имеющих нормативного характера)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должны быть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обязательном порядке подготовлены в соответствии с требованиями вышеуказанных Закона и Правил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(пункт 17 Регламента Правления Национального банка Республики Беларусь, утвержденного </a:t>
            </a:r>
            <a:r>
              <a:rPr lang="be-BY" sz="1900" dirty="0" smtClean="0">
                <a:latin typeface="Times New Roman" pitchFamily="18" charset="0"/>
                <a:cs typeface="Times New Roman" pitchFamily="18" charset="0"/>
              </a:rPr>
              <a:t>Постановление Правления Национального банка Республики Беларусь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30 апреля </a:t>
            </a:r>
            <a:r>
              <a:rPr lang="be-BY" sz="1900" dirty="0" smtClean="0">
                <a:latin typeface="Times New Roman" pitchFamily="18" charset="0"/>
                <a:cs typeface="Times New Roman" pitchFamily="18" charset="0"/>
              </a:rPr>
              <a:t>2012 г. №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206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400" b="1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0" y="1304925"/>
            <a:ext cx="91440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Благодарю  за внимание!</a:t>
            </a:r>
          </a:p>
          <a:p>
            <a:pPr algn="ctr"/>
            <a:endParaRPr lang="ru-RU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i="1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Контактные телефоны:</a:t>
            </a:r>
          </a:p>
          <a:p>
            <a:pPr algn="ctr"/>
            <a:r>
              <a:rPr lang="ru-RU" sz="2400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 городской: 328 59 26 </a:t>
            </a:r>
          </a:p>
          <a:p>
            <a:pPr algn="ctr"/>
            <a:r>
              <a:rPr lang="ru-RU" sz="2400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внутренний: 14 79</a:t>
            </a:r>
          </a:p>
          <a:p>
            <a:pPr algn="ctr"/>
            <a:endParaRPr lang="ru-RU" sz="2400" i="1" dirty="0" smtClean="0">
              <a:solidFill>
                <a:srgbClr val="FFFF9C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i="1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Адрес электронной почты:</a:t>
            </a:r>
          </a:p>
          <a:p>
            <a:pPr algn="ctr"/>
            <a:r>
              <a:rPr lang="en-US" sz="2400" dirty="0" smtClean="0">
                <a:solidFill>
                  <a:srgbClr val="FFFF9C"/>
                </a:solidFill>
                <a:latin typeface="Times New Roman" pitchFamily="18" charset="0"/>
                <a:cs typeface="Times New Roman" pitchFamily="18" charset="0"/>
              </a:rPr>
              <a:t>a.shevchenko@nbrb.by</a:t>
            </a:r>
            <a:endParaRPr lang="ru-RU" sz="2400" dirty="0" smtClean="0">
              <a:solidFill>
                <a:srgbClr val="FFFF9C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1"/>
          <p:cNvSpPr>
            <a:spLocks noChangeArrowheads="1"/>
          </p:cNvSpPr>
          <p:nvPr/>
        </p:nvSpPr>
        <p:spPr bwMode="auto">
          <a:xfrm>
            <a:off x="0" y="1192212"/>
            <a:ext cx="9143999" cy="735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>
              <a:lnSpc>
                <a:spcPts val="2875"/>
              </a:lnSpc>
            </a:pP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Компетенция Национального банка на принятие НПА </a:t>
            </a:r>
          </a:p>
          <a:p>
            <a:pPr algn="just">
              <a:spcBef>
                <a:spcPts val="6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Согласно части четвертой статьи 18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Закона Республики Беларусь от 10 января 2000 года «О нормативных правовых актах Республики Беларусь»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НПА Национального банка могут приниматься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только в случаях и пределах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предусмотренных Конституцией, Банковским кодексом 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иными законодательными актами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Из данной нормы вытекает, что: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950" dirty="0" smtClean="0">
                <a:latin typeface="Times New Roman" pitchFamily="18" charset="0"/>
              </a:rPr>
              <a:t>Национальный банк вправе принимать НПА только в пределах полномочий в </a:t>
            </a:r>
            <a:r>
              <a:rPr lang="ru-RU" sz="1950" b="1" dirty="0" smtClean="0">
                <a:latin typeface="Times New Roman" pitchFamily="18" charset="0"/>
              </a:rPr>
              <a:t>сфере нормотворческой деятельности</a:t>
            </a:r>
            <a:r>
              <a:rPr lang="ru-RU" sz="1950" dirty="0" smtClean="0">
                <a:latin typeface="Times New Roman" pitchFamily="18" charset="0"/>
              </a:rPr>
              <a:t>. Поэтому следует разграничивать предметную компетенцию Национального банка как центрального банка и государственного органа и его полномочия на принятие НПА;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950" dirty="0" smtClean="0">
                <a:latin typeface="Times New Roman" pitchFamily="18" charset="0"/>
              </a:rPr>
              <a:t>нормотворческие полномочия Национального банка закрепляются исключительно </a:t>
            </a:r>
            <a:r>
              <a:rPr lang="ru-RU" sz="1950" b="1" dirty="0" smtClean="0">
                <a:latin typeface="Times New Roman" pitchFamily="18" charset="0"/>
              </a:rPr>
              <a:t>в законодательных актах</a:t>
            </a:r>
            <a:r>
              <a:rPr lang="ru-RU" sz="1950" dirty="0" smtClean="0">
                <a:latin typeface="Times New Roman" pitchFamily="18" charset="0"/>
              </a:rPr>
              <a:t>. К ним относятся Конституция, Банковский кодекс, иные законы, декреты и указы Президента;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950" dirty="0" smtClean="0">
                <a:latin typeface="Times New Roman" pitchFamily="18" charset="0"/>
              </a:rPr>
              <a:t>формулировка </a:t>
            </a:r>
            <a:r>
              <a:rPr lang="ru-RU" sz="1950" i="1" dirty="0" smtClean="0">
                <a:latin typeface="Times New Roman" pitchFamily="18" charset="0"/>
              </a:rPr>
              <a:t>«только в случаях и пределах»</a:t>
            </a:r>
            <a:r>
              <a:rPr lang="ru-RU" sz="1950" dirty="0" smtClean="0">
                <a:latin typeface="Times New Roman" pitchFamily="18" charset="0"/>
              </a:rPr>
              <a:t> означает, что в законодательном акте должно быть </a:t>
            </a:r>
            <a:r>
              <a:rPr lang="ru-RU" sz="1950" b="1" dirty="0" smtClean="0">
                <a:latin typeface="Times New Roman" pitchFamily="18" charset="0"/>
              </a:rPr>
              <a:t>четко указано на конкретные отношения</a:t>
            </a:r>
            <a:r>
              <a:rPr lang="ru-RU" sz="1950" dirty="0" smtClean="0">
                <a:latin typeface="Times New Roman" pitchFamily="18" charset="0"/>
              </a:rPr>
              <a:t>, подлежащие правовому регулированию со стороны Национального банка.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algn="ctr"/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 txBox="1">
            <a:spLocks/>
          </p:cNvSpPr>
          <p:nvPr/>
        </p:nvSpPr>
        <p:spPr bwMode="auto">
          <a:xfrm>
            <a:off x="357188" y="115888"/>
            <a:ext cx="74723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066800"/>
            <a:ext cx="9144000" cy="447675"/>
          </a:xfrm>
          <a:prstGeom prst="rect">
            <a:avLst/>
          </a:prstGeom>
        </p:spPr>
        <p:txBody>
          <a:bodyPr/>
          <a:lstStyle/>
          <a:p>
            <a:pPr marL="457200" indent="-457200" algn="ctr">
              <a:lnSpc>
                <a:spcPts val="2875"/>
              </a:lnSpc>
              <a:spcAft>
                <a:spcPts val="600"/>
              </a:spcAft>
            </a:pP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Примеры по вопросам компетенции Национального банка:</a:t>
            </a:r>
            <a:endParaRPr lang="ru-RU" sz="2400" b="1" u="sng" dirty="0">
              <a:latin typeface="Times New Roman" pitchFamily="18" charset="0"/>
              <a:cs typeface="Times New Roman" pitchFamily="18" charset="0"/>
            </a:endParaRPr>
          </a:p>
          <a:p>
            <a:pPr indent="-457200" algn="just">
              <a:spcBef>
                <a:spcPts val="0"/>
              </a:spcBef>
            </a:pPr>
            <a:r>
              <a:rPr lang="ru-RU" sz="1850" i="1" dirty="0" smtClean="0">
                <a:latin typeface="Times New Roman" pitchFamily="18" charset="0"/>
                <a:cs typeface="Times New Roman" pitchFamily="18" charset="0"/>
              </a:rPr>
              <a:t>Формулировки следующих функций Национального банка </a:t>
            </a:r>
            <a:br>
              <a:rPr lang="ru-RU" sz="185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50" b="1" i="1" dirty="0" smtClean="0">
                <a:latin typeface="Times New Roman" pitchFamily="18" charset="0"/>
                <a:cs typeface="Times New Roman" pitchFamily="18" charset="0"/>
              </a:rPr>
              <a:t>не предполагают принятие им НПА</a:t>
            </a:r>
            <a:r>
              <a:rPr lang="ru-RU" sz="1850" i="1" dirty="0" smtClean="0">
                <a:latin typeface="Times New Roman" pitchFamily="18" charset="0"/>
                <a:cs typeface="Times New Roman" pitchFamily="18" charset="0"/>
              </a:rPr>
              <a:t> в соответствующих областях: 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50" dirty="0" smtClean="0">
                <a:latin typeface="Times New Roman" pitchFamily="18" charset="0"/>
              </a:rPr>
              <a:t>создает золотовалютные резервы по согласованию с Президентом Республики Беларусь и управляет ими в пределах своей компетенции;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50" dirty="0" smtClean="0">
                <a:latin typeface="Times New Roman" pitchFamily="18" charset="0"/>
              </a:rPr>
              <a:t>осуществляет мониторинг финансовой стабильности;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50" dirty="0" smtClean="0">
                <a:latin typeface="Times New Roman" pitchFamily="18" charset="0"/>
              </a:rPr>
              <a:t>осуществляет контроль за обеспечением безопасности и защиты информационных ресурсов в банках и небанковских кредитно-финансовых организациях.</a:t>
            </a:r>
          </a:p>
          <a:p>
            <a:pPr algn="just">
              <a:spcBef>
                <a:spcPts val="1000"/>
              </a:spcBef>
            </a:pPr>
            <a:r>
              <a:rPr lang="ru-RU" sz="1850" i="1" dirty="0" smtClean="0">
                <a:latin typeface="Times New Roman" pitchFamily="18" charset="0"/>
                <a:cs typeface="Times New Roman" pitchFamily="18" charset="0"/>
              </a:rPr>
              <a:t>В следующих нормах закреплена </a:t>
            </a:r>
            <a:r>
              <a:rPr lang="ru-RU" sz="1850" b="1" i="1" dirty="0" smtClean="0">
                <a:latin typeface="Times New Roman" pitchFamily="18" charset="0"/>
                <a:cs typeface="Times New Roman" pitchFamily="18" charset="0"/>
              </a:rPr>
              <a:t>нормотворческая</a:t>
            </a:r>
            <a:r>
              <a:rPr lang="ru-RU" sz="1850" i="1" dirty="0" smtClean="0">
                <a:latin typeface="Times New Roman" pitchFamily="18" charset="0"/>
                <a:cs typeface="Times New Roman" pitchFamily="18" charset="0"/>
              </a:rPr>
              <a:t> компетенция:</a:t>
            </a:r>
            <a:endParaRPr lang="ru-RU" sz="185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50" dirty="0" smtClean="0">
                <a:latin typeface="Times New Roman" pitchFamily="18" charset="0"/>
              </a:rPr>
              <a:t>Национальный банк устанавливает требования к воспроизведению изображений банкнот и монет (абзац сорок пятый статьи 26 Банковского кодекса Республики Беларусь);</a:t>
            </a:r>
            <a:endParaRPr lang="ru-RU" sz="1850" dirty="0" smtClean="0">
              <a:latin typeface="Times New Roman" pitchFamily="18" charset="0"/>
              <a:hlinkClick r:id="rId2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50" dirty="0" smtClean="0">
                <a:latin typeface="Times New Roman" pitchFamily="18" charset="0"/>
              </a:rPr>
              <a:t>обязательная продажа иностранной валюты осуществляется в размере и порядке, определенных Национальным банком (пункт 1 Указа Президента Республики Беларусь от 17 июля 2006 г. № 452 «Об обязательной продаже иностранной валюты»);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50" dirty="0" smtClean="0">
                <a:latin typeface="Times New Roman" pitchFamily="18" charset="0"/>
              </a:rPr>
              <a:t>порядок деятельности временной администрации банка устанавливается НПА Национального банка (часть первая статьи 182 Закона Республики Беларусь от</a:t>
            </a:r>
            <a:br>
              <a:rPr lang="ru-RU" sz="1850" dirty="0" smtClean="0">
                <a:latin typeface="Times New Roman" pitchFamily="18" charset="0"/>
              </a:rPr>
            </a:br>
            <a:r>
              <a:rPr lang="ru-RU" sz="1850" dirty="0" smtClean="0">
                <a:latin typeface="Times New Roman" pitchFamily="18" charset="0"/>
              </a:rPr>
              <a:t>13 июля 2012 года «Об экономической несостоятельности (банкротстве)»).</a:t>
            </a: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latin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latin typeface="Times New Roman" pitchFamily="18" charset="0"/>
            </a:endParaRPr>
          </a:p>
          <a:p>
            <a:pPr marL="457200" indent="-457200" algn="just">
              <a:buFontTx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 txBox="1">
            <a:spLocks/>
          </p:cNvSpPr>
          <p:nvPr/>
        </p:nvSpPr>
        <p:spPr bwMode="auto">
          <a:xfrm>
            <a:off x="357188" y="115888"/>
            <a:ext cx="74723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314450"/>
            <a:ext cx="9144000" cy="409575"/>
          </a:xfrm>
          <a:prstGeom prst="rect">
            <a:avLst/>
          </a:prstGeom>
        </p:spPr>
        <p:txBody>
          <a:bodyPr/>
          <a:lstStyle/>
          <a:p>
            <a:pPr marL="457200" indent="-457200" algn="ctr">
              <a:lnSpc>
                <a:spcPts val="2875"/>
              </a:lnSpc>
              <a:spcBef>
                <a:spcPts val="1200"/>
              </a:spcBef>
            </a:pP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Порядок, правила, условия осуществления чего-либо</a:t>
            </a:r>
            <a:endParaRPr lang="ru-RU" sz="2400" b="1" u="sng" dirty="0">
              <a:latin typeface="Times New Roman" pitchFamily="18" charset="0"/>
              <a:cs typeface="Times New Roman" pitchFamily="18" charset="0"/>
            </a:endParaRPr>
          </a:p>
          <a:p>
            <a:pPr indent="-457200" algn="just">
              <a:spcBef>
                <a:spcPts val="1200"/>
              </a:spcBef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Часто нормотворческая компетенция Национального банка закрепляется с использованием слов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«порядок»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«правила»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«условия»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800" dirty="0" smtClean="0">
              <a:latin typeface="Times New Roman" pitchFamily="18" charset="0"/>
            </a:endParaRPr>
          </a:p>
          <a:p>
            <a:pPr algn="just"/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 smtClean="0">
                <a:latin typeface="Times New Roman" pitchFamily="18" charset="0"/>
              </a:rPr>
              <a:t>Отсутствие единообразного понимания данных категорий затрудняет определение </a:t>
            </a:r>
            <a:r>
              <a:rPr lang="ru-RU" sz="1800" b="1" dirty="0" smtClean="0">
                <a:latin typeface="Times New Roman" pitchFamily="18" charset="0"/>
              </a:rPr>
              <a:t>пределов компетенции</a:t>
            </a:r>
            <a:r>
              <a:rPr lang="ru-RU" sz="1800" dirty="0" smtClean="0">
                <a:latin typeface="Times New Roman" pitchFamily="18" charset="0"/>
              </a:rPr>
              <a:t> Национального банка на правовое регулирование соответствующих отношений.</a:t>
            </a:r>
          </a:p>
          <a:p>
            <a:pPr algn="just"/>
            <a:endParaRPr lang="ru-RU" sz="1800" dirty="0" smtClean="0">
              <a:latin typeface="Times New Roman" pitchFamily="18" charset="0"/>
            </a:endParaRPr>
          </a:p>
          <a:p>
            <a:pPr algn="just"/>
            <a:r>
              <a:rPr lang="ru-RU" sz="1800" b="1" dirty="0" smtClean="0">
                <a:latin typeface="Times New Roman" pitchFamily="18" charset="0"/>
              </a:rPr>
              <a:t>Порядок</a:t>
            </a:r>
            <a:r>
              <a:rPr lang="ru-RU" sz="1800" dirty="0" smtClean="0">
                <a:latin typeface="Times New Roman" pitchFamily="18" charset="0"/>
              </a:rPr>
              <a:t> – 1) определенная последовательность, ход чего-либо; 2) правила поведения, осуществления чего-либо.</a:t>
            </a:r>
          </a:p>
          <a:p>
            <a:pPr algn="just"/>
            <a:r>
              <a:rPr lang="ru-RU" sz="1800" b="1" dirty="0" smtClean="0">
                <a:latin typeface="Times New Roman" pitchFamily="18" charset="0"/>
              </a:rPr>
              <a:t>Правила</a:t>
            </a:r>
            <a:r>
              <a:rPr lang="ru-RU" sz="1800" dirty="0" smtClean="0">
                <a:latin typeface="Times New Roman" pitchFamily="18" charset="0"/>
              </a:rPr>
              <a:t> – нормы, положения, предписания, устанавливающие конкретный способ поведения в той или иной ситуации.</a:t>
            </a:r>
          </a:p>
          <a:p>
            <a:pPr algn="just"/>
            <a:r>
              <a:rPr lang="ru-RU" sz="1800" b="1" dirty="0" smtClean="0">
                <a:latin typeface="Times New Roman" pitchFamily="18" charset="0"/>
              </a:rPr>
              <a:t>Условия</a:t>
            </a:r>
            <a:r>
              <a:rPr lang="ru-RU" sz="1800" dirty="0" smtClean="0">
                <a:latin typeface="Times New Roman" pitchFamily="18" charset="0"/>
              </a:rPr>
              <a:t> – правило, положение установленные в определенной сфере деятельности, обеспечивающие нормальную работу чего-либо.</a:t>
            </a:r>
          </a:p>
          <a:p>
            <a:pPr algn="ctr">
              <a:spcBef>
                <a:spcPts val="1500"/>
              </a:spcBef>
            </a:pPr>
            <a:r>
              <a:rPr lang="ru-RU" sz="1800" i="1" dirty="0" smtClean="0">
                <a:latin typeface="Times New Roman" pitchFamily="18" charset="0"/>
              </a:rPr>
              <a:t>Принципы определения пределов компетенции Национального банка:</a:t>
            </a:r>
          </a:p>
          <a:p>
            <a:pPr marL="342900" indent="-342900" algn="just">
              <a:buAutoNum type="arabicParenR"/>
            </a:pPr>
            <a:r>
              <a:rPr lang="ru-RU" sz="1800" dirty="0" smtClean="0">
                <a:latin typeface="Times New Roman" pitchFamily="18" charset="0"/>
              </a:rPr>
              <a:t>можно урегулировать то, что не составляет предмет законодательного регулирования;</a:t>
            </a:r>
          </a:p>
          <a:p>
            <a:pPr marL="342900" indent="-342900" algn="just">
              <a:buAutoNum type="arabicParenR"/>
            </a:pPr>
            <a:r>
              <a:rPr lang="ru-RU" sz="1800" dirty="0" smtClean="0">
                <a:latin typeface="Times New Roman" pitchFamily="18" charset="0"/>
              </a:rPr>
              <a:t>можно урегулировать то, что явно не выходит за пределы компетенции по данному вопросу.</a:t>
            </a:r>
          </a:p>
          <a:p>
            <a:pPr marL="342900" indent="-342900" algn="just">
              <a:buAutoNum type="arabicParenR"/>
            </a:pPr>
            <a:endParaRPr lang="ru-RU" sz="1800" dirty="0" smtClean="0">
              <a:latin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endParaRPr lang="ru-RU" dirty="0" smtClean="0">
              <a:latin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latin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latin typeface="Times New Roman" pitchFamily="18" charset="0"/>
            </a:endParaRPr>
          </a:p>
          <a:p>
            <a:pPr marL="457200" indent="-457200" algn="just">
              <a:buFontTx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 txBox="1">
            <a:spLocks/>
          </p:cNvSpPr>
          <p:nvPr/>
        </p:nvSpPr>
        <p:spPr bwMode="auto">
          <a:xfrm>
            <a:off x="357188" y="115888"/>
            <a:ext cx="74723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314450"/>
            <a:ext cx="9144000" cy="409575"/>
          </a:xfrm>
          <a:prstGeom prst="rect">
            <a:avLst/>
          </a:prstGeom>
        </p:spPr>
        <p:txBody>
          <a:bodyPr/>
          <a:lstStyle/>
          <a:p>
            <a:pPr marL="457200" indent="-457200" algn="ctr">
              <a:lnSpc>
                <a:spcPts val="2875"/>
              </a:lnSpc>
            </a:pP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Соответствие НПА Национального банка законодательству</a:t>
            </a:r>
          </a:p>
          <a:p>
            <a:pPr indent="-45720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-457200" algn="just">
              <a:spcAft>
                <a:spcPts val="12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общему правилу, НПА Национального банка должны соответствовать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законодательным актам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457200" algn="just">
              <a:spcAft>
                <a:spcPts val="12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Вместе с тем в НПА Национального банка не могут быть включены нормы, которые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согласуются с иными НПА Национального банка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457200" algn="just">
              <a:spcAft>
                <a:spcPts val="12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подготовке НПА Национального банка необходимо учитывать релевантные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нормы смежного законодательства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(например, если в НПА Национального банка  используется терминология законодательства о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документах с определенной степенью защиты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об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экономических судах областей (г. Минска)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(ранее – бланки строгой отчетности, хозяйственные суды), то НПА Национального банка должен приниматься в соответствии с данной терминологией).</a:t>
            </a:r>
          </a:p>
          <a:p>
            <a:pPr indent="-457200" algn="just">
              <a:spcAft>
                <a:spcPts val="12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Исходя из принципа свободы договора (статьи 2 и 391 Гражданского кодекса Республики Беларусь), в НПА Национального банка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допускается установление форм договоров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кроме случая, когда полномочия на установление таких форм прямо предусмотрены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законодательным актом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800" dirty="0" smtClean="0">
              <a:latin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latin typeface="Times New Roman" pitchFamily="18" charset="0"/>
            </a:endParaRPr>
          </a:p>
          <a:p>
            <a:pPr marL="457200" indent="-457200" algn="just">
              <a:buFontTx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33376" y="1104901"/>
            <a:ext cx="8281988" cy="5048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457200" indent="-457200" algn="ctr">
              <a:lnSpc>
                <a:spcPts val="2875"/>
              </a:lnSpc>
              <a:spcAft>
                <a:spcPts val="600"/>
              </a:spcAft>
              <a:defRPr/>
            </a:pPr>
            <a:r>
              <a:rPr lang="ru-RU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Общие требования нормотворческой техники</a:t>
            </a:r>
            <a:endParaRPr lang="en-US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терминологическое единство – для обозначения одних и тех же явлений необходимо использовать единообразный понятийно-категориальный аппарат, включая «сокращения», аббревиатуры;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юридико-лингвистическая определенность – следует избегать употребления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неустоявшихся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, двусмысленных слов и категорий оценочного характера;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четкое определение предмета правового регулирования – с учетом объема компетенции необходимо определить предмет правового регулирования и не допускать включение в НПА положений, выходящих за его рамки;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отсутствие дублирующих положений – не допускается дублирование нормативных предписаний этого же и иных НПА;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использование содержательно наполненных норм – не допускается включение в НПА положений, не несущих какой-либо смысловой нагрузки (например, писать о том, что само собой разумеется);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обеспечение системности и комплексности правового регулирования;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не допускается включение в НПА локальных предписаний (в частности,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о взаимодействии структурных подразделений Национального банка), а также индивидуальных предписаний (адресованных конкретным субъектам);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не допускается включение в НПА примеров и примерных форм, поскольку НПА – это документ содержащий общеобязательные правила поведения.</a:t>
            </a: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457200" indent="-457200" algn="just">
              <a:buFont typeface="Arial" charset="0"/>
              <a:buChar char="•"/>
              <a:defRPr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457200" indent="-457200" algn="just"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314" name="Прямоугольник 3"/>
          <p:cNvSpPr>
            <a:spLocks noChangeArrowheads="1"/>
          </p:cNvSpPr>
          <p:nvPr/>
        </p:nvSpPr>
        <p:spPr bwMode="auto">
          <a:xfrm>
            <a:off x="457200" y="4913313"/>
            <a:ext cx="81502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i="1" dirty="0" smtClean="0">
              <a:latin typeface="Monotype Corsiva" pitchFamily="66" charset="0"/>
              <a:cs typeface="Times New Roman" pitchFamily="18" charset="0"/>
            </a:endParaRPr>
          </a:p>
          <a:p>
            <a:pPr indent="360000" algn="just"/>
            <a:endParaRPr lang="ru-RU" i="1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 txBox="1">
            <a:spLocks/>
          </p:cNvSpPr>
          <p:nvPr/>
        </p:nvSpPr>
        <p:spPr bwMode="auto">
          <a:xfrm>
            <a:off x="357188" y="115888"/>
            <a:ext cx="74723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71475" y="1314450"/>
            <a:ext cx="8224838" cy="447675"/>
          </a:xfrm>
          <a:prstGeom prst="rect">
            <a:avLst/>
          </a:prstGeom>
        </p:spPr>
        <p:txBody>
          <a:bodyPr/>
          <a:lstStyle/>
          <a:p>
            <a:pPr marL="457200" indent="-457200" algn="ctr">
              <a:lnSpc>
                <a:spcPts val="2875"/>
              </a:lnSpc>
            </a:pP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Подготовка преамбулы НПА Национального банка</a:t>
            </a:r>
            <a:endParaRPr lang="ru-RU" sz="2400" b="1" u="sng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spcBef>
                <a:spcPts val="1200"/>
              </a:spcBef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Преамбула НПА: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latin typeface="Times New Roman" pitchFamily="18" charset="0"/>
              </a:rPr>
              <a:t>ссылка на </a:t>
            </a:r>
            <a:r>
              <a:rPr lang="ru-RU" sz="1800" b="1" dirty="0" smtClean="0">
                <a:latin typeface="Times New Roman" pitchFamily="18" charset="0"/>
              </a:rPr>
              <a:t>точную до абзаца норму</a:t>
            </a:r>
            <a:r>
              <a:rPr lang="ru-RU" sz="1800" dirty="0" smtClean="0">
                <a:latin typeface="Times New Roman" pitchFamily="18" charset="0"/>
              </a:rPr>
              <a:t> законодательного акта, которой Национальному банку предоставляется компетенция на правовое регулирование соответствующих отношений (со словами </a:t>
            </a:r>
            <a:r>
              <a:rPr lang="ru-RU" sz="1800" b="1" dirty="0" smtClean="0">
                <a:latin typeface="Times New Roman" pitchFamily="18" charset="0"/>
              </a:rPr>
              <a:t>«на основании»</a:t>
            </a:r>
            <a:r>
              <a:rPr lang="ru-RU" sz="1800" dirty="0" smtClean="0">
                <a:latin typeface="Times New Roman" pitchFamily="18" charset="0"/>
              </a:rPr>
              <a:t>);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latin typeface="Times New Roman" pitchFamily="18" charset="0"/>
              </a:rPr>
              <a:t>ссылка на </a:t>
            </a:r>
            <a:r>
              <a:rPr lang="ru-RU" sz="1800" b="1" dirty="0" smtClean="0">
                <a:latin typeface="Times New Roman" pitchFamily="18" charset="0"/>
              </a:rPr>
              <a:t>точную до абзаца норму</a:t>
            </a:r>
            <a:r>
              <a:rPr lang="ru-RU" sz="1800" dirty="0" smtClean="0">
                <a:latin typeface="Times New Roman" pitchFamily="18" charset="0"/>
              </a:rPr>
              <a:t> законодательного акта, которой Национальному банку предписывается привести свои НПА в соответствие с ним (со словами </a:t>
            </a:r>
            <a:r>
              <a:rPr lang="ru-RU" sz="1800" b="1" dirty="0" smtClean="0">
                <a:latin typeface="Times New Roman" pitchFamily="18" charset="0"/>
              </a:rPr>
              <a:t>«во исполнение»</a:t>
            </a:r>
            <a:r>
              <a:rPr lang="ru-RU" sz="1800" dirty="0" smtClean="0">
                <a:latin typeface="Times New Roman" pitchFamily="18" charset="0"/>
              </a:rPr>
              <a:t>);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latin typeface="Times New Roman" pitchFamily="18" charset="0"/>
              </a:rPr>
              <a:t>ссылка </a:t>
            </a:r>
            <a:r>
              <a:rPr lang="ru-RU" sz="1800" b="1" dirty="0" smtClean="0">
                <a:latin typeface="Times New Roman" pitchFamily="18" charset="0"/>
              </a:rPr>
              <a:t>на часть первую</a:t>
            </a:r>
            <a:r>
              <a:rPr lang="ru-RU" sz="1800" dirty="0" smtClean="0">
                <a:latin typeface="Times New Roman" pitchFamily="18" charset="0"/>
              </a:rPr>
              <a:t> или </a:t>
            </a:r>
            <a:r>
              <a:rPr lang="ru-RU" sz="1800" b="1" dirty="0" smtClean="0">
                <a:latin typeface="Times New Roman" pitchFamily="18" charset="0"/>
              </a:rPr>
              <a:t>часть вторую статьи 39</a:t>
            </a:r>
            <a:r>
              <a:rPr lang="ru-RU" sz="1800" dirty="0" smtClean="0">
                <a:latin typeface="Times New Roman" pitchFamily="18" charset="0"/>
              </a:rPr>
              <a:t> Банковского кодекса Республики Беларусь, где в общем предусмотрены полномочия Национального банка на принятие НПА как таковых;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latin typeface="Times New Roman" pitchFamily="18" charset="0"/>
              </a:rPr>
              <a:t>ссылка на </a:t>
            </a:r>
            <a:r>
              <a:rPr lang="ru-RU" sz="1800" b="1" dirty="0" smtClean="0">
                <a:latin typeface="Times New Roman" pitchFamily="18" charset="0"/>
              </a:rPr>
              <a:t>абзац девятый статьи 26</a:t>
            </a:r>
            <a:r>
              <a:rPr lang="ru-RU" sz="1800" dirty="0" smtClean="0">
                <a:latin typeface="Times New Roman" pitchFamily="18" charset="0"/>
              </a:rPr>
              <a:t> Банковского кодекса Республики Беларусь, если НПА принимается в сфере валютного регулирования;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latin typeface="Times New Roman" pitchFamily="18" charset="0"/>
              </a:rPr>
              <a:t>отсутствие указания на то, в каких целях принимается НПА.</a:t>
            </a:r>
          </a:p>
          <a:p>
            <a:pPr marL="457200" indent="-457200" algn="ctr">
              <a:spcBef>
                <a:spcPts val="1500"/>
              </a:spcBef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Преамбула локального НПА и ПА, не носящего нормативный характер: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ru-RU" sz="1800" dirty="0" smtClean="0">
                <a:latin typeface="Times New Roman" pitchFamily="18" charset="0"/>
              </a:rPr>
              <a:t>как правило, ссылка на норму Устава Национального банка. Если вопрос, по которому принимается акт, в Уставе прямо не оговорен, ссылка дается на </a:t>
            </a:r>
            <a:br>
              <a:rPr lang="ru-RU" sz="1800" dirty="0" smtClean="0">
                <a:latin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</a:rPr>
              <a:t>подпункт 50.15 пункта 50 Устава.</a:t>
            </a:r>
          </a:p>
          <a:p>
            <a:pPr marL="457200" indent="-457200"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0" indent="-457200" algn="just">
              <a:buFontTx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 txBox="1">
            <a:spLocks/>
          </p:cNvSpPr>
          <p:nvPr/>
        </p:nvSpPr>
        <p:spPr bwMode="auto">
          <a:xfrm>
            <a:off x="357188" y="115888"/>
            <a:ext cx="74723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71475" y="1314450"/>
            <a:ext cx="8224838" cy="447675"/>
          </a:xfrm>
          <a:prstGeom prst="rect">
            <a:avLst/>
          </a:prstGeom>
        </p:spPr>
        <p:txBody>
          <a:bodyPr/>
          <a:lstStyle/>
          <a:p>
            <a:pPr marL="457200" indent="-457200" algn="ctr">
              <a:lnSpc>
                <a:spcPts val="2875"/>
              </a:lnSpc>
              <a:spcAft>
                <a:spcPts val="1200"/>
              </a:spcAft>
            </a:pP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Примеры преамбул НПА Национального банка</a:t>
            </a:r>
            <a:endParaRPr lang="ru-RU" sz="2400" b="1" u="sng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Преамбула НПА Национального банка:</a:t>
            </a:r>
          </a:p>
          <a:p>
            <a:pPr algn="just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На основании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абзаца третьего части четвертой статьи 34, части первой статьи 39 Банковского кодекса Республики Беларусь и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во исполнение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абзаца второго статьи 4 Закона Республики Беларусь от 13 июля 2012 года «О внесении дополнений и изменений в Банковский кодекс Республики Беларусь» Правление Национального банка Республики Беларусь ПОСТАНОВЛЯЕТ:</a:t>
            </a:r>
          </a:p>
          <a:p>
            <a:pPr algn="just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Преамбула НПА Национального банка в сфере валютного регулирования:</a:t>
            </a:r>
          </a:p>
          <a:p>
            <a:pPr algn="just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На основании абзаца девятого статьи 26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части пятой статьи 31 и части первой статьи 39 Банковского кодекса Республики Беларусь Правление Национального банка Республики Беларусь ПОСТАНОВЛЯЕТ:</a:t>
            </a:r>
          </a:p>
          <a:p>
            <a:pPr algn="just"/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Преамбула локального НПА Национального банка:</a:t>
            </a:r>
          </a:p>
          <a:p>
            <a:pPr algn="just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На основании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подпункта 50.9 пункта 50 Устава Национального банка Республики Беларусь, утвержденного Указом Президента Республики Беларусь от 13 июня 2001 г. № 320, в редакции Указа Президента Республики Беларусь от 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19 июня 2007 г. № 285 Правление Национального банка Республики Беларусь ПОСТАНОВЛЯЕТ: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0" indent="-457200" algn="just">
              <a:buFontTx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итульн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Шаблон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2335</Words>
  <Application>Microsoft Office PowerPoint</Application>
  <PresentationFormat>Экран (4:3)</PresentationFormat>
  <Paragraphs>273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Титульный</vt:lpstr>
      <vt:lpstr>Шаблон2</vt:lpstr>
      <vt:lpstr>Специальное оформление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Shevchenko</cp:lastModifiedBy>
  <cp:revision>553</cp:revision>
  <dcterms:created xsi:type="dcterms:W3CDTF">2011-11-24T13:20:44Z</dcterms:created>
  <dcterms:modified xsi:type="dcterms:W3CDTF">2014-02-13T10:34:17Z</dcterms:modified>
</cp:coreProperties>
</file>