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3" r:id="rId3"/>
  </p:sldMasterIdLst>
  <p:notesMasterIdLst>
    <p:notesMasterId r:id="rId15"/>
  </p:notesMasterIdLst>
  <p:handoutMasterIdLst>
    <p:handoutMasterId r:id="rId16"/>
  </p:handoutMasterIdLst>
  <p:sldIdLst>
    <p:sldId id="427" r:id="rId4"/>
    <p:sldId id="422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339" r:id="rId14"/>
  </p:sldIdLst>
  <p:sldSz cx="9144000" cy="5143500" type="screen16x9"/>
  <p:notesSz cx="9926638" cy="67976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525"/>
    <a:srgbClr val="FFE39C"/>
    <a:srgbClr val="9A0000"/>
    <a:srgbClr val="860000"/>
    <a:srgbClr val="C80000"/>
    <a:srgbClr val="0072C3"/>
    <a:srgbClr val="343B42"/>
    <a:srgbClr val="282B83"/>
    <a:srgbClr val="006AAC"/>
    <a:srgbClr val="133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3645" autoAdjust="0"/>
  </p:normalViewPr>
  <p:slideViewPr>
    <p:cSldViewPr>
      <p:cViewPr varScale="1">
        <p:scale>
          <a:sx n="95" d="100"/>
          <a:sy n="95" d="100"/>
        </p:scale>
        <p:origin x="100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B5A2-FC0E-4F44-B843-6C3129CE616C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B9F98-003D-4D18-A443-BF2F25F880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531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73FB2A-B825-4A5F-9ACA-A37B7A71F7B7}" type="datetimeFigureOut">
              <a:rPr lang="ru-RU"/>
              <a:pPr>
                <a:defRPr/>
              </a:pPr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201" y="3228705"/>
            <a:ext cx="7942238" cy="3059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3DBD46-847E-4F13-8C97-D313499713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5753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79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0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4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9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38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027" name="Picture 2" descr="C:\Users\admin\Desktop\часть3\Новая папка\11prez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696517"/>
            <a:ext cx="3643313" cy="11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"/>
            <a:ext cx="9144000" cy="803672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2051" name="Picture 2" descr="C:\Users\admin\Desktop\часть3\Новая папка\11prez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7875" y="161925"/>
            <a:ext cx="1587500" cy="48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&quot;документы дсп в электронном виде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3" b="25343"/>
          <a:stretch/>
        </p:blipFill>
        <p:spPr bwMode="auto">
          <a:xfrm rot="571299">
            <a:off x="6279888" y="714528"/>
            <a:ext cx="1806746" cy="8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2427734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ru-RU" sz="2800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документов с грифом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ctr"/>
            <a:r>
              <a:rPr lang="ru-RU" sz="2800" b="1" dirty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”Для служебного пользования“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429994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управление секретариата </a:t>
            </a:r>
            <a:endParaRPr lang="ru-RU" sz="1400" dirty="0" smtClean="0">
              <a:solidFill>
                <a:srgbClr val="FFE3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февраль 2022 года</a:t>
            </a:r>
            <a:endParaRPr lang="ru-RU" sz="1400" dirty="0">
              <a:solidFill>
                <a:srgbClr val="FFE3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5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0469" t="7301" r="24606" b="15001"/>
          <a:stretch/>
        </p:blipFill>
        <p:spPr>
          <a:xfrm>
            <a:off x="323528" y="915566"/>
            <a:ext cx="5040560" cy="401097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12347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отчета документов ”</a:t>
            </a:r>
            <a:r>
              <a:rPr lang="ru-RU" b="1" dirty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ДСП“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884371"/>
            <a:ext cx="3275856" cy="40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5576" y="1707654"/>
            <a:ext cx="79928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Благодарю </a:t>
            </a:r>
            <a:r>
              <a:rPr lang="ru-RU" sz="4000" b="1" dirty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за внимание!</a:t>
            </a:r>
          </a:p>
          <a:p>
            <a:pPr algn="ctr"/>
            <a:endParaRPr lang="ru-RU" sz="2000" b="1" dirty="0">
              <a:solidFill>
                <a:srgbClr val="FFE39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26" y="41404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работы с </a:t>
            </a:r>
            <a:r>
              <a:rPr lang="ru-RU" sz="2000" b="1" dirty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документами ”</a:t>
            </a:r>
            <a:r>
              <a:rPr lang="ru-RU" sz="2000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ДСП“</a:t>
            </a:r>
            <a:endParaRPr lang="ru-RU" sz="2000" b="1" dirty="0">
              <a:solidFill>
                <a:srgbClr val="FFE3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23528" y="855660"/>
            <a:ext cx="8568952" cy="1290265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становлены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особые правила доступа при работе с экземплярами (копиями) документа (они считаются документами закрытого доступа, работать с которыми могут только те сотрудники, которые непосредственно задействованы в исполнении резолюций / являются получателями по списку на рассылку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9212" y="3006158"/>
            <a:ext cx="1765898" cy="1982007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Фиксирование количества экземпляров и копий документа ”ДСП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в РКК документа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988565" y="2980362"/>
            <a:ext cx="1729600" cy="2016224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и учет экземпляров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копий документов ”ДСП“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РКК документа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Штриховая стрелка вправо 8"/>
          <p:cNvSpPr/>
          <p:nvPr/>
        </p:nvSpPr>
        <p:spPr>
          <a:xfrm rot="5400000">
            <a:off x="5907847" y="2396023"/>
            <a:ext cx="643679" cy="360040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69551" y="2971941"/>
            <a:ext cx="1512168" cy="2016224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дело экземпляров (копий) документа ”ДСП“</a:t>
            </a:r>
          </a:p>
        </p:txBody>
      </p:sp>
      <p:sp>
        <p:nvSpPr>
          <p:cNvPr id="12" name="Штриховая стрелка вправо 11"/>
          <p:cNvSpPr/>
          <p:nvPr/>
        </p:nvSpPr>
        <p:spPr>
          <a:xfrm rot="4066296">
            <a:off x="7742548" y="2396022"/>
            <a:ext cx="643679" cy="360040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851620" y="2971941"/>
            <a:ext cx="1584476" cy="2016224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особого доступа к документам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”ДСП“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308304" y="2960181"/>
            <a:ext cx="1729600" cy="2016224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отчетов о документах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”ДСП“ </a:t>
            </a:r>
          </a:p>
        </p:txBody>
      </p:sp>
      <p:sp>
        <p:nvSpPr>
          <p:cNvPr id="15" name="Штриховая стрелка вправо 14"/>
          <p:cNvSpPr/>
          <p:nvPr/>
        </p:nvSpPr>
        <p:spPr>
          <a:xfrm rot="5400000">
            <a:off x="4209328" y="2371548"/>
            <a:ext cx="643679" cy="360040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Штриховая стрелка вправо 15"/>
          <p:cNvSpPr/>
          <p:nvPr/>
        </p:nvSpPr>
        <p:spPr>
          <a:xfrm rot="5400000">
            <a:off x="2510810" y="2410970"/>
            <a:ext cx="643679" cy="360040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Штриховая стрелка вправо 16"/>
          <p:cNvSpPr/>
          <p:nvPr/>
        </p:nvSpPr>
        <p:spPr>
          <a:xfrm rot="6623778">
            <a:off x="787770" y="2396022"/>
            <a:ext cx="643679" cy="360040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0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информации об экземплярах и копиях документа ”ДСП“</a:t>
            </a:r>
            <a:endParaRPr lang="ru-RU" sz="2000" b="1" dirty="0">
              <a:solidFill>
                <a:srgbClr val="FFE3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7504" y="843558"/>
            <a:ext cx="8856984" cy="1008112"/>
          </a:xfrm>
          <a:prstGeom prst="roundRect">
            <a:avLst>
              <a:gd name="adj" fmla="val 5556"/>
            </a:avLst>
          </a:prstGeom>
          <a:solidFill>
            <a:srgbClr val="FFE8A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регистрации возникают в момент сохранения РКК. При сохранении данных РРК пользователю необходимо указать номера регистрируемых экземпляров и копий документа ”ДСП“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2043524"/>
            <a:ext cx="4731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Если необходимо ввести номер экземпляра документа в нестандартном формате, (т.е. не соответствующему формату, принятому в Национальном банке), тогда такой номер вводится в двойных кавыках и без пробелов </a:t>
            </a:r>
            <a:endParaRPr lang="ru-RU" sz="16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4" y="1991754"/>
            <a:ext cx="3814754" cy="1529098"/>
          </a:xfrm>
          <a:prstGeom prst="rect">
            <a:avLst/>
          </a:prstGeom>
          <a:ln>
            <a:solidFill>
              <a:srgbClr val="8B2525"/>
            </a:solidFill>
          </a:ln>
        </p:spPr>
      </p:pic>
      <p:sp>
        <p:nvSpPr>
          <p:cNvPr id="18" name="Прямоугольник 17"/>
          <p:cNvSpPr/>
          <p:nvPr/>
        </p:nvSpPr>
        <p:spPr>
          <a:xfrm>
            <a:off x="4139952" y="3870797"/>
            <a:ext cx="4427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Если к РКК прикреплена электронная копия документа, создается дополнительный экземпляр с литерой /Э, держателем которого является система 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b="61373"/>
          <a:stretch/>
        </p:blipFill>
        <p:spPr>
          <a:xfrm>
            <a:off x="141175" y="3905629"/>
            <a:ext cx="3782753" cy="1042386"/>
          </a:xfrm>
          <a:prstGeom prst="rect">
            <a:avLst/>
          </a:prstGeom>
          <a:ln>
            <a:solidFill>
              <a:srgbClr val="8B2525"/>
            </a:solidFill>
          </a:ln>
        </p:spPr>
      </p:pic>
      <p:sp>
        <p:nvSpPr>
          <p:cNvPr id="20" name="Овал 19"/>
          <p:cNvSpPr/>
          <p:nvPr/>
        </p:nvSpPr>
        <p:spPr>
          <a:xfrm>
            <a:off x="141175" y="2859782"/>
            <a:ext cx="1190465" cy="507181"/>
          </a:xfrm>
          <a:prstGeom prst="ellipse">
            <a:avLst/>
          </a:prstGeom>
          <a:noFill/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34290" y="4135289"/>
            <a:ext cx="2997550" cy="380677"/>
          </a:xfrm>
          <a:prstGeom prst="ellipse">
            <a:avLst/>
          </a:prstGeom>
          <a:noFill/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36230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экземпляров документов ”ДСП“</a:t>
            </a:r>
            <a:endParaRPr lang="ru-RU" sz="2000" b="1" dirty="0">
              <a:solidFill>
                <a:srgbClr val="FFE3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7504" y="1059582"/>
            <a:ext cx="8856984" cy="1008112"/>
          </a:xfrm>
          <a:prstGeom prst="roundRect">
            <a:avLst>
              <a:gd name="adj" fmla="val 5556"/>
            </a:avLst>
          </a:prstGeom>
          <a:solidFill>
            <a:srgbClr val="FFE8A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документов ДСП на рассмотрение руководителю и выдача резолюций сопровождается распределением экземпляров и копий. Для этого предназначено специальное диалоговое окно, которое открывается после нажатия кнопки ”Сохранить“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3718"/>
            <a:ext cx="7155001" cy="20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36230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Печать документов ”ДСП“</a:t>
            </a:r>
            <a:endParaRPr lang="ru-RU" sz="2000" b="1" dirty="0">
              <a:solidFill>
                <a:srgbClr val="FFE3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724128" y="1456492"/>
            <a:ext cx="2736304" cy="2952328"/>
          </a:xfrm>
          <a:prstGeom prst="roundRect">
            <a:avLst>
              <a:gd name="adj" fmla="val 5556"/>
            </a:avLst>
          </a:prstGeom>
          <a:solidFill>
            <a:srgbClr val="FFE8A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необходимости регистратор имеет возможность распечатать документ с грифом ”ДСП“. При этом в журнале учета экземпляров будут автоматически внесены созданные копии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2437" t="6601" r="22439" b="10101"/>
          <a:stretch/>
        </p:blipFill>
        <p:spPr>
          <a:xfrm>
            <a:off x="141175" y="915565"/>
            <a:ext cx="4980130" cy="41278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55" y="2447839"/>
            <a:ext cx="2514600" cy="1162050"/>
          </a:xfrm>
          <a:prstGeom prst="rect">
            <a:avLst/>
          </a:prstGeom>
          <a:noFill/>
          <a:ln>
            <a:solidFill>
              <a:srgbClr val="8B2525"/>
            </a:solidFill>
          </a:ln>
        </p:spPr>
      </p:pic>
      <p:sp>
        <p:nvSpPr>
          <p:cNvPr id="7" name="Овал 6"/>
          <p:cNvSpPr/>
          <p:nvPr/>
        </p:nvSpPr>
        <p:spPr>
          <a:xfrm>
            <a:off x="2339752" y="4443957"/>
            <a:ext cx="576064" cy="288033"/>
          </a:xfrm>
          <a:prstGeom prst="ellipse">
            <a:avLst/>
          </a:prstGeom>
          <a:noFill/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36230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 доступа к документам ”ДСП“</a:t>
            </a:r>
            <a:endParaRPr lang="ru-RU" sz="2000" b="1" dirty="0">
              <a:solidFill>
                <a:srgbClr val="FFE3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1520" y="915566"/>
            <a:ext cx="8640960" cy="1512168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разграничения прав доступа к документам, зарегистрированным в системе ДИС-Дело, контролирует наличие доступа каждого работника к каждому зарегистрированному документу, а при предоставлении доступа устанавливает один из трех возможных режимов: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504" y="2643758"/>
            <a:ext cx="2844824" cy="2376264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</a:t>
            </a:r>
            <a:r>
              <a:rPr lang="ru-RU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котором работник обладает правом просмотра как регистрационно-контрольной карточки (далее - РКК), так и прикрепленных к ней документов в электронном виде (дополнительной информации, файлов)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59832" y="2571751"/>
            <a:ext cx="3888432" cy="2448272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Неполный доступ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котором работник обладает правом просмотра только РКК, включая ход исполнения и ход ознакомления, но не имеет права просмотра прикрепленных документов в электронном виде (дополнительной информации, файлов). При этом работник извещается о том, что документ ему доступен не в полном объеме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055768" y="2571751"/>
            <a:ext cx="1980728" cy="2448271"/>
          </a:xfrm>
          <a:prstGeom prst="roundRect">
            <a:avLst>
              <a:gd name="adj" fmla="val 5556"/>
            </a:avLst>
          </a:prstGeom>
          <a:solidFill>
            <a:srgbClr val="FFE39C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доступа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котором работник только извещается о том, что документ ему не доступен по правам </a:t>
            </a:r>
          </a:p>
        </p:txBody>
      </p:sp>
      <p:sp>
        <p:nvSpPr>
          <p:cNvPr id="11" name="Штриховая стрелка вправо 10"/>
          <p:cNvSpPr/>
          <p:nvPr/>
        </p:nvSpPr>
        <p:spPr>
          <a:xfrm rot="6623778">
            <a:off x="1610228" y="2294702"/>
            <a:ext cx="343432" cy="410076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6623778">
            <a:off x="4787453" y="2222698"/>
            <a:ext cx="343432" cy="410076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триховая стрелка вправо 12"/>
          <p:cNvSpPr/>
          <p:nvPr/>
        </p:nvSpPr>
        <p:spPr>
          <a:xfrm rot="6623778">
            <a:off x="7964873" y="2294702"/>
            <a:ext cx="343432" cy="410076"/>
          </a:xfrm>
          <a:prstGeom prst="stripedRightArrow">
            <a:avLst/>
          </a:prstGeom>
          <a:solidFill>
            <a:srgbClr val="860000"/>
          </a:solidFill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23478"/>
            <a:ext cx="566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категории доступа к </a:t>
            </a:r>
            <a:r>
              <a:rPr lang="ru-RU" b="1" dirty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документам ”ДСП“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508104" y="1347614"/>
            <a:ext cx="3384376" cy="3312368"/>
          </a:xfrm>
          <a:prstGeom prst="roundRect">
            <a:avLst>
              <a:gd name="adj" fmla="val 5556"/>
            </a:avLst>
          </a:prstGeom>
          <a:solidFill>
            <a:srgbClr val="FFE8A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Любой документ может быть переведен из категории документов открытого доступа в документы закрытого доступа и наоборот. При переходе из одной категории в другую для документа автоматически изменяются правила предоставления доступа. За эти функции отвечает кнопка 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РКК 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”Доступ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23919"/>
            <a:ext cx="4577531" cy="3959757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3779911" y="4515966"/>
            <a:ext cx="576065" cy="360040"/>
          </a:xfrm>
          <a:prstGeom prst="ellipse">
            <a:avLst/>
          </a:prstGeom>
          <a:noFill/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9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23478"/>
            <a:ext cx="566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категории доступа к </a:t>
            </a:r>
            <a:r>
              <a:rPr lang="ru-RU" b="1" dirty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документам ”ДСП“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4013" y="969118"/>
            <a:ext cx="1557667" cy="3402832"/>
          </a:xfrm>
          <a:prstGeom prst="roundRect">
            <a:avLst>
              <a:gd name="adj" fmla="val 5556"/>
            </a:avLst>
          </a:prstGeom>
          <a:solidFill>
            <a:srgbClr val="FFE8A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левой части сеанса расположены специальные опции, по которым можно запретить или разрешить 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</a:t>
            </a:r>
            <a:endParaRPr lang="ru-RU" dirty="0">
              <a:solidFill>
                <a:srgbClr val="8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13" y="969118"/>
            <a:ext cx="5124728" cy="277589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6920674" y="843558"/>
            <a:ext cx="2115822" cy="4176465"/>
          </a:xfrm>
          <a:prstGeom prst="roundRect">
            <a:avLst>
              <a:gd name="adj" fmla="val 5556"/>
            </a:avLst>
          </a:prstGeom>
          <a:solidFill>
            <a:srgbClr val="FFE8A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правой части сеанса </a:t>
            </a:r>
            <a:r>
              <a:rPr lang="ru-RU" dirty="0" err="1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отобра-жается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</a:t>
            </a:r>
            <a:r>
              <a:rPr lang="ru-RU" dirty="0" err="1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ра-ботников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-дающих 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полным доступом к 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доку-менту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Изменить этот список (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то-</a:t>
            </a:r>
            <a:r>
              <a:rPr lang="ru-RU" dirty="0" err="1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чечно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-вить 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другим 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работни-</a:t>
            </a:r>
            <a:r>
              <a:rPr lang="ru-RU" dirty="0" err="1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кам</a:t>
            </a:r>
            <a:r>
              <a:rPr lang="ru-RU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можно по </a:t>
            </a:r>
            <a:r>
              <a:rPr lang="ru-RU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кнопке</a:t>
            </a:r>
            <a:endParaRPr lang="ru-RU" dirty="0">
              <a:solidFill>
                <a:srgbClr val="8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44488" t="87073" r="37794" b="9292"/>
          <a:stretch/>
        </p:blipFill>
        <p:spPr>
          <a:xfrm>
            <a:off x="7168494" y="4731990"/>
            <a:ext cx="1620181" cy="1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23478"/>
            <a:ext cx="510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(журнал событий) документа </a:t>
            </a:r>
            <a:r>
              <a:rPr lang="ru-RU" b="1" dirty="0">
                <a:solidFill>
                  <a:srgbClr val="FFE3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”ДСП“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9248" y="969118"/>
            <a:ext cx="2665695" cy="3781328"/>
          </a:xfrm>
          <a:prstGeom prst="roundRect">
            <a:avLst>
              <a:gd name="adj" fmla="val 8111"/>
            </a:avLst>
          </a:prstGeom>
          <a:solidFill>
            <a:srgbClr val="FFE8A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действия, связанные со сменой категории доступа протоколируются в журнале событий и доступны на одноименной вкладке </a:t>
            </a:r>
            <a:r>
              <a:rPr lang="ru-RU" sz="2000" dirty="0" smtClean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РКК</a:t>
            </a:r>
            <a:endParaRPr lang="ru-RU" sz="2000" dirty="0">
              <a:solidFill>
                <a:srgbClr val="8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861" b="38776"/>
          <a:stretch/>
        </p:blipFill>
        <p:spPr>
          <a:xfrm>
            <a:off x="2934703" y="1194370"/>
            <a:ext cx="6046372" cy="3330824"/>
          </a:xfrm>
          <a:prstGeom prst="rect">
            <a:avLst/>
          </a:prstGeom>
          <a:ln>
            <a:solidFill>
              <a:srgbClr val="8B2525"/>
            </a:solidFill>
          </a:ln>
        </p:spPr>
      </p:pic>
      <p:sp>
        <p:nvSpPr>
          <p:cNvPr id="8" name="Овал 7"/>
          <p:cNvSpPr/>
          <p:nvPr/>
        </p:nvSpPr>
        <p:spPr>
          <a:xfrm>
            <a:off x="4788024" y="1347615"/>
            <a:ext cx="570344" cy="504055"/>
          </a:xfrm>
          <a:prstGeom prst="ellipse">
            <a:avLst/>
          </a:prstGeom>
          <a:noFill/>
          <a:ln>
            <a:solidFill>
              <a:srgbClr val="8B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913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Шаблон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9022</TotalTime>
  <Words>542</Words>
  <Application>Microsoft Office PowerPoint</Application>
  <PresentationFormat>Экран (16:9)</PresentationFormat>
  <Paragraphs>35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Титульный</vt:lpstr>
      <vt:lpstr>Шаблон2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Тримайлова Н.Ю.</dc:creator>
  <cp:lastModifiedBy>Колчанова Тамара Васильевна</cp:lastModifiedBy>
  <cp:revision>594</cp:revision>
  <cp:lastPrinted>2017-11-23T08:25:41Z</cp:lastPrinted>
  <dcterms:created xsi:type="dcterms:W3CDTF">2011-11-24T13:20:44Z</dcterms:created>
  <dcterms:modified xsi:type="dcterms:W3CDTF">2022-02-22T08:49:49Z</dcterms:modified>
</cp:coreProperties>
</file>