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0" r:id="rId2"/>
    <p:sldMasterId id="2147483683" r:id="rId3"/>
  </p:sldMasterIdLst>
  <p:notesMasterIdLst>
    <p:notesMasterId r:id="rId13"/>
  </p:notesMasterIdLst>
  <p:sldIdLst>
    <p:sldId id="265" r:id="rId4"/>
    <p:sldId id="311" r:id="rId5"/>
    <p:sldId id="338" r:id="rId6"/>
    <p:sldId id="339" r:id="rId7"/>
    <p:sldId id="340" r:id="rId8"/>
    <p:sldId id="342" r:id="rId9"/>
    <p:sldId id="343" r:id="rId10"/>
    <p:sldId id="344" r:id="rId11"/>
    <p:sldId id="337" r:id="rId12"/>
  </p:sldIdLst>
  <p:sldSz cx="9144000" cy="5143500" type="screen16x9"/>
  <p:notesSz cx="6797675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itova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2525"/>
    <a:srgbClr val="C80000"/>
    <a:srgbClr val="860000"/>
    <a:srgbClr val="9A0000"/>
    <a:srgbClr val="FFE39C"/>
    <a:srgbClr val="0072C3"/>
    <a:srgbClr val="343B42"/>
    <a:srgbClr val="282B83"/>
    <a:srgbClr val="006AAC"/>
    <a:srgbClr val="1331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4" autoAdjust="0"/>
    <p:restoredTop sz="92644" autoAdjust="0"/>
  </p:normalViewPr>
  <p:slideViewPr>
    <p:cSldViewPr>
      <p:cViewPr varScale="1">
        <p:scale>
          <a:sx n="94" d="100"/>
          <a:sy n="94" d="100"/>
        </p:scale>
        <p:origin x="984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B73FB2A-B825-4A5F-9ACA-A37B7A71F7B7}" type="datetimeFigureOut">
              <a:rPr lang="ru-RU"/>
              <a:pPr>
                <a:defRPr/>
              </a:pPr>
              <a:t>22.02.2022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13DBD46-847E-4F13-8C97-D3134997135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3DBD46-847E-4F13-8C97-D31349971352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918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3DBD46-847E-4F13-8C97-D31349971352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524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61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pic>
        <p:nvPicPr>
          <p:cNvPr id="1027" name="Picture 2" descr="C:\Users\admin\Desktop\часть3\Новая папка\11prez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1" y="696517"/>
            <a:ext cx="3643313" cy="110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"/>
            <a:ext cx="9144000" cy="803672"/>
          </a:xfrm>
          <a:prstGeom prst="rect">
            <a:avLst/>
          </a:prstGeom>
          <a:solidFill>
            <a:srgbClr val="861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pic>
        <p:nvPicPr>
          <p:cNvPr id="2051" name="Picture 2" descr="C:\Users\admin\Desktop\часть3\Новая папка\11prez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27875" y="161925"/>
            <a:ext cx="1587500" cy="482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61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/>
          <p:cNvSpPr txBox="1">
            <a:spLocks noChangeArrowheads="1"/>
          </p:cNvSpPr>
          <p:nvPr/>
        </p:nvSpPr>
        <p:spPr bwMode="auto">
          <a:xfrm>
            <a:off x="755650" y="2283718"/>
            <a:ext cx="7992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FFE39C"/>
                </a:solidFill>
                <a:latin typeface="Times New Roman" pitchFamily="18" charset="0"/>
                <a:cs typeface="Times New Roman" pitchFamily="18" charset="0"/>
              </a:rPr>
              <a:t>Оформление </a:t>
            </a:r>
            <a:r>
              <a:rPr lang="ru-RU" sz="2000" b="1" dirty="0">
                <a:solidFill>
                  <a:srgbClr val="FFE39C"/>
                </a:solidFill>
                <a:latin typeface="Times New Roman" pitchFamily="18" charset="0"/>
                <a:cs typeface="Times New Roman" pitchFamily="18" charset="0"/>
              </a:rPr>
              <a:t>заказа-наряда на размножение документов в электронном виде </a:t>
            </a:r>
          </a:p>
        </p:txBody>
      </p:sp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467544" y="4371949"/>
            <a:ext cx="79208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solidFill>
                  <a:srgbClr val="FFE39C"/>
                </a:solidFill>
                <a:latin typeface="Times New Roman" pitchFamily="18" charset="0"/>
                <a:cs typeface="Times New Roman" pitchFamily="18" charset="0"/>
              </a:rPr>
              <a:t>Главное управление секретариата </a:t>
            </a:r>
          </a:p>
          <a:p>
            <a:pPr algn="ctr"/>
            <a:r>
              <a:rPr lang="ru-RU" sz="1400" dirty="0" smtClean="0">
                <a:solidFill>
                  <a:srgbClr val="FFE39C"/>
                </a:solidFill>
                <a:latin typeface="Times New Roman" pitchFamily="18" charset="0"/>
                <a:cs typeface="Times New Roman" pitchFamily="18" charset="0"/>
              </a:rPr>
              <a:t>февраль 2022 </a:t>
            </a:r>
            <a:r>
              <a:rPr lang="ru-RU" sz="1400" dirty="0" smtClean="0">
                <a:solidFill>
                  <a:srgbClr val="FFE39C"/>
                </a:solidFill>
                <a:latin typeface="Times New Roman" pitchFamily="18" charset="0"/>
                <a:cs typeface="Times New Roman" pitchFamily="18" charset="0"/>
              </a:rPr>
              <a:t>года</a:t>
            </a:r>
            <a:endParaRPr lang="ru-RU" sz="1400" dirty="0">
              <a:solidFill>
                <a:srgbClr val="FFE39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Прямоугольник 7"/>
          <p:cNvSpPr>
            <a:spLocks noChangeArrowheads="1"/>
          </p:cNvSpPr>
          <p:nvPr/>
        </p:nvSpPr>
        <p:spPr bwMode="auto">
          <a:xfrm>
            <a:off x="179513" y="195486"/>
            <a:ext cx="68407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FFE39C"/>
                </a:solidFill>
                <a:latin typeface="Times New Roman" pitchFamily="18" charset="0"/>
                <a:cs typeface="Times New Roman" pitchFamily="18" charset="0"/>
              </a:rPr>
              <a:t>Осуществление входа в СЭД </a:t>
            </a:r>
            <a:r>
              <a:rPr lang="en-US" sz="1600" b="1" dirty="0" smtClean="0">
                <a:solidFill>
                  <a:srgbClr val="FFE39C"/>
                </a:solidFill>
                <a:latin typeface="Times New Roman" pitchFamily="18" charset="0"/>
                <a:cs typeface="Times New Roman" pitchFamily="18" charset="0"/>
              </a:rPr>
              <a:t>DMS </a:t>
            </a:r>
            <a:r>
              <a:rPr lang="ru-RU" sz="1600" b="1" dirty="0" smtClean="0">
                <a:solidFill>
                  <a:srgbClr val="FFE39C"/>
                </a:solidFill>
                <a:latin typeface="Times New Roman" pitchFamily="18" charset="0"/>
                <a:cs typeface="Times New Roman" pitchFamily="18" charset="0"/>
              </a:rPr>
              <a:t>5.0</a:t>
            </a:r>
            <a:endParaRPr lang="ru-RU" sz="1600" b="1" dirty="0">
              <a:solidFill>
                <a:srgbClr val="FFE39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450813" y="238708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t="5409" b="5167"/>
          <a:stretch/>
        </p:blipFill>
        <p:spPr bwMode="auto">
          <a:xfrm>
            <a:off x="676418" y="893246"/>
            <a:ext cx="7848872" cy="39496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4011910"/>
            <a:ext cx="2952328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8B252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Осуществляем вход в СЭД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DMS 5.0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посредством нажатия на значок на рабочем столе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Прямоугольник 7"/>
          <p:cNvSpPr>
            <a:spLocks noChangeArrowheads="1"/>
          </p:cNvSpPr>
          <p:nvPr/>
        </p:nvSpPr>
        <p:spPr bwMode="auto">
          <a:xfrm>
            <a:off x="179513" y="195486"/>
            <a:ext cx="68407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FFE39C"/>
                </a:solidFill>
                <a:latin typeface="Times New Roman" pitchFamily="18" charset="0"/>
                <a:cs typeface="Times New Roman" pitchFamily="18" charset="0"/>
              </a:rPr>
              <a:t>Открытие </a:t>
            </a:r>
            <a:r>
              <a:rPr lang="ru-RU" sz="1600" b="1" dirty="0">
                <a:solidFill>
                  <a:srgbClr val="FFE39C"/>
                </a:solidFill>
                <a:latin typeface="Times New Roman" pitchFamily="18" charset="0"/>
                <a:cs typeface="Times New Roman" pitchFamily="18" charset="0"/>
              </a:rPr>
              <a:t>шаблона заказа-наряда на размножение документов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450813" y="238708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ru-RU" dirty="0"/>
          </a:p>
        </p:txBody>
      </p:sp>
      <p:pic>
        <p:nvPicPr>
          <p:cNvPr id="15" name="Рисунок 14"/>
          <p:cNvPicPr/>
          <p:nvPr/>
        </p:nvPicPr>
        <p:blipFill rotWithShape="1">
          <a:blip r:embed="rId2"/>
          <a:srcRect t="5091" b="3901"/>
          <a:stretch/>
        </p:blipFill>
        <p:spPr bwMode="auto">
          <a:xfrm>
            <a:off x="355543" y="963102"/>
            <a:ext cx="8176897" cy="39129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6" name="Прямая со стрелкой 5"/>
          <p:cNvCxnSpPr/>
          <p:nvPr/>
        </p:nvCxnSpPr>
        <p:spPr>
          <a:xfrm flipH="1" flipV="1">
            <a:off x="3212229" y="1476208"/>
            <a:ext cx="2079851" cy="109554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 flipV="1">
            <a:off x="2771800" y="1881740"/>
            <a:ext cx="2499255" cy="69001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99992" y="2571750"/>
            <a:ext cx="295232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8B252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Нажимаем ”Список шаблонов“, выбираем тип документа ”Заказ-наряд на размножение документов“ и сохраняем документ на рабочем столе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339753" y="1236653"/>
            <a:ext cx="79208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403648" y="1749082"/>
            <a:ext cx="1224136" cy="1326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/>
          <p:cNvCxnSpPr>
            <a:stCxn id="9" idx="2"/>
          </p:cNvCxnSpPr>
          <p:nvPr/>
        </p:nvCxnSpPr>
        <p:spPr>
          <a:xfrm flipH="1">
            <a:off x="5796136" y="3895189"/>
            <a:ext cx="180020" cy="76479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5436096" y="4659982"/>
            <a:ext cx="57606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92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Прямоугольник 7"/>
          <p:cNvSpPr>
            <a:spLocks noChangeArrowheads="1"/>
          </p:cNvSpPr>
          <p:nvPr/>
        </p:nvSpPr>
        <p:spPr bwMode="auto">
          <a:xfrm>
            <a:off x="179513" y="195486"/>
            <a:ext cx="68407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FFE39C"/>
                </a:solidFill>
                <a:latin typeface="Times New Roman" pitchFamily="18" charset="0"/>
                <a:cs typeface="Times New Roman" pitchFamily="18" charset="0"/>
              </a:rPr>
              <a:t>Заполнение </a:t>
            </a:r>
            <a:r>
              <a:rPr lang="ru-RU" sz="1600" b="1" dirty="0">
                <a:solidFill>
                  <a:srgbClr val="FFE39C"/>
                </a:solidFill>
                <a:latin typeface="Times New Roman" pitchFamily="18" charset="0"/>
                <a:cs typeface="Times New Roman" pitchFamily="18" charset="0"/>
              </a:rPr>
              <a:t>шаблона заказа-наряда на размножение документов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450813" y="238708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ru-RU" dirty="0"/>
          </a:p>
        </p:txBody>
      </p:sp>
      <p:pic>
        <p:nvPicPr>
          <p:cNvPr id="14" name="Рисунок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448965" y="886774"/>
            <a:ext cx="6303777" cy="37911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7504" y="4470597"/>
            <a:ext cx="2952328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8B252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Заполняем необходимые поля и сохраняем документ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 flipH="1" flipV="1">
            <a:off x="1583668" y="1203599"/>
            <a:ext cx="36004" cy="316835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1619672" y="2387084"/>
            <a:ext cx="1592557" cy="198486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1331640" y="874498"/>
            <a:ext cx="432048" cy="2570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20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 rotWithShape="1">
          <a:blip r:embed="rId2"/>
          <a:srcRect t="4773" b="5491"/>
          <a:stretch/>
        </p:blipFill>
        <p:spPr bwMode="auto">
          <a:xfrm>
            <a:off x="1259632" y="987574"/>
            <a:ext cx="6642303" cy="37311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Прямоугольник 7"/>
          <p:cNvSpPr>
            <a:spLocks noChangeArrowheads="1"/>
          </p:cNvSpPr>
          <p:nvPr/>
        </p:nvSpPr>
        <p:spPr bwMode="auto">
          <a:xfrm>
            <a:off x="179513" y="195486"/>
            <a:ext cx="68407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FFE39C"/>
                </a:solidFill>
                <a:latin typeface="Times New Roman" pitchFamily="18" charset="0"/>
                <a:cs typeface="Times New Roman" pitchFamily="18" charset="0"/>
              </a:rPr>
              <a:t>Оформление </a:t>
            </a:r>
            <a:r>
              <a:rPr lang="ru-RU" sz="1600" b="1" dirty="0">
                <a:solidFill>
                  <a:srgbClr val="FFE39C"/>
                </a:solidFill>
                <a:latin typeface="Times New Roman" pitchFamily="18" charset="0"/>
                <a:cs typeface="Times New Roman" pitchFamily="18" charset="0"/>
              </a:rPr>
              <a:t>шаблона заказа-наряда на размножение документов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339752" y="1275606"/>
            <a:ext cx="648072" cy="1850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123728" y="2859781"/>
            <a:ext cx="648072" cy="1440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7776" y="4171790"/>
            <a:ext cx="2952328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8B252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Нажимаем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”Создать документ“ и выбираем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тип документа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”Заявки подразделений“ 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814944" y="3075806"/>
            <a:ext cx="1524808" cy="109598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814944" y="1491630"/>
            <a:ext cx="1632820" cy="268016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55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7"/>
          <p:cNvSpPr>
            <a:spLocks noChangeArrowheads="1"/>
          </p:cNvSpPr>
          <p:nvPr/>
        </p:nvSpPr>
        <p:spPr bwMode="auto">
          <a:xfrm>
            <a:off x="179513" y="195486"/>
            <a:ext cx="68407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FFE39C"/>
                </a:solidFill>
                <a:latin typeface="Times New Roman" pitchFamily="18" charset="0"/>
                <a:cs typeface="Times New Roman" pitchFamily="18" charset="0"/>
              </a:rPr>
              <a:t>Оформление реквизитов документа и приложений</a:t>
            </a:r>
            <a:endParaRPr lang="ru-RU" sz="1600" b="1" dirty="0">
              <a:solidFill>
                <a:srgbClr val="FFE39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Рисунок 9"/>
          <p:cNvPicPr/>
          <p:nvPr/>
        </p:nvPicPr>
        <p:blipFill rotWithShape="1">
          <a:blip r:embed="rId2"/>
          <a:srcRect l="-894" t="5409" b="6440"/>
          <a:stretch/>
        </p:blipFill>
        <p:spPr bwMode="auto">
          <a:xfrm>
            <a:off x="508336" y="916909"/>
            <a:ext cx="8168119" cy="39911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614436" y="1560497"/>
            <a:ext cx="720080" cy="12209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427984" y="1494818"/>
            <a:ext cx="1224136" cy="3207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522397" y="1655211"/>
            <a:ext cx="3833579" cy="226118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4644008" y="4576447"/>
            <a:ext cx="928822" cy="2275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3781" y="3925570"/>
            <a:ext cx="3506112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8B252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Заполняем обязательные поля, прикрепляем заказ-наряд и документ, подлежащий тиражированию и направляем по маршруту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522397" y="2067694"/>
            <a:ext cx="1020031" cy="184870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84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7"/>
          <p:cNvSpPr>
            <a:spLocks noChangeArrowheads="1"/>
          </p:cNvSpPr>
          <p:nvPr/>
        </p:nvSpPr>
        <p:spPr bwMode="auto">
          <a:xfrm>
            <a:off x="179513" y="195486"/>
            <a:ext cx="68407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FFE39C"/>
                </a:solidFill>
                <a:latin typeface="Times New Roman" pitchFamily="18" charset="0"/>
                <a:cs typeface="Times New Roman" pitchFamily="18" charset="0"/>
              </a:rPr>
              <a:t>Создание маршрута для согласования заказа-наряда на размножение документов</a:t>
            </a:r>
            <a:endParaRPr lang="ru-RU" sz="1600" b="1" dirty="0">
              <a:solidFill>
                <a:srgbClr val="FFE39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Рисунок 10"/>
          <p:cNvPicPr/>
          <p:nvPr/>
        </p:nvPicPr>
        <p:blipFill rotWithShape="1">
          <a:blip r:embed="rId3"/>
          <a:srcRect t="4773" b="5796"/>
          <a:stretch/>
        </p:blipFill>
        <p:spPr bwMode="auto">
          <a:xfrm>
            <a:off x="611560" y="843558"/>
            <a:ext cx="7992888" cy="42388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3781" y="3925570"/>
            <a:ext cx="3506112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8B252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Добавляем необходимые точки маршрута из списка сотрудников подразделения и нажимаем ”Завершить создание“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522397" y="2067694"/>
            <a:ext cx="1241291" cy="184870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522397" y="2499742"/>
            <a:ext cx="4481651" cy="141665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4539636" y="4803999"/>
            <a:ext cx="1040475" cy="3011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48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7"/>
          <p:cNvSpPr>
            <a:spLocks noChangeArrowheads="1"/>
          </p:cNvSpPr>
          <p:nvPr/>
        </p:nvSpPr>
        <p:spPr bwMode="auto">
          <a:xfrm>
            <a:off x="179513" y="195486"/>
            <a:ext cx="68407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FFE39C"/>
                </a:solidFill>
                <a:latin typeface="Times New Roman" pitchFamily="18" charset="0"/>
                <a:cs typeface="Times New Roman" pitchFamily="18" charset="0"/>
              </a:rPr>
              <a:t>Подписание электронного документа</a:t>
            </a:r>
            <a:endParaRPr lang="ru-RU" sz="1600" b="1" dirty="0">
              <a:solidFill>
                <a:srgbClr val="FFE39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Рисунок 9"/>
          <p:cNvPicPr/>
          <p:nvPr/>
        </p:nvPicPr>
        <p:blipFill rotWithShape="1">
          <a:blip r:embed="rId3"/>
          <a:srcRect t="6365" b="4219"/>
          <a:stretch/>
        </p:blipFill>
        <p:spPr bwMode="auto">
          <a:xfrm>
            <a:off x="467544" y="784678"/>
            <a:ext cx="8280920" cy="41764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3781" y="4376367"/>
            <a:ext cx="3506112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8B252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Нажимаем ”Подписать“ и вводим пароль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364088" y="4659982"/>
            <a:ext cx="968467" cy="3011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3851920" y="2355726"/>
            <a:ext cx="1512167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3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29985" y="1923678"/>
            <a:ext cx="4884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FFE39C"/>
                </a:solidFill>
                <a:latin typeface="Times New Roman" pitchFamily="18" charset="0"/>
                <a:cs typeface="Times New Roman" pitchFamily="18" charset="0"/>
              </a:rPr>
              <a:t>Конец презентации!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итульный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Шаблон2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6554</TotalTime>
  <Words>150</Words>
  <Application>Microsoft Office PowerPoint</Application>
  <PresentationFormat>Экран (16:9)</PresentationFormat>
  <Paragraphs>23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Титульный</vt:lpstr>
      <vt:lpstr>Шаблон2</vt:lpstr>
      <vt:lpstr>Специальное оформление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Тримайлова Н.Ю.</dc:creator>
  <cp:lastModifiedBy>Колчанова Тамара Васильевна</cp:lastModifiedBy>
  <cp:revision>575</cp:revision>
  <dcterms:created xsi:type="dcterms:W3CDTF">2011-11-24T13:20:44Z</dcterms:created>
  <dcterms:modified xsi:type="dcterms:W3CDTF">2022-02-22T08:47:33Z</dcterms:modified>
</cp:coreProperties>
</file>