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73" r:id="rId4"/>
    <p:sldId id="274" r:id="rId5"/>
    <p:sldId id="275" r:id="rId6"/>
    <p:sldId id="276" r:id="rId7"/>
    <p:sldId id="277" r:id="rId8"/>
    <p:sldId id="278" r:id="rId9"/>
    <p:sldId id="272" r:id="rId10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54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6155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2720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8785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5845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486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4301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rgbClr val="B99F5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rgbClr val="B99F5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rgbClr val="B99F5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3"/>
            <a:ext cx="9144000" cy="1035050"/>
          </a:xfrm>
          <a:custGeom>
            <a:avLst/>
            <a:gdLst/>
            <a:ahLst/>
            <a:cxnLst/>
            <a:rect l="l" t="t" r="r" b="b"/>
            <a:pathLst>
              <a:path w="9144000" h="1035050">
                <a:moveTo>
                  <a:pt x="0" y="1034986"/>
                </a:moveTo>
                <a:lnTo>
                  <a:pt x="9144000" y="1034986"/>
                </a:lnTo>
                <a:lnTo>
                  <a:pt x="9144000" y="0"/>
                </a:lnTo>
                <a:lnTo>
                  <a:pt x="0" y="0"/>
                </a:lnTo>
                <a:lnTo>
                  <a:pt x="0" y="1034986"/>
                </a:lnTo>
                <a:close/>
              </a:path>
            </a:pathLst>
          </a:custGeom>
          <a:solidFill>
            <a:srgbClr val="851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27875" y="215963"/>
            <a:ext cx="1587500" cy="642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035050"/>
            <a:ext cx="9144000" cy="5822950"/>
          </a:xfrm>
          <a:custGeom>
            <a:avLst/>
            <a:gdLst/>
            <a:ahLst/>
            <a:cxnLst/>
            <a:rect l="l" t="t" r="r" b="b"/>
            <a:pathLst>
              <a:path w="9144000" h="5822950">
                <a:moveTo>
                  <a:pt x="9144000" y="5822948"/>
                </a:moveTo>
                <a:lnTo>
                  <a:pt x="9144000" y="0"/>
                </a:lnTo>
                <a:lnTo>
                  <a:pt x="0" y="0"/>
                </a:lnTo>
                <a:lnTo>
                  <a:pt x="0" y="5822948"/>
                </a:lnTo>
                <a:lnTo>
                  <a:pt x="9144000" y="5822948"/>
                </a:lnTo>
                <a:close/>
              </a:path>
            </a:pathLst>
          </a:custGeom>
          <a:solidFill>
            <a:srgbClr val="FFFF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35050"/>
            <a:ext cx="9144000" cy="5822950"/>
          </a:xfrm>
          <a:custGeom>
            <a:avLst/>
            <a:gdLst/>
            <a:ahLst/>
            <a:cxnLst/>
            <a:rect l="l" t="t" r="r" b="b"/>
            <a:pathLst>
              <a:path w="9144000" h="5822950">
                <a:moveTo>
                  <a:pt x="9144000" y="5822948"/>
                </a:moveTo>
                <a:lnTo>
                  <a:pt x="9144000" y="0"/>
                </a:lnTo>
                <a:lnTo>
                  <a:pt x="0" y="0"/>
                </a:lnTo>
                <a:lnTo>
                  <a:pt x="0" y="5822948"/>
                </a:lnTo>
              </a:path>
            </a:pathLst>
          </a:custGeom>
          <a:ln w="63500">
            <a:solidFill>
              <a:srgbClr val="95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3"/>
            <a:ext cx="9144000" cy="1071880"/>
          </a:xfrm>
          <a:custGeom>
            <a:avLst/>
            <a:gdLst/>
            <a:ahLst/>
            <a:cxnLst/>
            <a:rect l="l" t="t" r="r" b="b"/>
            <a:pathLst>
              <a:path w="9144000" h="1071880">
                <a:moveTo>
                  <a:pt x="0" y="1071562"/>
                </a:moveTo>
                <a:lnTo>
                  <a:pt x="9144000" y="1071562"/>
                </a:lnTo>
                <a:lnTo>
                  <a:pt x="9144000" y="0"/>
                </a:lnTo>
                <a:lnTo>
                  <a:pt x="0" y="0"/>
                </a:lnTo>
                <a:lnTo>
                  <a:pt x="0" y="1071562"/>
                </a:lnTo>
                <a:close/>
              </a:path>
            </a:pathLst>
          </a:custGeom>
          <a:solidFill>
            <a:srgbClr val="851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27875" y="215963"/>
            <a:ext cx="1587500" cy="6429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267" y="265377"/>
            <a:ext cx="8627465" cy="528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1">
                <a:solidFill>
                  <a:srgbClr val="B99F5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3742" y="1572569"/>
            <a:ext cx="7576515" cy="180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851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928624"/>
            <a:ext cx="3643376" cy="1476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7285" y="3276600"/>
            <a:ext cx="686943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lang="ru-RU" sz="3200" i="1" dirty="0" smtClean="0">
                <a:solidFill>
                  <a:srgbClr val="B99F5E"/>
                </a:solidFill>
                <a:latin typeface="Monotype Corsiva"/>
                <a:cs typeface="Monotype Corsiva"/>
              </a:rPr>
              <a:t>Подготовка </a:t>
            </a:r>
            <a:r>
              <a:rPr lang="ru-RU" sz="3200" i="1" dirty="0">
                <a:solidFill>
                  <a:srgbClr val="B99F5E"/>
                </a:solidFill>
                <a:latin typeface="Monotype Corsiva"/>
                <a:cs typeface="Monotype Corsiva"/>
              </a:rPr>
              <a:t>исходящего письма </a:t>
            </a:r>
          </a:p>
          <a:p>
            <a:pPr marL="12700" marR="5080" algn="ctr">
              <a:lnSpc>
                <a:spcPct val="100000"/>
              </a:lnSpc>
            </a:pPr>
            <a:r>
              <a:rPr lang="ru-RU" sz="3200" i="1" dirty="0">
                <a:solidFill>
                  <a:srgbClr val="B99F5E"/>
                </a:solidFill>
                <a:latin typeface="Monotype Corsiva"/>
                <a:cs typeface="Monotype Corsiva"/>
              </a:rPr>
              <a:t>в </a:t>
            </a:r>
            <a:r>
              <a:rPr lang="ru-RU" sz="3200" i="1" dirty="0" smtClean="0">
                <a:solidFill>
                  <a:srgbClr val="B99F5E"/>
                </a:solidFill>
                <a:latin typeface="Monotype Corsiva"/>
                <a:cs typeface="Monotype Corsiva"/>
              </a:rPr>
              <a:t>ДИС-Портале </a:t>
            </a:r>
            <a:endParaRPr sz="3200" dirty="0">
              <a:latin typeface="Monotype Corsiva"/>
              <a:cs typeface="Monotype Corsiv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156" y="5638800"/>
            <a:ext cx="7864044" cy="995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endParaRPr sz="2400" dirty="0">
              <a:latin typeface="Monotype Corsiva"/>
              <a:cs typeface="Monotype Corsiva"/>
            </a:endParaRPr>
          </a:p>
          <a:p>
            <a:pPr marL="323215" algn="ctr">
              <a:lnSpc>
                <a:spcPct val="100000"/>
              </a:lnSpc>
              <a:spcBef>
                <a:spcPts val="1964"/>
              </a:spcBef>
            </a:pPr>
            <a:r>
              <a:rPr lang="ru-RU" sz="2400" i="1" dirty="0">
                <a:solidFill>
                  <a:srgbClr val="B99F5E"/>
                </a:solidFill>
                <a:latin typeface="Monotype Corsiva"/>
              </a:rPr>
              <a:t>ф</a:t>
            </a:r>
            <a:r>
              <a:rPr lang="ru-RU" sz="2400" i="1" dirty="0" smtClean="0">
                <a:solidFill>
                  <a:srgbClr val="B99F5E"/>
                </a:solidFill>
                <a:latin typeface="Monotype Corsiva"/>
              </a:rPr>
              <a:t>евраль 2022</a:t>
            </a:r>
            <a:r>
              <a:rPr sz="2400" i="1" dirty="0" smtClean="0">
                <a:solidFill>
                  <a:srgbClr val="B99F5E"/>
                </a:solidFill>
                <a:latin typeface="Monotype Corsiva"/>
              </a:rPr>
              <a:t> </a:t>
            </a:r>
            <a:r>
              <a:rPr sz="2400" i="1" dirty="0">
                <a:solidFill>
                  <a:srgbClr val="B99F5E"/>
                </a:solidFill>
                <a:latin typeface="Monotype Corsiva"/>
              </a:rPr>
              <a:t>года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C8D4C56-4979-42FB-A8FC-76D1CF9D2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600200"/>
            <a:ext cx="4517396" cy="448517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F57DAF-A3D7-4CB4-963A-3B41554A2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4" y="1648311"/>
            <a:ext cx="4343400" cy="4446176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12215" y="351400"/>
            <a:ext cx="58815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64055" algn="l"/>
              </a:tabLst>
            </a:pPr>
            <a:endParaRPr sz="2800" dirty="0">
              <a:latin typeface="Monotype Corsiva" panose="03010101010201010101" pitchFamily="66" charset="0"/>
              <a:cs typeface="Times New Roman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DF1E3970-FE21-45F2-97CC-9C03D65A04BD}"/>
              </a:ext>
            </a:extLst>
          </p:cNvPr>
          <p:cNvSpPr txBox="1"/>
          <p:nvPr/>
        </p:nvSpPr>
        <p:spPr>
          <a:xfrm>
            <a:off x="299074" y="346034"/>
            <a:ext cx="640652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964055" algn="l"/>
                <a:tab pos="4084320" algn="l"/>
              </a:tabLst>
            </a:pPr>
            <a:r>
              <a:rPr lang="ru-RU" sz="2800" spc="-20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Осуществление входа в ДИС-Портал </a:t>
            </a:r>
            <a:endParaRPr sz="2800" dirty="0">
              <a:latin typeface="Monotype Corsiva" panose="03010101010201010101" pitchFamily="66" charset="0"/>
              <a:cs typeface="Times New Roman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4F49B363-89CF-47B6-A83A-AFCB6B05BE6A}"/>
              </a:ext>
            </a:extLst>
          </p:cNvPr>
          <p:cNvSpPr/>
          <p:nvPr/>
        </p:nvSpPr>
        <p:spPr>
          <a:xfrm>
            <a:off x="126364" y="2743200"/>
            <a:ext cx="1321435" cy="152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8E6F377B-1208-460D-B7F2-84ED4F83C56D}"/>
              </a:ext>
            </a:extLst>
          </p:cNvPr>
          <p:cNvSpPr/>
          <p:nvPr/>
        </p:nvSpPr>
        <p:spPr>
          <a:xfrm>
            <a:off x="4569040" y="2971800"/>
            <a:ext cx="1831759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4721E0C-F9C9-4885-BBCB-CC96FADB3450}"/>
              </a:ext>
            </a:extLst>
          </p:cNvPr>
          <p:cNvSpPr/>
          <p:nvPr/>
        </p:nvSpPr>
        <p:spPr>
          <a:xfrm>
            <a:off x="1621798" y="5562600"/>
            <a:ext cx="6324600" cy="1219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61F41"/>
            </a:solidFill>
          </a:ln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001">
            <a:schemeClr val="lt2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 lvl="0" algn="ctr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 в ДИС-Портал осуществляется в </a:t>
            </a:r>
            <a:r>
              <a:rPr lang="ru-RU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Интранете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Национального банка путем нажатия на вкладку </a:t>
            </a:r>
            <a:r>
              <a:rPr lang="ru-RU" sz="2000" dirty="0">
                <a:solidFill>
                  <a:schemeClr val="tx1"/>
                </a:solidFill>
              </a:rPr>
              <a:t>”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документооборот</a:t>
            </a:r>
            <a:r>
              <a:rPr lang="ru-RU" sz="2000" dirty="0">
                <a:solidFill>
                  <a:schemeClr val="tx1"/>
                </a:solidFill>
              </a:rPr>
              <a:t>“,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затем - </a:t>
            </a:r>
            <a:r>
              <a:rPr lang="ru-RU" sz="2000" dirty="0">
                <a:solidFill>
                  <a:schemeClr val="tx1"/>
                </a:solidFill>
              </a:rPr>
              <a:t>”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ДИС-Портал (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DMS 5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 2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000" dirty="0">
                <a:solidFill>
                  <a:schemeClr val="tx1"/>
                </a:solidFill>
              </a:rPr>
              <a:t>“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215" y="351400"/>
            <a:ext cx="58815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64055" algn="l"/>
              </a:tabLst>
            </a:pPr>
            <a:endParaRPr sz="2800" dirty="0">
              <a:latin typeface="Monotype Corsiva" panose="03010101010201010101" pitchFamily="66" charset="0"/>
              <a:cs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D1FAB3-640E-414B-892E-7FCAAA1B0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150250"/>
            <a:ext cx="5958809" cy="568111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B78E359-9FD1-4F0B-BAA3-DCBF08020B0F}"/>
              </a:ext>
            </a:extLst>
          </p:cNvPr>
          <p:cNvSpPr/>
          <p:nvPr/>
        </p:nvSpPr>
        <p:spPr>
          <a:xfrm>
            <a:off x="4427204" y="1524000"/>
            <a:ext cx="10668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7BA9602-BF0E-49F4-A34F-F085672C6D61}"/>
              </a:ext>
            </a:extLst>
          </p:cNvPr>
          <p:cNvSpPr/>
          <p:nvPr/>
        </p:nvSpPr>
        <p:spPr>
          <a:xfrm>
            <a:off x="3124200" y="2667000"/>
            <a:ext cx="990600" cy="152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4721E0C-F9C9-4885-BBCB-CC96FADB3450}"/>
              </a:ext>
            </a:extLst>
          </p:cNvPr>
          <p:cNvSpPr/>
          <p:nvPr/>
        </p:nvSpPr>
        <p:spPr>
          <a:xfrm>
            <a:off x="5181600" y="5486400"/>
            <a:ext cx="3733800" cy="11932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61F41"/>
            </a:solidFill>
          </a:ln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001">
            <a:schemeClr val="lt2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12700" marR="5080" lvl="0" algn="ctr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нажатия на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кнопку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700" marR="5080" lvl="0" algn="ctr"/>
            <a:r>
              <a:rPr lang="ru-RU" sz="2000" dirty="0">
                <a:solidFill>
                  <a:schemeClr val="tx1"/>
                </a:solidFill>
              </a:rPr>
              <a:t>”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шаблонов</a:t>
            </a:r>
            <a:r>
              <a:rPr lang="ru-RU" sz="2000" dirty="0">
                <a:solidFill>
                  <a:schemeClr val="tx1"/>
                </a:solidFill>
              </a:rPr>
              <a:t>“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выбираем шаблон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исходящего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письма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DA05946-5B69-4B6A-87A2-8979D91EB42D}"/>
              </a:ext>
            </a:extLst>
          </p:cNvPr>
          <p:cNvSpPr txBox="1"/>
          <p:nvPr/>
        </p:nvSpPr>
        <p:spPr>
          <a:xfrm>
            <a:off x="299074" y="346034"/>
            <a:ext cx="640652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964055" algn="l"/>
                <a:tab pos="4084320" algn="l"/>
              </a:tabLst>
            </a:pPr>
            <a:r>
              <a:rPr lang="ru-RU" sz="2800" spc="-20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Открытие шаблона исходящего письма</a:t>
            </a:r>
            <a:endParaRPr sz="2800" dirty="0">
              <a:latin typeface="Monotype Corsiva" panose="03010101010201010101" pitchFamily="66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157532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206B0A-C75D-47CC-8475-119014B8C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113436"/>
            <a:ext cx="3886200" cy="5718671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12215" y="351400"/>
            <a:ext cx="58815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64055" algn="l"/>
              </a:tabLst>
            </a:pPr>
            <a:endParaRPr sz="2800" dirty="0">
              <a:latin typeface="Monotype Corsiva" panose="03010101010201010101" pitchFamily="66" charset="0"/>
              <a:cs typeface="Times New Roman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4721E0C-F9C9-4885-BBCB-CC96FADB3450}"/>
              </a:ext>
            </a:extLst>
          </p:cNvPr>
          <p:cNvSpPr/>
          <p:nvPr/>
        </p:nvSpPr>
        <p:spPr>
          <a:xfrm>
            <a:off x="4457700" y="5739385"/>
            <a:ext cx="4495800" cy="888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61F41"/>
            </a:solidFill>
          </a:ln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001">
            <a:schemeClr val="lt2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12700" marR="5080" lvl="0" algn="ctr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Заполняем необходимые теги и сохраняем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файл исходящего письма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рабочем компьютере</a:t>
            </a: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DA05946-5B69-4B6A-87A2-8979D91EB42D}"/>
              </a:ext>
            </a:extLst>
          </p:cNvPr>
          <p:cNvSpPr txBox="1"/>
          <p:nvPr/>
        </p:nvSpPr>
        <p:spPr>
          <a:xfrm>
            <a:off x="299074" y="346034"/>
            <a:ext cx="640652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964055" algn="l"/>
                <a:tab pos="4084320" algn="l"/>
              </a:tabLst>
            </a:pPr>
            <a:r>
              <a:rPr lang="ru-RU" sz="2800" spc="-20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Оформление шаблона исходящего письма</a:t>
            </a:r>
            <a:endParaRPr sz="2800" dirty="0">
              <a:latin typeface="Monotype Corsiva" panose="03010101010201010101" pitchFamily="66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629117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187117-4515-448E-A6B7-47B98AA7A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106010"/>
            <a:ext cx="5582894" cy="57150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12215" y="351400"/>
            <a:ext cx="58815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64055" algn="l"/>
              </a:tabLst>
            </a:pPr>
            <a:endParaRPr sz="2800" dirty="0">
              <a:latin typeface="Monotype Corsiva" panose="03010101010201010101" pitchFamily="66" charset="0"/>
              <a:cs typeface="Times New Roman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4721E0C-F9C9-4885-BBCB-CC96FADB3450}"/>
              </a:ext>
            </a:extLst>
          </p:cNvPr>
          <p:cNvSpPr/>
          <p:nvPr/>
        </p:nvSpPr>
        <p:spPr>
          <a:xfrm>
            <a:off x="1066800" y="5520431"/>
            <a:ext cx="7297394" cy="12843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61F41"/>
            </a:solidFill>
          </a:ln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001">
            <a:schemeClr val="lt2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12700" marR="5080" algn="ctr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нажатия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кнопки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”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оздать документ</a:t>
            </a:r>
            <a:r>
              <a:rPr lang="ru-RU" sz="2000" dirty="0">
                <a:solidFill>
                  <a:schemeClr val="tx1"/>
                </a:solidFill>
              </a:rPr>
              <a:t>“</a:t>
            </a: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lvl="0" algn="ctr"/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выбираем </a:t>
            </a:r>
            <a:r>
              <a:rPr lang="ru-RU" sz="2000" dirty="0">
                <a:solidFill>
                  <a:schemeClr val="tx1"/>
                </a:solidFill>
              </a:rPr>
              <a:t>”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Исходящие документы</a:t>
            </a:r>
            <a:r>
              <a:rPr lang="ru-RU" sz="2000" dirty="0">
                <a:solidFill>
                  <a:schemeClr val="tx1"/>
                </a:solidFill>
              </a:rPr>
              <a:t>“</a:t>
            </a: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DA05946-5B69-4B6A-87A2-8979D91EB42D}"/>
              </a:ext>
            </a:extLst>
          </p:cNvPr>
          <p:cNvSpPr txBox="1"/>
          <p:nvPr/>
        </p:nvSpPr>
        <p:spPr>
          <a:xfrm>
            <a:off x="299074" y="346034"/>
            <a:ext cx="640652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964055" algn="l"/>
                <a:tab pos="4084320" algn="l"/>
              </a:tabLst>
            </a:pPr>
            <a:r>
              <a:rPr lang="ru-RU" sz="2800" spc="-20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Создание исходящего письма</a:t>
            </a:r>
            <a:endParaRPr sz="2800" dirty="0">
              <a:latin typeface="Monotype Corsiva" panose="03010101010201010101" pitchFamily="66" charset="0"/>
              <a:cs typeface="Times New Roman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CE8A4AE-740B-4C6D-8455-2D905AB0B1F1}"/>
              </a:ext>
            </a:extLst>
          </p:cNvPr>
          <p:cNvSpPr/>
          <p:nvPr/>
        </p:nvSpPr>
        <p:spPr>
          <a:xfrm>
            <a:off x="3810000" y="1600200"/>
            <a:ext cx="10668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C925ABB-5574-48F2-8685-69F4B789A8CF}"/>
              </a:ext>
            </a:extLst>
          </p:cNvPr>
          <p:cNvSpPr/>
          <p:nvPr/>
        </p:nvSpPr>
        <p:spPr>
          <a:xfrm>
            <a:off x="3301224" y="4648200"/>
            <a:ext cx="1166623" cy="152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43015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9A5D5F-8E79-47F7-92DB-5C66D4056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94" y="1295400"/>
            <a:ext cx="8458200" cy="5367348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12215" y="351400"/>
            <a:ext cx="58815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64055" algn="l"/>
              </a:tabLst>
            </a:pPr>
            <a:endParaRPr sz="2800" dirty="0">
              <a:latin typeface="Monotype Corsiva" panose="03010101010201010101" pitchFamily="66" charset="0"/>
              <a:cs typeface="Times New Roman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DA05946-5B69-4B6A-87A2-8979D91EB42D}"/>
              </a:ext>
            </a:extLst>
          </p:cNvPr>
          <p:cNvSpPr txBox="1"/>
          <p:nvPr/>
        </p:nvSpPr>
        <p:spPr>
          <a:xfrm>
            <a:off x="299074" y="346034"/>
            <a:ext cx="640652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964055" algn="l"/>
                <a:tab pos="4084320" algn="l"/>
              </a:tabLst>
            </a:pPr>
            <a:r>
              <a:rPr lang="ru-RU" sz="2800" spc="-20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Заполнение реквизитов исходящего письма</a:t>
            </a:r>
            <a:endParaRPr sz="2800" dirty="0">
              <a:latin typeface="Monotype Corsiva" panose="03010101010201010101" pitchFamily="66" charset="0"/>
              <a:cs typeface="Times New Roman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CE8A4AE-740B-4C6D-8455-2D905AB0B1F1}"/>
              </a:ext>
            </a:extLst>
          </p:cNvPr>
          <p:cNvSpPr/>
          <p:nvPr/>
        </p:nvSpPr>
        <p:spPr>
          <a:xfrm>
            <a:off x="4800600" y="2438400"/>
            <a:ext cx="10668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1E89822-3A06-462C-A593-6FFE9EA5F393}"/>
              </a:ext>
            </a:extLst>
          </p:cNvPr>
          <p:cNvSpPr/>
          <p:nvPr/>
        </p:nvSpPr>
        <p:spPr>
          <a:xfrm>
            <a:off x="1997942" y="2438400"/>
            <a:ext cx="1066800" cy="3581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F4CA10E-916F-49A9-8A93-0202A8709060}"/>
              </a:ext>
            </a:extLst>
          </p:cNvPr>
          <p:cNvSpPr/>
          <p:nvPr/>
        </p:nvSpPr>
        <p:spPr>
          <a:xfrm>
            <a:off x="3733800" y="4648199"/>
            <a:ext cx="5410200" cy="21401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61F41"/>
            </a:solidFill>
          </a:ln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001">
            <a:schemeClr val="lt2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12700" marR="5080" lvl="0" algn="just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заполнения реквизитов:</a:t>
            </a:r>
          </a:p>
          <a:p>
            <a:pPr marL="12700" marR="5080" lvl="0" algn="just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Прикрепляем ранее оформленное исходящее письмо и приложения к нему (если имеются), после чего реквизиты, расположенные слева от документа, автоматически заполняются.</a:t>
            </a:r>
          </a:p>
          <a:p>
            <a:pPr marL="12700" marR="5080" lvl="0" algn="just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З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аполняем реквизиты шаблона, включая текст,  и подставляем значения в шаблон по кнопке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1E2E3E1-C29E-4B12-8AF3-6346948C6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6447018"/>
            <a:ext cx="1066800" cy="27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  <a:bevelB/>
          </a:sp3d>
        </p:spPr>
      </p:pic>
    </p:spTree>
    <p:extLst>
      <p:ext uri="{BB962C8B-B14F-4D97-AF65-F5344CB8AC3E}">
        <p14:creationId xmlns:p14="http://schemas.microsoft.com/office/powerpoint/2010/main" val="283579635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51A89B-C2E5-48D4-AEAD-A2ACD2A68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3" y="1138561"/>
            <a:ext cx="5141547" cy="326268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7AF6C5-2D9D-4B73-ACBB-CD1261AD0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3489885"/>
            <a:ext cx="4601558" cy="3368115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12215" y="351400"/>
            <a:ext cx="58815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64055" algn="l"/>
              </a:tabLst>
            </a:pPr>
            <a:endParaRPr sz="2800" dirty="0">
              <a:latin typeface="Monotype Corsiva" panose="03010101010201010101" pitchFamily="66" charset="0"/>
              <a:cs typeface="Times New Roman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DA05946-5B69-4B6A-87A2-8979D91EB42D}"/>
              </a:ext>
            </a:extLst>
          </p:cNvPr>
          <p:cNvSpPr txBox="1"/>
          <p:nvPr/>
        </p:nvSpPr>
        <p:spPr>
          <a:xfrm>
            <a:off x="299074" y="346034"/>
            <a:ext cx="640652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964055" algn="l"/>
                <a:tab pos="4084320" algn="l"/>
              </a:tabLst>
            </a:pPr>
            <a:r>
              <a:rPr lang="ru-RU" sz="2800" spc="-20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Заполнение списка на рассылку</a:t>
            </a:r>
            <a:endParaRPr sz="2800" dirty="0">
              <a:latin typeface="Monotype Corsiva" panose="03010101010201010101" pitchFamily="66" charset="0"/>
              <a:cs typeface="Times New Roman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6B3EE17-8056-49C1-ADD8-FAE012BC8D42}"/>
              </a:ext>
            </a:extLst>
          </p:cNvPr>
          <p:cNvSpPr/>
          <p:nvPr/>
        </p:nvSpPr>
        <p:spPr>
          <a:xfrm>
            <a:off x="2725558" y="3962400"/>
            <a:ext cx="776779" cy="1760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62C2C51-5290-4FE4-98E7-9FDB817CEA1F}"/>
              </a:ext>
            </a:extLst>
          </p:cNvPr>
          <p:cNvSpPr/>
          <p:nvPr/>
        </p:nvSpPr>
        <p:spPr>
          <a:xfrm>
            <a:off x="5257800" y="4267200"/>
            <a:ext cx="1779184" cy="134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396E6DC-52D7-4E40-8260-C43F7BE3385F}"/>
              </a:ext>
            </a:extLst>
          </p:cNvPr>
          <p:cNvSpPr/>
          <p:nvPr/>
        </p:nvSpPr>
        <p:spPr>
          <a:xfrm>
            <a:off x="61404" y="4909012"/>
            <a:ext cx="4384212" cy="18228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61F41"/>
            </a:solidFill>
          </a:ln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001">
            <a:schemeClr val="lt2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получателей документа осуществляется: </a:t>
            </a:r>
          </a:p>
          <a:p>
            <a:pPr lvl="0"/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из иерархического справочника организации (внешняя рассылка); </a:t>
            </a:r>
          </a:p>
          <a:p>
            <a:pPr lvl="0"/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по фамилии руководителя (внутренняя рассылка);</a:t>
            </a:r>
          </a:p>
          <a:p>
            <a:pPr lvl="0"/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 использованием вкладки ”Группы“.  </a:t>
            </a:r>
          </a:p>
          <a:p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 возможно направлять: </a:t>
            </a:r>
          </a:p>
          <a:p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пределах Национального банка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 ”на резолюцию“ (документ поступит руководителю для выдачи резолюции), </a:t>
            </a:r>
          </a:p>
          <a:p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 ”на ознакомление“ (документ поступит руководителю для ознакомления)</a:t>
            </a:r>
          </a:p>
        </p:txBody>
      </p:sp>
    </p:spTree>
    <p:extLst>
      <p:ext uri="{BB962C8B-B14F-4D97-AF65-F5344CB8AC3E}">
        <p14:creationId xmlns:p14="http://schemas.microsoft.com/office/powerpoint/2010/main" val="204923966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E37D4DA-6E86-4F82-82B5-D00396C42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19200"/>
            <a:ext cx="7467600" cy="5465917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12215" y="351400"/>
            <a:ext cx="58815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64055" algn="l"/>
              </a:tabLst>
            </a:pPr>
            <a:endParaRPr sz="2800" dirty="0">
              <a:latin typeface="Monotype Corsiva" panose="03010101010201010101" pitchFamily="66" charset="0"/>
              <a:cs typeface="Times New Roman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4721E0C-F9C9-4885-BBCB-CC96FADB3450}"/>
              </a:ext>
            </a:extLst>
          </p:cNvPr>
          <p:cNvSpPr/>
          <p:nvPr/>
        </p:nvSpPr>
        <p:spPr>
          <a:xfrm>
            <a:off x="17016" y="5532270"/>
            <a:ext cx="3875678" cy="12551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61F41"/>
            </a:solidFill>
          </a:ln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001">
            <a:schemeClr val="lt2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12700" marR="5080" lvl="0" algn="ctr"/>
            <a:r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Заполняем маршрут </a:t>
            </a:r>
            <a:r>
              <a:rPr lang="ru-RU" sz="20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нажимаем </a:t>
            </a:r>
            <a:r>
              <a:rPr lang="ru-RU" sz="2000" dirty="0">
                <a:solidFill>
                  <a:schemeClr val="tx1"/>
                </a:solidFill>
              </a:rPr>
              <a:t>”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Завершить создание</a:t>
            </a:r>
            <a:r>
              <a:rPr lang="ru-RU" sz="2000" dirty="0">
                <a:solidFill>
                  <a:schemeClr val="tx1"/>
                </a:solidFill>
              </a:rPr>
              <a:t>“</a:t>
            </a: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DA05946-5B69-4B6A-87A2-8979D91EB42D}"/>
              </a:ext>
            </a:extLst>
          </p:cNvPr>
          <p:cNvSpPr txBox="1"/>
          <p:nvPr/>
        </p:nvSpPr>
        <p:spPr>
          <a:xfrm>
            <a:off x="76200" y="271900"/>
            <a:ext cx="67056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964055" algn="l"/>
                <a:tab pos="4084320" algn="l"/>
              </a:tabLst>
            </a:pPr>
            <a:r>
              <a:rPr lang="ru-RU" sz="2800" spc="-20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Заполнение маршрута согласования (подписания)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6B3EE17-8056-49C1-ADD8-FAE012BC8D42}"/>
              </a:ext>
            </a:extLst>
          </p:cNvPr>
          <p:cNvSpPr/>
          <p:nvPr/>
        </p:nvSpPr>
        <p:spPr>
          <a:xfrm>
            <a:off x="5203140" y="2590800"/>
            <a:ext cx="892860" cy="2814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62C2C51-5290-4FE4-98E7-9FDB817CEA1F}"/>
              </a:ext>
            </a:extLst>
          </p:cNvPr>
          <p:cNvSpPr/>
          <p:nvPr/>
        </p:nvSpPr>
        <p:spPr>
          <a:xfrm>
            <a:off x="4495800" y="6248400"/>
            <a:ext cx="1371600" cy="5249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79523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851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809" y="4691406"/>
            <a:ext cx="2879725" cy="1166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5183547" y="5152008"/>
            <a:ext cx="1726859" cy="7343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89427" y="5156305"/>
            <a:ext cx="735698" cy="1601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0" y="2534264"/>
            <a:ext cx="91440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2404110" algn="l"/>
              </a:tabLst>
            </a:pPr>
            <a:r>
              <a:rPr lang="ru-RU" sz="4000" b="1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Благодарим за</a:t>
            </a:r>
            <a:r>
              <a:rPr sz="4000" b="1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 вн</a:t>
            </a:r>
            <a:r>
              <a:rPr sz="4000" b="1" spc="5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и</a:t>
            </a:r>
            <a:r>
              <a:rPr sz="4000" b="1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ма</a:t>
            </a:r>
            <a:r>
              <a:rPr sz="4000" b="1" spc="10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н</a:t>
            </a:r>
            <a:r>
              <a:rPr sz="4000" b="1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ие!</a:t>
            </a:r>
            <a:endParaRPr sz="4000" b="1" dirty="0">
              <a:latin typeface="Monotype Corsiva" panose="03010101010201010101" pitchFamily="66" charset="0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</TotalTime>
  <Words>225</Words>
  <Application>Microsoft Office PowerPoint</Application>
  <PresentationFormat>Экран (4:3)</PresentationFormat>
  <Paragraphs>30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Calibri</vt:lpstr>
      <vt:lpstr>Monotype Corsiva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123</dc:creator>
  <cp:lastModifiedBy>Колчанова Тамара Васильевна</cp:lastModifiedBy>
  <cp:revision>55</cp:revision>
  <dcterms:created xsi:type="dcterms:W3CDTF">2019-06-03T10:32:29Z</dcterms:created>
  <dcterms:modified xsi:type="dcterms:W3CDTF">2022-03-03T11:27:37Z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2013-09-17T00:00:00Z</vt:filetime>
  </property>
  <property fmtid="{D5CDD505-2E9C-101B-9397-08002B2CF9AE}" pid="3" name="LastSaved">
    <vt:filetime>2019-06-03T00:00:00Z</vt:filetime>
  </property>
</Properties>
</file>