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1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72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7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48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3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35050"/>
          </a:xfrm>
          <a:custGeom>
            <a:avLst/>
            <a:gdLst/>
            <a:ahLst/>
            <a:cxnLst/>
            <a:rect l="l" t="t" r="r" b="b"/>
            <a:pathLst>
              <a:path w="9144000" h="1035050">
                <a:moveTo>
                  <a:pt x="0" y="1034986"/>
                </a:moveTo>
                <a:lnTo>
                  <a:pt x="9144000" y="1034986"/>
                </a:lnTo>
                <a:lnTo>
                  <a:pt x="9144000" y="0"/>
                </a:lnTo>
                <a:lnTo>
                  <a:pt x="0" y="0"/>
                </a:lnTo>
                <a:lnTo>
                  <a:pt x="0" y="1034986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  <a:lnTo>
                  <a:pt x="9144000" y="5822948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562"/>
                </a:moveTo>
                <a:lnTo>
                  <a:pt x="9144000" y="1071562"/>
                </a:lnTo>
                <a:lnTo>
                  <a:pt x="91440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265377"/>
            <a:ext cx="862746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42" y="1572569"/>
            <a:ext cx="7576515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28624"/>
            <a:ext cx="3643376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333623"/>
            <a:ext cx="849502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Подготовка распоряжения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 </a:t>
            </a:r>
          </a:p>
          <a:p>
            <a:pPr marL="12700" marR="5080" algn="ctr">
              <a:lnSpc>
                <a:spcPct val="100000"/>
              </a:lnSpc>
            </a:pP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в ДИС-Портале </a:t>
            </a:r>
            <a:endParaRPr sz="32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5638800"/>
            <a:ext cx="7864044" cy="99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endParaRPr sz="2400" dirty="0">
              <a:latin typeface="Monotype Corsiva"/>
              <a:cs typeface="Monotype Corsiva"/>
            </a:endParaRPr>
          </a:p>
          <a:p>
            <a:pPr marL="323215" algn="ctr">
              <a:lnSpc>
                <a:spcPct val="100000"/>
              </a:lnSpc>
              <a:spcBef>
                <a:spcPts val="1964"/>
              </a:spcBef>
            </a:pPr>
            <a:r>
              <a:rPr lang="ru-RU" sz="2400" i="1" smtClean="0">
                <a:solidFill>
                  <a:srgbClr val="B99F5E"/>
                </a:solidFill>
                <a:latin typeface="Monotype Corsiva"/>
              </a:rPr>
              <a:t>февраль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</a:rPr>
              <a:t>2022</a:t>
            </a:r>
            <a:r>
              <a:rPr sz="2400" i="1" dirty="0">
                <a:solidFill>
                  <a:srgbClr val="B99F5E"/>
                </a:solidFill>
                <a:latin typeface="Monotype Corsiva"/>
              </a:rPr>
              <a:t> года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8D4C56-4979-42FB-A8FC-76D1CF9D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17396" cy="44851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F57DAF-A3D7-4CB4-963A-3B41554A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" y="1648311"/>
            <a:ext cx="4343400" cy="4446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F1E3970-FE21-45F2-97CC-9C03D65A04B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Осуществление входа в ДИС-Портал 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F49B363-89CF-47B6-A83A-AFCB6B05BE6A}"/>
              </a:ext>
            </a:extLst>
          </p:cNvPr>
          <p:cNvSpPr/>
          <p:nvPr/>
        </p:nvSpPr>
        <p:spPr>
          <a:xfrm>
            <a:off x="126364" y="2743200"/>
            <a:ext cx="132143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E6F377B-1208-460D-B7F2-84ED4F83C56D}"/>
              </a:ext>
            </a:extLst>
          </p:cNvPr>
          <p:cNvSpPr/>
          <p:nvPr/>
        </p:nvSpPr>
        <p:spPr>
          <a:xfrm>
            <a:off x="4569040" y="2971800"/>
            <a:ext cx="183175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621798" y="5562600"/>
            <a:ext cx="6324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в ДИС-Портал осуществляется в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Интранете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Национального банка путем нажатия на вкладку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документооборот</a:t>
            </a:r>
            <a:r>
              <a:rPr lang="ru-RU" sz="2000" dirty="0">
                <a:solidFill>
                  <a:schemeClr val="tx1"/>
                </a:solidFill>
              </a:rPr>
              <a:t>“,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ДИС-Портал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DMS 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D1FAB3-640E-414B-892E-7FCAAA1B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50250"/>
            <a:ext cx="5958809" cy="56811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78E359-9FD1-4F0B-BAA3-DCBF08020B0F}"/>
              </a:ext>
            </a:extLst>
          </p:cNvPr>
          <p:cNvSpPr/>
          <p:nvPr/>
        </p:nvSpPr>
        <p:spPr>
          <a:xfrm>
            <a:off x="4427204" y="15240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BA9602-BF0E-49F4-A34F-F085672C6D61}"/>
              </a:ext>
            </a:extLst>
          </p:cNvPr>
          <p:cNvSpPr/>
          <p:nvPr/>
        </p:nvSpPr>
        <p:spPr>
          <a:xfrm>
            <a:off x="3104226" y="3505200"/>
            <a:ext cx="1620174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5181600" y="5486400"/>
            <a:ext cx="3733800" cy="1193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lvl="0" algn="ctr"/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шаблонов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выбираем шаблон распоряжения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152400" y="134637"/>
            <a:ext cx="678752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Открытие шаблона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распоряжения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</a:t>
            </a:r>
            <a:endParaRPr sz="2400" dirty="0">
              <a:latin typeface="Monotype Corsiva" panose="03010101010201010101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5753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5CAF32-9BD3-4CA9-9605-55C1986B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582" y="1181644"/>
            <a:ext cx="3791066" cy="55476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F0F09A-9BD9-47DF-A915-05C69319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195419"/>
            <a:ext cx="3791065" cy="554762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28600" y="197511"/>
            <a:ext cx="658055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Оформление шаблона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распоряжения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</a:t>
            </a:r>
            <a:endParaRPr sz="2400" spc="-20" dirty="0">
              <a:solidFill>
                <a:srgbClr val="B99F5E"/>
              </a:solidFill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2490980" y="5740959"/>
            <a:ext cx="4600961" cy="1421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необходимые теги и таблицу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Вручить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сохраняем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распоряжения по основной деятельности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рабочем компьютере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11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87117-4515-448E-A6B7-47B98AA7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06010"/>
            <a:ext cx="5582894" cy="5715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990600" y="5786021"/>
            <a:ext cx="7653648" cy="899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документ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Распоряжения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 основной деятельности)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133484" y="232525"/>
            <a:ext cx="71258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Создание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распоряжения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</a:t>
            </a:r>
            <a:endParaRPr sz="2400" spc="-20" dirty="0">
              <a:solidFill>
                <a:srgbClr val="B99F5E"/>
              </a:solidFill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3810000" y="16002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C925ABB-5574-48F2-8685-69F4B789A8CF}"/>
              </a:ext>
            </a:extLst>
          </p:cNvPr>
          <p:cNvSpPr/>
          <p:nvPr/>
        </p:nvSpPr>
        <p:spPr>
          <a:xfrm>
            <a:off x="3425352" y="2769833"/>
            <a:ext cx="1451448" cy="201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301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57794D-F041-4A54-BE91-1F4599DF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3" y="1298858"/>
            <a:ext cx="8206683" cy="52077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81883" y="197511"/>
            <a:ext cx="7010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реквизитов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распоряжения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24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</a:t>
            </a:r>
            <a:endParaRPr sz="24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4648200" y="2362200"/>
            <a:ext cx="990600" cy="3507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E89822-3A06-462C-A593-6FFE9EA5F393}"/>
              </a:ext>
            </a:extLst>
          </p:cNvPr>
          <p:cNvSpPr/>
          <p:nvPr/>
        </p:nvSpPr>
        <p:spPr>
          <a:xfrm>
            <a:off x="1981200" y="2421434"/>
            <a:ext cx="914400" cy="1769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50A399-0F98-41F3-A58A-384E071D4B29}"/>
              </a:ext>
            </a:extLst>
          </p:cNvPr>
          <p:cNvSpPr/>
          <p:nvPr/>
        </p:nvSpPr>
        <p:spPr>
          <a:xfrm>
            <a:off x="3733800" y="4648199"/>
            <a:ext cx="5410200" cy="2438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заполнения реквизитов: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Прикрепляем ранее оформленное распоряжение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основной деятельности 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к нему (если имеются), после чего реквизиты, расположенные слева от документа, автоматически заполняются.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аполняем реквизиты шаблона, включая текст, 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вносим информацию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шаблон по кнопке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AF136F-CA49-4E34-8611-A7649AA0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166" y="6718723"/>
            <a:ext cx="1066800" cy="27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28357963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8F94C-E0C6-491A-9586-D1F91F87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3" y="1142795"/>
            <a:ext cx="5181515" cy="3288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93AB69-2749-489F-B61B-8FFBF8B0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43" y="3815782"/>
            <a:ext cx="4770852" cy="302745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28600" y="265255"/>
            <a:ext cx="74209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списка на рассылку</a:t>
            </a:r>
            <a:endParaRPr lang="ru-RU" sz="24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2864587" y="3962400"/>
            <a:ext cx="716813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5304148" y="4558025"/>
            <a:ext cx="1779184" cy="2052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A7CDF0-3155-4934-BB81-7C3486020478}"/>
              </a:ext>
            </a:extLst>
          </p:cNvPr>
          <p:cNvSpPr/>
          <p:nvPr/>
        </p:nvSpPr>
        <p:spPr>
          <a:xfrm>
            <a:off x="0" y="5030697"/>
            <a:ext cx="4384212" cy="1822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получателей документа осуществляется: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 иерархического справочника организации (внешняя рассылка);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фамилии руководителя (внутренняя рассылка);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 использованием вкладки ”Группы“. 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возможно направлять: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Национального банка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резолюцию“ (документ поступит руководителю для выдачи резолюции),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ознакомление“ (документ поступит руководителю для ознакомления)</a:t>
            </a:r>
          </a:p>
        </p:txBody>
      </p:sp>
    </p:spTree>
    <p:extLst>
      <p:ext uri="{BB962C8B-B14F-4D97-AF65-F5344CB8AC3E}">
        <p14:creationId xmlns:p14="http://schemas.microsoft.com/office/powerpoint/2010/main" val="20492396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096252-96A4-4899-BC2E-B6126D90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3174"/>
            <a:ext cx="8229600" cy="522228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7016" y="5532270"/>
            <a:ext cx="3875678" cy="1255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маршрут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создание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152400" y="270818"/>
            <a:ext cx="6553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маршрута согласования (подписания)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5362113" y="2667000"/>
            <a:ext cx="892860" cy="281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4724400" y="6035333"/>
            <a:ext cx="1219200" cy="4712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52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809" y="4691406"/>
            <a:ext cx="2879725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83547" y="5152008"/>
            <a:ext cx="1726859" cy="734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9427" y="5156305"/>
            <a:ext cx="735698" cy="16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534264"/>
            <a:ext cx="9144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04110" algn="l"/>
              </a:tabLst>
            </a:pPr>
            <a:r>
              <a:rPr lang="ru-RU"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Благодарим за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 вн</a:t>
            </a:r>
            <a:r>
              <a:rPr sz="4000" b="1" spc="5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ма</a:t>
            </a:r>
            <a:r>
              <a:rPr sz="4000" b="1" spc="1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н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ие!</a:t>
            </a:r>
            <a:endParaRPr sz="4000" b="1" dirty="0">
              <a:latin typeface="Monotype Corsiva" panose="03010101010201010101" pitchFamily="66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249</Words>
  <Application>Microsoft Office PowerPoint</Application>
  <PresentationFormat>Экран (4:3)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Monotype Corsiva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Колчанова Тамара Васильевна</cp:lastModifiedBy>
  <cp:revision>68</cp:revision>
  <dcterms:created xsi:type="dcterms:W3CDTF">2019-06-03T10:32:29Z</dcterms:created>
  <dcterms:modified xsi:type="dcterms:W3CDTF">2022-03-03T11:30:37Z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LastSaved">
    <vt:filetime>2019-06-03T00:00:00Z</vt:filetime>
  </property>
</Properties>
</file>