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15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72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7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4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48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3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35050"/>
          </a:xfrm>
          <a:custGeom>
            <a:avLst/>
            <a:gdLst/>
            <a:ahLst/>
            <a:cxnLst/>
            <a:rect l="l" t="t" r="r" b="b"/>
            <a:pathLst>
              <a:path w="9144000" h="1035050">
                <a:moveTo>
                  <a:pt x="0" y="1034986"/>
                </a:moveTo>
                <a:lnTo>
                  <a:pt x="9144000" y="1034986"/>
                </a:lnTo>
                <a:lnTo>
                  <a:pt x="9144000" y="0"/>
                </a:lnTo>
                <a:lnTo>
                  <a:pt x="0" y="0"/>
                </a:lnTo>
                <a:lnTo>
                  <a:pt x="0" y="1034986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  <a:lnTo>
                  <a:pt x="9144000" y="5822948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35050"/>
            <a:ext cx="9144000" cy="5822950"/>
          </a:xfrm>
          <a:custGeom>
            <a:avLst/>
            <a:gdLst/>
            <a:ahLst/>
            <a:cxnLst/>
            <a:rect l="l" t="t" r="r" b="b"/>
            <a:pathLst>
              <a:path w="9144000" h="5822950">
                <a:moveTo>
                  <a:pt x="9144000" y="5822948"/>
                </a:moveTo>
                <a:lnTo>
                  <a:pt x="9144000" y="0"/>
                </a:lnTo>
                <a:lnTo>
                  <a:pt x="0" y="0"/>
                </a:lnTo>
                <a:lnTo>
                  <a:pt x="0" y="5822948"/>
                </a:lnTo>
              </a:path>
            </a:pathLst>
          </a:custGeom>
          <a:ln w="63500">
            <a:solidFill>
              <a:srgbClr val="9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562"/>
                </a:moveTo>
                <a:lnTo>
                  <a:pt x="9144000" y="1071562"/>
                </a:lnTo>
                <a:lnTo>
                  <a:pt x="91440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7875" y="215963"/>
            <a:ext cx="1587500" cy="642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265377"/>
            <a:ext cx="862746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B99F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742" y="1572569"/>
            <a:ext cx="7576515" cy="180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9925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28624"/>
            <a:ext cx="3643376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23" y="3333623"/>
            <a:ext cx="8839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Подготовка </a:t>
            </a: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приказа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по </a:t>
            </a: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основной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деятельности</a:t>
            </a:r>
            <a:endParaRPr lang="ru-RU" sz="3200" i="1" dirty="0">
              <a:solidFill>
                <a:srgbClr val="B99F5E"/>
              </a:solidFill>
              <a:latin typeface="Monotype Corsiva"/>
              <a:cs typeface="Monotype Corsiva"/>
            </a:endParaRPr>
          </a:p>
          <a:p>
            <a:pPr marL="12700" marR="5080" algn="ctr">
              <a:lnSpc>
                <a:spcPct val="100000"/>
              </a:lnSpc>
            </a:pPr>
            <a:r>
              <a:rPr lang="ru-RU" sz="3200" i="1" dirty="0">
                <a:solidFill>
                  <a:srgbClr val="B99F5E"/>
                </a:solidFill>
                <a:latin typeface="Monotype Corsiva"/>
                <a:cs typeface="Monotype Corsiva"/>
              </a:rPr>
              <a:t>в </a:t>
            </a:r>
            <a:r>
              <a:rPr lang="ru-RU" sz="3200" i="1" dirty="0" smtClean="0">
                <a:solidFill>
                  <a:srgbClr val="B99F5E"/>
                </a:solidFill>
                <a:latin typeface="Monotype Corsiva"/>
                <a:cs typeface="Monotype Corsiva"/>
              </a:rPr>
              <a:t>ДИС-Портале </a:t>
            </a:r>
            <a:endParaRPr sz="32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56" y="5638800"/>
            <a:ext cx="7864044" cy="99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endParaRPr sz="2400" dirty="0">
              <a:latin typeface="Monotype Corsiva"/>
              <a:cs typeface="Monotype Corsiva"/>
            </a:endParaRPr>
          </a:p>
          <a:p>
            <a:pPr marL="323215" algn="ctr">
              <a:lnSpc>
                <a:spcPct val="100000"/>
              </a:lnSpc>
              <a:spcBef>
                <a:spcPts val="1964"/>
              </a:spcBef>
            </a:pPr>
            <a:r>
              <a:rPr lang="ru-RU" sz="2400" i="1" dirty="0" smtClean="0">
                <a:solidFill>
                  <a:srgbClr val="B99F5E"/>
                </a:solidFill>
                <a:latin typeface="Monotype Corsiva"/>
              </a:rPr>
              <a:t>февраль </a:t>
            </a:r>
            <a:r>
              <a:rPr lang="ru-RU" sz="2400" i="1" dirty="0">
                <a:solidFill>
                  <a:srgbClr val="B99F5E"/>
                </a:solidFill>
                <a:latin typeface="Monotype Corsiva"/>
              </a:rPr>
              <a:t>2022</a:t>
            </a:r>
            <a:r>
              <a:rPr sz="2400" i="1" dirty="0">
                <a:solidFill>
                  <a:srgbClr val="B99F5E"/>
                </a:solidFill>
                <a:latin typeface="Monotype Corsiva"/>
              </a:rPr>
              <a:t> года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8D4C56-4979-42FB-A8FC-76D1CF9D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00200"/>
            <a:ext cx="4517396" cy="44851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F57DAF-A3D7-4CB4-963A-3B41554A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4" y="1648311"/>
            <a:ext cx="4343400" cy="4446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406740" y="5562600"/>
            <a:ext cx="63246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в ДИС-Портал осуществляется в </a:t>
            </a:r>
            <a:r>
              <a:rPr lang="ru-RU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Интранете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Национального банка путем нажатия на вкладку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документооборот</a:t>
            </a:r>
            <a:r>
              <a:rPr lang="ru-RU" sz="2000" dirty="0">
                <a:solidFill>
                  <a:schemeClr val="tx1"/>
                </a:solidFill>
              </a:rPr>
              <a:t>“,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ДИС-Портал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DMS 5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F1E3970-FE21-45F2-97CC-9C03D65A04BD}"/>
              </a:ext>
            </a:extLst>
          </p:cNvPr>
          <p:cNvSpPr txBox="1"/>
          <p:nvPr/>
        </p:nvSpPr>
        <p:spPr>
          <a:xfrm>
            <a:off x="299074" y="346034"/>
            <a:ext cx="64065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8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Осуществление входа в ДИС-Портал </a:t>
            </a: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F49B363-89CF-47B6-A83A-AFCB6B05BE6A}"/>
              </a:ext>
            </a:extLst>
          </p:cNvPr>
          <p:cNvSpPr/>
          <p:nvPr/>
        </p:nvSpPr>
        <p:spPr>
          <a:xfrm>
            <a:off x="126364" y="2743200"/>
            <a:ext cx="132143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E6F377B-1208-460D-B7F2-84ED4F83C56D}"/>
              </a:ext>
            </a:extLst>
          </p:cNvPr>
          <p:cNvSpPr/>
          <p:nvPr/>
        </p:nvSpPr>
        <p:spPr>
          <a:xfrm>
            <a:off x="4569040" y="2971800"/>
            <a:ext cx="183175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D1FAB3-640E-414B-892E-7FCAAA1B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50250"/>
            <a:ext cx="5958809" cy="56811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78E359-9FD1-4F0B-BAA3-DCBF08020B0F}"/>
              </a:ext>
            </a:extLst>
          </p:cNvPr>
          <p:cNvSpPr/>
          <p:nvPr/>
        </p:nvSpPr>
        <p:spPr>
          <a:xfrm>
            <a:off x="4427204" y="15240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BA9602-BF0E-49F4-A34F-F085672C6D61}"/>
              </a:ext>
            </a:extLst>
          </p:cNvPr>
          <p:cNvSpPr/>
          <p:nvPr/>
        </p:nvSpPr>
        <p:spPr>
          <a:xfrm>
            <a:off x="3124200" y="3352800"/>
            <a:ext cx="1303003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5181600" y="5486400"/>
            <a:ext cx="3733800" cy="1193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 lvl="0" algn="ctr"/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шаблонов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выбираем шаблон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приказа по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60974" y="315889"/>
            <a:ext cx="67875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Открытие шаблона приказа </a:t>
            </a:r>
            <a:r>
              <a:rPr lang="ru-RU" sz="2400" spc="-20" dirty="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по </a:t>
            </a: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основной </a:t>
            </a:r>
            <a:r>
              <a:rPr lang="ru-RU" sz="2400" spc="-20" dirty="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деятельности</a:t>
            </a:r>
            <a:endParaRPr sz="2400" dirty="0">
              <a:latin typeface="Monotype Corsiva" panose="03010101010201010101" pitchFamily="66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5753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C96F4D-19B2-4675-8A2B-0E8F82FE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4901"/>
            <a:ext cx="3857813" cy="56768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5E9FC4-3489-4950-8B2E-CDD174151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388" y="1104901"/>
            <a:ext cx="3857814" cy="56769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28600" y="351398"/>
            <a:ext cx="658055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Оформление шаблона приказа </a:t>
            </a:r>
            <a:r>
              <a:rPr lang="ru-RU" sz="2400" spc="-20" dirty="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по </a:t>
            </a: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основной </a:t>
            </a:r>
            <a:r>
              <a:rPr lang="ru-RU" sz="2400" spc="-20" dirty="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деятельности</a:t>
            </a:r>
            <a:endParaRPr sz="2400" spc="-20" dirty="0">
              <a:solidFill>
                <a:srgbClr val="B99F5E"/>
              </a:solidFill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2490980" y="5562600"/>
            <a:ext cx="4600961" cy="1541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необходимые теги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таблицу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Вручить</a:t>
            </a:r>
            <a:r>
              <a:rPr lang="ru-RU" sz="2000" dirty="0">
                <a:solidFill>
                  <a:schemeClr val="tx1"/>
                </a:solidFill>
              </a:rPr>
              <a:t>“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сохраняем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приказа по основной деятельности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рабочем компьютере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911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187117-4515-448E-A6B7-47B98AA7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06010"/>
            <a:ext cx="5582894" cy="5715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914401" y="5900369"/>
            <a:ext cx="7653648" cy="899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оздать документ</a:t>
            </a:r>
            <a:r>
              <a:rPr lang="ru-RU" sz="2000" dirty="0" smtClean="0">
                <a:solidFill>
                  <a:schemeClr val="tx1"/>
                </a:solidFill>
              </a:rPr>
              <a:t>“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0"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ru-RU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(по основной деятельности)</a:t>
            </a:r>
            <a:r>
              <a:rPr lang="ru-RU" sz="2000" dirty="0" smtClean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157158" y="365449"/>
            <a:ext cx="71258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Создание приказа </a:t>
            </a:r>
            <a:r>
              <a:rPr lang="ru-RU" sz="2400" spc="-20" dirty="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по </a:t>
            </a: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основной </a:t>
            </a:r>
            <a:r>
              <a:rPr lang="ru-RU" sz="2400" spc="-20" dirty="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деятельности</a:t>
            </a:r>
            <a:endParaRPr sz="2400" spc="-20" dirty="0">
              <a:solidFill>
                <a:srgbClr val="B99F5E"/>
              </a:solidFill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3810000" y="1600200"/>
            <a:ext cx="1066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C925ABB-5574-48F2-8685-69F4B789A8CF}"/>
              </a:ext>
            </a:extLst>
          </p:cNvPr>
          <p:cNvSpPr/>
          <p:nvPr/>
        </p:nvSpPr>
        <p:spPr>
          <a:xfrm>
            <a:off x="3425352" y="5351755"/>
            <a:ext cx="1299048" cy="1633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301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9659F-85C5-4AB8-8A48-2130846A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1" y="1274454"/>
            <a:ext cx="8481587" cy="538218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152400" y="334679"/>
            <a:ext cx="7162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реквизитов </a:t>
            </a:r>
            <a:r>
              <a:rPr lang="ru-RU" sz="2400" spc="-2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приказа </a:t>
            </a:r>
            <a:r>
              <a:rPr lang="ru-RU" sz="2400" spc="-2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по </a:t>
            </a:r>
            <a:r>
              <a:rPr lang="ru-RU" sz="2400" spc="-2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основной </a:t>
            </a:r>
            <a:r>
              <a:rPr lang="ru-RU" sz="2400" spc="-20" smtClean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деятельности</a:t>
            </a:r>
            <a:endParaRPr sz="24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4AE-740B-4C6D-8455-2D905AB0B1F1}"/>
              </a:ext>
            </a:extLst>
          </p:cNvPr>
          <p:cNvSpPr/>
          <p:nvPr/>
        </p:nvSpPr>
        <p:spPr>
          <a:xfrm>
            <a:off x="5105400" y="2438400"/>
            <a:ext cx="914400" cy="29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E89822-3A06-462C-A593-6FFE9EA5F393}"/>
              </a:ext>
            </a:extLst>
          </p:cNvPr>
          <p:cNvSpPr/>
          <p:nvPr/>
        </p:nvSpPr>
        <p:spPr>
          <a:xfrm>
            <a:off x="2262377" y="2362200"/>
            <a:ext cx="990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AAB018-B5BE-47A8-A4A7-C7EF34A09639}"/>
              </a:ext>
            </a:extLst>
          </p:cNvPr>
          <p:cNvSpPr/>
          <p:nvPr/>
        </p:nvSpPr>
        <p:spPr>
          <a:xfrm>
            <a:off x="3733800" y="4648199"/>
            <a:ext cx="5410200" cy="214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заполнения реквизитов: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Прикрепляем ранее оформленный приказ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основной деятельности и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к нему (если имеются), после чего реквизиты, расположенные слева от документа, автоматически заполняются.</a:t>
            </a:r>
          </a:p>
          <a:p>
            <a:pPr marL="12700" marR="5080"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З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аполняем реквизиты шаблона, включая текст, 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вносим информацию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шаблон по кнопке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AF136F-CA49-4E34-8611-A7649AA0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6447018"/>
            <a:ext cx="1066800" cy="27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/>
          </a:sp3d>
        </p:spPr>
      </p:pic>
    </p:spTree>
    <p:extLst>
      <p:ext uri="{BB962C8B-B14F-4D97-AF65-F5344CB8AC3E}">
        <p14:creationId xmlns:p14="http://schemas.microsoft.com/office/powerpoint/2010/main" val="28357963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39CC5C-9E50-4875-B826-22849616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" y="1087249"/>
            <a:ext cx="5532646" cy="351086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4C89B0-7A3B-423C-9301-AE58E546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39" y="3792380"/>
            <a:ext cx="4812161" cy="30536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28600" y="305479"/>
            <a:ext cx="74209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списка на рассылку</a:t>
            </a:r>
            <a:endParaRPr lang="ru-RU" sz="24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2971800" y="4114800"/>
            <a:ext cx="776779" cy="176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5192183" y="4471836"/>
            <a:ext cx="1589617" cy="2525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C1E1FBE-A83F-4812-A9B9-929D229475FE}"/>
              </a:ext>
            </a:extLst>
          </p:cNvPr>
          <p:cNvSpPr/>
          <p:nvPr/>
        </p:nvSpPr>
        <p:spPr>
          <a:xfrm>
            <a:off x="0" y="5030697"/>
            <a:ext cx="4384212" cy="1822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получателей документа осуществляется: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 иерархического справочника организации (внешняя рассылка); 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 фамилии руководителя (внутренняя рассылка);</a:t>
            </a:r>
          </a:p>
          <a:p>
            <a:pPr lvl="0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 использованием вкладки ”Группы“. 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возможно направлять: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Национального банка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резолюцию“ (документ поступит руководителю для выдачи резолюции), </a:t>
            </a:r>
          </a:p>
          <a:p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”на ознакомление“ (документ поступит руководителю для ознакомления)</a:t>
            </a:r>
          </a:p>
        </p:txBody>
      </p:sp>
    </p:spTree>
    <p:extLst>
      <p:ext uri="{BB962C8B-B14F-4D97-AF65-F5344CB8AC3E}">
        <p14:creationId xmlns:p14="http://schemas.microsoft.com/office/powerpoint/2010/main" val="20492396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218285-28CF-4622-B360-5AAC9D0C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3" y="1162791"/>
            <a:ext cx="8534663" cy="54158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12215" y="351400"/>
            <a:ext cx="58815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4055" algn="l"/>
              </a:tabLst>
            </a:pPr>
            <a:endParaRPr sz="2800" dirty="0">
              <a:latin typeface="Monotype Corsiva" panose="03010101010201010101" pitchFamily="66" charset="0"/>
              <a:cs typeface="Times New Roman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21E0C-F9C9-4885-BBCB-CC96FADB3450}"/>
              </a:ext>
            </a:extLst>
          </p:cNvPr>
          <p:cNvSpPr/>
          <p:nvPr/>
        </p:nvSpPr>
        <p:spPr>
          <a:xfrm>
            <a:off x="17016" y="5532270"/>
            <a:ext cx="3875678" cy="1255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61F4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001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12700" marR="5080" lvl="0"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Заполняем маршрут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нажимаем </a:t>
            </a:r>
            <a:r>
              <a:rPr lang="ru-RU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создание</a:t>
            </a:r>
            <a:r>
              <a:rPr lang="ru-RU" sz="2000" dirty="0">
                <a:solidFill>
                  <a:schemeClr val="tx1"/>
                </a:solidFill>
              </a:rPr>
              <a:t>“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DA05946-5B69-4B6A-87A2-8979D91EB42D}"/>
              </a:ext>
            </a:extLst>
          </p:cNvPr>
          <p:cNvSpPr txBox="1"/>
          <p:nvPr/>
        </p:nvSpPr>
        <p:spPr>
          <a:xfrm>
            <a:off x="228600" y="297595"/>
            <a:ext cx="7162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964055" algn="l"/>
                <a:tab pos="4084320" algn="l"/>
              </a:tabLst>
            </a:pPr>
            <a:r>
              <a:rPr lang="ru-RU" sz="2400" spc="-2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Заполнение маршрута согласования (подписания)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B3EE17-8056-49C1-ADD8-FAE012BC8D42}"/>
              </a:ext>
            </a:extLst>
          </p:cNvPr>
          <p:cNvSpPr/>
          <p:nvPr/>
        </p:nvSpPr>
        <p:spPr>
          <a:xfrm>
            <a:off x="5420970" y="2667000"/>
            <a:ext cx="892860" cy="281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2C2C51-5290-4FE4-98E7-9FDB817CEA1F}"/>
              </a:ext>
            </a:extLst>
          </p:cNvPr>
          <p:cNvSpPr/>
          <p:nvPr/>
        </p:nvSpPr>
        <p:spPr>
          <a:xfrm>
            <a:off x="4735170" y="6158133"/>
            <a:ext cx="1284630" cy="4712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52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85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809" y="4691406"/>
            <a:ext cx="2879725" cy="116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183547" y="5152008"/>
            <a:ext cx="1726859" cy="734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9427" y="5156305"/>
            <a:ext cx="735698" cy="160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2534264"/>
            <a:ext cx="9144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04110" algn="l"/>
              </a:tabLst>
            </a:pPr>
            <a:r>
              <a:rPr lang="ru-RU"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Благодарим за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 вн</a:t>
            </a:r>
            <a:r>
              <a:rPr sz="4000" b="1" spc="5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ма</a:t>
            </a:r>
            <a:r>
              <a:rPr sz="4000" b="1" spc="10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н</a:t>
            </a:r>
            <a:r>
              <a:rPr sz="4000" b="1" dirty="0">
                <a:solidFill>
                  <a:srgbClr val="B99F5E"/>
                </a:solidFill>
                <a:latin typeface="Monotype Corsiva" panose="03010101010201010101" pitchFamily="66" charset="0"/>
                <a:cs typeface="Times New Roman"/>
              </a:rPr>
              <a:t>ие!</a:t>
            </a:r>
            <a:endParaRPr sz="4000" b="1" dirty="0">
              <a:latin typeface="Monotype Corsiva" panose="03010101010201010101" pitchFamily="66" charset="0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248</Words>
  <Application>Microsoft Office PowerPoint</Application>
  <PresentationFormat>Экран (4:3)</PresentationFormat>
  <Paragraphs>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Monotype Corsiva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123</dc:creator>
  <cp:lastModifiedBy>Колчанова Тамара Васильевна</cp:lastModifiedBy>
  <cp:revision>67</cp:revision>
  <dcterms:created xsi:type="dcterms:W3CDTF">2019-06-03T10:32:29Z</dcterms:created>
  <dcterms:modified xsi:type="dcterms:W3CDTF">2022-03-03T11:28:12Z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2013-09-17T00:00:00Z</vt:filetime>
  </property>
  <property fmtid="{D5CDD505-2E9C-101B-9397-08002B2CF9AE}" pid="3" name="LastSaved">
    <vt:filetime>2019-06-03T00:00:00Z</vt:filetime>
  </property>
</Properties>
</file>