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2" r:id="rId10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15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72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78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84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48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30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35050"/>
          </a:xfrm>
          <a:custGeom>
            <a:avLst/>
            <a:gdLst/>
            <a:ahLst/>
            <a:cxnLst/>
            <a:rect l="l" t="t" r="r" b="b"/>
            <a:pathLst>
              <a:path w="9144000" h="1035050">
                <a:moveTo>
                  <a:pt x="0" y="1034986"/>
                </a:moveTo>
                <a:lnTo>
                  <a:pt x="9144000" y="1034986"/>
                </a:lnTo>
                <a:lnTo>
                  <a:pt x="9144000" y="0"/>
                </a:lnTo>
                <a:lnTo>
                  <a:pt x="0" y="0"/>
                </a:lnTo>
                <a:lnTo>
                  <a:pt x="0" y="1034986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  <a:lnTo>
                  <a:pt x="9144000" y="5822948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</a:path>
            </a:pathLst>
          </a:custGeom>
          <a:ln w="635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562"/>
                </a:moveTo>
                <a:lnTo>
                  <a:pt x="9144000" y="1071562"/>
                </a:lnTo>
                <a:lnTo>
                  <a:pt x="9144000" y="0"/>
                </a:lnTo>
                <a:lnTo>
                  <a:pt x="0" y="0"/>
                </a:lnTo>
                <a:lnTo>
                  <a:pt x="0" y="1071562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265377"/>
            <a:ext cx="862746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742" y="1572569"/>
            <a:ext cx="7576515" cy="180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28624"/>
            <a:ext cx="3643376" cy="147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7285" y="3276600"/>
            <a:ext cx="686943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Подготовка </a:t>
            </a: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докладной записки </a:t>
            </a:r>
          </a:p>
          <a:p>
            <a:pPr marL="12700" marR="5080" algn="ctr">
              <a:lnSpc>
                <a:spcPct val="100000"/>
              </a:lnSpc>
            </a:pP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в </a:t>
            </a: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ДИС-Портале </a:t>
            </a:r>
            <a:endParaRPr sz="320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156" y="5638800"/>
            <a:ext cx="7864044" cy="99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endParaRPr sz="2400" dirty="0">
              <a:latin typeface="Monotype Corsiva"/>
              <a:cs typeface="Monotype Corsiva"/>
            </a:endParaRPr>
          </a:p>
          <a:p>
            <a:pPr marL="323215" algn="ctr">
              <a:lnSpc>
                <a:spcPct val="100000"/>
              </a:lnSpc>
              <a:spcBef>
                <a:spcPts val="1964"/>
              </a:spcBef>
            </a:pPr>
            <a:r>
              <a:rPr lang="ru-RU" sz="2400" i="1" dirty="0" smtClean="0">
                <a:solidFill>
                  <a:srgbClr val="B99F5E"/>
                </a:solidFill>
                <a:latin typeface="Monotype Corsiva"/>
              </a:rPr>
              <a:t>февраль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</a:rPr>
              <a:t>2022</a:t>
            </a:r>
            <a:r>
              <a:rPr sz="2400" i="1" dirty="0">
                <a:solidFill>
                  <a:srgbClr val="B99F5E"/>
                </a:solidFill>
                <a:latin typeface="Monotype Corsiva"/>
              </a:rPr>
              <a:t> года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8D4C56-4979-42FB-A8FC-76D1CF9D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4517396" cy="44851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F57DAF-A3D7-4CB4-963A-3B41554A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4" y="1648311"/>
            <a:ext cx="4343400" cy="44461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F1E3970-FE21-45F2-97CC-9C03D65A04B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Вход в ДИС-Портал 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F49B363-89CF-47B6-A83A-AFCB6B05BE6A}"/>
              </a:ext>
            </a:extLst>
          </p:cNvPr>
          <p:cNvSpPr/>
          <p:nvPr/>
        </p:nvSpPr>
        <p:spPr>
          <a:xfrm>
            <a:off x="126364" y="2743200"/>
            <a:ext cx="132143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E6F377B-1208-460D-B7F2-84ED4F83C56D}"/>
              </a:ext>
            </a:extLst>
          </p:cNvPr>
          <p:cNvSpPr/>
          <p:nvPr/>
        </p:nvSpPr>
        <p:spPr>
          <a:xfrm>
            <a:off x="4569040" y="2971800"/>
            <a:ext cx="183175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447799" y="5562600"/>
            <a:ext cx="6324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lvl="0"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 в ДИС-Портал осуществляется в </a:t>
            </a:r>
            <a:r>
              <a:rPr lang="ru-RU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Интранете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Национального банка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путем нажатия на вкладку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документооборот</a:t>
            </a:r>
            <a:r>
              <a:rPr lang="ru-RU" sz="2000" dirty="0" smtClean="0">
                <a:solidFill>
                  <a:schemeClr val="tx1"/>
                </a:solidFill>
              </a:rPr>
              <a:t>“,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- </a:t>
            </a:r>
            <a:r>
              <a:rPr lang="ru-RU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ДИС-Портал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DMS 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2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D1FAB3-640E-414B-892E-7FCAAA1B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50250"/>
            <a:ext cx="5958809" cy="568111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78E359-9FD1-4F0B-BAA3-DCBF08020B0F}"/>
              </a:ext>
            </a:extLst>
          </p:cNvPr>
          <p:cNvSpPr/>
          <p:nvPr/>
        </p:nvSpPr>
        <p:spPr>
          <a:xfrm>
            <a:off x="4427204" y="15240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BA9602-BF0E-49F4-A34F-F085672C6D61}"/>
              </a:ext>
            </a:extLst>
          </p:cNvPr>
          <p:cNvSpPr/>
          <p:nvPr/>
        </p:nvSpPr>
        <p:spPr>
          <a:xfrm>
            <a:off x="3124200" y="2057400"/>
            <a:ext cx="9906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5181600" y="5486400"/>
            <a:ext cx="3733800" cy="1193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кнопку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 lvl="0" algn="ctr"/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шаблонов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докладной записки 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Открытие шаблона докладной записки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15753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44EF7F-8E14-44A1-9024-FABE7A74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43000"/>
            <a:ext cx="3810000" cy="560654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4267200" y="5486400"/>
            <a:ext cx="4495800" cy="1263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необходимые теги и сохраняем файл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докладной записки на рабочем компьютере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Оформление шаблона докладной записки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D63E11-74FA-4E52-ADC1-23DD17DD6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13" y="1143000"/>
            <a:ext cx="3810000" cy="56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911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187117-4515-448E-A6B7-47B98AA7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06010"/>
            <a:ext cx="5582894" cy="57150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066800" y="5536707"/>
            <a:ext cx="7297394" cy="1284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оздать документ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lvl="0"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</a:t>
            </a:r>
            <a:r>
              <a:rPr lang="ru-RU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Создание</a:t>
            </a:r>
            <a:r>
              <a:rPr lang="ru-RU" sz="2800" spc="-20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/>
              </a:rPr>
              <a:t> </a:t>
            </a: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докладной записки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4AE-740B-4C6D-8455-2D905AB0B1F1}"/>
              </a:ext>
            </a:extLst>
          </p:cNvPr>
          <p:cNvSpPr/>
          <p:nvPr/>
        </p:nvSpPr>
        <p:spPr>
          <a:xfrm>
            <a:off x="3810000" y="16002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C925ABB-5574-48F2-8685-69F4B789A8CF}"/>
              </a:ext>
            </a:extLst>
          </p:cNvPr>
          <p:cNvSpPr/>
          <p:nvPr/>
        </p:nvSpPr>
        <p:spPr>
          <a:xfrm>
            <a:off x="3252976" y="3429000"/>
            <a:ext cx="1166623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301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CEB05B-4A34-43FF-992A-6378AF0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8" y="1129684"/>
            <a:ext cx="8912103" cy="562394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3733800" y="4648199"/>
            <a:ext cx="5410200" cy="214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заполнения реквизитов:</a:t>
            </a:r>
          </a:p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Прикрепляем ранее оформленную докладную записку и приложения к ней (если имеются), после чего реквизиты,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указанные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слева от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 документа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автоматически заполняются.</a:t>
            </a:r>
          </a:p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З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аполняем реквизиты шаблона, включая текст,  и подставляем значения в шаблон по кнопке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реквизитов докладной записки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4AE-740B-4C6D-8455-2D905AB0B1F1}"/>
              </a:ext>
            </a:extLst>
          </p:cNvPr>
          <p:cNvSpPr/>
          <p:nvPr/>
        </p:nvSpPr>
        <p:spPr>
          <a:xfrm>
            <a:off x="4988598" y="2215718"/>
            <a:ext cx="1108254" cy="375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E89822-3A06-462C-A593-6FFE9EA5F393}"/>
              </a:ext>
            </a:extLst>
          </p:cNvPr>
          <p:cNvSpPr/>
          <p:nvPr/>
        </p:nvSpPr>
        <p:spPr>
          <a:xfrm>
            <a:off x="2057400" y="2300181"/>
            <a:ext cx="1108254" cy="3428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429" y="6397222"/>
            <a:ext cx="1066800" cy="27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</p:spTree>
    <p:extLst>
      <p:ext uri="{BB962C8B-B14F-4D97-AF65-F5344CB8AC3E}">
        <p14:creationId xmlns:p14="http://schemas.microsoft.com/office/powerpoint/2010/main" val="28357963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964DF8-7A87-4A5A-BD08-F755C6E2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" y="1133968"/>
            <a:ext cx="5604029" cy="353639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списка на рассылку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B3EE17-8056-49C1-ADD8-FAE012BC8D42}"/>
              </a:ext>
            </a:extLst>
          </p:cNvPr>
          <p:cNvSpPr/>
          <p:nvPr/>
        </p:nvSpPr>
        <p:spPr>
          <a:xfrm>
            <a:off x="2954286" y="4156112"/>
            <a:ext cx="831312" cy="187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29AD6-AEEB-4A8C-AB8C-7CFE5088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46" y="3939931"/>
            <a:ext cx="5181600" cy="2916589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2C2C51-5290-4FE4-98E7-9FDB817CEA1F}"/>
              </a:ext>
            </a:extLst>
          </p:cNvPr>
          <p:cNvSpPr/>
          <p:nvPr/>
        </p:nvSpPr>
        <p:spPr>
          <a:xfrm>
            <a:off x="4871321" y="4803890"/>
            <a:ext cx="1605679" cy="149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25154" y="5016127"/>
            <a:ext cx="4384212" cy="1822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получателей документа осуществляется: 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 иерархического справочника организации (внешняя рассылка); 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 фамилии руководителя (внутренняя рассылка);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 использованием вкладки ”Группы“. 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возможно направлять: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пределах Национального банка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”на резолюцию“ (документ поступит руководителю для выдачи резолюции),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”на ознакомление“ (документ поступит руководителю для ознакомления)</a:t>
            </a:r>
          </a:p>
        </p:txBody>
      </p:sp>
    </p:spTree>
    <p:extLst>
      <p:ext uri="{BB962C8B-B14F-4D97-AF65-F5344CB8AC3E}">
        <p14:creationId xmlns:p14="http://schemas.microsoft.com/office/powerpoint/2010/main" val="20492396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020409-2B71-40E8-B2F1-4F980366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2" y="1295399"/>
            <a:ext cx="8934855" cy="50292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362347" y="5410200"/>
            <a:ext cx="3875678" cy="1255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маршрут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нажимаем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создание</a:t>
            </a:r>
            <a:r>
              <a:rPr lang="ru-RU" sz="200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99074" y="346034"/>
            <a:ext cx="6787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маршрута согласования (подписания)</a:t>
            </a:r>
            <a:endParaRPr sz="2800" spc="-20" dirty="0">
              <a:solidFill>
                <a:srgbClr val="B99F5E"/>
              </a:solidFill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B3EE17-8056-49C1-ADD8-FAE012BC8D42}"/>
              </a:ext>
            </a:extLst>
          </p:cNvPr>
          <p:cNvSpPr/>
          <p:nvPr/>
        </p:nvSpPr>
        <p:spPr>
          <a:xfrm>
            <a:off x="5334000" y="2918963"/>
            <a:ext cx="990600" cy="281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2C2C51-5290-4FE4-98E7-9FDB817CEA1F}"/>
              </a:ext>
            </a:extLst>
          </p:cNvPr>
          <p:cNvSpPr/>
          <p:nvPr/>
        </p:nvSpPr>
        <p:spPr>
          <a:xfrm>
            <a:off x="4495800" y="5867400"/>
            <a:ext cx="1600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52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809" y="4691406"/>
            <a:ext cx="2879725" cy="116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183547" y="5152008"/>
            <a:ext cx="1726859" cy="734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9427" y="5156305"/>
            <a:ext cx="735698" cy="160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2534264"/>
            <a:ext cx="9144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04110" algn="l"/>
              </a:tabLst>
            </a:pPr>
            <a:r>
              <a:rPr lang="ru-RU"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Благодарим за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 вн</a:t>
            </a:r>
            <a:r>
              <a:rPr sz="4000" b="1" spc="5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и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ма</a:t>
            </a:r>
            <a:r>
              <a:rPr sz="4000" b="1" spc="1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н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ие!</a:t>
            </a:r>
            <a:endParaRPr sz="4000" b="1" dirty="0">
              <a:latin typeface="Monotype Corsiva" panose="03010101010201010101" pitchFamily="66" charset="0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225</Words>
  <Application>Microsoft Office PowerPoint</Application>
  <PresentationFormat>Экран (4:3)</PresentationFormat>
  <Paragraphs>30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Monotype Corsiva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123</dc:creator>
  <cp:lastModifiedBy>Колчанова Тамара Васильевна</cp:lastModifiedBy>
  <cp:revision>71</cp:revision>
  <dcterms:created xsi:type="dcterms:W3CDTF">2019-06-03T10:32:29Z</dcterms:created>
  <dcterms:modified xsi:type="dcterms:W3CDTF">2022-03-03T11:28:31Z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2013-09-17T00:00:00Z</vt:filetime>
  </property>
  <property fmtid="{D5CDD505-2E9C-101B-9397-08002B2CF9AE}" pid="3" name="LastSaved">
    <vt:filetime>2019-06-03T00:00:00Z</vt:filetime>
  </property>
</Properties>
</file>