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6" r:id="rId7"/>
    <p:sldId id="258" r:id="rId8"/>
    <p:sldId id="264" r:id="rId9"/>
    <p:sldId id="260" r:id="rId10"/>
    <p:sldId id="261" r:id="rId11"/>
    <p:sldId id="262" r:id="rId12"/>
    <p:sldId id="271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76" d="100"/>
          <a:sy n="76" d="100"/>
        </p:scale>
        <p:origin x="53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E5D075-ABA8-4C7E-84CB-BCB64A05DF7B}" type="datetime1">
              <a:rPr lang="ru-RU" smtClean="0"/>
              <a:t>14.03.2018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6B297E-E64E-45A1-B633-5E623F46F5D1}" type="datetime1">
              <a:rPr lang="ru-RU" noProof="0" smtClean="0"/>
              <a:t>14.03.2018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t>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7529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382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865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1807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409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99702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9771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27949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t>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58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D76A8-9696-4BD1-8F10-888AE4565942}" type="datetime1">
              <a:rPr lang="ru-RU" noProof="0" smtClean="0"/>
              <a:t>14.03.2018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A9A7EC-BCE9-4E26-B46D-D2A26DE87954}" type="datetime1">
              <a:rPr lang="ru-RU" noProof="0" smtClean="0"/>
              <a:t>14.03.2018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FBDA54-F0C6-4C4C-9FB5-C11BA85998CD}" type="datetime1">
              <a:rPr lang="ru-RU" noProof="0" smtClean="0"/>
              <a:t>14.03.2018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C49A3-85EE-4D26-A677-5E171E794212}" type="datetime1">
              <a:rPr lang="ru-RU" noProof="0" smtClean="0"/>
              <a:t>14.03.2018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FB5C8-EF42-4CE6-BCE2-0C93B75483FB}" type="datetime1">
              <a:rPr lang="ru-RU" noProof="0" smtClean="0"/>
              <a:t>14.03.2018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41AE5D-6CB5-47DE-B7F0-96C894973190}" type="datetime1">
              <a:rPr lang="ru-RU" noProof="0" smtClean="0"/>
              <a:t>14.03.2018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4935CA-B14A-4D1A-8457-1A95DB896A02}" type="datetime1">
              <a:rPr lang="ru-RU" noProof="0" smtClean="0"/>
              <a:t>14.03.2018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47DA8A-7054-4043-9E02-B6E55F5B3435}" type="datetime1">
              <a:rPr lang="ru-RU" noProof="0" smtClean="0"/>
              <a:t>14.03.2018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21ECF4-FC21-410C-9F47-BA73FFA982FA}" type="datetime1">
              <a:rPr lang="ru-RU" noProof="0" smtClean="0"/>
              <a:t>14.03.2018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требуется добавить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74B49E-92A4-4DA3-B4EF-715F456772E6}" type="datetime1">
              <a:rPr lang="ru-RU" noProof="0" smtClean="0"/>
              <a:t>14.03.2018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75776" y="6614000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FAC9007B-2342-418F-8E6B-2D8EBD53426B}" type="datetime1">
              <a:rPr lang="ru-RU" noProof="0" smtClean="0"/>
              <a:t>14.03.2018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CA8D9AD5-F248-4919-864A-CFD76CC027D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/>
              <a:t>«Система управления производственными процессами»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ru-RU" dirty="0"/>
              <a:t>Дипломник: Лагутин Павел Васильевич</a:t>
            </a:r>
          </a:p>
          <a:p>
            <a:r>
              <a:rPr lang="ru-RU" dirty="0"/>
              <a:t>Руководитель: </a:t>
            </a:r>
            <a:r>
              <a:rPr lang="ru-RU" dirty="0" err="1"/>
              <a:t>ванчук</a:t>
            </a:r>
            <a:r>
              <a:rPr lang="ru-RU" dirty="0"/>
              <a:t> Василий Сергеевич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9015"/>
          </a:xfrm>
        </p:spPr>
        <p:txBody>
          <a:bodyPr rtlCol="0"/>
          <a:lstStyle/>
          <a:p>
            <a:pPr algn="ctr"/>
            <a:r>
              <a:rPr lang="ru-RU" dirty="0"/>
              <a:t>Введение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341120" y="1738364"/>
            <a:ext cx="9509760" cy="4291215"/>
          </a:xfrm>
        </p:spPr>
        <p:txBody>
          <a:bodyPr rtlCol="0"/>
          <a:lstStyle/>
          <a:p>
            <a:pPr marL="45720" indent="0" algn="just">
              <a:buNone/>
            </a:pPr>
            <a:r>
              <a:rPr lang="ru-RU" sz="2400" dirty="0" smtClean="0"/>
              <a:t>Сегодня </a:t>
            </a:r>
            <a:r>
              <a:rPr lang="ru-RU" sz="2400" dirty="0"/>
              <a:t>на рынке присутствуют системы, служащие для сквозного повышения производительности производства, начиная с цехового уровня. </a:t>
            </a:r>
            <a:r>
              <a:rPr lang="ru-RU" sz="2400" dirty="0" smtClean="0"/>
              <a:t>Они </a:t>
            </a:r>
            <a:r>
              <a:rPr lang="ru-RU" sz="2400" dirty="0"/>
              <a:t>называются Системами Оперативного Управления Производственными Процессами MES (</a:t>
            </a:r>
            <a:r>
              <a:rPr lang="ru-RU" sz="2400" dirty="0" err="1"/>
              <a:t>Manufacturing</a:t>
            </a:r>
            <a:r>
              <a:rPr lang="ru-RU" sz="2400" dirty="0"/>
              <a:t> </a:t>
            </a:r>
            <a:r>
              <a:rPr lang="ru-RU" sz="2400" dirty="0" err="1" smtClean="0"/>
              <a:t>Execution</a:t>
            </a:r>
            <a:r>
              <a:rPr lang="ru-RU" sz="2400" dirty="0" smtClean="0"/>
              <a:t> </a:t>
            </a:r>
            <a:r>
              <a:rPr lang="ru-RU" sz="2400" dirty="0" err="1"/>
              <a:t>Systems</a:t>
            </a:r>
            <a:r>
              <a:rPr lang="ru-RU" sz="2400" dirty="0" smtClean="0"/>
              <a:t>)</a:t>
            </a:r>
          </a:p>
          <a:p>
            <a:pPr marL="45720" indent="0" algn="just">
              <a:buNone/>
            </a:pPr>
            <a:r>
              <a:rPr lang="ru-RU" sz="2400" dirty="0"/>
              <a:t>Международная ассоциация поставщиков решений для промышленных предприятий </a:t>
            </a:r>
            <a:r>
              <a:rPr lang="en-US" sz="2400" dirty="0"/>
              <a:t>MESA</a:t>
            </a:r>
            <a:r>
              <a:rPr lang="ru-RU" sz="2400" dirty="0"/>
              <a:t> (</a:t>
            </a:r>
            <a:r>
              <a:rPr lang="en-US" sz="2400" dirty="0"/>
              <a:t>Manufacturing Enterprise Solutions Association</a:t>
            </a:r>
            <a:r>
              <a:rPr lang="ru-RU" sz="2400" dirty="0"/>
              <a:t>) дает следующее определение MES: «Система оперативного управления производственными процессами (MES) – это динамическая информационная система, обеспечивающая эффективное исполнение производственных операций. </a:t>
            </a: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1120" y="693336"/>
            <a:ext cx="9509760" cy="5336243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Обычно MES-решение реализует следующие </a:t>
            </a:r>
            <a:r>
              <a:rPr lang="ru-RU" dirty="0" smtClean="0"/>
              <a:t>задачи:</a:t>
            </a:r>
            <a:endParaRPr lang="en-US" dirty="0"/>
          </a:p>
          <a:p>
            <a:pPr marL="387350" indent="325438"/>
            <a:r>
              <a:rPr lang="ru-RU" dirty="0" smtClean="0"/>
              <a:t>распределение </a:t>
            </a:r>
            <a:r>
              <a:rPr lang="ru-RU" dirty="0"/>
              <a:t>и контроль статуса ресурсов;</a:t>
            </a:r>
            <a:endParaRPr lang="en-US" dirty="0"/>
          </a:p>
          <a:p>
            <a:pPr marL="387350" indent="325438"/>
            <a:r>
              <a:rPr lang="ru-RU" dirty="0" smtClean="0"/>
              <a:t>диспетчеризация </a:t>
            </a:r>
            <a:r>
              <a:rPr lang="ru-RU" dirty="0"/>
              <a:t>производственных заказов;</a:t>
            </a:r>
            <a:endParaRPr lang="en-US" dirty="0"/>
          </a:p>
          <a:p>
            <a:pPr marL="387350" indent="325438"/>
            <a:r>
              <a:rPr lang="ru-RU" dirty="0" smtClean="0"/>
              <a:t>сбор </a:t>
            </a:r>
            <a:r>
              <a:rPr lang="ru-RU" dirty="0"/>
              <a:t>данных, управление качеством; </a:t>
            </a:r>
            <a:endParaRPr lang="en-US" dirty="0"/>
          </a:p>
          <a:p>
            <a:pPr marL="387350" indent="325438"/>
            <a:r>
              <a:rPr lang="ru-RU" dirty="0" smtClean="0"/>
              <a:t>управление </a:t>
            </a:r>
            <a:r>
              <a:rPr lang="ru-RU" dirty="0"/>
              <a:t>техническим обслуживанием;</a:t>
            </a:r>
            <a:endParaRPr lang="en-US" dirty="0"/>
          </a:p>
          <a:p>
            <a:pPr marL="387350" indent="325438"/>
            <a:r>
              <a:rPr lang="ru-RU" dirty="0" smtClean="0"/>
              <a:t>анализ </a:t>
            </a:r>
            <a:r>
              <a:rPr lang="ru-RU" dirty="0"/>
              <a:t>производительности;</a:t>
            </a:r>
            <a:endParaRPr lang="en-US" dirty="0"/>
          </a:p>
          <a:p>
            <a:pPr marL="387350" indent="325438"/>
            <a:r>
              <a:rPr lang="ru-RU" dirty="0" smtClean="0"/>
              <a:t>составление </a:t>
            </a:r>
            <a:r>
              <a:rPr lang="ru-RU" dirty="0"/>
              <a:t>производственных расписаний;</a:t>
            </a:r>
            <a:endParaRPr lang="en-US" dirty="0"/>
          </a:p>
          <a:p>
            <a:pPr marL="387350" indent="325438"/>
            <a:r>
              <a:rPr lang="ru-RU" dirty="0" smtClean="0"/>
              <a:t>контроль </a:t>
            </a:r>
            <a:r>
              <a:rPr lang="ru-RU" dirty="0"/>
              <a:t>документов;</a:t>
            </a:r>
            <a:endParaRPr lang="en-US" dirty="0"/>
          </a:p>
          <a:p>
            <a:pPr marL="387350" indent="325438"/>
            <a:r>
              <a:rPr lang="ru-RU" dirty="0" smtClean="0"/>
              <a:t>управление </a:t>
            </a:r>
            <a:r>
              <a:rPr lang="ru-RU" dirty="0"/>
              <a:t>трудовыми ресурсами;</a:t>
            </a:r>
            <a:endParaRPr lang="en-US" dirty="0"/>
          </a:p>
          <a:p>
            <a:pPr marL="387350" indent="325438"/>
            <a:r>
              <a:rPr lang="ru-RU" dirty="0" smtClean="0"/>
              <a:t>координация </a:t>
            </a:r>
            <a:r>
              <a:rPr lang="ru-RU" dirty="0"/>
              <a:t>технологических процессов и отслеживание готовой продукции.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95400" y="573058"/>
            <a:ext cx="9601200" cy="934195"/>
          </a:xfrm>
        </p:spPr>
        <p:txBody>
          <a:bodyPr rtlCol="0"/>
          <a:lstStyle/>
          <a:p>
            <a:r>
              <a:rPr lang="ru-RU" dirty="0"/>
              <a:t>Цель проектирования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295400" y="2250831"/>
            <a:ext cx="9601200" cy="3162417"/>
          </a:xfrm>
        </p:spPr>
        <p:txBody>
          <a:bodyPr rtlCol="0">
            <a:normAutofit/>
          </a:bodyPr>
          <a:lstStyle/>
          <a:p>
            <a:pPr algn="l"/>
            <a:r>
              <a:rPr lang="ru-RU" dirty="0"/>
              <a:t>Цель разработки дипломного проекта: управление производственными процессами в реальном времени, т.е. осуществление непрерывного контроля состояния производственного процесса.</a:t>
            </a:r>
            <a:endParaRPr lang="en-US" dirty="0"/>
          </a:p>
          <a:p>
            <a:pPr algn="l"/>
            <a:r>
              <a:rPr lang="ru-RU" dirty="0"/>
              <a:t>Реализуемые функции: </a:t>
            </a:r>
            <a:endParaRPr lang="en-US" dirty="0"/>
          </a:p>
          <a:p>
            <a:pPr marL="342900" lvl="0" indent="369888" algn="l" fontAlgn="base">
              <a:buFont typeface="Arial" panose="020B0604020202020204" pitchFamily="34" charset="0"/>
              <a:buChar char="•"/>
            </a:pPr>
            <a:r>
              <a:rPr lang="ru-RU" dirty="0"/>
              <a:t>контроль состояния и распределение ресурсов;</a:t>
            </a:r>
            <a:endParaRPr lang="en-US" dirty="0"/>
          </a:p>
          <a:p>
            <a:pPr marL="342900" lvl="0" indent="369888" algn="l" fontAlgn="base">
              <a:buFont typeface="Arial" panose="020B0604020202020204" pitchFamily="34" charset="0"/>
              <a:buChar char="•"/>
            </a:pPr>
            <a:r>
              <a:rPr lang="ru-RU" dirty="0"/>
              <a:t>сбор и хранение данных;</a:t>
            </a:r>
            <a:endParaRPr lang="en-US" dirty="0"/>
          </a:p>
          <a:p>
            <a:pPr marL="342900" lvl="0" indent="369888" algn="l" fontAlgn="base">
              <a:buFont typeface="Arial" panose="020B0604020202020204" pitchFamily="34" charset="0"/>
              <a:buChar char="•"/>
            </a:pPr>
            <a:r>
              <a:rPr lang="ru-RU" dirty="0"/>
              <a:t>мониторинг качества;</a:t>
            </a:r>
            <a:endParaRPr lang="en-US" dirty="0"/>
          </a:p>
          <a:p>
            <a:pPr marL="342900" lvl="0" indent="369888" algn="l" fontAlgn="base">
              <a:buFont typeface="Arial" panose="020B0604020202020204" pitchFamily="34" charset="0"/>
              <a:buChar char="•"/>
            </a:pPr>
            <a:r>
              <a:rPr lang="ru-RU" dirty="0"/>
              <a:t>отслеживание готовой продукции;</a:t>
            </a:r>
            <a:endParaRPr lang="en-US" dirty="0"/>
          </a:p>
          <a:p>
            <a:pPr marL="342900" lvl="0" indent="369888" algn="l" fontAlgn="base">
              <a:buFont typeface="Arial" panose="020B0604020202020204" pitchFamily="34" charset="0"/>
              <a:buChar char="•"/>
            </a:pPr>
            <a:r>
              <a:rPr lang="ru-RU" dirty="0"/>
              <a:t>анализ эффективности.</a:t>
            </a:r>
            <a:endParaRPr lang="en-US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81837" y="160774"/>
            <a:ext cx="11414928" cy="103498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Диаграмма вариантов использования системы </a:t>
            </a:r>
            <a:r>
              <a:rPr lang="ru-RU" dirty="0" smtClean="0"/>
              <a:t>авторизованным пользователем </a:t>
            </a:r>
            <a:r>
              <a:rPr lang="ru-RU" dirty="0"/>
              <a:t>сайта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02" y="1286189"/>
            <a:ext cx="8518398" cy="503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371265" y="160774"/>
            <a:ext cx="9509760" cy="1020843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dirty="0"/>
              <a:t>Диаграмма вариантов использования системы администратором сайта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36" y="1181617"/>
            <a:ext cx="7265817" cy="53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23693" y="1341567"/>
            <a:ext cx="6571621" cy="2376324"/>
          </a:xfrm>
        </p:spPr>
        <p:txBody>
          <a:bodyPr rtlCol="0">
            <a:normAutofit/>
          </a:bodyPr>
          <a:lstStyle/>
          <a:p>
            <a:pPr algn="ctr"/>
            <a:r>
              <a:rPr lang="ru-RU" sz="4000" dirty="0"/>
              <a:t>Схема базы данных приложения</a:t>
            </a:r>
            <a:endParaRPr lang="ru-RU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93" y="-4912"/>
            <a:ext cx="4452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— 4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6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ине-зеленые полосы (16:9)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022_TF02895254.potx" id="{198CF2A0-90BF-459D-9533-A31A2DA98B2D}" vid="{4210E57F-7762-4228-BD18-F5500C92346E}"/>
    </a:ext>
  </a:extLst>
</a:theme>
</file>

<file path=ppt/theme/theme2.xml><?xml version="1.0" encoding="utf-8"?>
<a:theme xmlns:a="http://schemas.openxmlformats.org/drawingml/2006/main" name="Тема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сине-зеленой каймой (широкоэкранный формат)</Template>
  <TotalTime>85</TotalTime>
  <Words>214</Words>
  <Application>Microsoft Office PowerPoint</Application>
  <PresentationFormat>Широкоэкранный</PresentationFormat>
  <Paragraphs>37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Сине-зеленые полосы (16:9)</vt:lpstr>
      <vt:lpstr>«Система управления производственными процессами»</vt:lpstr>
      <vt:lpstr>Введение</vt:lpstr>
      <vt:lpstr>Презентация PowerPoint</vt:lpstr>
      <vt:lpstr>Цель проектирования</vt:lpstr>
      <vt:lpstr>Диаграмма вариантов использования системы авторизованным пользователем сайта</vt:lpstr>
      <vt:lpstr>Диаграмма вариантов использования системы администратором сайта</vt:lpstr>
      <vt:lpstr>Схема базы данных приложения</vt:lpstr>
      <vt:lpstr>Презентация PowerPoint</vt:lpstr>
      <vt:lpstr>Добавить заголовок слайда —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«Система управления производственными процессами»</dc:title>
  <dc:creator>Павел</dc:creator>
  <cp:lastModifiedBy>Павел</cp:lastModifiedBy>
  <cp:revision>8</cp:revision>
  <dcterms:created xsi:type="dcterms:W3CDTF">2018-03-14T20:43:13Z</dcterms:created>
  <dcterms:modified xsi:type="dcterms:W3CDTF">2018-03-14T22:09:01Z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