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6" r:id="rId3"/>
    <p:sldId id="261" r:id="rId4"/>
    <p:sldId id="262" r:id="rId5"/>
    <p:sldId id="265" r:id="rId6"/>
    <p:sldId id="264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/>
    <p:restoredTop sz="94632"/>
  </p:normalViewPr>
  <p:slideViewPr>
    <p:cSldViewPr snapToGrid="0">
      <p:cViewPr varScale="1">
        <p:scale>
          <a:sx n="106" d="100"/>
          <a:sy n="106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3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81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4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BD3DF1-82C3-064F-8F23-B80D009B277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E4503D7-BDED-B74D-A0A7-30D348D8D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CA4B4BFE-050A-DF15-B95C-60A916B6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4D30C-9B70-E7C4-A834-D4DEA47C3962}"/>
              </a:ext>
            </a:extLst>
          </p:cNvPr>
          <p:cNvSpPr txBox="1"/>
          <p:nvPr/>
        </p:nvSpPr>
        <p:spPr>
          <a:xfrm>
            <a:off x="2447925" y="2951946"/>
            <a:ext cx="729615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solidFill>
                    <a:srgbClr val="0070C0"/>
                  </a:solidFill>
                </a:ln>
              </a:rPr>
              <a:t>Air Traveling Safety Data</a:t>
            </a:r>
          </a:p>
          <a:p>
            <a:pPr algn="ctr"/>
            <a:r>
              <a:rPr lang="en-US" sz="3600" dirty="0">
                <a:ln>
                  <a:solidFill>
                    <a:srgbClr val="0070C0"/>
                  </a:solidFill>
                </a:ln>
              </a:rPr>
              <a:t>Southwest Airlines</a:t>
            </a:r>
          </a:p>
        </p:txBody>
      </p:sp>
    </p:spTree>
    <p:extLst>
      <p:ext uri="{BB962C8B-B14F-4D97-AF65-F5344CB8AC3E}">
        <p14:creationId xmlns:p14="http://schemas.microsoft.com/office/powerpoint/2010/main" val="280122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FB3CD35D-07F0-4354-2F44-4964E056D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DFAAC-5DF7-9655-A377-53C28C3704AD}"/>
              </a:ext>
            </a:extLst>
          </p:cNvPr>
          <p:cNvSpPr txBox="1"/>
          <p:nvPr/>
        </p:nvSpPr>
        <p:spPr>
          <a:xfrm>
            <a:off x="142876" y="142875"/>
            <a:ext cx="72961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8380B-D0A9-0FC3-D107-EFEB07564D91}"/>
              </a:ext>
            </a:extLst>
          </p:cNvPr>
          <p:cNvSpPr txBox="1"/>
          <p:nvPr/>
        </p:nvSpPr>
        <p:spPr>
          <a:xfrm>
            <a:off x="233363" y="1034369"/>
            <a:ext cx="7296150" cy="5293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 the light of recent airplane accidents, there has been a surge in media coverage, inundating the public with messages that portray air </a:t>
            </a:r>
            <a:r>
              <a:rPr lang="en-US" sz="2600" i="1" dirty="0">
                <a:ln>
                  <a:solidFill>
                    <a:schemeClr val="bg1"/>
                  </a:solidFill>
                </a:ln>
                <a:solidFill>
                  <a:schemeClr val="accent6"/>
                </a:solidFill>
              </a:rPr>
              <a:t>travel as increasingly unsafe</a:t>
            </a: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endParaRPr 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This heightened perception of risk poses a significant challenge for airlines including Southwest airlines, as it is undermining public trust in air travel.</a:t>
            </a:r>
          </a:p>
          <a:p>
            <a:endParaRPr 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Southwest airlines is addressing this issue seriously and provides data-driven reassurance that air traveling is still the safest way of traveling.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E90284-CB35-D0A0-3E2D-27C872D4F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7" t="-2084" r="22761" b="4167"/>
          <a:stretch/>
        </p:blipFill>
        <p:spPr bwMode="auto">
          <a:xfrm>
            <a:off x="8310563" y="1476522"/>
            <a:ext cx="3531409" cy="414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6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FC2C8B53-E6AA-5A12-E41D-FE7865FC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5F0ED-D1F7-B1DF-040D-16CCD554F213}"/>
              </a:ext>
            </a:extLst>
          </p:cNvPr>
          <p:cNvSpPr txBox="1"/>
          <p:nvPr/>
        </p:nvSpPr>
        <p:spPr>
          <a:xfrm>
            <a:off x="142876" y="142875"/>
            <a:ext cx="729615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95F33-253D-D03D-9B56-EF2B484BE5CE}"/>
              </a:ext>
            </a:extLst>
          </p:cNvPr>
          <p:cNvSpPr txBox="1"/>
          <p:nvPr/>
        </p:nvSpPr>
        <p:spPr>
          <a:xfrm>
            <a:off x="439758" y="1228397"/>
            <a:ext cx="9879899" cy="4555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Internal Data Science team conducted research regarding the air traveling with data-driven conclusion.</a:t>
            </a:r>
          </a:p>
          <a:p>
            <a:endParaRPr 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Air traveling remains the safest way of traveling with </a:t>
            </a: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38,038,658 </a:t>
            </a: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departures and only total </a:t>
            </a: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555</a:t>
            </a: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reported accidents in 2020.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Risks of jet fatalities are close to 0</a:t>
            </a:r>
          </a:p>
          <a:p>
            <a:endParaRPr 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rgbClr val="00B050"/>
                </a:solidFill>
              </a:rPr>
              <a:t>Southwest airlines maintains the high standards for its safety</a:t>
            </a:r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with 0 fatal accidents since 1985 comparing to 159 total fatal accidents (9404 fatalities) globally.</a:t>
            </a:r>
          </a:p>
        </p:txBody>
      </p:sp>
    </p:spTree>
    <p:extLst>
      <p:ext uri="{BB962C8B-B14F-4D97-AF65-F5344CB8AC3E}">
        <p14:creationId xmlns:p14="http://schemas.microsoft.com/office/powerpoint/2010/main" val="41560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02070FDA-A4E7-2397-AF39-58AA38CD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135FF-222C-B17F-727B-E962F8978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6" y="2165997"/>
            <a:ext cx="6018584" cy="3522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8A7CAF-7B8F-5C54-1AA1-92FFCFB3A3D1}"/>
              </a:ext>
            </a:extLst>
          </p:cNvPr>
          <p:cNvSpPr txBox="1"/>
          <p:nvPr/>
        </p:nvSpPr>
        <p:spPr>
          <a:xfrm>
            <a:off x="142876" y="142875"/>
            <a:ext cx="12155804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Air traveling is still the safest way of traveling with number of departures increasing and number of accidents decreasing yearly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1B0CC-F157-C948-1F6F-8B594ECDE0B2}"/>
              </a:ext>
            </a:extLst>
          </p:cNvPr>
          <p:cNvSpPr txBox="1"/>
          <p:nvPr/>
        </p:nvSpPr>
        <p:spPr>
          <a:xfrm>
            <a:off x="2209800" y="1569297"/>
            <a:ext cx="335152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B050"/>
                  </a:solidFill>
                </a:ln>
              </a:rPr>
              <a:t>Departures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03A83-B12F-3B82-38DB-EE7BC13941BE}"/>
              </a:ext>
            </a:extLst>
          </p:cNvPr>
          <p:cNvSpPr txBox="1"/>
          <p:nvPr/>
        </p:nvSpPr>
        <p:spPr>
          <a:xfrm>
            <a:off x="8575517" y="1626721"/>
            <a:ext cx="296116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Accidents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4087F-5B3C-63EF-BFF5-58475C5E86D9}"/>
              </a:ext>
            </a:extLst>
          </p:cNvPr>
          <p:cNvCxnSpPr>
            <a:cxnSpLocks/>
          </p:cNvCxnSpPr>
          <p:nvPr/>
        </p:nvCxnSpPr>
        <p:spPr>
          <a:xfrm flipV="1">
            <a:off x="1352233" y="2445252"/>
            <a:ext cx="3128645" cy="1432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069DF8CE-EBD8-7365-ABC8-9483C3408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842" y="2168863"/>
            <a:ext cx="5850218" cy="35198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AB99A-2594-7DA9-58F7-D42023413E7E}"/>
              </a:ext>
            </a:extLst>
          </p:cNvPr>
          <p:cNvCxnSpPr>
            <a:cxnSpLocks/>
          </p:cNvCxnSpPr>
          <p:nvPr/>
        </p:nvCxnSpPr>
        <p:spPr>
          <a:xfrm>
            <a:off x="9626591" y="2462589"/>
            <a:ext cx="1767268" cy="1880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45F446EB-C7C9-3BB1-7918-A54EDC1E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of a number of jets&#10;&#10;Description automatically generated with medium confidence">
            <a:extLst>
              <a:ext uri="{FF2B5EF4-FFF2-40B4-BE49-F238E27FC236}">
                <a16:creationId xmlns:a16="http://schemas.microsoft.com/office/drawing/2014/main" id="{FE06C2FA-FBFE-06A2-72BE-B418B6C17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717" y="1485900"/>
            <a:ext cx="9142565" cy="4250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B3F41-5C21-763F-810A-E93CC6D374C2}"/>
              </a:ext>
            </a:extLst>
          </p:cNvPr>
          <p:cNvSpPr txBox="1"/>
          <p:nvPr/>
        </p:nvSpPr>
        <p:spPr>
          <a:xfrm>
            <a:off x="142876" y="142875"/>
            <a:ext cx="12155804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 IATA (International Transportation Association) recent reports demonstrates the risk of jet fatality in 2023 is close to 0.</a:t>
            </a:r>
          </a:p>
        </p:txBody>
      </p:sp>
    </p:spTree>
    <p:extLst>
      <p:ext uri="{BB962C8B-B14F-4D97-AF65-F5344CB8AC3E}">
        <p14:creationId xmlns:p14="http://schemas.microsoft.com/office/powerpoint/2010/main" val="188675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960CFF90-C2FC-B97C-C8E0-5CA5E8D6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CF3B774-6A8C-C8E9-1574-BA79A28D7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68" y="1952517"/>
            <a:ext cx="5659524" cy="303360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F4EA25E-0CF4-8BE3-9A1D-AD6FE3B63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558" y="1952517"/>
            <a:ext cx="5559874" cy="303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7FE163-2BFC-ED51-11F4-7E5B142BC963}"/>
              </a:ext>
            </a:extLst>
          </p:cNvPr>
          <p:cNvSpPr/>
          <p:nvPr/>
        </p:nvSpPr>
        <p:spPr>
          <a:xfrm>
            <a:off x="281354" y="4079631"/>
            <a:ext cx="5454428" cy="2192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BC727-2B04-2013-02AE-13B6C5A69496}"/>
              </a:ext>
            </a:extLst>
          </p:cNvPr>
          <p:cNvSpPr/>
          <p:nvPr/>
        </p:nvSpPr>
        <p:spPr>
          <a:xfrm>
            <a:off x="6506281" y="4079630"/>
            <a:ext cx="5454428" cy="2192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E0CE9-9C74-E0AB-CF91-465BE25368E4}"/>
              </a:ext>
            </a:extLst>
          </p:cNvPr>
          <p:cNvSpPr txBox="1"/>
          <p:nvPr/>
        </p:nvSpPr>
        <p:spPr>
          <a:xfrm>
            <a:off x="142876" y="142875"/>
            <a:ext cx="12155804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According to IATA the number of major accidents related to jet hull loss and turboprop hull loss is extremely low in North America.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CDF99-7534-86A8-6AC4-E830375E022F}"/>
              </a:ext>
            </a:extLst>
          </p:cNvPr>
          <p:cNvSpPr txBox="1"/>
          <p:nvPr/>
        </p:nvSpPr>
        <p:spPr>
          <a:xfrm>
            <a:off x="281354" y="5099796"/>
            <a:ext cx="1215580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This ensures the high quality of airplane maintenance and strict safety protocols</a:t>
            </a:r>
          </a:p>
        </p:txBody>
      </p:sp>
    </p:spTree>
    <p:extLst>
      <p:ext uri="{BB962C8B-B14F-4D97-AF65-F5344CB8AC3E}">
        <p14:creationId xmlns:p14="http://schemas.microsoft.com/office/powerpoint/2010/main" val="80412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0F7B7EB5-38B2-AFFD-8351-28CBD58C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3D7E08-30CA-AAC1-5953-B566C9971D18}"/>
              </a:ext>
            </a:extLst>
          </p:cNvPr>
          <p:cNvSpPr txBox="1"/>
          <p:nvPr/>
        </p:nvSpPr>
        <p:spPr>
          <a:xfrm>
            <a:off x="142876" y="142875"/>
            <a:ext cx="12155804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Southwest Airlines keeps its high safety standards maintaining 0 fatal accidents and 0 fatalities since 1985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9C30B-C1BE-0F4C-E551-9EAB228BC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732" y="1014028"/>
            <a:ext cx="2146192" cy="5442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B281B6-E336-9702-5292-0F60AAFEE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17" y="1239857"/>
            <a:ext cx="6550859" cy="49820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BF7A56-8EF5-412B-A5E1-28C966252BBB}"/>
              </a:ext>
            </a:extLst>
          </p:cNvPr>
          <p:cNvSpPr txBox="1"/>
          <p:nvPr/>
        </p:nvSpPr>
        <p:spPr>
          <a:xfrm>
            <a:off x="4229440" y="4272346"/>
            <a:ext cx="17934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+mj-lt"/>
              </a:rPr>
              <a:t>The average number of accidents across major airlines</a:t>
            </a:r>
          </a:p>
        </p:txBody>
      </p:sp>
    </p:spTree>
    <p:extLst>
      <p:ext uri="{BB962C8B-B14F-4D97-AF65-F5344CB8AC3E}">
        <p14:creationId xmlns:p14="http://schemas.microsoft.com/office/powerpoint/2010/main" val="400875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90000">
              <a:schemeClr val="accent2">
                <a:lumMod val="45000"/>
                <a:lumOff val="55000"/>
              </a:schemeClr>
            </a:gs>
            <a:gs pos="91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high-quality background image for a PowerPoint presentation on air travel safety. The image should depict a serene sky with soft clouds and a faint outline of a plane in the distance, symbolizing safe and peaceful air travel. The overall tone should be calming and professional, suitable for a corporate or educational setting. The image should be subtly detailed to not overpower slide content but enhance the theme of air safety.">
            <a:extLst>
              <a:ext uri="{FF2B5EF4-FFF2-40B4-BE49-F238E27FC236}">
                <a16:creationId xmlns:a16="http://schemas.microsoft.com/office/drawing/2014/main" id="{2E9E6BAC-6EC1-C69E-48D5-FDC2E29D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 Logo">
            <a:extLst>
              <a:ext uri="{FF2B5EF4-FFF2-40B4-BE49-F238E27FC236}">
                <a16:creationId xmlns:a16="http://schemas.microsoft.com/office/drawing/2014/main" id="{889B3F04-3988-FED6-68A3-96A484B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000" r="97333">
                        <a14:foregroundMark x1="2000" y1="31538" x2="2000" y2="31538"/>
                        <a14:foregroundMark x1="12667" y1="45385" x2="12667" y2="45385"/>
                        <a14:foregroundMark x1="22778" y1="48846" x2="22778" y2="48846"/>
                        <a14:foregroundMark x1="33000" y1="54615" x2="33000" y2="54615"/>
                        <a14:foregroundMark x1="39556" y1="55385" x2="39556" y2="55385"/>
                        <a14:foregroundMark x1="57333" y1="56923" x2="57333" y2="56923"/>
                        <a14:foregroundMark x1="65000" y1="59615" x2="65000" y2="59615"/>
                        <a14:foregroundMark x1="77667" y1="58846" x2="77667" y2="58846"/>
                        <a14:foregroundMark x1="82889" y1="59615" x2="82889" y2="59615"/>
                        <a14:foregroundMark x1="87444" y1="31154" x2="87444" y2="31154"/>
                        <a14:foregroundMark x1="88222" y1="32308" x2="88222" y2="32308"/>
                        <a14:foregroundMark x1="91667" y1="45769" x2="91667" y2="45769"/>
                        <a14:foregroundMark x1="91667" y1="56923" x2="91667" y2="56923"/>
                        <a14:foregroundMark x1="97000" y1="54615" x2="97000" y2="54615"/>
                        <a14:foregroundMark x1="94556" y1="66538" x2="94556" y2="66538"/>
                        <a14:foregroundMark x1="96778" y1="42692" x2="96778" y2="42692"/>
                        <a14:foregroundMark x1="97333" y1="46923" x2="97333" y2="46923"/>
                        <a14:foregroundMark x1="87778" y1="25769" x2="87778" y2="25769"/>
                        <a14:foregroundMark x1="87000" y1="27692" x2="87000" y2="27692"/>
                        <a14:foregroundMark x1="87444" y1="28846" x2="87444" y2="28846"/>
                        <a14:foregroundMark x1="87667" y1="29231" x2="87667" y2="29231"/>
                        <a14:backgroundMark x1="11556" y1="7692" x2="11556" y2="7692"/>
                        <a14:backgroundMark x1="17889" y1="15385" x2="17889" y2="15385"/>
                        <a14:backgroundMark x1="20333" y1="13077" x2="38000" y2="9615"/>
                        <a14:backgroundMark x1="38000" y1="9615" x2="39000" y2="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563" y="5736696"/>
            <a:ext cx="3881437" cy="112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73F3AA-FE47-32FC-8955-8D19605517B7}"/>
              </a:ext>
            </a:extLst>
          </p:cNvPr>
          <p:cNvSpPr txBox="1"/>
          <p:nvPr/>
        </p:nvSpPr>
        <p:spPr>
          <a:xfrm>
            <a:off x="142876" y="142875"/>
            <a:ext cx="1215580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rgbClr val="0070C0"/>
                  </a:solidFill>
                </a:ln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27B11-0233-9F57-3B94-B1C708C033F5}"/>
              </a:ext>
            </a:extLst>
          </p:cNvPr>
          <p:cNvSpPr txBox="1"/>
          <p:nvPr/>
        </p:nvSpPr>
        <p:spPr>
          <a:xfrm>
            <a:off x="475011" y="1012954"/>
            <a:ext cx="9167751" cy="48320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</a:rPr>
              <a:t>Passenger Increase</a:t>
            </a:r>
            <a:r>
              <a:rPr lang="en-US" sz="2200" dirty="0">
                <a:solidFill>
                  <a:schemeClr val="bg1"/>
                </a:solidFill>
              </a:rPr>
              <a:t>: 2023 saw a record 8.7 billion passengers, indicating strong growth and trust in air travel.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Safety Record</a:t>
            </a:r>
            <a:r>
              <a:rPr lang="en-US" sz="2200" dirty="0">
                <a:solidFill>
                  <a:schemeClr val="bg1"/>
                </a:solidFill>
              </a:rPr>
              <a:t>: Major airplane failures have decreased to a record low, significantly reducing accident risks.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Continuous Safety Investment</a:t>
            </a:r>
            <a:r>
              <a:rPr lang="en-US" sz="2200" dirty="0">
                <a:solidFill>
                  <a:schemeClr val="bg1"/>
                </a:solidFill>
              </a:rPr>
              <a:t>: Ongoing investment in safety technology and training is crucial to maintaining low risk levels.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Southwest's Excellence</a:t>
            </a:r>
            <a:r>
              <a:rPr lang="en-US" sz="2200" dirty="0">
                <a:solidFill>
                  <a:schemeClr val="bg1"/>
                </a:solidFill>
              </a:rPr>
              <a:t>: Southwest Airlines maintains an outstanding safety record, continuing to meet high safety standards.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rgbClr val="00B050"/>
                </a:solidFill>
              </a:rPr>
              <a:t>Market Positioning</a:t>
            </a:r>
            <a:r>
              <a:rPr lang="en-US" sz="2200" dirty="0">
                <a:solidFill>
                  <a:schemeClr val="bg1"/>
                </a:solidFill>
              </a:rPr>
              <a:t>: Leveraging our safety record can attract safety-conscious travelers, increasing market share and brand loyalty.</a:t>
            </a:r>
          </a:p>
        </p:txBody>
      </p:sp>
    </p:spTree>
    <p:extLst>
      <p:ext uri="{BB962C8B-B14F-4D97-AF65-F5344CB8AC3E}">
        <p14:creationId xmlns:p14="http://schemas.microsoft.com/office/powerpoint/2010/main" val="11648509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{1BE7F647-A27F-C34B-A3E2-3DB4AD3B0F5D}tf10001120</Template>
  <TotalTime>200</TotalTime>
  <Words>355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Makarov</dc:creator>
  <cp:lastModifiedBy>Pavel Makarov</cp:lastModifiedBy>
  <cp:revision>7</cp:revision>
  <dcterms:created xsi:type="dcterms:W3CDTF">2024-04-19T14:17:00Z</dcterms:created>
  <dcterms:modified xsi:type="dcterms:W3CDTF">2024-04-21T17:10:06Z</dcterms:modified>
</cp:coreProperties>
</file>