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294" r:id="rId3"/>
    <p:sldId id="276" r:id="rId4"/>
    <p:sldId id="291" r:id="rId5"/>
    <p:sldId id="278" r:id="rId6"/>
    <p:sldId id="292" r:id="rId7"/>
    <p:sldId id="279" r:id="rId8"/>
    <p:sldId id="295" r:id="rId9"/>
    <p:sldId id="280" r:id="rId10"/>
    <p:sldId id="281" r:id="rId11"/>
    <p:sldId id="282" r:id="rId12"/>
    <p:sldId id="286" r:id="rId13"/>
    <p:sldId id="283" r:id="rId14"/>
    <p:sldId id="287" r:id="rId15"/>
    <p:sldId id="288" r:id="rId16"/>
    <p:sldId id="284" r:id="rId17"/>
    <p:sldId id="289" r:id="rId18"/>
    <p:sldId id="290" r:id="rId19"/>
    <p:sldId id="285" r:id="rId20"/>
    <p:sldId id="29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259" autoAdjust="0"/>
  </p:normalViewPr>
  <p:slideViewPr>
    <p:cSldViewPr snapToGrid="0">
      <p:cViewPr varScale="1">
        <p:scale>
          <a:sx n="55" d="100"/>
          <a:sy n="55" d="100"/>
        </p:scale>
        <p:origin x="16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BF563-1454-45CF-9C12-65CCA910084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1E9D-6EFB-411E-B6D9-EBF76DFB6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09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Тк</a:t>
            </a:r>
            <a:r>
              <a:rPr lang="ru-RU" dirty="0"/>
              <a:t> эта задача специфичная, выборка гораздо меньше, всего 7к данных по 500 на каждый класс, и по 100 данных на каждый класс для тестирования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76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типа моделей подбирались различные вариации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своего диапазона значений: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Количество слоев в скрытом слое. От 1 слоя до 4 для сети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 1 до 3 для сети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от 0 до 2 для рекуррентных типов сетей с шагом 1;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Количество нейронов на каждом слое. От 128 до 1024 для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 12 до 256 для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шагом 32 и от 4 до 50 для рекуррентных типов сетей с шагом 8;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Размерность вектора в слое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От 4 до 128 с шагом 16 для всех типов сетей;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активации на каждом слое. Список значений 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elu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оптимизации. Список значений 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adagrad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adadelta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rmsprop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Коэффициенты регуляризации. Список значений [1е-2, 1е-3, 1е-4].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для модели типа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использовались еще два дополнительных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Количество ядер свертки. От 32 до 512 с шагом 32;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Длинна окна свертки. От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5 с шагом 1.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подбора параметров, получилась следующая таблица отсортированная по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точности.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этого, можно сказать, что для данной задачи на текущем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учитывая все факторы: точности, времени подбора параметров, время обучения,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инференс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наиболее подходящей является сеть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из-за самого высокого показателя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совокупности 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 же самым быстрым подбором параметров и временем обучения, вплоть до секунд, если сравнивать с другими сетями, у которых время обучения каждой больше 10 минут.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2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elu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rmsprop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108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32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36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embeddings_regularizer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0.0001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kernel_regularizer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0.0001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14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5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Тоже самое тут, таблица отсортирована по точности. 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43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ПАРАМЕТРЫ</a:t>
            </a:r>
            <a:r>
              <a:rPr lang="en-US" dirty="0"/>
              <a:t>:</a:t>
            </a:r>
            <a:endParaRPr lang="ru-RU" dirty="0"/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selu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optimizer: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rmsprop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neurons_num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172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64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embedding_num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116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embeddings_regularizer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0.0001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kernel_regularizer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0.0001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7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54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3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Игры стремительно совершенствовались. Были огромные скачки развития в нулевые года, вышло много культовых игр за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полсдение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десетелетия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стоит отметить, что на данный момент техническое развитие игр несколько опережает развитие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геймдизайна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данный момент происходит небольшой кризис новых идей 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геймплейной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стороны.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недостаточно только лишь технической составляющей для получения высоких оценок от игроков. Одно не может обойтись без другого.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Развивать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геймдизайн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во многих направлениях: геймплей(что является механикой, правилами и целями, которые определяют, как игрок будет взаимодействовать с игровым миром), история, игровой мир, система квестов, персонажи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тд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57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выбрал как раз направления геймплея. Если углубляться в это, то можно выделить проблему, а именно недостаточное вовлечение игрока во взаимодействие 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именно компаньон.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многим игрокам не нравится с ними контактировать, у них отсутствует интерес 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зачастую для игроков это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безнадобно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контакт только по необходимости.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данной проблемы можно выделить следствие, заключающееся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ограниченом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списке диалоговых фраз 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заранее известен игроку, и если расширять игровые возможности, то список будет увеличиваться, что не совсем удобно.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5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данной работы является разработка улучшения игровой механики взаимодействия с компаньоном, которая заключается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динамическом взаимодействии, с помощью набора любой фразы, которую захочет игрок в диалоговом окне 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 на основе данной фразы производится классификация игровой функции компаньона и тональности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итоге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выполнить нужную функцию и при этом учитывать тон сказанной фразы, и как то реагировать на это тоже, путем смены репутационных очков и блокировки некоторых функций.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можно выделить еще одну параллельную цель – это провести исследование решения данной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в области машинного обучения, путем определения наиболее оптимальной архитектуры нейронной сети.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12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Определить оптимальные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гиперпараметры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каждой нейронной сети,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обеих классификаций, на основе метрик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Определить лучшую модель для семантического анализа текста, на основе самого высокого показателя метрик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также с учетом минимального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времени обучения сети и подбора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31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55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68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системы был выбран язык программирования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библиотека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использованием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для оптимизации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была выбрана библиотека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она была разработана специально для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Она использует методы оптимизации, такие как случайный поиск, поиск по сетке и байесовскую оптимизацию, В данной работе использовалась последнее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подбора параметров использовалась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колаб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использованием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бы я это делал на своей машине, то время общего подбора достигала бы несколько дней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после подбора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парметров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обучение производилось на ноутбуке,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мне было интересно время обучения такой сети на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6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Токсичный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Существенно токсичный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Нецензурная лексика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брань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Угроза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Оскорбление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Личная ненависть.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1E9D-6EFB-411E-B6D9-EBF76DFB6FB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2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70B22-38A1-4900-BA62-C2E6F8A50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8EC1AC-A3E0-4107-B92E-4B2F415B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96873-D164-43C7-B894-4B14C25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549-9AC0-42E1-8BDC-DB7610B38D26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060AB-E76B-4D32-96D4-9E29EB87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1AB2C-29C4-468F-A600-699DEB9E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B32A1-AB01-4B61-B155-F9806961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2F2B7E-D7AF-4F90-88B9-698152C12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C28B73-6DF2-4FBC-AC68-4C88A54C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5409-575F-4A57-A8AE-BADDEB03B22B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38A32-4BD0-4389-8840-65B09260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016B4A-4B90-4DC4-A9C8-ED2A02F1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5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2ED032-E579-4842-978B-9E0B1772D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4C2EF9-3314-4ACC-8CEA-F2EE8EBAE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07487-7B0D-41DD-BC54-E03FDFC0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D9FF-9216-466C-9FA2-F5AB9E204232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73707-6585-4CBF-A705-8F485A0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0F96F-6C49-4496-9F9A-5ED67B09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1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2461B-1FB6-4679-92D7-718B9D2B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99FC1E-4647-42C0-8F69-AB1C413A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8E853-B373-41C5-B23D-0BD32E68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085E-1AE4-42F4-B407-317916763979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975E19-7889-4014-A7BA-D33C2771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F1ED80-4872-49A6-932B-E28D2C0B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482E7-ED6E-4F2F-8BED-9D9D3BDC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0D40A3-8016-460D-86D7-EE35F564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4E1510-A61C-41D2-A7D0-F9FB18B2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4DAF-AFB4-4EFE-A38A-E84257D8D7C3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4FC-800B-4E24-B4E0-E768B0F7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B9B95-3F40-45E9-908C-67F958BE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3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7C61E-F519-4549-879B-AB01572A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909546-8D1F-4DA4-89EB-50F52F357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98BB6A-A287-46E2-8BB0-CA18F697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8F41C-ADBD-470B-A356-2D8A78F5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E7C5-F9CC-4D92-B2BE-3C22DD922281}" type="datetime1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517CAF-D21A-4B68-9E5F-07F8261B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66D095-A7B0-4FD8-92D4-29F75CFB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41EEB-3EF7-454E-A643-0B61E083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75F5C2-B125-4BED-A7C3-35462C22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80A1E-6397-494C-A1BC-726C8EBD9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009497-D117-44CC-867F-C556C2208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1D7AFF-F1AC-4CC5-9CAF-2FD5890FB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D435B8-BA8C-4188-ABC6-8B07B32C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6214-8897-4FE6-86ED-B04A70182DC9}" type="datetime1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F18A99-DDC9-4871-9BAF-87808A37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6C08BB-A5DE-41A9-9AE7-3C1AC7B4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38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CAE21-10C9-485B-A238-E0B4EC39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C016D6-6954-45F7-B71A-DD2B3655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DC02-5EB6-40A1-8E74-E2CD4B0CF108}" type="datetime1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9E5823-EB90-457E-BE57-48B16169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3360DE-5B79-40E9-9ADC-917934E9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9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E968B5-023E-442F-920D-9B8D957A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5090-844A-4271-BF1F-0E4097470E9F}" type="datetime1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B45B70-EA68-4182-983B-0F656FA7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4FB64F-B5B2-4832-B198-22E8577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9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E7196-7E3D-4653-9A8B-8843ADCC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AC848-6EEB-4DF6-B30B-578F5655C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DC91E3-E25D-4F60-85C0-7C306707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2D4F69-AAE8-485C-8372-3855798A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EB73-0FEC-4595-81E4-92DB52727373}" type="datetime1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895BD3-928D-4F06-B8BD-B3F2F210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2D6C5E-9E0E-4C36-B52D-85161529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64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0640B-315C-49EC-8544-89305E43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A31224-3A26-4EDD-980F-649350BAE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7070C6-4EDA-4D2B-856D-05CBDE6B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8DE1AB-D160-4B9D-B165-034CF1A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662F-0FEA-48FF-BDFF-6D8414691119}" type="datetime1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28B4E7-EE57-4912-A71E-5A48C36A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05C053-855F-4F63-9C50-50D0E068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5F75A-3946-4FE5-A5C1-D75807E9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3D03B-59E9-4A8D-BDD9-330F5DD91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3EE07-B07C-4B84-83D6-B0E78A5F2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B9D6-2BA9-4EAE-9167-16A1A73F384F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428E8-DAB0-4192-94EE-CCEAB5A6C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E5C2B-9496-42AA-B5B5-0AC8885F4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C5B68-8823-4082-9E88-E8D5818E09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67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8864" y="1216151"/>
            <a:ext cx="9144000" cy="162629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взаимодействия игрока с компаньоном с применением нейронных сетей для решения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1224" y="4112361"/>
            <a:ext cx="6836228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 ______________С.Д. Махортов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д.ф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доцент 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_______________П.Н Парамонов, 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(маг)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д/о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_______________В.С. Тарасов, ст. преподаватель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21224" y="6291072"/>
            <a:ext cx="15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Воронеж 2023</a:t>
            </a:r>
          </a:p>
        </p:txBody>
      </p:sp>
    </p:spTree>
    <p:extLst>
      <p:ext uri="{BB962C8B-B14F-4D97-AF65-F5344CB8AC3E}">
        <p14:creationId xmlns:p14="http://schemas.microsoft.com/office/powerpoint/2010/main" val="169730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Обучающие данные тональности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5044DE-44C9-4A5F-889C-92560CDA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130993-9E21-452C-9718-A3356C70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7B74E78-3AA4-4927-9F88-0F4DCA73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 </a:t>
            </a:r>
            <a:r>
              <a:rPr lang="en-US" dirty="0"/>
              <a:t>Kaggle</a:t>
            </a:r>
            <a:endParaRPr lang="ru-RU" dirty="0"/>
          </a:p>
          <a:p>
            <a:r>
              <a:rPr lang="ru-RU" dirty="0"/>
              <a:t>Содержит набор сообщений сопоставленный с соответствующими классами</a:t>
            </a:r>
            <a:endParaRPr lang="en-US" dirty="0"/>
          </a:p>
          <a:p>
            <a:r>
              <a:rPr lang="ru-RU" dirty="0"/>
              <a:t>Количество данных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160000 </a:t>
            </a:r>
            <a:r>
              <a:rPr lang="ru-RU" dirty="0"/>
              <a:t>для обучения</a:t>
            </a:r>
          </a:p>
          <a:p>
            <a:pPr lvl="1"/>
            <a:r>
              <a:rPr lang="ru-RU" dirty="0"/>
              <a:t>64000 для тестов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5A83C0-82B6-43E5-A017-AF65AD049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7710"/>
            <a:ext cx="8919028" cy="16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6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Обучающие данные определения действия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10FEDC-5433-4D92-BAAD-B19E836D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AAFD7-CBBD-4B53-A4A6-824E3149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07469E-7571-4FB0-954D-168E39A7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 </a:t>
            </a:r>
            <a:r>
              <a:rPr lang="en-US" dirty="0" err="1"/>
              <a:t>ChatGPT</a:t>
            </a:r>
            <a:endParaRPr lang="ru-RU" dirty="0"/>
          </a:p>
          <a:p>
            <a:r>
              <a:rPr lang="ru-RU" dirty="0"/>
              <a:t>Набор сообщений с соответствием с номером класса действия</a:t>
            </a:r>
          </a:p>
          <a:p>
            <a:r>
              <a:rPr lang="ru-RU" dirty="0"/>
              <a:t>Количество данных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7000 </a:t>
            </a:r>
            <a:r>
              <a:rPr lang="ru-RU" dirty="0"/>
              <a:t>для обучения</a:t>
            </a:r>
          </a:p>
          <a:p>
            <a:pPr lvl="1"/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00 для тренировки</a:t>
            </a:r>
            <a:endParaRPr lang="en-US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FA6666-2748-4B36-A029-9B496CE6C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20" y="2948940"/>
            <a:ext cx="5975080" cy="32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5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Количество слоев в скрытом слое</a:t>
            </a:r>
          </a:p>
          <a:p>
            <a:pPr lvl="0"/>
            <a:r>
              <a:rPr lang="ru-RU" dirty="0"/>
              <a:t>Количество нейронов на каждом слое </a:t>
            </a:r>
          </a:p>
          <a:p>
            <a:pPr lvl="0"/>
            <a:r>
              <a:rPr lang="ru-RU" dirty="0"/>
              <a:t>Размерность вектора в слое </a:t>
            </a:r>
            <a:r>
              <a:rPr lang="ru-RU" dirty="0" err="1"/>
              <a:t>Embedding</a:t>
            </a:r>
            <a:endParaRPr lang="ru-RU" dirty="0"/>
          </a:p>
          <a:p>
            <a:pPr lvl="0"/>
            <a:r>
              <a:rPr lang="ru-RU" dirty="0"/>
              <a:t>Функция активации на каждом слое</a:t>
            </a:r>
          </a:p>
          <a:p>
            <a:pPr lvl="0"/>
            <a:r>
              <a:rPr lang="ru-RU" dirty="0"/>
              <a:t>Метод оптимизации</a:t>
            </a:r>
          </a:p>
          <a:p>
            <a:pPr lvl="0"/>
            <a:r>
              <a:rPr lang="ru-RU" dirty="0"/>
              <a:t>Коэффициенты регуляризации</a:t>
            </a:r>
          </a:p>
          <a:p>
            <a:pPr lvl="0"/>
            <a:r>
              <a:rPr lang="ru-RU" dirty="0"/>
              <a:t>Количество ядер свертки</a:t>
            </a:r>
          </a:p>
          <a:p>
            <a:pPr lvl="0"/>
            <a:r>
              <a:rPr lang="ru-RU" dirty="0"/>
              <a:t>Длинна окна свертки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9D1959-0EE3-4BFE-845B-45056B3B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0DB0A3-59D2-4C2A-9B18-62FDB56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6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тональности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A48C038-F036-4E7D-A093-70076C4A3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425552"/>
              </p:ext>
            </p:extLst>
          </p:nvPr>
        </p:nvGraphicFramePr>
        <p:xfrm>
          <a:off x="1280160" y="2316480"/>
          <a:ext cx="96366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639">
                  <a:extLst>
                    <a:ext uri="{9D8B030D-6E8A-4147-A177-3AD203B41FA5}">
                      <a16:colId xmlns:a16="http://schemas.microsoft.com/office/drawing/2014/main" val="390942339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929783511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4034919024"/>
                    </a:ext>
                  </a:extLst>
                </a:gridCol>
                <a:gridCol w="1457642">
                  <a:extLst>
                    <a:ext uri="{9D8B030D-6E8A-4147-A177-3AD203B41FA5}">
                      <a16:colId xmlns:a16="http://schemas.microsoft.com/office/drawing/2014/main" val="1128554512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3742608913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381293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подбора (</a:t>
                      </a:r>
                      <a:r>
                        <a:rPr lang="en-US" dirty="0"/>
                        <a:t>GPU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обучения (</a:t>
                      </a:r>
                      <a:r>
                        <a:rPr lang="en-US" dirty="0"/>
                        <a:t>CPU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Inference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3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</a:t>
                      </a:r>
                      <a:r>
                        <a:rPr lang="ru-RU" dirty="0"/>
                        <a:t>минуты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3ms/step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0,96269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0,9975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1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часа 18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25ms/step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0,95986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0,9961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9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часа 1 минута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19ms/step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0,95914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0,9852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9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 18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14ms/step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0,95076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0,9976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 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 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r>
                        <a:rPr lang="en-US" dirty="0"/>
                        <a:t>1ms/step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0,95034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0,3222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46475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836C04-AE3D-4D75-9049-2494FC82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FF70D9-8292-425F-8724-E8BE1133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99C5B68-8823-4082-9E88-E8D5818E098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7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сети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Слой 1</a:t>
            </a:r>
            <a:r>
              <a:rPr lang="en-US" dirty="0"/>
              <a:t>: Embedding(</a:t>
            </a:r>
            <a:r>
              <a:rPr lang="en-US" dirty="0" err="1"/>
              <a:t>output_dim</a:t>
            </a:r>
            <a:r>
              <a:rPr lang="en-US" dirty="0"/>
              <a:t>=36,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2</a:t>
            </a:r>
            <a:r>
              <a:rPr lang="en-US" dirty="0"/>
              <a:t>: Conv1D (filters=32, </a:t>
            </a:r>
            <a:r>
              <a:rPr lang="en-US" dirty="0" err="1"/>
              <a:t>kernel_size</a:t>
            </a:r>
            <a:r>
              <a:rPr lang="en-US" dirty="0"/>
              <a:t>=5, FA=</a:t>
            </a:r>
            <a:r>
              <a:rPr lang="en-US" dirty="0" err="1"/>
              <a:t>elu</a:t>
            </a:r>
            <a:r>
              <a:rPr lang="en-US" dirty="0"/>
              <a:t>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3</a:t>
            </a:r>
            <a:r>
              <a:rPr lang="en-US" dirty="0"/>
              <a:t>: MaxPooling1D(</a:t>
            </a:r>
            <a:r>
              <a:rPr lang="en-US" dirty="0" err="1"/>
              <a:t>pool_size</a:t>
            </a:r>
            <a:r>
              <a:rPr lang="en-US" dirty="0"/>
              <a:t>=2)</a:t>
            </a:r>
          </a:p>
          <a:p>
            <a:r>
              <a:rPr lang="ru-RU" dirty="0"/>
              <a:t>Слой 4</a:t>
            </a:r>
            <a:r>
              <a:rPr lang="en-US" dirty="0"/>
              <a:t>: Flatten()</a:t>
            </a:r>
          </a:p>
          <a:p>
            <a:r>
              <a:rPr lang="ru-RU" dirty="0"/>
              <a:t>Слой 5</a:t>
            </a:r>
            <a:r>
              <a:rPr lang="en-US" dirty="0"/>
              <a:t>: Dense(units=108, FA=</a:t>
            </a:r>
            <a:r>
              <a:rPr lang="en-US" dirty="0" err="1"/>
              <a:t>elu</a:t>
            </a:r>
            <a:r>
              <a:rPr lang="en-US" dirty="0"/>
              <a:t>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6</a:t>
            </a:r>
            <a:r>
              <a:rPr lang="en-US" dirty="0"/>
              <a:t>: Dense(units =6, FA=sigmoid)</a:t>
            </a:r>
          </a:p>
          <a:p>
            <a:r>
              <a:rPr lang="en-US" dirty="0"/>
              <a:t>Optimizer=</a:t>
            </a:r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Loss=</a:t>
            </a:r>
            <a:r>
              <a:rPr lang="en-US" dirty="0" err="1"/>
              <a:t>binary_crossentropy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9D1959-0EE3-4BFE-845B-45056B3B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0DB0A3-59D2-4C2A-9B18-62FDB56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65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обучения сети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10FEDC-5433-4D92-BAAD-B19E836D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AAFD7-CBBD-4B53-A4A6-824E3149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15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2E96878-C8F5-45E7-822E-D412C6C7B1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4862" y="1825625"/>
            <a:ext cx="90022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2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выбора действия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A48C038-F036-4E7D-A093-70076C4A3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018885"/>
              </p:ext>
            </p:extLst>
          </p:nvPr>
        </p:nvGraphicFramePr>
        <p:xfrm>
          <a:off x="1752600" y="2316480"/>
          <a:ext cx="8686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909423395"/>
                    </a:ext>
                  </a:extLst>
                </a:gridCol>
                <a:gridCol w="2293620">
                  <a:extLst>
                    <a:ext uri="{9D8B030D-6E8A-4147-A177-3AD203B41FA5}">
                      <a16:colId xmlns:a16="http://schemas.microsoft.com/office/drawing/2014/main" val="92978351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3491902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533829004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1128554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подбора (</a:t>
                      </a:r>
                      <a:r>
                        <a:rPr lang="en-US" dirty="0"/>
                        <a:t>GPU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обучения (</a:t>
                      </a:r>
                      <a:r>
                        <a:rPr lang="en-US" dirty="0"/>
                        <a:t>CPU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Inference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3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  <a:r>
                        <a:rPr lang="ru-RU" dirty="0"/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0,9821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1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9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 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9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минута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8879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39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/step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855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46475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46E6CA-8785-46E1-A135-8C81C91E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9EB94-16F7-4C61-8386-667E5F99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39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сети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Слой 1</a:t>
            </a:r>
            <a:r>
              <a:rPr lang="en-US" dirty="0"/>
              <a:t>: Embedding(</a:t>
            </a:r>
            <a:r>
              <a:rPr lang="en-US" dirty="0" err="1"/>
              <a:t>output_dim</a:t>
            </a:r>
            <a:r>
              <a:rPr lang="en-US" dirty="0"/>
              <a:t>=116,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2</a:t>
            </a:r>
            <a:r>
              <a:rPr lang="en-US" dirty="0"/>
              <a:t>: Conv1D (filters=172, </a:t>
            </a:r>
            <a:r>
              <a:rPr lang="en-US" dirty="0" err="1"/>
              <a:t>kernel_size</a:t>
            </a:r>
            <a:r>
              <a:rPr lang="en-US" dirty="0"/>
              <a:t>=3, FA=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3</a:t>
            </a:r>
            <a:r>
              <a:rPr lang="en-US" dirty="0"/>
              <a:t>: MaxPooling1D(</a:t>
            </a:r>
            <a:r>
              <a:rPr lang="en-US" dirty="0" err="1"/>
              <a:t>pool_size</a:t>
            </a:r>
            <a:r>
              <a:rPr lang="en-US" dirty="0"/>
              <a:t>=2)</a:t>
            </a:r>
          </a:p>
          <a:p>
            <a:r>
              <a:rPr lang="ru-RU" dirty="0"/>
              <a:t>Слой 4</a:t>
            </a:r>
            <a:r>
              <a:rPr lang="en-US" dirty="0"/>
              <a:t>: Flatten()</a:t>
            </a:r>
          </a:p>
          <a:p>
            <a:r>
              <a:rPr lang="ru-RU" dirty="0"/>
              <a:t>Слой 5</a:t>
            </a:r>
            <a:r>
              <a:rPr lang="en-US" dirty="0"/>
              <a:t>: Dense(units=140, FA=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regularizer</a:t>
            </a:r>
            <a:r>
              <a:rPr lang="en-US" dirty="0"/>
              <a:t>=1e-4)</a:t>
            </a:r>
          </a:p>
          <a:p>
            <a:r>
              <a:rPr lang="ru-RU" dirty="0"/>
              <a:t>Слой 6</a:t>
            </a:r>
            <a:r>
              <a:rPr lang="en-US" dirty="0"/>
              <a:t>: Dense(units =15, FA=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  <a:p>
            <a:r>
              <a:rPr lang="en-US" dirty="0"/>
              <a:t>Optimizer=</a:t>
            </a:r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Loss=</a:t>
            </a:r>
            <a:r>
              <a:rPr lang="en-US" dirty="0" err="1"/>
              <a:t>categorial_crossentropy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9D1959-0EE3-4BFE-845B-45056B3B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0DB0A3-59D2-4C2A-9B18-62FDB56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2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обучения сети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10FEDC-5433-4D92-BAAD-B19E836D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AAFD7-CBBD-4B53-A4A6-824E3149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18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3CE5E68-74C6-4CB2-B23D-5267E0CAE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9606" y="1825625"/>
            <a:ext cx="78127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8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81CA13-4B27-4520-90E4-22D10390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Разработана механика взаимодействия с компаньоном, благодаря которой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Игрок может</a:t>
            </a:r>
            <a:r>
              <a:rPr lang="en-US" dirty="0"/>
              <a:t> </a:t>
            </a:r>
            <a:r>
              <a:rPr lang="ru-RU" dirty="0"/>
              <a:t>ввести необходимую ему фразу в диалоговое окно с </a:t>
            </a:r>
            <a:r>
              <a:rPr lang="en-US" dirty="0"/>
              <a:t>NPC</a:t>
            </a:r>
            <a:endParaRPr lang="ru-RU" dirty="0"/>
          </a:p>
          <a:p>
            <a:pPr lvl="1"/>
            <a:r>
              <a:rPr lang="ru-RU" dirty="0"/>
              <a:t>После чего классифицируется данная фраза по функциям </a:t>
            </a:r>
            <a:r>
              <a:rPr lang="en-US" dirty="0"/>
              <a:t>NPC </a:t>
            </a:r>
            <a:r>
              <a:rPr lang="ru-RU" dirty="0"/>
              <a:t>и по тональности</a:t>
            </a:r>
          </a:p>
          <a:p>
            <a:pPr lvl="1"/>
            <a:r>
              <a:rPr lang="ru-RU" dirty="0"/>
              <a:t>На основе этого</a:t>
            </a:r>
            <a:r>
              <a:rPr lang="en-US" dirty="0"/>
              <a:t> NPC </a:t>
            </a:r>
            <a:r>
              <a:rPr lang="ru-RU" dirty="0"/>
              <a:t>выполнить требуемую функцию</a:t>
            </a:r>
            <a:endParaRPr lang="en-US" dirty="0"/>
          </a:p>
          <a:p>
            <a:r>
              <a:rPr lang="ru-RU" dirty="0"/>
              <a:t>Разработаны наиболее подходящие модели нейронной сети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Для классификации тональности фраз</a:t>
            </a:r>
            <a:r>
              <a:rPr lang="en-US" dirty="0"/>
              <a:t> </a:t>
            </a:r>
            <a:r>
              <a:rPr lang="ru-RU" dirty="0"/>
              <a:t>наиболее подходящей является – </a:t>
            </a:r>
            <a:r>
              <a:rPr lang="en-US" dirty="0"/>
              <a:t>CNN, </a:t>
            </a:r>
            <a:r>
              <a:rPr lang="ru-RU" dirty="0"/>
              <a:t>с временем обучения в 39 секунд, </a:t>
            </a:r>
            <a:r>
              <a:rPr lang="en-US" dirty="0"/>
              <a:t>Inference = 3ms/step, AUC = </a:t>
            </a:r>
            <a:r>
              <a:rPr lang="ru-RU" dirty="0"/>
              <a:t>0,96269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Accuracy = </a:t>
            </a:r>
            <a:r>
              <a:rPr lang="ru-RU" dirty="0"/>
              <a:t>0,9975</a:t>
            </a:r>
          </a:p>
          <a:p>
            <a:pPr lvl="1"/>
            <a:r>
              <a:rPr lang="ru-RU" dirty="0"/>
              <a:t>Для классификации функций </a:t>
            </a:r>
            <a:r>
              <a:rPr lang="en-US" dirty="0"/>
              <a:t>NPC </a:t>
            </a:r>
            <a:r>
              <a:rPr lang="ru-RU" dirty="0"/>
              <a:t>наиболее подходящей является – </a:t>
            </a:r>
            <a:r>
              <a:rPr lang="en-US" dirty="0"/>
              <a:t>CNN, </a:t>
            </a:r>
            <a:r>
              <a:rPr lang="ru-RU" dirty="0"/>
              <a:t>с временем обучения в 20 секунд, </a:t>
            </a:r>
            <a:r>
              <a:rPr lang="en-US" dirty="0"/>
              <a:t>Inference = </a:t>
            </a:r>
            <a:r>
              <a:rPr lang="ru-RU" dirty="0"/>
              <a:t>8</a:t>
            </a:r>
            <a:r>
              <a:rPr lang="en-US" dirty="0" err="1"/>
              <a:t>ms</a:t>
            </a:r>
            <a:r>
              <a:rPr lang="en-US" dirty="0"/>
              <a:t>/step </a:t>
            </a:r>
            <a:r>
              <a:rPr lang="ru-RU" dirty="0"/>
              <a:t>и </a:t>
            </a:r>
            <a:r>
              <a:rPr lang="en-US" dirty="0"/>
              <a:t>Accuracy = </a:t>
            </a:r>
            <a:r>
              <a:rPr lang="ru-RU" dirty="0"/>
              <a:t>0,9821</a:t>
            </a:r>
          </a:p>
          <a:p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F83DD-059F-4B3D-8E92-5D2FDA28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AA1225-A5D2-4D66-A1E4-65FB0BC2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Глоссарий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NPC – </a:t>
            </a:r>
            <a:r>
              <a:rPr lang="ru-RU" dirty="0"/>
              <a:t>неигровой персонаж, который не находится под контролем игрока. В играх поведение таких персонажей определяется </a:t>
            </a:r>
            <a:r>
              <a:rPr lang="ru-RU" dirty="0" err="1"/>
              <a:t>программно</a:t>
            </a:r>
            <a:r>
              <a:rPr lang="ru-RU" dirty="0"/>
              <a:t>.</a:t>
            </a:r>
          </a:p>
          <a:p>
            <a:r>
              <a:rPr lang="ru-RU" dirty="0"/>
              <a:t>Компаньон – </a:t>
            </a:r>
            <a:r>
              <a:rPr lang="en-US" dirty="0"/>
              <a:t>NPC, </a:t>
            </a:r>
            <a:r>
              <a:rPr lang="ru-RU" dirty="0"/>
              <a:t>сопровождающий игрока в процессе прохождения игры</a:t>
            </a:r>
          </a:p>
          <a:p>
            <a:r>
              <a:rPr lang="ru-RU" dirty="0"/>
              <a:t>RPG - это жанр компьютерных игр, в которых игроки играют роль персонажей, развивают их навыки и участвуют в приключениях в вымышленном игровом мире.</a:t>
            </a:r>
            <a:endParaRPr lang="en-US" dirty="0"/>
          </a:p>
          <a:p>
            <a:r>
              <a:rPr lang="ru-RU" dirty="0" err="1"/>
              <a:t>Геймдизайн</a:t>
            </a:r>
            <a:r>
              <a:rPr lang="ru-RU" dirty="0"/>
              <a:t> - это процесс создания и определения правил, механик, контента и визуального стиля игры, чтобы достичь желаемого игрового опыта для игроков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E02B71-6FC9-4E3B-A521-A176860A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AE0E5-4BEE-4508-8ECF-1A3C074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85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8864" y="1216151"/>
            <a:ext cx="9144000" cy="162629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взаимодействия игрока с компаньоном с применением нейронных сетей для решения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1224" y="4112361"/>
            <a:ext cx="6836228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 ______________С.Д. Махортов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д.ф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доцент 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_______________П.Н Парамонов, 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(маг)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д/о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_______________В.С. Тарасов, ст. преподаватель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21224" y="6291072"/>
            <a:ext cx="15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Воронеж 2023</a:t>
            </a:r>
          </a:p>
        </p:txBody>
      </p:sp>
    </p:spTree>
    <p:extLst>
      <p:ext uri="{BB962C8B-B14F-4D97-AF65-F5344CB8AC3E}">
        <p14:creationId xmlns:p14="http://schemas.microsoft.com/office/powerpoint/2010/main" val="210950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Игры стремительно совершенствовались</a:t>
            </a:r>
          </a:p>
          <a:p>
            <a:r>
              <a:rPr lang="ru-RU" dirty="0"/>
              <a:t>Техническое развитие игр опережает развитие </a:t>
            </a:r>
            <a:r>
              <a:rPr lang="ru-RU" dirty="0" err="1"/>
              <a:t>геймдизайна</a:t>
            </a:r>
            <a:endParaRPr lang="ru-RU" dirty="0"/>
          </a:p>
          <a:p>
            <a:r>
              <a:rPr lang="ru-RU" dirty="0"/>
              <a:t>Недостаточно технической составляющей для высоких оценок</a:t>
            </a:r>
          </a:p>
          <a:p>
            <a:r>
              <a:rPr lang="ru-RU" dirty="0"/>
              <a:t>Развитие </a:t>
            </a:r>
            <a:r>
              <a:rPr lang="ru-RU" dirty="0" err="1"/>
              <a:t>геймдизайна</a:t>
            </a:r>
            <a:r>
              <a:rPr lang="ru-RU" dirty="0"/>
              <a:t> по многим направлениям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E02B71-6FC9-4E3B-A521-A176860A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AE0E5-4BEE-4508-8ECF-1A3C074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28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Проблема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Недостаточное вовлечение игрока во взаимодействие с </a:t>
            </a:r>
            <a:r>
              <a:rPr lang="en-US" dirty="0"/>
              <a:t>NPC</a:t>
            </a:r>
            <a:endParaRPr lang="ru-RU" dirty="0"/>
          </a:p>
          <a:p>
            <a:pPr lvl="1"/>
            <a:r>
              <a:rPr lang="ru-RU" dirty="0"/>
              <a:t>Отсутствие интереса к </a:t>
            </a:r>
            <a:r>
              <a:rPr lang="en-US" dirty="0"/>
              <a:t>NPC</a:t>
            </a:r>
          </a:p>
          <a:p>
            <a:pPr lvl="1"/>
            <a:r>
              <a:rPr lang="ru-RU" dirty="0" err="1"/>
              <a:t>Безнадобность</a:t>
            </a:r>
            <a:r>
              <a:rPr lang="ru-RU" dirty="0"/>
              <a:t> </a:t>
            </a:r>
            <a:r>
              <a:rPr lang="en-US" dirty="0"/>
              <a:t>NPC</a:t>
            </a:r>
            <a:endParaRPr lang="ru-RU" dirty="0"/>
          </a:p>
          <a:p>
            <a:pPr lvl="1"/>
            <a:r>
              <a:rPr lang="ru-RU" dirty="0"/>
              <a:t>Контакт только если это необходимо</a:t>
            </a:r>
          </a:p>
          <a:p>
            <a:r>
              <a:rPr lang="ru-RU" dirty="0"/>
              <a:t>Ограниченный и минимальный набор функций </a:t>
            </a:r>
            <a:r>
              <a:rPr lang="en-US" dirty="0"/>
              <a:t>NPC</a:t>
            </a:r>
            <a:endParaRPr lang="ru-RU" dirty="0"/>
          </a:p>
          <a:p>
            <a:pPr lvl="1"/>
            <a:r>
              <a:rPr lang="ru-RU" dirty="0"/>
              <a:t>Список диалоговых фраз заранее известен</a:t>
            </a:r>
          </a:p>
          <a:p>
            <a:pPr lvl="1"/>
            <a:r>
              <a:rPr lang="ru-RU" dirty="0"/>
              <a:t>Если расширять возможности, список будет также увеличиваться, что приведет к неудобству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E02B71-6FC9-4E3B-A521-A176860A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AE0E5-4BEE-4508-8ECF-1A3C074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17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данной работы является разработка улучшения игровой механики, которая заключается</a:t>
            </a:r>
            <a:r>
              <a:rPr lang="en-US" dirty="0"/>
              <a:t>:</a:t>
            </a:r>
          </a:p>
          <a:p>
            <a:r>
              <a:rPr lang="ru-RU" dirty="0"/>
              <a:t>Динамическом взаимодействии между игроком и компаньоном</a:t>
            </a:r>
          </a:p>
          <a:p>
            <a:r>
              <a:rPr lang="ru-RU" dirty="0"/>
              <a:t>Составлении любой фразы игрока к компаньону</a:t>
            </a:r>
          </a:p>
          <a:p>
            <a:r>
              <a:rPr lang="ru-RU" dirty="0"/>
              <a:t>Классификации игровой функции компаньона и тональности на основе фразы</a:t>
            </a:r>
          </a:p>
          <a:p>
            <a:pPr marL="0" indent="0">
              <a:buNone/>
            </a:pPr>
            <a:r>
              <a:rPr lang="ru-RU" dirty="0"/>
              <a:t>А также в проведении исследования решения </a:t>
            </a:r>
            <a:r>
              <a:rPr lang="en-US" dirty="0"/>
              <a:t>NLP </a:t>
            </a:r>
            <a:r>
              <a:rPr lang="ru-RU" dirty="0"/>
              <a:t>задачи в области машинного обучения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E1DE17-3802-4440-A390-3817C848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E201E-8047-4415-818B-B11E2B2B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40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Произвести сбор данных для формирования обучающей выборки классификации игрового события и классификации тональности</a:t>
            </a:r>
          </a:p>
          <a:p>
            <a:pPr lvl="0"/>
            <a:r>
              <a:rPr lang="ru-RU" dirty="0"/>
              <a:t>Определить оптимальные </a:t>
            </a:r>
            <a:r>
              <a:rPr lang="ru-RU" dirty="0" err="1"/>
              <a:t>гиперпараметры</a:t>
            </a:r>
            <a:r>
              <a:rPr lang="ru-RU" dirty="0"/>
              <a:t> для каждой нейронной сети</a:t>
            </a:r>
          </a:p>
          <a:p>
            <a:pPr lvl="0"/>
            <a:r>
              <a:rPr lang="ru-RU" dirty="0"/>
              <a:t>Определить лучшую модель для семантического анализа текста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E1DE17-3802-4440-A390-3817C848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E201E-8047-4415-818B-B11E2B2B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4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Игровые функции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Интерактивные способности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Рассказать о мире</a:t>
            </a:r>
          </a:p>
          <a:p>
            <a:pPr lvl="1"/>
            <a:r>
              <a:rPr lang="ru-RU" dirty="0"/>
              <a:t>Напомнить суть текущего задания</a:t>
            </a:r>
          </a:p>
          <a:p>
            <a:pPr lvl="1"/>
            <a:r>
              <a:rPr lang="ru-RU" dirty="0"/>
              <a:t>Дать совет по тактике боя</a:t>
            </a:r>
          </a:p>
          <a:p>
            <a:pPr lvl="1"/>
            <a:r>
              <a:rPr lang="ru-RU" dirty="0"/>
              <a:t>Дать совет по прохождению текущего задания</a:t>
            </a:r>
            <a:endParaRPr lang="en-US" dirty="0"/>
          </a:p>
          <a:p>
            <a:r>
              <a:rPr lang="ru-RU" dirty="0"/>
              <a:t>Боевые способности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Тренировочный бой(меч, булава, топор, рукопашный бой)</a:t>
            </a:r>
          </a:p>
          <a:p>
            <a:pPr lvl="1"/>
            <a:r>
              <a:rPr lang="ru-RU" dirty="0"/>
              <a:t>Вылечить игрока</a:t>
            </a:r>
          </a:p>
          <a:p>
            <a:pPr lvl="1"/>
            <a:r>
              <a:rPr lang="ru-RU" dirty="0"/>
              <a:t>Перейти в ближний</a:t>
            </a:r>
            <a:r>
              <a:rPr lang="en-US" dirty="0"/>
              <a:t>/</a:t>
            </a:r>
            <a:r>
              <a:rPr lang="ru-RU" dirty="0"/>
              <a:t>дальний бой</a:t>
            </a:r>
            <a:endParaRPr lang="en-US" dirty="0"/>
          </a:p>
          <a:p>
            <a:r>
              <a:rPr lang="ru-RU" dirty="0"/>
              <a:t>Различные способности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Обменяться ресурсами</a:t>
            </a:r>
          </a:p>
          <a:p>
            <a:pPr lvl="1"/>
            <a:r>
              <a:rPr lang="ru-RU" dirty="0"/>
              <a:t>Взломать замок</a:t>
            </a:r>
          </a:p>
          <a:p>
            <a:pPr lvl="1"/>
            <a:r>
              <a:rPr lang="ru-RU" dirty="0"/>
              <a:t>Исследовать территорию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AEF135-0E45-4A9E-837A-66BB8E61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83619D-EFE9-40A3-84F5-9ED29D11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08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AEF135-0E45-4A9E-837A-66BB8E61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83619D-EFE9-40A3-84F5-9ED29D11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8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384D9B8-E362-4A33-BAAC-02C8FC24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80" y="1384663"/>
            <a:ext cx="10112840" cy="5355308"/>
          </a:xfrm>
        </p:spPr>
      </p:pic>
    </p:spTree>
    <p:extLst>
      <p:ext uri="{BB962C8B-B14F-4D97-AF65-F5344CB8AC3E}">
        <p14:creationId xmlns:p14="http://schemas.microsoft.com/office/powerpoint/2010/main" val="115180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F08C-1251-4C18-978D-D4038255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67739-AFFD-4929-B5EB-980BFC9E7B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3.10.9</a:t>
            </a:r>
          </a:p>
          <a:p>
            <a:r>
              <a:rPr lang="en-US" dirty="0" err="1"/>
              <a:t>Tensorflow</a:t>
            </a:r>
            <a:r>
              <a:rPr lang="en-US" dirty="0"/>
              <a:t> 2.10.0</a:t>
            </a:r>
          </a:p>
          <a:p>
            <a:r>
              <a:rPr lang="en-US" dirty="0" err="1"/>
              <a:t>Keras</a:t>
            </a:r>
            <a:r>
              <a:rPr lang="en-US" dirty="0"/>
              <a:t> 2.10.0</a:t>
            </a:r>
          </a:p>
          <a:p>
            <a:r>
              <a:rPr lang="en-US" dirty="0" err="1"/>
              <a:t>KerasTuner</a:t>
            </a:r>
            <a:r>
              <a:rPr lang="en-US" dirty="0"/>
              <a:t> 1.3.5</a:t>
            </a:r>
          </a:p>
          <a:p>
            <a:r>
              <a:rPr lang="en-US" dirty="0"/>
              <a:t>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 err="1"/>
              <a:t>DataSpell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3E9E9C-98E1-40FC-84AD-01A5CD5B36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CPU: AMD Ryzen 5 3500U 2.1GHz</a:t>
            </a:r>
          </a:p>
          <a:p>
            <a:pPr marL="0" indent="0">
              <a:buNone/>
            </a:pPr>
            <a:r>
              <a:rPr lang="en-US" dirty="0"/>
              <a:t>RAM: 5.71 GB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8C8557-3F01-4141-9282-2C6F7ACE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E46DE-EBB7-4DC5-AF11-F6724FF4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5B68-8823-4082-9E88-E8D5818E098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4122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1694</Words>
  <Application>Microsoft Office PowerPoint</Application>
  <PresentationFormat>Широкоэкранный</PresentationFormat>
  <Paragraphs>278</Paragraphs>
  <Slides>20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Система взаимодействия игрока с компаньоном с применением нейронных сетей для решения NLP задач</vt:lpstr>
      <vt:lpstr>Глоссарий</vt:lpstr>
      <vt:lpstr>Введение</vt:lpstr>
      <vt:lpstr>Введение</vt:lpstr>
      <vt:lpstr>Цель работы</vt:lpstr>
      <vt:lpstr>Задачи</vt:lpstr>
      <vt:lpstr>Игровые функции NPC</vt:lpstr>
      <vt:lpstr>Диаграмма последовательности</vt:lpstr>
      <vt:lpstr>Средства реализации</vt:lpstr>
      <vt:lpstr>Обучающие данные тональности</vt:lpstr>
      <vt:lpstr>Обучающие данные определения действия</vt:lpstr>
      <vt:lpstr>Множество гиперпараметров</vt:lpstr>
      <vt:lpstr>Реализация тональности</vt:lpstr>
      <vt:lpstr>Архитектура сети </vt:lpstr>
      <vt:lpstr>Процесс обучения сети</vt:lpstr>
      <vt:lpstr>Реализация выбора действия</vt:lpstr>
      <vt:lpstr>Архитектура сети </vt:lpstr>
      <vt:lpstr>Процесс обучения сети</vt:lpstr>
      <vt:lpstr>Вывод</vt:lpstr>
      <vt:lpstr>Система взаимодействия игрока с компаньоном с применением нейронных сетей для решения NLP задач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взаимодействия игрока с компаньоном с применением нейронных сетей для решения NLP задач</dc:title>
  <dc:creator>Павел Парамонов</dc:creator>
  <cp:lastModifiedBy>Павел Парамонов</cp:lastModifiedBy>
  <cp:revision>102</cp:revision>
  <dcterms:created xsi:type="dcterms:W3CDTF">2023-04-17T16:02:29Z</dcterms:created>
  <dcterms:modified xsi:type="dcterms:W3CDTF">2023-05-17T19:11:10Z</dcterms:modified>
</cp:coreProperties>
</file>