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/>
              <a:t>k*NlogN</a:t>
            </a:r>
          </a:p>
          <a:p>
            <a:pPr>
              <a:defRPr/>
            </a:pPr>
            <a:endParaRPr lang="en-US" sz="900"/>
          </a:p>
          <a:p>
            <a:pPr>
              <a:defRPr/>
            </a:pPr>
            <a:r>
              <a:rPr lang="ru-RU" sz="900"/>
              <a:t>Программа</a:t>
            </a:r>
            <a:endParaRPr lang="en-US" sz="900"/>
          </a:p>
        </c:rich>
      </c:tx>
      <c:layout>
        <c:manualLayout>
          <c:xMode val="edge"/>
          <c:yMode val="edge"/>
          <c:x val="0.62730624189217732"/>
          <c:y val="0.148148148148148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2479184893554972"/>
          <c:w val="0.61104152210858698"/>
          <c:h val="0.6696372849227180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работы программы, с.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9">
                  <c:v>4096</c:v>
                </c:pt>
                <c:pt idx="10">
                  <c:v>8192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0.20339699999999999</c:v>
                </c:pt>
                <c:pt idx="1">
                  <c:v>0.30782599999999999</c:v>
                </c:pt>
                <c:pt idx="2">
                  <c:v>0.34572700000000001</c:v>
                </c:pt>
                <c:pt idx="3">
                  <c:v>0.54836499999999999</c:v>
                </c:pt>
                <c:pt idx="4">
                  <c:v>0.77947200000000005</c:v>
                </c:pt>
                <c:pt idx="5">
                  <c:v>1.559577</c:v>
                </c:pt>
                <c:pt idx="6">
                  <c:v>2.8973300000000002</c:v>
                </c:pt>
                <c:pt idx="7">
                  <c:v>4.4531900000000002</c:v>
                </c:pt>
                <c:pt idx="8">
                  <c:v>10.367800000000001</c:v>
                </c:pt>
                <c:pt idx="9">
                  <c:v>22.8125</c:v>
                </c:pt>
                <c:pt idx="10">
                  <c:v>38.863399999999999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74-4B20-BC44-6497DF942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441440"/>
        <c:axId val="400443080"/>
      </c:scatterChart>
      <c:scatterChart>
        <c:scatterStyle val="lineMarker"/>
        <c:varyColors val="0"/>
        <c:ser>
          <c:idx val="1"/>
          <c:order val="1"/>
          <c:tx>
            <c:strRef>
              <c:f>Лист1!$E$1</c:f>
              <c:strCache>
                <c:ptCount val="1"/>
                <c:pt idx="0">
                  <c:v>k*NlogN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9">
                  <c:v>4096</c:v>
                </c:pt>
                <c:pt idx="10">
                  <c:v>8192</c:v>
                </c:pt>
              </c:numCache>
            </c:numRef>
          </c:xVal>
          <c:yVal>
            <c:numRef>
              <c:f>Лист1!$E$2:$E$12</c:f>
              <c:numCache>
                <c:formatCode>General</c:formatCode>
                <c:ptCount val="11"/>
                <c:pt idx="0">
                  <c:v>1.014916590030519E-2</c:v>
                </c:pt>
                <c:pt idx="1">
                  <c:v>2.7064442400813838E-2</c:v>
                </c:pt>
                <c:pt idx="2">
                  <c:v>6.7661106002034593E-2</c:v>
                </c:pt>
                <c:pt idx="3">
                  <c:v>0.16238665440488304</c:v>
                </c:pt>
                <c:pt idx="4">
                  <c:v>0.37890219361139371</c:v>
                </c:pt>
                <c:pt idx="5">
                  <c:v>0.86606215682604282</c:v>
                </c:pt>
                <c:pt idx="6">
                  <c:v>1.9486398528585964</c:v>
                </c:pt>
                <c:pt idx="7">
                  <c:v>4.330310784130214</c:v>
                </c:pt>
                <c:pt idx="8">
                  <c:v>9.5266837250864711</c:v>
                </c:pt>
                <c:pt idx="9">
                  <c:v>20.785491763825028</c:v>
                </c:pt>
                <c:pt idx="10">
                  <c:v>45.03523215495423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74-4B20-BC44-6497DF942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441440"/>
        <c:axId val="400443080"/>
      </c:scatterChart>
      <c:valAx>
        <c:axId val="400441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</a:t>
                </a:r>
                <a:r>
                  <a:rPr lang="ru-RU" baseline="0"/>
                  <a:t> входных данных, КБ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0443080"/>
        <c:crosses val="autoZero"/>
        <c:crossBetween val="midCat"/>
      </c:valAx>
      <c:valAx>
        <c:axId val="400443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  <a:r>
                  <a:rPr lang="ru-RU" baseline="0"/>
                  <a:t> работы,с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0441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2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75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46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82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92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293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60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94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24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74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3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36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72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38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0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784E03-A7C5-40FA-8E1C-9F9F3406510D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69525-DBE8-49EF-B009-F7FFDDA0C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705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461818"/>
            <a:ext cx="8825658" cy="4315563"/>
          </a:xfrm>
        </p:spPr>
        <p:txBody>
          <a:bodyPr/>
          <a:lstStyle/>
          <a:p>
            <a:r>
              <a:rPr lang="ru-RU" dirty="0" smtClean="0"/>
              <a:t>Курсовая работа </a:t>
            </a:r>
            <a:r>
              <a:rPr lang="ru-RU" dirty="0"/>
              <a:t>по дисциплине «Алгоритмы и структуры данных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4482" y="5202254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Burrows-Wheeler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470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9537"/>
          </a:xfrm>
        </p:spPr>
        <p:txBody>
          <a:bodyPr/>
          <a:lstStyle/>
          <a:p>
            <a:r>
              <a:rPr lang="ru-RU" b="1" dirty="0"/>
              <a:t>Техническое задание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30036"/>
            <a:ext cx="11121015" cy="4918363"/>
          </a:xfrm>
        </p:spPr>
        <p:txBody>
          <a:bodyPr/>
          <a:lstStyle/>
          <a:p>
            <a:r>
              <a:rPr lang="ru-RU" dirty="0"/>
              <a:t>Требуется создать приложение, позволяющее производить сжатие и распаковку данных при помощи преобразований </a:t>
            </a:r>
            <a:r>
              <a:rPr lang="ru-RU" dirty="0" err="1"/>
              <a:t>Move-to-front</a:t>
            </a:r>
            <a:r>
              <a:rPr lang="ru-RU" dirty="0"/>
              <a:t> и </a:t>
            </a:r>
            <a:r>
              <a:rPr lang="ru-RU" dirty="0" err="1"/>
              <a:t>Барроуза-Уилера</a:t>
            </a:r>
            <a:r>
              <a:rPr lang="ru-RU" dirty="0"/>
              <a:t>, а также кодирования </a:t>
            </a:r>
            <a:r>
              <a:rPr lang="ru-RU" dirty="0" smtClean="0"/>
              <a:t>Хаффмана.</a:t>
            </a:r>
          </a:p>
          <a:p>
            <a:r>
              <a:rPr lang="ru-RU" dirty="0" smtClean="0"/>
              <a:t>Приложение будет представлять </a:t>
            </a:r>
            <a:r>
              <a:rPr lang="ru-RU" dirty="0"/>
              <a:t>собой </a:t>
            </a:r>
            <a:r>
              <a:rPr lang="ru-RU" dirty="0" err="1"/>
              <a:t>exe</a:t>
            </a:r>
            <a:r>
              <a:rPr lang="ru-RU" dirty="0"/>
              <a:t> файл проекта, который вызывает консоль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в которой производиться последующие действия с вашим файлом на </a:t>
            </a:r>
            <a:r>
              <a:rPr lang="ru-RU" dirty="0" smtClean="0"/>
              <a:t>компьютере</a:t>
            </a:r>
          </a:p>
          <a:p>
            <a:endParaRPr lang="ru-RU" dirty="0" smtClean="0"/>
          </a:p>
          <a:p>
            <a:r>
              <a:rPr lang="ru-RU" b="1" dirty="0"/>
              <a:t>Реализовать:</a:t>
            </a:r>
          </a:p>
          <a:p>
            <a:r>
              <a:rPr lang="ru-RU" dirty="0"/>
              <a:t>Класс </a:t>
            </a:r>
            <a:r>
              <a:rPr lang="ru-RU" dirty="0" err="1"/>
              <a:t>MoveToFront</a:t>
            </a:r>
            <a:r>
              <a:rPr lang="ru-RU" dirty="0"/>
              <a:t>, осуществляющий MTF-преобразование;</a:t>
            </a:r>
          </a:p>
          <a:p>
            <a:r>
              <a:rPr lang="ru-RU" dirty="0"/>
              <a:t>Класс </a:t>
            </a:r>
            <a:r>
              <a:rPr lang="ru-RU" dirty="0" err="1"/>
              <a:t>BurrowsWheeler</a:t>
            </a:r>
            <a:r>
              <a:rPr lang="ru-RU" dirty="0"/>
              <a:t>, осуществляющий преобразование </a:t>
            </a:r>
            <a:r>
              <a:rPr lang="ru-RU" dirty="0" err="1"/>
              <a:t>Барроуза-Уилера</a:t>
            </a:r>
            <a:r>
              <a:rPr lang="ru-RU" dirty="0"/>
              <a:t>;</a:t>
            </a:r>
          </a:p>
          <a:p>
            <a:r>
              <a:rPr lang="ru-RU" dirty="0"/>
              <a:t>Класс, осуществляющий кодирование по Хаффману;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657" y="120209"/>
            <a:ext cx="9404723" cy="554046"/>
          </a:xfrm>
        </p:spPr>
        <p:txBody>
          <a:bodyPr/>
          <a:lstStyle/>
          <a:p>
            <a:r>
              <a:rPr lang="en-US" dirty="0" err="1"/>
              <a:t>MoveToFront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6766" y="1471361"/>
            <a:ext cx="4396338" cy="434001"/>
          </a:xfrm>
        </p:spPr>
        <p:txBody>
          <a:bodyPr/>
          <a:lstStyle/>
          <a:p>
            <a:pPr algn="ctr"/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08163" y="2203052"/>
            <a:ext cx="5629998" cy="4179961"/>
          </a:xfrm>
        </p:spPr>
        <p:txBody>
          <a:bodyPr>
            <a:normAutofit/>
          </a:bodyPr>
          <a:lstStyle/>
          <a:p>
            <a:r>
              <a:rPr lang="ru-RU" dirty="0" smtClean="0"/>
              <a:t>Дан алфавит  к примеру из 3 символов.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Таким образом, результат работы алгоритма: MTF(S) = 1222100.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964747" y="1301280"/>
            <a:ext cx="4976560" cy="576262"/>
          </a:xfrm>
        </p:spPr>
        <p:txBody>
          <a:bodyPr/>
          <a:lstStyle/>
          <a:p>
            <a:r>
              <a:rPr lang="ru-RU" dirty="0"/>
              <a:t>Обратное </a:t>
            </a:r>
            <a:r>
              <a:rPr lang="ru-RU" dirty="0" smtClean="0"/>
              <a:t>преобразование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964747" y="2193131"/>
            <a:ext cx="6134889" cy="3969327"/>
          </a:xfrm>
        </p:spPr>
        <p:txBody>
          <a:bodyPr/>
          <a:lstStyle/>
          <a:p>
            <a:r>
              <a:rPr lang="ru-RU" dirty="0"/>
              <a:t>Пусть даны строка S = 1222100 и исходный алфавит "ABC".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Значит, исходная строка MTF^{-1}(S) </a:t>
            </a:r>
            <a:r>
              <a:rPr lang="ru-RU" dirty="0" smtClean="0"/>
              <a:t>= BCABAAA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163" y="3177309"/>
            <a:ext cx="2080635" cy="22314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439" y="2821925"/>
            <a:ext cx="2083739" cy="22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947" y="203336"/>
            <a:ext cx="9404723" cy="775718"/>
          </a:xfrm>
        </p:spPr>
        <p:txBody>
          <a:bodyPr/>
          <a:lstStyle/>
          <a:p>
            <a:r>
              <a:rPr lang="ru-RU" dirty="0" err="1"/>
              <a:t>BurrowsWheeler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4970" y="1234065"/>
            <a:ext cx="4396338" cy="576262"/>
          </a:xfrm>
        </p:spPr>
        <p:txBody>
          <a:bodyPr/>
          <a:lstStyle/>
          <a:p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2364" y="2065340"/>
            <a:ext cx="4156363" cy="3741738"/>
          </a:xfrm>
        </p:spPr>
        <p:txBody>
          <a:bodyPr/>
          <a:lstStyle/>
          <a:p>
            <a:r>
              <a:rPr lang="ru-RU" dirty="0"/>
              <a:t>Пусть нам дана исходная строка $s =$ "ABACABA</a:t>
            </a:r>
            <a:r>
              <a:rPr lang="ru-RU" dirty="0" smtClean="0"/>
              <a:t>".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Результат </a:t>
            </a:r>
            <a:r>
              <a:rPr lang="ru-RU" dirty="0"/>
              <a:t>можно записать так: $BWT(s) = $("BCABAAA", 3)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336183" y="1234065"/>
            <a:ext cx="7878617" cy="576262"/>
          </a:xfrm>
        </p:spPr>
        <p:txBody>
          <a:bodyPr/>
          <a:lstStyle/>
          <a:p>
            <a:pPr algn="ctr"/>
            <a:r>
              <a:rPr lang="ru-RU" dirty="0"/>
              <a:t>Обратное </a:t>
            </a:r>
            <a:r>
              <a:rPr lang="ru-RU" dirty="0" smtClean="0"/>
              <a:t>преобразование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467815" y="1928816"/>
            <a:ext cx="5615355" cy="46212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70" y="2693196"/>
            <a:ext cx="33337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0353965" cy="1400530"/>
          </a:xfrm>
        </p:spPr>
        <p:txBody>
          <a:bodyPr/>
          <a:lstStyle/>
          <a:p>
            <a:r>
              <a:rPr lang="ru-RU" b="1" dirty="0"/>
              <a:t>Оптимизированный наивный </a:t>
            </a:r>
            <a:r>
              <a:rPr lang="ru-RU" b="1" dirty="0" smtClean="0"/>
              <a:t>алгоритм </a:t>
            </a:r>
            <a:r>
              <a:rPr lang="ru-RU" dirty="0" err="1"/>
              <a:t>BurrowsWheeler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00530"/>
            <a:ext cx="12025745" cy="5342015"/>
          </a:xfrm>
        </p:spPr>
        <p:txBody>
          <a:bodyPr/>
          <a:lstStyle/>
          <a:p>
            <a:r>
              <a:rPr lang="ru-RU" dirty="0"/>
              <a:t>Пусть изначально известно, каким по порядку является приписанный в начало символ (то есть каким по порядку в столбце). </a:t>
            </a:r>
            <a:endParaRPr lang="ru-RU" dirty="0" smtClean="0"/>
          </a:p>
          <a:p>
            <a:pPr lvl="3"/>
            <a:r>
              <a:rPr lang="ru-RU" dirty="0"/>
              <a:t>Здесь слева отсортированный данный столбец, чтобы мы знали, какое место в лексикографическом порядке занимает приписываемый нами символ среди всех элементов данного нам изначально столбца. Справа - изначально данный столбец и соответствующее ему число</a:t>
            </a:r>
            <a:r>
              <a:rPr lang="ru-RU" dirty="0" smtClean="0"/>
              <a:t>.</a:t>
            </a:r>
          </a:p>
          <a:p>
            <a:pPr lvl="3"/>
            <a:endParaRPr lang="ru-RU" dirty="0" smtClean="0"/>
          </a:p>
          <a:p>
            <a:pPr lvl="3"/>
            <a:r>
              <a:rPr lang="ru-RU" dirty="0" smtClean="0"/>
              <a:t> </a:t>
            </a:r>
            <a:r>
              <a:rPr lang="ru-RU" dirty="0"/>
              <a:t>Поскольку в нашем алгоритме новый столбец приписывается в начало, то мы из состояния i (левый столбец) переходим в состояние j (правый). Для того, чтобы восстановить строку, нам необходимо от последней такой цифры по пути из j в i восстановить строку</a:t>
            </a:r>
            <a:r>
              <a:rPr lang="ru-RU" dirty="0" smtClean="0"/>
              <a:t>.</a:t>
            </a:r>
          </a:p>
          <a:p>
            <a:pPr marL="1371600" lvl="3" indent="0">
              <a:buNone/>
            </a:pPr>
            <a:endParaRPr lang="ru-RU" dirty="0"/>
          </a:p>
          <a:p>
            <a:pPr marL="1371600" lvl="3" indent="0">
              <a:buNone/>
            </a:pPr>
            <a:endParaRPr lang="ru-RU" dirty="0" smtClean="0"/>
          </a:p>
          <a:p>
            <a:pPr marL="1371600" lvl="3" indent="0">
              <a:buNone/>
            </a:pPr>
            <a:endParaRPr lang="ru-RU" dirty="0"/>
          </a:p>
          <a:p>
            <a:pPr marL="1371600" lvl="3" indent="0">
              <a:buNone/>
            </a:pPr>
            <a:endParaRPr lang="ru-RU" dirty="0"/>
          </a:p>
          <a:p>
            <a:pPr marL="1371600" lvl="3" indent="0">
              <a:buNone/>
            </a:pP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8" y="2117292"/>
            <a:ext cx="1163926" cy="34677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928" y="4006882"/>
            <a:ext cx="4945174" cy="7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75855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Хаффмана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8075" y="818420"/>
            <a:ext cx="6230361" cy="41957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Построение кода Хаффмана сводится к построению соответствующего бинарного дерева по следующему алгоритму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Составим список кодируемых символов, при этом будем рассматривать один символ как дерево, состоящее из одного элемента c весом, равным частоте появления символа в строке.</a:t>
            </a:r>
          </a:p>
          <a:p>
            <a:r>
              <a:rPr lang="ru-RU" dirty="0"/>
              <a:t>Из списка выберем два узла с наименьшим весом.</a:t>
            </a:r>
          </a:p>
          <a:p>
            <a:r>
              <a:rPr lang="ru-RU" dirty="0"/>
              <a:t>Сформируем новый узел с весом, равным сумме весов выбранных узлов, и присоединим к нему два выбранных узла в качестве детей.</a:t>
            </a:r>
          </a:p>
          <a:p>
            <a:r>
              <a:rPr lang="ru-RU" dirty="0"/>
              <a:t>Добавим к списку только что сформированный узел вместо двух объединенных узлов.</a:t>
            </a:r>
          </a:p>
          <a:p>
            <a:r>
              <a:rPr lang="ru-RU" dirty="0"/>
              <a:t>Если в списке больше одного узла, то повторим пункты со второго по пятый.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287" y="1253948"/>
            <a:ext cx="5136325" cy="5090601"/>
          </a:xfrm>
        </p:spPr>
      </p:pic>
    </p:spTree>
    <p:extLst>
      <p:ext uri="{BB962C8B-B14F-4D97-AF65-F5344CB8AC3E}">
        <p14:creationId xmlns:p14="http://schemas.microsoft.com/office/powerpoint/2010/main" val="8295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39998" cy="1330036"/>
          </a:xfrm>
        </p:spPr>
        <p:txBody>
          <a:bodyPr/>
          <a:lstStyle/>
          <a:p>
            <a:r>
              <a:rPr lang="ru-RU" b="1" dirty="0"/>
              <a:t>О</a:t>
            </a:r>
            <a:r>
              <a:rPr lang="ru-RU" b="1" dirty="0" smtClean="0"/>
              <a:t>пределяем </a:t>
            </a:r>
            <a:r>
              <a:rPr lang="ru-RU" b="1" dirty="0"/>
              <a:t>контрольные суммы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381837"/>
            <a:ext cx="5654493" cy="4195763"/>
          </a:xfrm>
        </p:spPr>
        <p:txBody>
          <a:bodyPr/>
          <a:lstStyle/>
          <a:p>
            <a:r>
              <a:rPr lang="ru-RU" dirty="0"/>
              <a:t>Контрольная сумма (</a:t>
            </a:r>
            <a:r>
              <a:rPr lang="ru-RU" dirty="0" err="1"/>
              <a:t>хеш</a:t>
            </a:r>
            <a:r>
              <a:rPr lang="ru-RU" dirty="0"/>
              <a:t>) — определенное значение, рассчитанное для данных с помощью известных алгоритмов. Предназначается для проверки целостности данных при передаче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На этом изображении видно, что контрольные суммы двух файлов совпадают (</a:t>
            </a:r>
            <a:r>
              <a:rPr lang="en-US" dirty="0"/>
              <a:t>txt</a:t>
            </a:r>
            <a:r>
              <a:rPr lang="ru-RU" dirty="0"/>
              <a:t>.</a:t>
            </a:r>
            <a:r>
              <a:rPr lang="en-US" dirty="0"/>
              <a:t>txt </a:t>
            </a:r>
            <a:r>
              <a:rPr lang="ru-RU" dirty="0"/>
              <a:t>– исходный файл, </a:t>
            </a:r>
            <a:r>
              <a:rPr lang="en-US" dirty="0" err="1"/>
              <a:t>decodeBWT</a:t>
            </a:r>
            <a:r>
              <a:rPr lang="ru-RU" dirty="0"/>
              <a:t>.</a:t>
            </a:r>
            <a:r>
              <a:rPr lang="en-US" dirty="0"/>
              <a:t>txt </a:t>
            </a:r>
            <a:r>
              <a:rPr lang="ru-RU" dirty="0"/>
              <a:t>– файл после декодирования </a:t>
            </a:r>
            <a:r>
              <a:rPr lang="ru-RU" dirty="0" err="1"/>
              <a:t>заарзевированного</a:t>
            </a:r>
            <a:r>
              <a:rPr lang="ru-RU" dirty="0"/>
              <a:t> файла </a:t>
            </a:r>
            <a:r>
              <a:rPr lang="en-US" dirty="0"/>
              <a:t>txt</a:t>
            </a:r>
            <a:r>
              <a:rPr lang="ru-RU" dirty="0"/>
              <a:t>.</a:t>
            </a:r>
            <a:r>
              <a:rPr lang="en-US" dirty="0"/>
              <a:t>txt</a:t>
            </a:r>
            <a:r>
              <a:rPr lang="ru-RU" dirty="0"/>
              <a:t>).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1429156"/>
            <a:ext cx="6315834" cy="524873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44020" y="893329"/>
            <a:ext cx="4981575" cy="5876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" y="5363441"/>
            <a:ext cx="57054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ru-RU" dirty="0"/>
              <a:t>Эмпирическое обоснование сложности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325589"/>
              </p:ext>
            </p:extLst>
          </p:nvPr>
        </p:nvGraphicFramePr>
        <p:xfrm>
          <a:off x="128371" y="1502352"/>
          <a:ext cx="6375400" cy="2632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590306902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541358879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1455315160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923172378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34434904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Размер 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данных N, КБ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Время работы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 программы, с.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Значение NlogN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коэффициент k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k*NlogN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6383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0,203397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k = &lt;T&gt;/&lt;NlogN&gt;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0,010149166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1028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0,307826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0,000422882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0,027064442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0960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0,345727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0,067661106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66041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0,548365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384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0,162386654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85402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0,779472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896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0,378902194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169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256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1,559577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2048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0,866062157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9435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512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2,89733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4608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1,948639853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18231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4,45319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10240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4,330310784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782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2048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10,3678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22528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9,526683725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0437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4096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22,8125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49152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20,78549176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462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8192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38,8634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106496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45,03523215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50257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среднее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8,3138584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19660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3427904"/>
                  </a:ext>
                </a:extLst>
              </a:tr>
            </a:tbl>
          </a:graphicData>
        </a:graphic>
      </p:graphicFrame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723379691"/>
              </p:ext>
            </p:extLst>
          </p:nvPr>
        </p:nvGraphicFramePr>
        <p:xfrm>
          <a:off x="6648738" y="1446885"/>
          <a:ext cx="4972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797" y="4707494"/>
            <a:ext cx="1197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графика видно, что при выбранном значении поправочного коэффициента реальные результаты работы программы близки с рассчитанными теоретически.</a:t>
            </a:r>
          </a:p>
        </p:txBody>
      </p:sp>
    </p:spTree>
    <p:extLst>
      <p:ext uri="{BB962C8B-B14F-4D97-AF65-F5344CB8AC3E}">
        <p14:creationId xmlns:p14="http://schemas.microsoft.com/office/powerpoint/2010/main" val="14703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2548" y="2789516"/>
            <a:ext cx="9404723" cy="1400530"/>
          </a:xfrm>
        </p:spPr>
        <p:txBody>
          <a:bodyPr/>
          <a:lstStyle/>
          <a:p>
            <a:r>
              <a:rPr lang="ru-RU" dirty="0" smtClean="0"/>
              <a:t>Благодарим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9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538</Words>
  <Application>Microsoft Office PowerPoint</Application>
  <PresentationFormat>Широкоэкранный</PresentationFormat>
  <Paragraphs>125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Ион</vt:lpstr>
      <vt:lpstr>Курсовая работа по дисциплине «Алгоритмы и структуры данных»</vt:lpstr>
      <vt:lpstr>Техническое задание </vt:lpstr>
      <vt:lpstr>MoveToFront</vt:lpstr>
      <vt:lpstr>BurrowsWheeler</vt:lpstr>
      <vt:lpstr>Оптимизированный наивный алгоритм BurrowsWheeler </vt:lpstr>
      <vt:lpstr>Алгоритм Хаффмана</vt:lpstr>
      <vt:lpstr>Определяем контрольные суммы файла</vt:lpstr>
      <vt:lpstr>Эмпирическое обоснование сложности</vt:lpstr>
      <vt:lpstr>Благодарим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«Алгоритмы и структуры данных»</dc:title>
  <dc:creator>Павел Кондратьев</dc:creator>
  <cp:lastModifiedBy>Павел Кондратьев</cp:lastModifiedBy>
  <cp:revision>11</cp:revision>
  <dcterms:created xsi:type="dcterms:W3CDTF">2017-12-27T00:58:42Z</dcterms:created>
  <dcterms:modified xsi:type="dcterms:W3CDTF">2017-12-27T02:57:00Z</dcterms:modified>
</cp:coreProperties>
</file>