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ru-RU" smtClean="0"/>
              <a:t>Образец заголовка</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5/30/2018</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5/30/2018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47191" y="2824269"/>
            <a:ext cx="4488794" cy="264445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56025" y="2821491"/>
            <a:ext cx="4488794" cy="263737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ru-RU" smtClean="0"/>
              <a:t>Образец заголовка</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5/30/2018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ru-RU" smtClean="0"/>
              <a:t>Вставка рисунка</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5/30/2018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5/30/2018</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0171" y="1184367"/>
            <a:ext cx="11965577" cy="3230880"/>
          </a:xfrm>
        </p:spPr>
        <p:txBody>
          <a:bodyPr>
            <a:normAutofit/>
          </a:bodyPr>
          <a:lstStyle/>
          <a:p>
            <a:r>
              <a:rPr lang="ru-RU" sz="4000" dirty="0" smtClean="0"/>
              <a:t>курсовая работа </a:t>
            </a:r>
            <a:r>
              <a:rPr lang="ru-RU" sz="4000" dirty="0"/>
              <a:t>по теме</a:t>
            </a:r>
            <a:br>
              <a:rPr lang="ru-RU" sz="4000" dirty="0"/>
            </a:br>
            <a:r>
              <a:rPr lang="ru-RU" sz="4000" dirty="0"/>
              <a:t>«Программная реализация микропрограммного </a:t>
            </a:r>
            <a:r>
              <a:rPr lang="ru-RU" sz="4000" dirty="0" smtClean="0"/>
              <a:t>автомата </a:t>
            </a:r>
            <a:r>
              <a:rPr lang="ru-RU" sz="4000" dirty="0"/>
              <a:t>с жесткой логикой: частичный </a:t>
            </a:r>
            <a:r>
              <a:rPr lang="ru-RU" sz="4000" dirty="0" smtClean="0"/>
              <a:t>микропрограммный </a:t>
            </a:r>
            <a:r>
              <a:rPr lang="ru-RU" sz="4000" dirty="0"/>
              <a:t>автомат</a:t>
            </a:r>
            <a:r>
              <a:rPr lang="ru-RU" sz="4000" dirty="0" smtClean="0"/>
              <a:t>»</a:t>
            </a:r>
            <a:endParaRPr lang="ru-RU" sz="4000" dirty="0"/>
          </a:p>
        </p:txBody>
      </p:sp>
      <p:sp>
        <p:nvSpPr>
          <p:cNvPr id="3" name="Подзаголовок 2"/>
          <p:cNvSpPr>
            <a:spLocks noGrp="1"/>
          </p:cNvSpPr>
          <p:nvPr>
            <p:ph type="subTitle" idx="1"/>
          </p:nvPr>
        </p:nvSpPr>
        <p:spPr>
          <a:xfrm>
            <a:off x="1774423" y="4716851"/>
            <a:ext cx="8637072" cy="464749"/>
          </a:xfrm>
        </p:spPr>
        <p:txBody>
          <a:bodyPr>
            <a:normAutofit fontScale="92500" lnSpcReduction="20000"/>
          </a:bodyPr>
          <a:lstStyle/>
          <a:p>
            <a:r>
              <a:rPr lang="ru-RU" dirty="0"/>
              <a:t>Вариант 5</a:t>
            </a:r>
          </a:p>
        </p:txBody>
      </p:sp>
      <p:sp>
        <p:nvSpPr>
          <p:cNvPr id="4" name="Подзаголовок 2"/>
          <p:cNvSpPr txBox="1">
            <a:spLocks/>
          </p:cNvSpPr>
          <p:nvPr/>
        </p:nvSpPr>
        <p:spPr>
          <a:xfrm>
            <a:off x="7506789" y="5181600"/>
            <a:ext cx="4276306" cy="982909"/>
          </a:xfrm>
          <a:prstGeom prst="rect">
            <a:avLst/>
          </a:prstGeom>
        </p:spPr>
        <p:txBody>
          <a:bodyPr vert="horz" lIns="91440" tIns="91440" rIns="91440" bIns="91440" rtlCol="0">
            <a:noAutofit/>
          </a:bodyPr>
          <a:lstStyle>
            <a:lvl1pPr marL="0" indent="0" algn="ctr"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ru-RU" sz="1600" dirty="0"/>
              <a:t>Выполнил студент группы ИВТАПбд-21</a:t>
            </a:r>
          </a:p>
          <a:p>
            <a:r>
              <a:rPr lang="ru-RU" sz="1600" dirty="0" smtClean="0"/>
              <a:t>Кондратьев Павел</a:t>
            </a:r>
            <a:endParaRPr lang="ru-RU" sz="1600" dirty="0"/>
          </a:p>
        </p:txBody>
      </p:sp>
    </p:spTree>
    <p:extLst>
      <p:ext uri="{BB962C8B-B14F-4D97-AF65-F5344CB8AC3E}">
        <p14:creationId xmlns:p14="http://schemas.microsoft.com/office/powerpoint/2010/main" val="1378318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17966" y="1620903"/>
            <a:ext cx="8637073" cy="2920713"/>
          </a:xfrm>
        </p:spPr>
        <p:txBody>
          <a:bodyPr>
            <a:normAutofit/>
          </a:bodyPr>
          <a:lstStyle/>
          <a:p>
            <a:pPr algn="just"/>
            <a:r>
              <a:rPr lang="ru-RU" sz="1400" dirty="0" smtClean="0">
                <a:solidFill>
                  <a:schemeClr val="tx1"/>
                </a:solidFill>
              </a:rPr>
              <a:t>	1) </a:t>
            </a:r>
            <a:r>
              <a:rPr lang="ru-RU" sz="1600" dirty="0" smtClean="0">
                <a:solidFill>
                  <a:schemeClr val="tx1"/>
                </a:solidFill>
              </a:rPr>
              <a:t>Требуется проанализировать исходные данные, на основе которых необходимо создать программную реализацию микропрограммного автомата с жесткой логикой (частичный микропрограммный автомат) на языке программирования высокого </a:t>
            </a:r>
            <a:r>
              <a:rPr lang="ru-RU" sz="1600" dirty="0">
                <a:solidFill>
                  <a:schemeClr val="tx1"/>
                </a:solidFill>
              </a:rPr>
              <a:t>уровня С++.</a:t>
            </a:r>
            <a:br>
              <a:rPr lang="ru-RU" sz="1600" dirty="0">
                <a:solidFill>
                  <a:schemeClr val="tx1"/>
                </a:solidFill>
              </a:rPr>
            </a:br>
            <a:r>
              <a:rPr lang="ru-RU" sz="1600" dirty="0">
                <a:solidFill>
                  <a:schemeClr val="tx1"/>
                </a:solidFill>
              </a:rPr>
              <a:t/>
            </a:r>
            <a:br>
              <a:rPr lang="ru-RU" sz="1600" dirty="0">
                <a:solidFill>
                  <a:schemeClr val="tx1"/>
                </a:solidFill>
              </a:rPr>
            </a:br>
            <a:r>
              <a:rPr lang="ru-RU" sz="1600" dirty="0">
                <a:solidFill>
                  <a:schemeClr val="tx1"/>
                </a:solidFill>
              </a:rPr>
              <a:t>	</a:t>
            </a:r>
            <a:r>
              <a:rPr lang="ru-RU" sz="1600" dirty="0" smtClean="0">
                <a:solidFill>
                  <a:schemeClr val="tx1"/>
                </a:solidFill>
              </a:rPr>
              <a:t>2) На </a:t>
            </a:r>
            <a:r>
              <a:rPr lang="ru-RU" sz="1600" dirty="0">
                <a:solidFill>
                  <a:schemeClr val="tx1"/>
                </a:solidFill>
              </a:rPr>
              <a:t>этапе проектирования необходимо провести анализ схемы алгоритма, на основе которого строится отмеченная ГСА по типу автомата Мили. Далее </a:t>
            </a:r>
            <a:r>
              <a:rPr lang="ru-RU" sz="1600" dirty="0" smtClean="0">
                <a:solidFill>
                  <a:schemeClr val="tx1"/>
                </a:solidFill>
              </a:rPr>
              <a:t>требуется </a:t>
            </a:r>
            <a:r>
              <a:rPr lang="ru-RU" sz="1600" dirty="0">
                <a:solidFill>
                  <a:schemeClr val="tx1"/>
                </a:solidFill>
              </a:rPr>
              <a:t>построить граф на основе полученной отмеченной ГСА. На следующем этапе требуется провести канонический метод структурного синтеза, заключающийся в кодировании входных и выходных сигналов, а также состояний, построении семи-колоночной таблицы и логических функций переходов и выходов на её основе.</a:t>
            </a:r>
          </a:p>
        </p:txBody>
      </p:sp>
      <p:sp>
        <p:nvSpPr>
          <p:cNvPr id="3" name="Подзаголовок 2"/>
          <p:cNvSpPr>
            <a:spLocks noGrp="1"/>
          </p:cNvSpPr>
          <p:nvPr>
            <p:ph type="subTitle" idx="1"/>
          </p:nvPr>
        </p:nvSpPr>
        <p:spPr>
          <a:xfrm>
            <a:off x="346219" y="423525"/>
            <a:ext cx="8637072" cy="977621"/>
          </a:xfrm>
        </p:spPr>
        <p:txBody>
          <a:bodyPr>
            <a:normAutofit/>
          </a:bodyPr>
          <a:lstStyle/>
          <a:p>
            <a:pPr algn="l"/>
            <a:r>
              <a:rPr lang="ru-RU" sz="3200" i="1" dirty="0"/>
              <a:t>Техническое задание</a:t>
            </a:r>
          </a:p>
        </p:txBody>
      </p:sp>
    </p:spTree>
    <p:extLst>
      <p:ext uri="{BB962C8B-B14F-4D97-AF65-F5344CB8AC3E}">
        <p14:creationId xmlns:p14="http://schemas.microsoft.com/office/powerpoint/2010/main" val="687412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8483" y="-56609"/>
            <a:ext cx="9295603" cy="1056319"/>
          </a:xfrm>
        </p:spPr>
        <p:txBody>
          <a:bodyPr/>
          <a:lstStyle/>
          <a:p>
            <a:r>
              <a:rPr lang="ru-RU" dirty="0"/>
              <a:t>Проектирование микропрограммного автомата с жесткой </a:t>
            </a:r>
            <a:r>
              <a:rPr lang="ru-RU" dirty="0" smtClean="0"/>
              <a:t>логикой</a:t>
            </a:r>
            <a:endParaRPr lang="ru-RU" dirty="0"/>
          </a:p>
        </p:txBody>
      </p:sp>
      <p:sp>
        <p:nvSpPr>
          <p:cNvPr id="3" name="Текст 2"/>
          <p:cNvSpPr>
            <a:spLocks noGrp="1"/>
          </p:cNvSpPr>
          <p:nvPr>
            <p:ph type="body" idx="1"/>
          </p:nvPr>
        </p:nvSpPr>
        <p:spPr>
          <a:xfrm>
            <a:off x="2328121" y="6148251"/>
            <a:ext cx="2697670" cy="470438"/>
          </a:xfrm>
        </p:spPr>
        <p:txBody>
          <a:bodyPr>
            <a:normAutofit/>
          </a:bodyPr>
          <a:lstStyle/>
          <a:p>
            <a:pPr algn="ctr"/>
            <a:r>
              <a:rPr lang="ru-RU" sz="1600" b="1" dirty="0" smtClean="0">
                <a:solidFill>
                  <a:schemeClr val="tx1"/>
                </a:solidFill>
              </a:rPr>
              <a:t>Исходный автомат</a:t>
            </a:r>
            <a:endParaRPr lang="ru-RU" sz="1600" b="1" dirty="0">
              <a:solidFill>
                <a:schemeClr val="tx1"/>
              </a:solidFill>
            </a:endParaRPr>
          </a:p>
        </p:txBody>
      </p:sp>
      <p:pic>
        <p:nvPicPr>
          <p:cNvPr id="7" name="Объект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59102" y="913207"/>
            <a:ext cx="3235709" cy="5235044"/>
          </a:xfrm>
        </p:spPr>
      </p:pic>
      <p:sp>
        <p:nvSpPr>
          <p:cNvPr id="5" name="Текст 4"/>
          <p:cNvSpPr>
            <a:spLocks noGrp="1"/>
          </p:cNvSpPr>
          <p:nvPr>
            <p:ph type="body" sz="quarter" idx="3"/>
          </p:nvPr>
        </p:nvSpPr>
        <p:spPr>
          <a:xfrm>
            <a:off x="7372058" y="6231158"/>
            <a:ext cx="3362028" cy="387531"/>
          </a:xfrm>
        </p:spPr>
        <p:txBody>
          <a:bodyPr>
            <a:normAutofit fontScale="92500"/>
          </a:bodyPr>
          <a:lstStyle/>
          <a:p>
            <a:pPr algn="ctr"/>
            <a:r>
              <a:rPr lang="ru-RU" sz="1600" b="1" dirty="0" smtClean="0">
                <a:solidFill>
                  <a:schemeClr val="tx1"/>
                </a:solidFill>
              </a:rPr>
              <a:t>Перекодированный автомат</a:t>
            </a:r>
            <a:endParaRPr lang="ru-RU" sz="1600" b="1" dirty="0">
              <a:solidFill>
                <a:schemeClr val="tx1"/>
              </a:solidFill>
            </a:endParaRPr>
          </a:p>
        </p:txBody>
      </p:sp>
      <p:pic>
        <p:nvPicPr>
          <p:cNvPr id="8" name="Объект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432290" y="897379"/>
            <a:ext cx="3235709" cy="5250872"/>
          </a:xfrm>
        </p:spPr>
      </p:pic>
    </p:spTree>
    <p:extLst>
      <p:ext uri="{BB962C8B-B14F-4D97-AF65-F5344CB8AC3E}">
        <p14:creationId xmlns:p14="http://schemas.microsoft.com/office/powerpoint/2010/main" val="2052941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16376" cy="1049235"/>
          </a:xfrm>
        </p:spPr>
        <p:txBody>
          <a:bodyPr/>
          <a:lstStyle/>
          <a:p>
            <a:r>
              <a:rPr lang="ru-RU" dirty="0"/>
              <a:t>Граф переходов на основе полученной отмеченной ГСА</a:t>
            </a: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2305" y="938513"/>
            <a:ext cx="7609762" cy="5093307"/>
          </a:xfrm>
        </p:spPr>
      </p:pic>
    </p:spTree>
    <p:extLst>
      <p:ext uri="{BB962C8B-B14F-4D97-AF65-F5344CB8AC3E}">
        <p14:creationId xmlns:p14="http://schemas.microsoft.com/office/powerpoint/2010/main" val="1176690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419498"/>
            <a:ext cx="3529724" cy="3487635"/>
          </a:xfrm>
        </p:spPr>
        <p:txBody>
          <a:bodyPr>
            <a:normAutofit/>
          </a:bodyPr>
          <a:lstStyle/>
          <a:p>
            <a:r>
              <a:rPr lang="ru-RU" sz="2800" dirty="0" err="1" smtClean="0"/>
              <a:t>Семиколоночная</a:t>
            </a:r>
            <a:r>
              <a:rPr lang="ru-RU" sz="2800" dirty="0" smtClean="0"/>
              <a:t> таблица</a:t>
            </a:r>
            <a:endParaRPr lang="ru-RU" sz="2800" dirty="0"/>
          </a:p>
        </p:txBody>
      </p:sp>
      <p:graphicFrame>
        <p:nvGraphicFramePr>
          <p:cNvPr id="12" name="Объект 11"/>
          <p:cNvGraphicFramePr>
            <a:graphicFrameLocks noGrp="1"/>
          </p:cNvGraphicFramePr>
          <p:nvPr>
            <p:ph idx="1"/>
            <p:extLst>
              <p:ext uri="{D42A27DB-BD31-4B8C-83A1-F6EECF244321}">
                <p14:modId xmlns:p14="http://schemas.microsoft.com/office/powerpoint/2010/main" val="1938535303"/>
              </p:ext>
            </p:extLst>
          </p:nvPr>
        </p:nvGraphicFramePr>
        <p:xfrm>
          <a:off x="3466806" y="176274"/>
          <a:ext cx="6096000" cy="329184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079046335"/>
                    </a:ext>
                  </a:extLst>
                </a:gridCol>
                <a:gridCol w="749300">
                  <a:extLst>
                    <a:ext uri="{9D8B030D-6E8A-4147-A177-3AD203B41FA5}">
                      <a16:colId xmlns:a16="http://schemas.microsoft.com/office/drawing/2014/main" val="1097790835"/>
                    </a:ext>
                  </a:extLst>
                </a:gridCol>
                <a:gridCol w="609600">
                  <a:extLst>
                    <a:ext uri="{9D8B030D-6E8A-4147-A177-3AD203B41FA5}">
                      <a16:colId xmlns:a16="http://schemas.microsoft.com/office/drawing/2014/main" val="303035225"/>
                    </a:ext>
                  </a:extLst>
                </a:gridCol>
                <a:gridCol w="711200">
                  <a:extLst>
                    <a:ext uri="{9D8B030D-6E8A-4147-A177-3AD203B41FA5}">
                      <a16:colId xmlns:a16="http://schemas.microsoft.com/office/drawing/2014/main" val="3023699226"/>
                    </a:ext>
                  </a:extLst>
                </a:gridCol>
                <a:gridCol w="1308100">
                  <a:extLst>
                    <a:ext uri="{9D8B030D-6E8A-4147-A177-3AD203B41FA5}">
                      <a16:colId xmlns:a16="http://schemas.microsoft.com/office/drawing/2014/main" val="1225700766"/>
                    </a:ext>
                  </a:extLst>
                </a:gridCol>
                <a:gridCol w="939800">
                  <a:extLst>
                    <a:ext uri="{9D8B030D-6E8A-4147-A177-3AD203B41FA5}">
                      <a16:colId xmlns:a16="http://schemas.microsoft.com/office/drawing/2014/main" val="3213888296"/>
                    </a:ext>
                  </a:extLst>
                </a:gridCol>
                <a:gridCol w="1168400">
                  <a:extLst>
                    <a:ext uri="{9D8B030D-6E8A-4147-A177-3AD203B41FA5}">
                      <a16:colId xmlns:a16="http://schemas.microsoft.com/office/drawing/2014/main" val="1132669276"/>
                    </a:ext>
                  </a:extLst>
                </a:gridCol>
              </a:tblGrid>
              <a:tr h="365760">
                <a:tc>
                  <a:txBody>
                    <a:bodyPr/>
                    <a:lstStyle/>
                    <a:p>
                      <a:pPr algn="ctr" fontAlgn="ctr"/>
                      <a:r>
                        <a:rPr lang="ru-RU" sz="1600" u="none" strike="noStrike">
                          <a:effectLst/>
                        </a:rPr>
                        <a:t>нач.сос</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ru-RU" sz="1600" u="none" strike="noStrike">
                          <a:effectLst/>
                        </a:rPr>
                        <a:t>код н.с.</a:t>
                      </a:r>
                      <a:br>
                        <a:rPr lang="ru-RU" sz="1600" u="none" strike="noStrike">
                          <a:effectLst/>
                        </a:rPr>
                      </a:br>
                      <a:r>
                        <a:rPr lang="el-GR" sz="1600" u="none" strike="noStrike">
                          <a:effectLst/>
                        </a:rPr>
                        <a:t>α1α2α3α4</a:t>
                      </a:r>
                      <a:endParaRPr lang="el-GR"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код сос.</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код к.с.</a:t>
                      </a:r>
                      <a:br>
                        <a:rPr lang="ru-RU" sz="1600" u="none" strike="noStrike">
                          <a:effectLst/>
                        </a:rPr>
                      </a:br>
                      <a:r>
                        <a:rPr lang="el-GR" sz="1600" u="none" strike="noStrike">
                          <a:effectLst/>
                        </a:rPr>
                        <a:t>α1α2α3α4</a:t>
                      </a:r>
                      <a:endParaRPr lang="el-GR"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ru-RU" sz="1600" u="none" strike="noStrike" dirty="0" err="1">
                          <a:effectLst/>
                        </a:rPr>
                        <a:t>вх</a:t>
                      </a:r>
                      <a:r>
                        <a:rPr lang="ru-RU" sz="1600" u="none" strike="noStrike" dirty="0">
                          <a:effectLst/>
                        </a:rPr>
                        <a:t>. с.</a:t>
                      </a:r>
                      <a:endParaRPr lang="ru-RU"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вых. с.</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pl-PL" sz="1600" u="none" strike="noStrike">
                          <a:effectLst/>
                        </a:rPr>
                        <a:t>ф. Перехода</a:t>
                      </a:r>
                      <a:br>
                        <a:rPr lang="pl-PL" sz="1600" u="none" strike="noStrike">
                          <a:effectLst/>
                        </a:rPr>
                      </a:br>
                      <a:r>
                        <a:rPr lang="pl-PL" sz="1600" u="none" strike="noStrike">
                          <a:effectLst/>
                        </a:rPr>
                        <a:t>(W: 0&gt;1, U: 1&gt;0)</a:t>
                      </a:r>
                      <a:endParaRPr lang="pl-PL"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8392321"/>
                  </a:ext>
                </a:extLst>
              </a:tr>
              <a:tr h="182880">
                <a:tc>
                  <a:txBody>
                    <a:bodyPr/>
                    <a:lstStyle/>
                    <a:p>
                      <a:pPr algn="ctr" fontAlgn="ctr"/>
                      <a:r>
                        <a:rPr lang="en-US" sz="1600" u="none" strike="noStrike">
                          <a:effectLst/>
                        </a:rPr>
                        <a:t>S0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0000</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S1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0001</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!x1x2!x3!x4!x5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y1y2y3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W4</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49403209"/>
                  </a:ext>
                </a:extLst>
              </a:tr>
              <a:tr h="182880">
                <a:tc>
                  <a:txBody>
                    <a:bodyPr/>
                    <a:lstStyle/>
                    <a:p>
                      <a:pPr algn="ctr" fontAlgn="ctr"/>
                      <a:r>
                        <a:rPr lang="en-US" sz="1600" u="none" strike="noStrike">
                          <a:effectLst/>
                        </a:rPr>
                        <a:t>S0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0000</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S1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0001</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!x1!x2!x4!x5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y1y2y3</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W4</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936483"/>
                  </a:ext>
                </a:extLst>
              </a:tr>
              <a:tr h="182880">
                <a:tc>
                  <a:txBody>
                    <a:bodyPr/>
                    <a:lstStyle/>
                    <a:p>
                      <a:pPr algn="ctr" fontAlgn="ctr"/>
                      <a:r>
                        <a:rPr lang="en-US" sz="1600" u="none" strike="noStrike">
                          <a:effectLst/>
                        </a:rPr>
                        <a:t>S0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0000</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S2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0001</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!x1x2!x3x4!x16</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W4</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55845818"/>
                  </a:ext>
                </a:extLst>
              </a:tr>
              <a:tr h="182880">
                <a:tc>
                  <a:txBody>
                    <a:bodyPr/>
                    <a:lstStyle/>
                    <a:p>
                      <a:pPr algn="ctr" fontAlgn="ctr"/>
                      <a:r>
                        <a:rPr lang="en-US" sz="1600" u="none" strike="noStrike">
                          <a:effectLst/>
                        </a:rPr>
                        <a:t>S0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0000</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S2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0010</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x1</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W3</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308792"/>
                  </a:ext>
                </a:extLst>
              </a:tr>
              <a:tr h="182880">
                <a:tc>
                  <a:txBody>
                    <a:bodyPr/>
                    <a:lstStyle/>
                    <a:p>
                      <a:pPr algn="ctr" fontAlgn="ctr"/>
                      <a:r>
                        <a:rPr lang="en-US" sz="1600" u="none" strike="noStrike">
                          <a:effectLst/>
                        </a:rPr>
                        <a:t>S0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0000</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S2</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dirty="0">
                          <a:effectLst/>
                        </a:rPr>
                        <a:t>0010</a:t>
                      </a:r>
                      <a:endParaRPr lang="ru-RU"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!x1x2!x3!x4x5</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W3</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44757184"/>
                  </a:ext>
                </a:extLst>
              </a:tr>
              <a:tr h="182880">
                <a:tc>
                  <a:txBody>
                    <a:bodyPr/>
                    <a:lstStyle/>
                    <a:p>
                      <a:pPr algn="ctr" fontAlgn="ctr"/>
                      <a:r>
                        <a:rPr lang="en-US" sz="1600" u="none" strike="noStrike">
                          <a:effectLst/>
                        </a:rPr>
                        <a:t>S0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0000</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S4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0100</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rPr>
                        <a:t>!x1x2!x3x4x16</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dirty="0">
                          <a:effectLst/>
                        </a:rPr>
                        <a:t>-</a:t>
                      </a:r>
                      <a:endParaRPr lang="ru-RU"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W2</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28507520"/>
                  </a:ext>
                </a:extLst>
              </a:tr>
              <a:tr h="182880">
                <a:tc>
                  <a:txBody>
                    <a:bodyPr/>
                    <a:lstStyle/>
                    <a:p>
                      <a:pPr algn="ctr" fontAlgn="ctr"/>
                      <a:r>
                        <a:rPr lang="ru-RU" sz="2000" b="0" i="0" u="none" strike="noStrike" dirty="0" smtClean="0">
                          <a:solidFill>
                            <a:schemeClr val="dk1"/>
                          </a:solidFill>
                          <a:effectLst/>
                          <a:latin typeface="+mn-lt"/>
                        </a:rPr>
                        <a:t>….</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ru-RU" sz="2000" u="none" strike="noStrike" dirty="0" smtClean="0">
                          <a:effectLst/>
                        </a:rPr>
                        <a:t>…..</a:t>
                      </a:r>
                      <a:endParaRPr lang="ru-RU"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ru-RU" sz="2000" b="0" i="0" u="none" strike="noStrike" dirty="0" smtClean="0">
                          <a:solidFill>
                            <a:schemeClr val="dk1"/>
                          </a:solidFill>
                          <a:effectLst/>
                          <a:latin typeface="+mn-lt"/>
                        </a:rPr>
                        <a:t>….</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ru-RU" sz="2000" b="0" i="0" u="none" strike="noStrike" dirty="0" smtClean="0">
                          <a:solidFill>
                            <a:schemeClr val="dk1"/>
                          </a:solidFill>
                          <a:effectLst/>
                          <a:latin typeface="+mn-lt"/>
                        </a:rPr>
                        <a:t>….</a:t>
                      </a:r>
                      <a:endParaRPr lang="ru-RU"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ru-RU" sz="2000" b="0" i="0" u="none" strike="noStrike" dirty="0" smtClean="0">
                          <a:solidFill>
                            <a:schemeClr val="dk1"/>
                          </a:solidFill>
                          <a:effectLst/>
                          <a:latin typeface="+mn-lt"/>
                        </a:rPr>
                        <a:t>…………</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ru-RU" sz="2000" b="0" i="0" u="none" strike="noStrike" dirty="0" smtClean="0">
                          <a:solidFill>
                            <a:schemeClr val="dk1"/>
                          </a:solidFill>
                          <a:effectLst/>
                          <a:latin typeface="+mn-lt"/>
                        </a:rPr>
                        <a:t>……….</a:t>
                      </a:r>
                      <a:endParaRPr lang="ru-RU"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ru-RU" sz="2000" b="0" i="0" u="none" strike="noStrike" dirty="0" smtClean="0">
                          <a:solidFill>
                            <a:schemeClr val="dk1"/>
                          </a:solidFill>
                          <a:effectLst/>
                          <a:latin typeface="+mn-lt"/>
                        </a:rPr>
                        <a:t>…….</a:t>
                      </a:r>
                      <a:endParaRPr lang="en-US" sz="2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825795"/>
                  </a:ext>
                </a:extLst>
              </a:tr>
            </a:tbl>
          </a:graphicData>
        </a:graphic>
      </p:graphicFrame>
      <p:graphicFrame>
        <p:nvGraphicFramePr>
          <p:cNvPr id="15" name="Таблица 14"/>
          <p:cNvGraphicFramePr>
            <a:graphicFrameLocks noGrp="1"/>
          </p:cNvGraphicFramePr>
          <p:nvPr>
            <p:extLst>
              <p:ext uri="{D42A27DB-BD31-4B8C-83A1-F6EECF244321}">
                <p14:modId xmlns:p14="http://schemas.microsoft.com/office/powerpoint/2010/main" val="3630935267"/>
              </p:ext>
            </p:extLst>
          </p:nvPr>
        </p:nvGraphicFramePr>
        <p:xfrm>
          <a:off x="3466806" y="3468114"/>
          <a:ext cx="6096000" cy="249174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77338924"/>
                    </a:ext>
                  </a:extLst>
                </a:gridCol>
                <a:gridCol w="749300">
                  <a:extLst>
                    <a:ext uri="{9D8B030D-6E8A-4147-A177-3AD203B41FA5}">
                      <a16:colId xmlns:a16="http://schemas.microsoft.com/office/drawing/2014/main" val="2594317259"/>
                    </a:ext>
                  </a:extLst>
                </a:gridCol>
                <a:gridCol w="609600">
                  <a:extLst>
                    <a:ext uri="{9D8B030D-6E8A-4147-A177-3AD203B41FA5}">
                      <a16:colId xmlns:a16="http://schemas.microsoft.com/office/drawing/2014/main" val="3237894351"/>
                    </a:ext>
                  </a:extLst>
                </a:gridCol>
                <a:gridCol w="711200">
                  <a:extLst>
                    <a:ext uri="{9D8B030D-6E8A-4147-A177-3AD203B41FA5}">
                      <a16:colId xmlns:a16="http://schemas.microsoft.com/office/drawing/2014/main" val="4129915820"/>
                    </a:ext>
                  </a:extLst>
                </a:gridCol>
                <a:gridCol w="1308100">
                  <a:extLst>
                    <a:ext uri="{9D8B030D-6E8A-4147-A177-3AD203B41FA5}">
                      <a16:colId xmlns:a16="http://schemas.microsoft.com/office/drawing/2014/main" val="3601529773"/>
                    </a:ext>
                  </a:extLst>
                </a:gridCol>
                <a:gridCol w="939800">
                  <a:extLst>
                    <a:ext uri="{9D8B030D-6E8A-4147-A177-3AD203B41FA5}">
                      <a16:colId xmlns:a16="http://schemas.microsoft.com/office/drawing/2014/main" val="763408739"/>
                    </a:ext>
                  </a:extLst>
                </a:gridCol>
                <a:gridCol w="1168400">
                  <a:extLst>
                    <a:ext uri="{9D8B030D-6E8A-4147-A177-3AD203B41FA5}">
                      <a16:colId xmlns:a16="http://schemas.microsoft.com/office/drawing/2014/main" val="1625996469"/>
                    </a:ext>
                  </a:extLst>
                </a:gridCol>
              </a:tblGrid>
              <a:tr h="182880">
                <a:tc>
                  <a:txBody>
                    <a:bodyPr/>
                    <a:lstStyle/>
                    <a:p>
                      <a:pPr algn="ctr" fontAlgn="ctr"/>
                      <a:r>
                        <a:rPr lang="en-US" sz="1600" u="none" strike="noStrike">
                          <a:effectLst/>
                        </a:rPr>
                        <a:t>S7</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a:effectLst/>
                        </a:rPr>
                        <a:t>0111</a:t>
                      </a:r>
                      <a:endParaRPr lang="ru-RU"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S4</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ru-RU" sz="1600" u="none" strike="noStrike" dirty="0">
                          <a:effectLst/>
                        </a:rPr>
                        <a:t>0100</a:t>
                      </a:r>
                      <a:endParaRPr lang="ru-RU"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dirty="0">
                          <a:effectLst/>
                        </a:rPr>
                        <a:t>x11x12!x13!x14x15</a:t>
                      </a:r>
                      <a:endParaRPr lang="en-US"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y20</a:t>
                      </a:r>
                      <a:endParaRPr lang="en-US"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600" u="none" strike="noStrike">
                          <a:effectLst/>
                        </a:rPr>
                        <a:t>U3U4</a:t>
                      </a:r>
                      <a:endParaRPr lang="en-US"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12463693"/>
                  </a:ext>
                </a:extLst>
              </a:tr>
              <a:tr h="182880">
                <a:tc>
                  <a:txBody>
                    <a:bodyPr/>
                    <a:lstStyle/>
                    <a:p>
                      <a:pPr algn="ctr" fontAlgn="b"/>
                      <a:r>
                        <a:rPr lang="en-US" sz="1600" u="none" strike="noStrike">
                          <a:effectLst/>
                        </a:rPr>
                        <a:t>S7</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0111</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S8</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1000</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x11x12!x13x14</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y17y18y19</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W1U2U3U4</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1030280"/>
                  </a:ext>
                </a:extLst>
              </a:tr>
              <a:tr h="182880">
                <a:tc>
                  <a:txBody>
                    <a:bodyPr/>
                    <a:lstStyle/>
                    <a:p>
                      <a:pPr algn="ctr" fontAlgn="b"/>
                      <a:r>
                        <a:rPr lang="en-US" sz="1600" u="none" strike="noStrike">
                          <a:effectLst/>
                        </a:rPr>
                        <a:t>S7</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0111</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S3</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0011</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x11x12x13</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y14y15y16</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U2</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725793"/>
                  </a:ext>
                </a:extLst>
              </a:tr>
              <a:tr h="182880">
                <a:tc>
                  <a:txBody>
                    <a:bodyPr/>
                    <a:lstStyle/>
                    <a:p>
                      <a:pPr algn="ctr" fontAlgn="b"/>
                      <a:r>
                        <a:rPr lang="en-US" sz="1600" u="none" strike="noStrike">
                          <a:effectLst/>
                        </a:rPr>
                        <a:t>S8</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1000</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S8</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1000</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!x22</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a:t>
                      </a:r>
                      <a:endParaRPr lang="ru-RU"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5654685"/>
                  </a:ext>
                </a:extLst>
              </a:tr>
              <a:tr h="182880">
                <a:tc>
                  <a:txBody>
                    <a:bodyPr/>
                    <a:lstStyle/>
                    <a:p>
                      <a:pPr algn="ctr" fontAlgn="b"/>
                      <a:r>
                        <a:rPr lang="en-US" sz="1600" u="none" strike="noStrike">
                          <a:effectLst/>
                        </a:rPr>
                        <a:t>S8</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1000</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S4</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0100</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x22</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y32</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W2U1</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49354099"/>
                  </a:ext>
                </a:extLst>
              </a:tr>
              <a:tr h="182880">
                <a:tc>
                  <a:txBody>
                    <a:bodyPr/>
                    <a:lstStyle/>
                    <a:p>
                      <a:pPr algn="ctr" fontAlgn="b"/>
                      <a:r>
                        <a:rPr lang="en-US" sz="1600" u="none" strike="noStrike">
                          <a:effectLst/>
                        </a:rPr>
                        <a:t>S9</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1001</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S9</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1001</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!x20</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a:t>
                      </a:r>
                      <a:endParaRPr lang="ru-RU"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2638086"/>
                  </a:ext>
                </a:extLst>
              </a:tr>
              <a:tr h="182880">
                <a:tc>
                  <a:txBody>
                    <a:bodyPr/>
                    <a:lstStyle/>
                    <a:p>
                      <a:pPr algn="ctr" fontAlgn="b"/>
                      <a:r>
                        <a:rPr lang="en-US" sz="1600" u="none" strike="noStrike">
                          <a:effectLst/>
                        </a:rPr>
                        <a:t>S9</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1001</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S4</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0100</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a:effectLst/>
                        </a:rPr>
                        <a:t>x20</a:t>
                      </a:r>
                      <a:endParaRPr lang="en-US"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ru-RU" sz="1600" u="none" strike="noStrike">
                          <a:effectLst/>
                        </a:rPr>
                        <a:t>-</a:t>
                      </a:r>
                      <a:endParaRPr lang="ru-RU" sz="16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u="none" strike="noStrike" dirty="0">
                          <a:effectLst/>
                        </a:rPr>
                        <a:t>W2U1U4</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975203"/>
                  </a:ext>
                </a:extLst>
              </a:tr>
            </a:tbl>
          </a:graphicData>
        </a:graphic>
      </p:graphicFrame>
    </p:spTree>
    <p:extLst>
      <p:ext uri="{BB962C8B-B14F-4D97-AF65-F5344CB8AC3E}">
        <p14:creationId xmlns:p14="http://schemas.microsoft.com/office/powerpoint/2010/main" val="2590686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94939" y="0"/>
            <a:ext cx="9295603" cy="1056319"/>
          </a:xfrm>
        </p:spPr>
        <p:txBody>
          <a:bodyPr/>
          <a:lstStyle/>
          <a:p>
            <a:r>
              <a:rPr lang="ru-RU" dirty="0" smtClean="0"/>
              <a:t>Функции перехода</a:t>
            </a:r>
            <a:endParaRPr lang="ru-RU" dirty="0"/>
          </a:p>
        </p:txBody>
      </p:sp>
      <mc:AlternateContent xmlns:mc="http://schemas.openxmlformats.org/markup-compatibility/2006" xmlns:a14="http://schemas.microsoft.com/office/drawing/2010/main">
        <mc:Choice Requires="a14">
          <p:sp>
            <p:nvSpPr>
              <p:cNvPr id="4" name="Объект 3"/>
              <p:cNvSpPr>
                <a:spLocks noGrp="1"/>
              </p:cNvSpPr>
              <p:nvPr>
                <p:ph sz="half" idx="2"/>
              </p:nvPr>
            </p:nvSpPr>
            <p:spPr>
              <a:xfrm>
                <a:off x="0" y="893830"/>
                <a:ext cx="8081554" cy="2644457"/>
              </a:xfrm>
            </p:spPr>
            <p:txBody>
              <a:bodyPr>
                <a:normAutofit fontScale="25000" lnSpcReduction="20000"/>
              </a:bodyPr>
              <a:lstStyle/>
              <a:p>
                <a14:m>
                  <m:oMath xmlns:m="http://schemas.openxmlformats.org/officeDocument/2006/math">
                    <m:sSub>
                      <m:sSubPr>
                        <m:ctrlPr>
                          <a:rPr lang="ru-RU" sz="4400" i="1">
                            <a:latin typeface="Cambria Math" panose="02040503050406030204" pitchFamily="18" charset="0"/>
                          </a:rPr>
                        </m:ctrlPr>
                      </m:sSubPr>
                      <m:e>
                        <m:r>
                          <a:rPr lang="ru-RU" sz="4400" i="1">
                            <a:latin typeface="Cambria Math" panose="02040503050406030204" pitchFamily="18" charset="0"/>
                          </a:rPr>
                          <m:t>𝑊</m:t>
                        </m:r>
                      </m:e>
                      <m:sub>
                        <m:r>
                          <a:rPr lang="ru-RU" sz="4400" i="1">
                            <a:latin typeface="Cambria Math" panose="02040503050406030204" pitchFamily="18" charset="0"/>
                          </a:rPr>
                          <m:t>1</m:t>
                        </m:r>
                      </m:sub>
                    </m:sSub>
                    <m:r>
                      <a:rPr lang="ru-RU" sz="4400" i="1">
                        <a:latin typeface="Cambria Math" panose="02040503050406030204" pitchFamily="18" charset="0"/>
                      </a:rPr>
                      <m:t>=</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7</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10</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17</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21</m:t>
                        </m:r>
                      </m:sub>
                    </m:sSub>
                    <m:r>
                      <a:rPr lang="ru-RU" sz="4400" i="1">
                        <a:latin typeface="Cambria Math" panose="02040503050406030204" pitchFamily="18" charset="0"/>
                      </a:rPr>
                      <m:t> ˅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18</m:t>
                        </m:r>
                      </m:sub>
                    </m:sSub>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19</m:t>
                        </m:r>
                      </m:sub>
                    </m:sSub>
                    <m:r>
                      <a:rPr lang="ru-RU" sz="4400" i="1">
                        <a:latin typeface="Cambria Math" panose="02040503050406030204" pitchFamily="18" charset="0"/>
                      </a:rPr>
                      <m:t> ˅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11</m:t>
                        </m:r>
                      </m:sub>
                    </m:sSub>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12</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13</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14</m:t>
                        </m:r>
                      </m:sub>
                    </m:sSub>
                  </m:oMath>
                </a14:m>
                <a:endParaRPr lang="ru-RU" sz="4400" dirty="0"/>
              </a:p>
              <a:p>
                <a14:m>
                  <m:oMath xmlns:m="http://schemas.openxmlformats.org/officeDocument/2006/math">
                    <m:sSub>
                      <m:sSubPr>
                        <m:ctrlPr>
                          <a:rPr lang="ru-RU" sz="4800" i="1">
                            <a:latin typeface="Cambria Math" panose="02040503050406030204" pitchFamily="18" charset="0"/>
                          </a:rPr>
                        </m:ctrlPr>
                      </m:sSubPr>
                      <m:e>
                        <m:r>
                          <a:rPr lang="ru-RU" sz="4800" i="1">
                            <a:latin typeface="Cambria Math" panose="02040503050406030204" pitchFamily="18" charset="0"/>
                          </a:rPr>
                          <m:t>𝑊</m:t>
                        </m:r>
                      </m:e>
                      <m:sub>
                        <m:r>
                          <a:rPr lang="ru-RU" sz="4800" i="1">
                            <a:latin typeface="Cambria Math" panose="02040503050406030204" pitchFamily="18" charset="0"/>
                          </a:rPr>
                          <m:t>2</m:t>
                        </m:r>
                      </m:sub>
                    </m:sSub>
                    <m:r>
                      <a:rPr lang="ru-RU" sz="4800" i="1">
                        <a:latin typeface="Cambria Math" panose="02040503050406030204" pitchFamily="18" charset="0"/>
                      </a:rPr>
                      <m:t>=</m:t>
                    </m:r>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1</m:t>
                            </m:r>
                          </m:sub>
                        </m:sSub>
                      </m:e>
                    </m:acc>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2</m:t>
                            </m:r>
                          </m:sub>
                        </m:sSub>
                      </m:e>
                    </m:acc>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3</m:t>
                            </m:r>
                          </m:sub>
                        </m:sSub>
                      </m:e>
                    </m:acc>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4</m:t>
                            </m:r>
                          </m:sub>
                        </m:sSub>
                      </m:e>
                    </m:acc>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1</m:t>
                            </m:r>
                          </m:sub>
                        </m:sSub>
                      </m:e>
                    </m:acc>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2</m:t>
                        </m:r>
                      </m:sub>
                    </m:sSub>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3</m:t>
                            </m:r>
                          </m:sub>
                        </m:sSub>
                      </m:e>
                    </m:acc>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4</m:t>
                        </m:r>
                      </m:sub>
                    </m:sSub>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5</m:t>
                        </m:r>
                      </m:sub>
                    </m:sSub>
                    <m:r>
                      <a:rPr lang="ru-RU" sz="4800" i="1">
                        <a:latin typeface="Cambria Math" panose="02040503050406030204" pitchFamily="18" charset="0"/>
                      </a:rPr>
                      <m:t> ˅ </m:t>
                    </m:r>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1</m:t>
                            </m:r>
                          </m:sub>
                        </m:sSub>
                      </m:e>
                    </m:acc>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2</m:t>
                            </m:r>
                          </m:sub>
                        </m:sSub>
                      </m:e>
                    </m:acc>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3</m:t>
                            </m:r>
                          </m:sub>
                        </m:sSub>
                      </m:e>
                    </m:acc>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4</m:t>
                            </m:r>
                          </m:sub>
                        </m:sSub>
                      </m:e>
                    </m:acc>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1</m:t>
                            </m:r>
                          </m:sub>
                        </m:sSub>
                      </m:e>
                    </m:acc>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2</m:t>
                        </m:r>
                      </m:sub>
                    </m:sSub>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3</m:t>
                        </m:r>
                      </m:sub>
                    </m:sSub>
                    <m:r>
                      <a:rPr lang="ru-RU" sz="4800" i="1">
                        <a:latin typeface="Cambria Math" panose="02040503050406030204" pitchFamily="18" charset="0"/>
                      </a:rPr>
                      <m:t> ˅ </m:t>
                    </m:r>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1</m:t>
                            </m:r>
                          </m:sub>
                        </m:sSub>
                      </m:e>
                    </m:acc>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2</m:t>
                            </m:r>
                          </m:sub>
                        </m:sSub>
                      </m:e>
                    </m:acc>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3</m:t>
                        </m:r>
                      </m:sub>
                    </m:sSub>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4</m:t>
                            </m:r>
                          </m:sub>
                        </m:sSub>
                      </m:e>
                    </m:acc>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7</m:t>
                            </m:r>
                          </m:sub>
                        </m:sSub>
                      </m:e>
                    </m:acc>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10</m:t>
                        </m:r>
                      </m:sub>
                    </m:sSub>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17</m:t>
                            </m:r>
                          </m:sub>
                        </m:sSub>
                      </m:e>
                    </m:acc>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21</m:t>
                            </m:r>
                          </m:sub>
                        </m:sSub>
                      </m:e>
                    </m:acc>
                    <m:r>
                      <a:rPr lang="ru-RU" sz="4800" i="1">
                        <a:latin typeface="Cambria Math" panose="02040503050406030204" pitchFamily="18" charset="0"/>
                      </a:rPr>
                      <m:t> ˅ </m:t>
                    </m:r>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1</m:t>
                            </m:r>
                          </m:sub>
                        </m:sSub>
                      </m:e>
                    </m:acc>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2</m:t>
                            </m:r>
                          </m:sub>
                        </m:sSub>
                      </m:e>
                    </m:acc>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3</m:t>
                        </m:r>
                      </m:sub>
                    </m:sSub>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4</m:t>
                            </m:r>
                          </m:sub>
                        </m:sSub>
                      </m:e>
                    </m:acc>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7</m:t>
                        </m:r>
                      </m:sub>
                    </m:sSub>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8</m:t>
                        </m:r>
                      </m:sub>
                    </m:sSub>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9</m:t>
                            </m:r>
                          </m:sub>
                        </m:sSub>
                      </m:e>
                    </m:acc>
                    <m:r>
                      <a:rPr lang="ru-RU" sz="4800" i="1">
                        <a:latin typeface="Cambria Math" panose="02040503050406030204" pitchFamily="18" charset="0"/>
                      </a:rPr>
                      <m:t>˅ </m:t>
                    </m:r>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1</m:t>
                            </m:r>
                          </m:sub>
                        </m:sSub>
                      </m:e>
                    </m:acc>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2</m:t>
                            </m:r>
                          </m:sub>
                        </m:sSub>
                      </m:e>
                    </m:acc>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3</m:t>
                        </m:r>
                      </m:sub>
                    </m:sSub>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𝛼</m:t>
                            </m:r>
                          </m:e>
                          <m:sub>
                            <m:r>
                              <a:rPr lang="ru-RU" sz="4800" i="1">
                                <a:latin typeface="Cambria Math" panose="02040503050406030204" pitchFamily="18" charset="0"/>
                              </a:rPr>
                              <m:t>4</m:t>
                            </m:r>
                          </m:sub>
                        </m:sSub>
                      </m:e>
                    </m:acc>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7</m:t>
                        </m:r>
                      </m:sub>
                    </m:sSub>
                    <m:acc>
                      <m:accPr>
                        <m:chr m:val="̅"/>
                        <m:ctrlPr>
                          <a:rPr lang="ru-RU" sz="4800" i="1">
                            <a:latin typeface="Cambria Math" panose="02040503050406030204" pitchFamily="18" charset="0"/>
                          </a:rPr>
                        </m:ctrlPr>
                      </m:accPr>
                      <m:e>
                        <m:sSub>
                          <m:sSubPr>
                            <m:ctrlPr>
                              <a:rPr lang="ru-RU" sz="4800" i="1">
                                <a:latin typeface="Cambria Math" panose="02040503050406030204" pitchFamily="18" charset="0"/>
                              </a:rPr>
                            </m:ctrlPr>
                          </m:sSubPr>
                          <m:e>
                            <m:r>
                              <a:rPr lang="ru-RU" sz="4800" i="1">
                                <a:latin typeface="Cambria Math" panose="02040503050406030204" pitchFamily="18" charset="0"/>
                              </a:rPr>
                              <m:t>𝑥</m:t>
                            </m:r>
                          </m:e>
                          <m:sub>
                            <m:r>
                              <a:rPr lang="ru-RU" sz="4800" i="1">
                                <a:latin typeface="Cambria Math" panose="02040503050406030204" pitchFamily="18" charset="0"/>
                              </a:rPr>
                              <m:t>8</m:t>
                            </m:r>
                          </m:sub>
                        </m:sSub>
                      </m:e>
                    </m:acc>
                    <m:r>
                      <a:rPr lang="ru-RU" sz="4800" i="1">
                        <a:latin typeface="Cambria Math" panose="02040503050406030204" pitchFamily="18" charset="0"/>
                      </a:rPr>
                      <m:t> ˅</m:t>
                    </m:r>
                  </m:oMath>
                </a14:m>
                <a:endParaRPr lang="ru-RU" sz="4800" dirty="0"/>
              </a:p>
              <a:p>
                <a14:m>
                  <m:oMath xmlns:m="http://schemas.openxmlformats.org/officeDocument/2006/math">
                    <m:r>
                      <a:rPr lang="ru-RU" sz="4400" i="1">
                        <a:latin typeface="Cambria Math" panose="02040503050406030204" pitchFamily="18" charset="0"/>
                      </a:rPr>
                      <m:t>˅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7</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10</m:t>
                            </m:r>
                          </m:sub>
                        </m:sSub>
                      </m:e>
                    </m:acc>
                    <m:r>
                      <a:rPr lang="ru-RU" sz="4400" i="1">
                        <a:latin typeface="Cambria Math" panose="02040503050406030204" pitchFamily="18" charset="0"/>
                      </a:rPr>
                      <m:t> ˅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18</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19</m:t>
                            </m:r>
                          </m:sub>
                        </m:sSub>
                      </m:e>
                    </m:acc>
                    <m:r>
                      <a:rPr lang="ru-RU" sz="4400" i="1">
                        <a:latin typeface="Cambria Math" panose="02040503050406030204" pitchFamily="18" charset="0"/>
                      </a:rPr>
                      <m:t> ˅ </m:t>
                    </m:r>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22</m:t>
                        </m:r>
                      </m:sub>
                    </m:sSub>
                    <m:r>
                      <a:rPr lang="ru-RU" sz="4400" i="1">
                        <a:latin typeface="Cambria Math" panose="02040503050406030204" pitchFamily="18" charset="0"/>
                      </a:rPr>
                      <m:t> ˅ </m:t>
                    </m:r>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20</m:t>
                        </m:r>
                      </m:sub>
                    </m:sSub>
                  </m:oMath>
                </a14:m>
                <a:endParaRPr lang="ru-RU" sz="4400" dirty="0"/>
              </a:p>
              <a:p>
                <a14:m>
                  <m:oMath xmlns:m="http://schemas.openxmlformats.org/officeDocument/2006/math">
                    <m:sSub>
                      <m:sSubPr>
                        <m:ctrlPr>
                          <a:rPr lang="ru-RU" sz="4400" i="1">
                            <a:latin typeface="Cambria Math" panose="02040503050406030204" pitchFamily="18" charset="0"/>
                          </a:rPr>
                        </m:ctrlPr>
                      </m:sSubPr>
                      <m:e>
                        <m:r>
                          <a:rPr lang="ru-RU" sz="4400" i="1">
                            <a:latin typeface="Cambria Math" panose="02040503050406030204" pitchFamily="18" charset="0"/>
                          </a:rPr>
                          <m:t>𝑊</m:t>
                        </m:r>
                      </m:e>
                      <m:sub>
                        <m:r>
                          <a:rPr lang="ru-RU" sz="4400" i="1">
                            <a:latin typeface="Cambria Math" panose="02040503050406030204" pitchFamily="18" charset="0"/>
                          </a:rPr>
                          <m:t>3</m:t>
                        </m:r>
                      </m:sub>
                    </m:sSub>
                    <m:r>
                      <a:rPr lang="ru-RU" sz="4400" i="1">
                        <a:latin typeface="Cambria Math" panose="02040503050406030204" pitchFamily="18" charset="0"/>
                      </a:rPr>
                      <m:t>=</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m:t>
                        </m:r>
                      </m:sub>
                    </m:sSub>
                    <m:r>
                      <a:rPr lang="ru-RU" sz="4400" i="1">
                        <a:latin typeface="Cambria Math" panose="02040503050406030204" pitchFamily="18" charset="0"/>
                      </a:rPr>
                      <m:t> ˅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2</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3</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4</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5</m:t>
                        </m:r>
                      </m:sub>
                    </m:sSub>
                    <m:r>
                      <a:rPr lang="ru-RU" sz="4400" i="1">
                        <a:latin typeface="Cambria Math" panose="02040503050406030204" pitchFamily="18" charset="0"/>
                      </a:rPr>
                      <m:t> ˅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6</m:t>
                        </m:r>
                      </m:sub>
                    </m:sSub>
                    <m:r>
                      <a:rPr lang="ru-RU" sz="4400" i="1">
                        <a:latin typeface="Cambria Math" panose="02040503050406030204" pitchFamily="18" charset="0"/>
                      </a:rPr>
                      <m:t> ˅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oMath>
                </a14:m>
                <a:endParaRPr lang="ru-RU" sz="4400" dirty="0"/>
              </a:p>
              <a:p>
                <a14:m>
                  <m:oMath xmlns:m="http://schemas.openxmlformats.org/officeDocument/2006/math">
                    <m:sSub>
                      <m:sSubPr>
                        <m:ctrlPr>
                          <a:rPr lang="ru-RU" sz="4400" i="1">
                            <a:latin typeface="Cambria Math" panose="02040503050406030204" pitchFamily="18" charset="0"/>
                          </a:rPr>
                        </m:ctrlPr>
                      </m:sSubPr>
                      <m:e>
                        <m:r>
                          <a:rPr lang="ru-RU" sz="4400" i="1">
                            <a:latin typeface="Cambria Math" panose="02040503050406030204" pitchFamily="18" charset="0"/>
                          </a:rPr>
                          <m:t>𝑊</m:t>
                        </m:r>
                      </m:e>
                      <m:sub>
                        <m:r>
                          <a:rPr lang="ru-RU" sz="4400" i="1">
                            <a:latin typeface="Cambria Math" panose="02040503050406030204" pitchFamily="18" charset="0"/>
                          </a:rPr>
                          <m:t>4</m:t>
                        </m:r>
                      </m:sub>
                    </m:sSub>
                    <m:r>
                      <a:rPr lang="ru-RU" sz="4400" i="1">
                        <a:latin typeface="Cambria Math" panose="02040503050406030204" pitchFamily="18" charset="0"/>
                      </a:rPr>
                      <m:t>=</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2</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3</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4</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5</m:t>
                            </m:r>
                          </m:sub>
                        </m:sSub>
                      </m:e>
                    </m:acc>
                    <m:r>
                      <a:rPr lang="ru-RU" sz="4400" i="1">
                        <a:latin typeface="Cambria Math" panose="02040503050406030204" pitchFamily="18" charset="0"/>
                      </a:rPr>
                      <m:t> ˅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2</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4</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5</m:t>
                            </m:r>
                          </m:sub>
                        </m:sSub>
                      </m:e>
                    </m:acc>
                    <m:r>
                      <a:rPr lang="ru-RU" sz="4400" i="1">
                        <a:latin typeface="Cambria Math" panose="02040503050406030204" pitchFamily="18" charset="0"/>
                      </a:rPr>
                      <m:t> ˅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2</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3</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4</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16</m:t>
                            </m:r>
                          </m:sub>
                        </m:sSub>
                      </m:e>
                    </m:acc>
                    <m:r>
                      <a:rPr lang="ru-RU" sz="4400" i="1">
                        <a:latin typeface="Cambria Math" panose="02040503050406030204" pitchFamily="18" charset="0"/>
                      </a:rPr>
                      <m:t> ˅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7</m:t>
                        </m:r>
                      </m:sub>
                    </m:sSub>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8</m:t>
                        </m:r>
                      </m:sub>
                    </m:sSub>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9</m:t>
                        </m:r>
                      </m:sub>
                    </m:sSub>
                    <m:r>
                      <a:rPr lang="ru-RU" sz="4400" i="1">
                        <a:latin typeface="Cambria Math" panose="02040503050406030204" pitchFamily="18" charset="0"/>
                      </a:rPr>
                      <m:t> ˅</m:t>
                    </m:r>
                  </m:oMath>
                </a14:m>
                <a:endParaRPr lang="ru-RU" sz="4400" dirty="0"/>
              </a:p>
              <a:p>
                <a14:m>
                  <m:oMath xmlns:m="http://schemas.openxmlformats.org/officeDocument/2006/math">
                    <m:r>
                      <a:rPr lang="ru-RU" sz="4400" i="1">
                        <a:latin typeface="Cambria Math" panose="02040503050406030204" pitchFamily="18" charset="0"/>
                      </a:rPr>
                      <m:t>˅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7</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10</m:t>
                        </m:r>
                      </m:sub>
                    </m:sSub>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17</m:t>
                        </m:r>
                      </m:sub>
                    </m:sSub>
                    <m:r>
                      <a:rPr lang="ru-RU" sz="4400" i="1">
                        <a:latin typeface="Cambria Math" panose="02040503050406030204" pitchFamily="18" charset="0"/>
                      </a:rPr>
                      <m:t> ˅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7</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10</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17</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21</m:t>
                            </m:r>
                          </m:sub>
                        </m:sSub>
                      </m:e>
                    </m:acc>
                    <m:r>
                      <a:rPr lang="ru-RU" sz="4400" i="1">
                        <a:latin typeface="Cambria Math" panose="02040503050406030204" pitchFamily="18" charset="0"/>
                      </a:rPr>
                      <m:t> ˅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7</m:t>
                        </m:r>
                      </m:sub>
                    </m:sSub>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8</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9</m:t>
                            </m:r>
                          </m:sub>
                        </m:sSub>
                      </m:e>
                    </m:acc>
                    <m:r>
                      <a:rPr lang="ru-RU" sz="4400" i="1">
                        <a:latin typeface="Cambria Math" panose="02040503050406030204" pitchFamily="18" charset="0"/>
                      </a:rPr>
                      <m:t> ˅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7</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8</m:t>
                            </m:r>
                          </m:sub>
                        </m:sSub>
                      </m:e>
                    </m:acc>
                    <m:r>
                      <a:rPr lang="ru-RU" sz="4400" i="1">
                        <a:latin typeface="Cambria Math" panose="02040503050406030204" pitchFamily="18" charset="0"/>
                      </a:rPr>
                      <m:t> ˅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7</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𝑥</m:t>
                            </m:r>
                          </m:e>
                          <m:sub>
                            <m:r>
                              <a:rPr lang="ru-RU" sz="4400" i="1">
                                <a:latin typeface="Cambria Math" panose="02040503050406030204" pitchFamily="18" charset="0"/>
                              </a:rPr>
                              <m:t>10</m:t>
                            </m:r>
                          </m:sub>
                        </m:sSub>
                      </m:e>
                    </m:acc>
                    <m:r>
                      <a:rPr lang="ru-RU" sz="4400" i="1">
                        <a:latin typeface="Cambria Math" panose="02040503050406030204" pitchFamily="18" charset="0"/>
                      </a:rPr>
                      <m:t> ˅</m:t>
                    </m:r>
                  </m:oMath>
                </a14:m>
                <a:endParaRPr lang="ru-RU" sz="4400" dirty="0"/>
              </a:p>
              <a:p>
                <a14:m>
                  <m:oMath xmlns:m="http://schemas.openxmlformats.org/officeDocument/2006/math">
                    <m:r>
                      <a:rPr lang="ru-RU" sz="4400" i="1">
                        <a:latin typeface="Cambria Math" panose="02040503050406030204" pitchFamily="18" charset="0"/>
                      </a:rPr>
                      <m:t>˅ </m:t>
                    </m:r>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1</m:t>
                            </m:r>
                          </m:sub>
                        </m:sSub>
                      </m:e>
                    </m:acc>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2</m:t>
                        </m:r>
                      </m:sub>
                    </m:sSub>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3</m:t>
                            </m:r>
                          </m:sub>
                        </m:sSub>
                      </m:e>
                    </m:acc>
                    <m:acc>
                      <m:accPr>
                        <m:chr m:val="̅"/>
                        <m:ctrlPr>
                          <a:rPr lang="ru-RU" sz="4400" i="1">
                            <a:latin typeface="Cambria Math" panose="02040503050406030204" pitchFamily="18" charset="0"/>
                          </a:rPr>
                        </m:ctrlPr>
                      </m:accPr>
                      <m:e>
                        <m:sSub>
                          <m:sSubPr>
                            <m:ctrlPr>
                              <a:rPr lang="ru-RU" sz="4400" i="1">
                                <a:latin typeface="Cambria Math" panose="02040503050406030204" pitchFamily="18" charset="0"/>
                              </a:rPr>
                            </m:ctrlPr>
                          </m:sSubPr>
                          <m:e>
                            <m:r>
                              <a:rPr lang="ru-RU" sz="4400" i="1">
                                <a:latin typeface="Cambria Math" panose="02040503050406030204" pitchFamily="18" charset="0"/>
                              </a:rPr>
                              <m:t>𝛼</m:t>
                            </m:r>
                          </m:e>
                          <m:sub>
                            <m:r>
                              <a:rPr lang="ru-RU" sz="4400" i="1">
                                <a:latin typeface="Cambria Math" panose="02040503050406030204" pitchFamily="18" charset="0"/>
                              </a:rPr>
                              <m:t>4</m:t>
                            </m:r>
                          </m:sub>
                        </m:sSub>
                      </m:e>
                    </m:acc>
                    <m:r>
                      <a:rPr lang="ru-RU" sz="4400" i="1">
                        <a:latin typeface="Cambria Math" panose="02040503050406030204" pitchFamily="18" charset="0"/>
                      </a:rPr>
                      <m:t> </m:t>
                    </m:r>
                  </m:oMath>
                </a14:m>
                <a:endParaRPr lang="ru-RU" sz="4400" dirty="0"/>
              </a:p>
              <a:p>
                <a:endParaRPr lang="ru-RU" sz="1200" dirty="0"/>
              </a:p>
            </p:txBody>
          </p:sp>
        </mc:Choice>
        <mc:Fallback xmlns="">
          <p:sp>
            <p:nvSpPr>
              <p:cNvPr id="4" name="Объект 3"/>
              <p:cNvSpPr>
                <a:spLocks noGrp="1" noRot="1" noChangeAspect="1" noMove="1" noResize="1" noEditPoints="1" noAdjustHandles="1" noChangeArrowheads="1" noChangeShapeType="1" noTextEdit="1"/>
              </p:cNvSpPr>
              <p:nvPr>
                <p:ph sz="half" idx="2"/>
              </p:nvPr>
            </p:nvSpPr>
            <p:spPr>
              <a:xfrm>
                <a:off x="0" y="893830"/>
                <a:ext cx="8081554" cy="2644457"/>
              </a:xfr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Объект 5"/>
              <p:cNvSpPr>
                <a:spLocks noGrp="1"/>
              </p:cNvSpPr>
              <p:nvPr>
                <p:ph sz="quarter" idx="4"/>
              </p:nvPr>
            </p:nvSpPr>
            <p:spPr>
              <a:xfrm>
                <a:off x="4589417" y="3184185"/>
                <a:ext cx="6904339" cy="2637371"/>
              </a:xfrm>
            </p:spPr>
            <p:txBody>
              <a:bodyPr>
                <a:noAutofit/>
              </a:bodyPr>
              <a:lstStyle/>
              <a:p>
                <a14:m>
                  <m:oMath xmlns:m="http://schemas.openxmlformats.org/officeDocument/2006/math">
                    <m:sSub>
                      <m:sSubPr>
                        <m:ctrlPr>
                          <a:rPr lang="ru-RU" sz="1200" i="1">
                            <a:latin typeface="Cambria Math" panose="02040503050406030204" pitchFamily="18" charset="0"/>
                          </a:rPr>
                        </m:ctrlPr>
                      </m:sSubPr>
                      <m:e>
                        <m:r>
                          <a:rPr lang="ru-RU" sz="1200" i="1">
                            <a:latin typeface="Cambria Math" panose="02040503050406030204" pitchFamily="18" charset="0"/>
                          </a:rPr>
                          <m:t>𝑈</m:t>
                        </m:r>
                      </m:e>
                      <m:sub>
                        <m:r>
                          <a:rPr lang="ru-RU" sz="1200" i="1">
                            <a:latin typeface="Cambria Math" panose="02040503050406030204" pitchFamily="18" charset="0"/>
                          </a:rPr>
                          <m:t>1</m:t>
                        </m:r>
                      </m:sub>
                    </m:sSub>
                    <m:r>
                      <a:rPr lang="ru-RU" sz="1200" i="1">
                        <a:latin typeface="Cambria Math" panose="02040503050406030204" pitchFamily="18" charset="0"/>
                      </a:rPr>
                      <m:t>=</m:t>
                    </m:r>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2</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22</m:t>
                        </m:r>
                      </m:sub>
                    </m:sSub>
                    <m:r>
                      <a:rPr lang="ru-RU" sz="1200" i="1">
                        <a:latin typeface="Cambria Math" panose="02040503050406030204" pitchFamily="18" charset="0"/>
                      </a:rPr>
                      <m:t> ˅ </m:t>
                    </m:r>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2</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20</m:t>
                        </m:r>
                      </m:sub>
                    </m:sSub>
                  </m:oMath>
                </a14:m>
                <a:endParaRPr lang="ru-RU" sz="1200" dirty="0"/>
              </a:p>
              <a:p>
                <a14:m>
                  <m:oMath xmlns:m="http://schemas.openxmlformats.org/officeDocument/2006/math">
                    <m:sSub>
                      <m:sSubPr>
                        <m:ctrlPr>
                          <a:rPr lang="ru-RU" sz="1200" i="1">
                            <a:latin typeface="Cambria Math" panose="02040503050406030204" pitchFamily="18" charset="0"/>
                          </a:rPr>
                        </m:ctrlPr>
                      </m:sSubPr>
                      <m:e>
                        <m:r>
                          <a:rPr lang="ru-RU" sz="1200" i="1">
                            <a:latin typeface="Cambria Math" panose="02040503050406030204" pitchFamily="18" charset="0"/>
                          </a:rPr>
                          <m:t>𝑈</m:t>
                        </m:r>
                      </m:e>
                      <m:sub>
                        <m:r>
                          <a:rPr lang="ru-RU" sz="1200" i="1">
                            <a:latin typeface="Cambria Math" panose="02040503050406030204" pitchFamily="18" charset="0"/>
                          </a:rPr>
                          <m:t>2</m:t>
                        </m:r>
                      </m:sub>
                    </m:sSub>
                    <m:r>
                      <a:rPr lang="ru-RU" sz="1200" i="1">
                        <a:latin typeface="Cambria Math" panose="02040503050406030204" pitchFamily="18" charset="0"/>
                      </a:rPr>
                      <m:t>=</m:t>
                    </m:r>
                    <m:sSub>
                      <m:sSubPr>
                        <m:ctrlPr>
                          <a:rPr lang="ru-RU" sz="1200" i="1">
                            <a:latin typeface="Cambria Math" panose="02040503050406030204" pitchFamily="18" charset="0"/>
                          </a:rPr>
                        </m:ctrlPr>
                      </m:sSubPr>
                      <m:e>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r>
                          <a:rPr lang="ru-RU" sz="1200" i="1">
                            <a:latin typeface="Cambria Math" panose="02040503050406030204" pitchFamily="18" charset="0"/>
                          </a:rPr>
                          <m:t>𝛼</m:t>
                        </m:r>
                      </m:e>
                      <m:sub>
                        <m:r>
                          <a:rPr lang="ru-RU" sz="1200" i="1">
                            <a:latin typeface="Cambria Math" panose="02040503050406030204" pitchFamily="18" charset="0"/>
                          </a:rPr>
                          <m:t>2</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23</m:t>
                        </m:r>
                      </m:sub>
                    </m:sSub>
                    <m:r>
                      <a:rPr lang="ru-RU" sz="1200" i="1">
                        <a:latin typeface="Cambria Math" panose="02040503050406030204" pitchFamily="18" charset="0"/>
                      </a:rPr>
                      <m:t> ˅ </m:t>
                    </m:r>
                    <m:sSub>
                      <m:sSubPr>
                        <m:ctrlPr>
                          <a:rPr lang="ru-RU" sz="1200" i="1">
                            <a:latin typeface="Cambria Math" panose="02040503050406030204" pitchFamily="18" charset="0"/>
                          </a:rPr>
                        </m:ctrlPr>
                      </m:sSubPr>
                      <m:e>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r>
                          <a:rPr lang="ru-RU" sz="1200" i="1">
                            <a:latin typeface="Cambria Math" panose="02040503050406030204" pitchFamily="18" charset="0"/>
                          </a:rPr>
                          <m:t>𝛼</m:t>
                        </m:r>
                      </m:e>
                      <m:sub>
                        <m:r>
                          <a:rPr lang="ru-RU" sz="1200" i="1">
                            <a:latin typeface="Cambria Math" panose="02040503050406030204" pitchFamily="18" charset="0"/>
                          </a:rPr>
                          <m:t>2</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11</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12</m:t>
                            </m:r>
                          </m:sub>
                        </m:sSub>
                      </m:e>
                    </m:acc>
                    <m:r>
                      <a:rPr lang="ru-RU" sz="1200" i="1">
                        <a:latin typeface="Cambria Math" panose="02040503050406030204" pitchFamily="18" charset="0"/>
                      </a:rPr>
                      <m:t> ˅ </m:t>
                    </m:r>
                    <m:sSub>
                      <m:sSubPr>
                        <m:ctrlPr>
                          <a:rPr lang="ru-RU" sz="1200" i="1">
                            <a:latin typeface="Cambria Math" panose="02040503050406030204" pitchFamily="18" charset="0"/>
                          </a:rPr>
                        </m:ctrlPr>
                      </m:sSubPr>
                      <m:e>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r>
                          <a:rPr lang="ru-RU" sz="1200" i="1">
                            <a:latin typeface="Cambria Math" panose="02040503050406030204" pitchFamily="18" charset="0"/>
                          </a:rPr>
                          <m:t>𝛼</m:t>
                        </m:r>
                      </m:e>
                      <m:sub>
                        <m:r>
                          <a:rPr lang="ru-RU" sz="1200" i="1">
                            <a:latin typeface="Cambria Math" panose="02040503050406030204" pitchFamily="18" charset="0"/>
                          </a:rPr>
                          <m:t>2</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11</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12</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13</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14</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15</m:t>
                            </m:r>
                          </m:sub>
                        </m:sSub>
                      </m:e>
                    </m:acc>
                    <m:r>
                      <a:rPr lang="ru-RU" sz="1200" i="1">
                        <a:latin typeface="Cambria Math" panose="02040503050406030204" pitchFamily="18" charset="0"/>
                      </a:rPr>
                      <m:t> ˅ </m:t>
                    </m:r>
                    <m:sSub>
                      <m:sSubPr>
                        <m:ctrlPr>
                          <a:rPr lang="ru-RU" sz="1200" i="1">
                            <a:latin typeface="Cambria Math" panose="02040503050406030204" pitchFamily="18" charset="0"/>
                          </a:rPr>
                        </m:ctrlPr>
                      </m:sSubPr>
                      <m:e>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r>
                          <a:rPr lang="ru-RU" sz="1200" i="1">
                            <a:latin typeface="Cambria Math" panose="02040503050406030204" pitchFamily="18" charset="0"/>
                          </a:rPr>
                          <m:t>𝛼</m:t>
                        </m:r>
                      </m:e>
                      <m:sub>
                        <m:r>
                          <a:rPr lang="ru-RU" sz="1200" i="1">
                            <a:latin typeface="Cambria Math" panose="02040503050406030204" pitchFamily="18" charset="0"/>
                          </a:rPr>
                          <m:t>2</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11</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12</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13</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14</m:t>
                        </m:r>
                      </m:sub>
                    </m:sSub>
                    <m:r>
                      <a:rPr lang="ru-RU" sz="1200" i="1">
                        <a:latin typeface="Cambria Math" panose="02040503050406030204" pitchFamily="18" charset="0"/>
                      </a:rPr>
                      <m:t> ˅ </m:t>
                    </m:r>
                  </m:oMath>
                </a14:m>
                <a:endParaRPr lang="ru-RU" sz="1200" dirty="0"/>
              </a:p>
              <a:p>
                <a14:m>
                  <m:oMath xmlns:m="http://schemas.openxmlformats.org/officeDocument/2006/math">
                    <m:r>
                      <a:rPr lang="ru-RU" sz="1200" i="1">
                        <a:latin typeface="Cambria Math" panose="02040503050406030204" pitchFamily="18" charset="0"/>
                      </a:rPr>
                      <m:t>˅ </m:t>
                    </m:r>
                    <m:sSub>
                      <m:sSubPr>
                        <m:ctrlPr>
                          <a:rPr lang="ru-RU" sz="1200" i="1">
                            <a:latin typeface="Cambria Math" panose="02040503050406030204" pitchFamily="18" charset="0"/>
                          </a:rPr>
                        </m:ctrlPr>
                      </m:sSubPr>
                      <m:e>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r>
                          <a:rPr lang="ru-RU" sz="1200" i="1">
                            <a:latin typeface="Cambria Math" panose="02040503050406030204" pitchFamily="18" charset="0"/>
                          </a:rPr>
                          <m:t>𝛼</m:t>
                        </m:r>
                      </m:e>
                      <m:sub>
                        <m:r>
                          <a:rPr lang="ru-RU" sz="1200" i="1">
                            <a:latin typeface="Cambria Math" panose="02040503050406030204" pitchFamily="18" charset="0"/>
                          </a:rPr>
                          <m:t>2</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11</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12</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13</m:t>
                        </m:r>
                      </m:sub>
                    </m:sSub>
                  </m:oMath>
                </a14:m>
                <a:endParaRPr lang="ru-RU" sz="1200" dirty="0"/>
              </a:p>
              <a:p>
                <a14:m>
                  <m:oMath xmlns:m="http://schemas.openxmlformats.org/officeDocument/2006/math">
                    <m:sSub>
                      <m:sSubPr>
                        <m:ctrlPr>
                          <a:rPr lang="ru-RU" sz="1200" i="1">
                            <a:latin typeface="Cambria Math" panose="02040503050406030204" pitchFamily="18" charset="0"/>
                          </a:rPr>
                        </m:ctrlPr>
                      </m:sSubPr>
                      <m:e>
                        <m:r>
                          <a:rPr lang="ru-RU" sz="1200" i="1">
                            <a:latin typeface="Cambria Math" panose="02040503050406030204" pitchFamily="18" charset="0"/>
                          </a:rPr>
                          <m:t>𝑈</m:t>
                        </m:r>
                      </m:e>
                      <m:sub>
                        <m:r>
                          <a:rPr lang="ru-RU" sz="1200" i="1">
                            <a:latin typeface="Cambria Math" panose="02040503050406030204" pitchFamily="18" charset="0"/>
                          </a:rPr>
                          <m:t>3</m:t>
                        </m:r>
                      </m:sub>
                    </m:sSub>
                    <m:r>
                      <a:rPr lang="ru-RU" sz="1200" i="1">
                        <a:latin typeface="Cambria Math" panose="02040503050406030204" pitchFamily="18" charset="0"/>
                      </a:rPr>
                      <m:t>=</m:t>
                    </m:r>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2</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7</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10</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17</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21</m:t>
                            </m:r>
                          </m:sub>
                        </m:sSub>
                      </m:e>
                    </m:acc>
                    <m:r>
                      <a:rPr lang="ru-RU" sz="1200" i="1">
                        <a:latin typeface="Cambria Math" panose="02040503050406030204" pitchFamily="18" charset="0"/>
                      </a:rPr>
                      <m:t> ˅ </m:t>
                    </m:r>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2</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7</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10</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17</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21</m:t>
                        </m:r>
                      </m:sub>
                    </m:sSub>
                    <m:r>
                      <a:rPr lang="ru-RU" sz="1200" i="1">
                        <a:latin typeface="Cambria Math" panose="02040503050406030204" pitchFamily="18" charset="0"/>
                      </a:rPr>
                      <m:t> ˅ </m:t>
                    </m:r>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2</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18</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19</m:t>
                            </m:r>
                          </m:sub>
                        </m:sSub>
                      </m:e>
                    </m:acc>
                    <m:r>
                      <a:rPr lang="ru-RU" sz="1200" i="1">
                        <a:latin typeface="Cambria Math" panose="02040503050406030204" pitchFamily="18" charset="0"/>
                      </a:rPr>
                      <m:t> ˅ </m:t>
                    </m:r>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2</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18</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19</m:t>
                        </m:r>
                      </m:sub>
                    </m:sSub>
                    <m:r>
                      <a:rPr lang="ru-RU" sz="1200" i="1">
                        <a:latin typeface="Cambria Math" panose="02040503050406030204" pitchFamily="18" charset="0"/>
                      </a:rPr>
                      <m:t> ˅</m:t>
                    </m:r>
                  </m:oMath>
                </a14:m>
                <a:endParaRPr lang="ru-RU" sz="1200" dirty="0"/>
              </a:p>
              <a:p>
                <a14:m>
                  <m:oMath xmlns:m="http://schemas.openxmlformats.org/officeDocument/2006/math">
                    <m:r>
                      <a:rPr lang="ru-RU" sz="1200" i="1">
                        <a:latin typeface="Cambria Math" panose="02040503050406030204" pitchFamily="18" charset="0"/>
                      </a:rPr>
                      <m:t>˅ </m:t>
                    </m:r>
                    <m:sSub>
                      <m:sSubPr>
                        <m:ctrlPr>
                          <a:rPr lang="ru-RU" sz="1200" i="1">
                            <a:latin typeface="Cambria Math" panose="02040503050406030204" pitchFamily="18" charset="0"/>
                          </a:rPr>
                        </m:ctrlPr>
                      </m:sSubPr>
                      <m:e>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r>
                          <a:rPr lang="ru-RU" sz="1200" i="1">
                            <a:latin typeface="Cambria Math" panose="02040503050406030204" pitchFamily="18" charset="0"/>
                          </a:rPr>
                          <m:t>𝛼</m:t>
                        </m:r>
                      </m:e>
                      <m:sub>
                        <m:r>
                          <a:rPr lang="ru-RU" sz="1200" i="1">
                            <a:latin typeface="Cambria Math" panose="02040503050406030204" pitchFamily="18" charset="0"/>
                          </a:rPr>
                          <m:t>2</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23</m:t>
                        </m:r>
                      </m:sub>
                    </m:sSub>
                    <m:r>
                      <a:rPr lang="ru-RU" sz="1200" i="1">
                        <a:latin typeface="Cambria Math" panose="02040503050406030204" pitchFamily="18" charset="0"/>
                      </a:rPr>
                      <m:t> ˅ </m:t>
                    </m:r>
                    <m:sSub>
                      <m:sSubPr>
                        <m:ctrlPr>
                          <a:rPr lang="ru-RU" sz="1200" i="1">
                            <a:latin typeface="Cambria Math" panose="02040503050406030204" pitchFamily="18" charset="0"/>
                          </a:rPr>
                        </m:ctrlPr>
                      </m:sSubPr>
                      <m:e>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r>
                          <a:rPr lang="ru-RU" sz="1200" i="1">
                            <a:latin typeface="Cambria Math" panose="02040503050406030204" pitchFamily="18" charset="0"/>
                          </a:rPr>
                          <m:t>𝛼</m:t>
                        </m:r>
                      </m:e>
                      <m:sub>
                        <m:r>
                          <a:rPr lang="ru-RU" sz="1200" i="1">
                            <a:latin typeface="Cambria Math" panose="02040503050406030204" pitchFamily="18" charset="0"/>
                          </a:rPr>
                          <m:t>2</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11</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12</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13</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14</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15</m:t>
                        </m:r>
                      </m:sub>
                    </m:sSub>
                    <m:r>
                      <a:rPr lang="ru-RU" sz="1200" i="1">
                        <a:latin typeface="Cambria Math" panose="02040503050406030204" pitchFamily="18" charset="0"/>
                      </a:rPr>
                      <m:t> ˅ </m:t>
                    </m:r>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2</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11</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12</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13</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14</m:t>
                        </m:r>
                      </m:sub>
                    </m:sSub>
                    <m:r>
                      <a:rPr lang="ru-RU" sz="1200" i="1">
                        <a:latin typeface="Cambria Math" panose="02040503050406030204" pitchFamily="18" charset="0"/>
                      </a:rPr>
                      <m:t> </m:t>
                    </m:r>
                  </m:oMath>
                </a14:m>
                <a:endParaRPr lang="ru-RU" sz="1200" dirty="0"/>
              </a:p>
              <a:p>
                <a14:m>
                  <m:oMath xmlns:m="http://schemas.openxmlformats.org/officeDocument/2006/math">
                    <m:sSub>
                      <m:sSubPr>
                        <m:ctrlPr>
                          <a:rPr lang="ru-RU" sz="1200" i="1">
                            <a:latin typeface="Cambria Math" panose="02040503050406030204" pitchFamily="18" charset="0"/>
                          </a:rPr>
                        </m:ctrlPr>
                      </m:sSubPr>
                      <m:e>
                        <m:r>
                          <a:rPr lang="ru-RU" sz="1200" i="1">
                            <a:latin typeface="Cambria Math" panose="02040503050406030204" pitchFamily="18" charset="0"/>
                          </a:rPr>
                          <m:t>𝑈</m:t>
                        </m:r>
                      </m:e>
                      <m:sub>
                        <m:r>
                          <a:rPr lang="ru-RU" sz="1200" i="1">
                            <a:latin typeface="Cambria Math" panose="02040503050406030204" pitchFamily="18" charset="0"/>
                          </a:rPr>
                          <m:t>4</m:t>
                        </m:r>
                      </m:sub>
                    </m:sSub>
                    <m:r>
                      <a:rPr lang="ru-RU" sz="1200" i="1">
                        <a:latin typeface="Cambria Math" panose="02040503050406030204" pitchFamily="18" charset="0"/>
                      </a:rPr>
                      <m:t>=</m:t>
                    </m:r>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2</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6</m:t>
                        </m:r>
                      </m:sub>
                    </m:sSub>
                    <m:r>
                      <a:rPr lang="ru-RU" sz="1200" i="1">
                        <a:latin typeface="Cambria Math" panose="02040503050406030204" pitchFamily="18" charset="0"/>
                      </a:rPr>
                      <m:t> ˅ </m:t>
                    </m:r>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2</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18</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19</m:t>
                            </m:r>
                          </m:sub>
                        </m:sSub>
                      </m:e>
                    </m:acc>
                    <m:r>
                      <a:rPr lang="ru-RU" sz="1200" i="1">
                        <a:latin typeface="Cambria Math" panose="02040503050406030204" pitchFamily="18" charset="0"/>
                      </a:rPr>
                      <m:t> ˅ </m:t>
                    </m:r>
                    <m:sSub>
                      <m:sSubPr>
                        <m:ctrlPr>
                          <a:rPr lang="ru-RU" sz="1200" i="1">
                            <a:latin typeface="Cambria Math" panose="02040503050406030204" pitchFamily="18" charset="0"/>
                          </a:rPr>
                        </m:ctrlPr>
                      </m:sSubPr>
                      <m:e>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r>
                          <a:rPr lang="ru-RU" sz="1200" i="1">
                            <a:latin typeface="Cambria Math" panose="02040503050406030204" pitchFamily="18" charset="0"/>
                          </a:rPr>
                          <m:t>𝛼</m:t>
                        </m:r>
                      </m:e>
                      <m:sub>
                        <m:r>
                          <a:rPr lang="ru-RU" sz="1200" i="1">
                            <a:latin typeface="Cambria Math" panose="02040503050406030204" pitchFamily="18" charset="0"/>
                          </a:rPr>
                          <m:t>2</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11</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12</m:t>
                            </m:r>
                          </m:sub>
                        </m:sSub>
                      </m:e>
                    </m:acc>
                    <m:r>
                      <a:rPr lang="ru-RU" sz="1200" i="1">
                        <a:latin typeface="Cambria Math" panose="02040503050406030204" pitchFamily="18" charset="0"/>
                      </a:rPr>
                      <m:t> ˅ </m:t>
                    </m:r>
                    <m:sSub>
                      <m:sSubPr>
                        <m:ctrlPr>
                          <a:rPr lang="ru-RU" sz="1200" i="1">
                            <a:latin typeface="Cambria Math" panose="02040503050406030204" pitchFamily="18" charset="0"/>
                          </a:rPr>
                        </m:ctrlPr>
                      </m:sSubPr>
                      <m:e>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r>
                          <a:rPr lang="ru-RU" sz="1200" i="1">
                            <a:latin typeface="Cambria Math" panose="02040503050406030204" pitchFamily="18" charset="0"/>
                          </a:rPr>
                          <m:t>𝛼</m:t>
                        </m:r>
                      </m:e>
                      <m:sub>
                        <m:r>
                          <a:rPr lang="ru-RU" sz="1200" i="1">
                            <a:latin typeface="Cambria Math" panose="02040503050406030204" pitchFamily="18" charset="0"/>
                          </a:rPr>
                          <m:t>2</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11</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12</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13</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14</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15</m:t>
                            </m:r>
                          </m:sub>
                        </m:sSub>
                      </m:e>
                    </m:acc>
                    <m:r>
                      <a:rPr lang="ru-RU" sz="1200" i="1">
                        <a:latin typeface="Cambria Math" panose="02040503050406030204" pitchFamily="18" charset="0"/>
                      </a:rPr>
                      <m:t> ˅ </m:t>
                    </m:r>
                  </m:oMath>
                </a14:m>
                <a:endParaRPr lang="ru-RU" sz="1200" dirty="0"/>
              </a:p>
              <a:p>
                <a14:m>
                  <m:oMath xmlns:m="http://schemas.openxmlformats.org/officeDocument/2006/math">
                    <m:r>
                      <a:rPr lang="ru-RU" sz="1200" i="1">
                        <a:latin typeface="Cambria Math" panose="02040503050406030204" pitchFamily="18" charset="0"/>
                      </a:rPr>
                      <m:t>˅ </m:t>
                    </m:r>
                    <m:sSub>
                      <m:sSubPr>
                        <m:ctrlPr>
                          <a:rPr lang="ru-RU" sz="1200" i="1">
                            <a:latin typeface="Cambria Math" panose="02040503050406030204" pitchFamily="18" charset="0"/>
                          </a:rPr>
                        </m:ctrlPr>
                      </m:sSubPr>
                      <m:e>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r>
                          <a:rPr lang="ru-RU" sz="1200" i="1">
                            <a:latin typeface="Cambria Math" panose="02040503050406030204" pitchFamily="18" charset="0"/>
                          </a:rPr>
                          <m:t>𝛼</m:t>
                        </m:r>
                      </m:e>
                      <m:sub>
                        <m:r>
                          <a:rPr lang="ru-RU" sz="1200" i="1">
                            <a:latin typeface="Cambria Math" panose="02040503050406030204" pitchFamily="18" charset="0"/>
                          </a:rPr>
                          <m:t>2</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11</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12</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13</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14</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15</m:t>
                        </m:r>
                      </m:sub>
                    </m:sSub>
                    <m:r>
                      <a:rPr lang="ru-RU" sz="1200" i="1">
                        <a:latin typeface="Cambria Math" panose="02040503050406030204" pitchFamily="18" charset="0"/>
                      </a:rPr>
                      <m:t> ˅ </m:t>
                    </m:r>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2</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11</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12</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13</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14</m:t>
                        </m:r>
                      </m:sub>
                    </m:sSub>
                    <m:r>
                      <a:rPr lang="ru-RU" sz="1200" i="1">
                        <a:latin typeface="Cambria Math" panose="02040503050406030204" pitchFamily="18" charset="0"/>
                      </a:rPr>
                      <m:t> ˅ </m:t>
                    </m:r>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2</m:t>
                            </m:r>
                          </m:sub>
                        </m:sSub>
                      </m:e>
                    </m:acc>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sSub>
                      <m:sSubPr>
                        <m:ctrlPr>
                          <a:rPr lang="ru-RU" sz="1200" i="1">
                            <a:latin typeface="Cambria Math" panose="02040503050406030204" pitchFamily="18" charset="0"/>
                          </a:rPr>
                        </m:ctrlPr>
                      </m:sSubPr>
                      <m:e>
                        <m:r>
                          <a:rPr lang="ru-RU" sz="1200" i="1">
                            <a:latin typeface="Cambria Math" panose="02040503050406030204" pitchFamily="18" charset="0"/>
                          </a:rPr>
                          <m:t>𝑥</m:t>
                        </m:r>
                      </m:e>
                      <m:sub>
                        <m:r>
                          <a:rPr lang="ru-RU" sz="1200" i="1">
                            <a:latin typeface="Cambria Math" panose="02040503050406030204" pitchFamily="18" charset="0"/>
                          </a:rPr>
                          <m:t>20</m:t>
                        </m:r>
                      </m:sub>
                    </m:sSub>
                    <m:r>
                      <a:rPr lang="ru-RU" sz="1200" i="1">
                        <a:latin typeface="Cambria Math" panose="02040503050406030204" pitchFamily="18" charset="0"/>
                      </a:rPr>
                      <m:t>˅ </m:t>
                    </m:r>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1</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2</m:t>
                        </m:r>
                      </m:sub>
                    </m:sSub>
                    <m:acc>
                      <m:accPr>
                        <m:chr m:val="̅"/>
                        <m:ctrlPr>
                          <a:rPr lang="ru-RU" sz="1200" i="1">
                            <a:latin typeface="Cambria Math" panose="02040503050406030204" pitchFamily="18" charset="0"/>
                          </a:rPr>
                        </m:ctrlPr>
                      </m:accPr>
                      <m:e>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3</m:t>
                            </m:r>
                          </m:sub>
                        </m:sSub>
                      </m:e>
                    </m:acc>
                    <m:sSub>
                      <m:sSubPr>
                        <m:ctrlPr>
                          <a:rPr lang="ru-RU" sz="1200" i="1">
                            <a:latin typeface="Cambria Math" panose="02040503050406030204" pitchFamily="18" charset="0"/>
                          </a:rPr>
                        </m:ctrlPr>
                      </m:sSubPr>
                      <m:e>
                        <m:r>
                          <a:rPr lang="ru-RU" sz="1200" i="1">
                            <a:latin typeface="Cambria Math" panose="02040503050406030204" pitchFamily="18" charset="0"/>
                          </a:rPr>
                          <m:t>𝛼</m:t>
                        </m:r>
                      </m:e>
                      <m:sub>
                        <m:r>
                          <a:rPr lang="ru-RU" sz="1200" i="1">
                            <a:latin typeface="Cambria Math" panose="02040503050406030204" pitchFamily="18" charset="0"/>
                          </a:rPr>
                          <m:t>4</m:t>
                        </m:r>
                      </m:sub>
                    </m:sSub>
                  </m:oMath>
                </a14:m>
                <a:endParaRPr lang="ru-RU" sz="1200" dirty="0"/>
              </a:p>
              <a:p>
                <a:endParaRPr lang="ru-RU" sz="1200" dirty="0"/>
              </a:p>
            </p:txBody>
          </p:sp>
        </mc:Choice>
        <mc:Fallback xmlns="">
          <p:sp>
            <p:nvSpPr>
              <p:cNvPr id="6" name="Объект 5"/>
              <p:cNvSpPr>
                <a:spLocks noGrp="1" noRot="1" noChangeAspect="1" noMove="1" noResize="1" noEditPoints="1" noAdjustHandles="1" noChangeArrowheads="1" noChangeShapeType="1" noTextEdit="1"/>
              </p:cNvSpPr>
              <p:nvPr>
                <p:ph sz="quarter" idx="4"/>
              </p:nvPr>
            </p:nvSpPr>
            <p:spPr>
              <a:xfrm>
                <a:off x="4589417" y="3184185"/>
                <a:ext cx="6904339" cy="2637371"/>
              </a:xfr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651469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8183" y="-66695"/>
            <a:ext cx="9295603" cy="1056319"/>
          </a:xfrm>
        </p:spPr>
        <p:txBody>
          <a:bodyPr/>
          <a:lstStyle/>
          <a:p>
            <a:r>
              <a:rPr lang="ru-RU" dirty="0" smtClean="0"/>
              <a:t>Выходные сигналы</a:t>
            </a:r>
            <a:endParaRPr lang="ru-RU" dirty="0"/>
          </a:p>
        </p:txBody>
      </p:sp>
      <mc:AlternateContent xmlns:mc="http://schemas.openxmlformats.org/markup-compatibility/2006" xmlns:a14="http://schemas.microsoft.com/office/drawing/2010/main">
        <mc:Choice Requires="a14">
          <p:sp>
            <p:nvSpPr>
              <p:cNvPr id="4" name="Объект 3"/>
              <p:cNvSpPr>
                <a:spLocks noGrp="1"/>
              </p:cNvSpPr>
              <p:nvPr>
                <p:ph sz="half" idx="2"/>
              </p:nvPr>
            </p:nvSpPr>
            <p:spPr>
              <a:xfrm>
                <a:off x="1288183" y="629709"/>
                <a:ext cx="4488794" cy="2644457"/>
              </a:xfrm>
            </p:spPr>
            <p:txBody>
              <a:bodyPr>
                <a:noAutofit/>
              </a:bodyPr>
              <a:lstStyle/>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1</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2</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3</m:t>
                        </m:r>
                      </m:sub>
                    </m:sSub>
                    <m:r>
                      <a:rPr lang="ru-RU" sz="1800" i="1">
                        <a:latin typeface="Cambria Math" panose="02040503050406030204" pitchFamily="18" charset="0"/>
                      </a:rPr>
                      <m:t>=</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2</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3</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4</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5</m:t>
                            </m:r>
                          </m:sub>
                        </m:sSub>
                      </m:e>
                    </m:acc>
                    <m:r>
                      <a:rPr lang="ru-RU" sz="1800" i="1">
                        <a:latin typeface="Cambria Math" panose="02040503050406030204" pitchFamily="18" charset="0"/>
                      </a:rPr>
                      <m:t> ˅</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2</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4</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5</m:t>
                            </m:r>
                          </m:sub>
                        </m:sSub>
                      </m:e>
                    </m:acc>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4</m:t>
                        </m:r>
                      </m:sub>
                    </m:sSub>
                    <m:r>
                      <a:rPr lang="ru-RU" sz="1800" i="1">
                        <a:latin typeface="Cambria Math" panose="02040503050406030204" pitchFamily="18" charset="0"/>
                      </a:rPr>
                      <m:t>= </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6</m:t>
                        </m:r>
                      </m:sub>
                    </m:sSub>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5</m:t>
                        </m:r>
                      </m:sub>
                    </m:sSub>
                    <m:r>
                      <a:rPr lang="ru-RU" sz="1800" i="1">
                        <a:latin typeface="Cambria Math" panose="02040503050406030204" pitchFamily="18" charset="0"/>
                      </a:rPr>
                      <m:t>= </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6</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7</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8</m:t>
                        </m:r>
                      </m:sub>
                    </m:sSub>
                    <m:r>
                      <a:rPr lang="ru-RU" sz="1800" i="1">
                        <a:latin typeface="Cambria Math" panose="02040503050406030204" pitchFamily="18" charset="0"/>
                      </a:rPr>
                      <m:t>=</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7</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8</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9</m:t>
                        </m:r>
                      </m:sub>
                    </m:sSub>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9</m:t>
                        </m:r>
                      </m:sub>
                    </m:sSub>
                    <m:r>
                      <a:rPr lang="ru-RU" sz="1800" i="1">
                        <a:latin typeface="Cambria Math" panose="02040503050406030204" pitchFamily="18" charset="0"/>
                      </a:rPr>
                      <m:t>= </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10</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11</m:t>
                        </m:r>
                      </m:sub>
                    </m:sSub>
                    <m:r>
                      <a:rPr lang="ru-RU" sz="1800" i="1">
                        <a:latin typeface="Cambria Math" panose="02040503050406030204" pitchFamily="18" charset="0"/>
                      </a:rPr>
                      <m:t>=</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7</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8</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9</m:t>
                            </m:r>
                          </m:sub>
                        </m:sSub>
                      </m:e>
                    </m:acc>
                    <m:r>
                      <a:rPr lang="ru-RU" sz="1800" i="1">
                        <a:latin typeface="Cambria Math" panose="02040503050406030204" pitchFamily="18" charset="0"/>
                      </a:rPr>
                      <m:t> ˅ </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7</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8</m:t>
                            </m:r>
                          </m:sub>
                        </m:sSub>
                      </m:e>
                    </m:acc>
                    <m:r>
                      <a:rPr lang="ru-RU" sz="1800" i="1">
                        <a:latin typeface="Cambria Math" panose="02040503050406030204" pitchFamily="18" charset="0"/>
                      </a:rPr>
                      <m:t> ˅ </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7</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10</m:t>
                            </m:r>
                          </m:sub>
                        </m:sSub>
                      </m:e>
                    </m:acc>
                    <m:r>
                      <a:rPr lang="ru-RU" sz="1800" i="1">
                        <a:latin typeface="Cambria Math" panose="02040503050406030204" pitchFamily="18" charset="0"/>
                      </a:rPr>
                      <m:t>  </m:t>
                    </m:r>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12</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13</m:t>
                        </m:r>
                      </m:sub>
                    </m:sSub>
                    <m:r>
                      <a:rPr lang="ru-RU" sz="1800" i="1">
                        <a:latin typeface="Cambria Math" panose="02040503050406030204" pitchFamily="18" charset="0"/>
                      </a:rPr>
                      <m:t>= </m:t>
                    </m:r>
                    <m:sSub>
                      <m:sSubPr>
                        <m:ctrlPr>
                          <a:rPr lang="ru-RU" sz="1800" i="1">
                            <a:latin typeface="Cambria Math" panose="02040503050406030204" pitchFamily="18" charset="0"/>
                          </a:rPr>
                        </m:ctrlPr>
                      </m:sSubPr>
                      <m:e>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r>
                          <a:rPr lang="ru-RU" sz="1800" i="1">
                            <a:latin typeface="Cambria Math" panose="02040503050406030204" pitchFamily="18" charset="0"/>
                          </a:rPr>
                          <m:t>𝛼</m:t>
                        </m:r>
                      </m:e>
                      <m:sub>
                        <m:r>
                          <a:rPr lang="ru-RU" sz="1800" i="1">
                            <a:latin typeface="Cambria Math" panose="02040503050406030204" pitchFamily="18" charset="0"/>
                          </a:rPr>
                          <m:t>2</m:t>
                        </m:r>
                      </m:sub>
                    </m:sSub>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11</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12</m:t>
                            </m:r>
                          </m:sub>
                        </m:sSub>
                      </m:e>
                    </m:acc>
                    <m:r>
                      <a:rPr lang="ru-RU" sz="1800" i="1">
                        <a:latin typeface="Cambria Math" panose="02040503050406030204" pitchFamily="18" charset="0"/>
                      </a:rPr>
                      <m:t> ˅ </m:t>
                    </m:r>
                    <m:sSub>
                      <m:sSubPr>
                        <m:ctrlPr>
                          <a:rPr lang="ru-RU" sz="1800" i="1">
                            <a:latin typeface="Cambria Math" panose="02040503050406030204" pitchFamily="18" charset="0"/>
                          </a:rPr>
                        </m:ctrlPr>
                      </m:sSubPr>
                      <m:e>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r>
                          <a:rPr lang="ru-RU" sz="1800" i="1">
                            <a:latin typeface="Cambria Math" panose="02040503050406030204" pitchFamily="18" charset="0"/>
                          </a:rPr>
                          <m:t>𝛼</m:t>
                        </m:r>
                      </m:e>
                      <m:sub>
                        <m:r>
                          <a:rPr lang="ru-RU" sz="1800" i="1">
                            <a:latin typeface="Cambria Math" panose="02040503050406030204" pitchFamily="18" charset="0"/>
                          </a:rPr>
                          <m:t>2</m:t>
                        </m:r>
                      </m:sub>
                    </m:sSub>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11</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12</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13</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14</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15</m:t>
                            </m:r>
                          </m:sub>
                        </m:sSub>
                      </m:e>
                    </m:acc>
                    <m:r>
                      <a:rPr lang="ru-RU" sz="1800" i="1">
                        <a:latin typeface="Cambria Math" panose="02040503050406030204" pitchFamily="18" charset="0"/>
                      </a:rPr>
                      <m:t> </m:t>
                    </m:r>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14</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15</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16</m:t>
                        </m:r>
                      </m:sub>
                    </m:sSub>
                    <m:r>
                      <a:rPr lang="ru-RU" sz="1800" i="1">
                        <a:latin typeface="Cambria Math" panose="02040503050406030204" pitchFamily="18" charset="0"/>
                      </a:rPr>
                      <m:t>= </m:t>
                    </m:r>
                    <m:sSub>
                      <m:sSubPr>
                        <m:ctrlPr>
                          <a:rPr lang="ru-RU" sz="1800" i="1">
                            <a:latin typeface="Cambria Math" panose="02040503050406030204" pitchFamily="18" charset="0"/>
                          </a:rPr>
                        </m:ctrlPr>
                      </m:sSubPr>
                      <m:e>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r>
                          <a:rPr lang="ru-RU" sz="1800" i="1">
                            <a:latin typeface="Cambria Math" panose="02040503050406030204" pitchFamily="18" charset="0"/>
                          </a:rPr>
                          <m:t>𝛼</m:t>
                        </m:r>
                      </m:e>
                      <m:sub>
                        <m:r>
                          <a:rPr lang="ru-RU" sz="1800" i="1">
                            <a:latin typeface="Cambria Math" panose="02040503050406030204" pitchFamily="18" charset="0"/>
                          </a:rPr>
                          <m:t>2</m:t>
                        </m:r>
                      </m:sub>
                    </m:sSub>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11</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12</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13</m:t>
                        </m:r>
                      </m:sub>
                    </m:sSub>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17</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18</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19</m:t>
                        </m:r>
                      </m:sub>
                    </m:sSub>
                    <m:r>
                      <a:rPr lang="ru-RU" sz="1800" i="1">
                        <a:latin typeface="Cambria Math" panose="02040503050406030204" pitchFamily="18" charset="0"/>
                      </a:rPr>
                      <m:t>= </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11</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12</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13</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14</m:t>
                        </m:r>
                      </m:sub>
                    </m:sSub>
                  </m:oMath>
                </a14:m>
                <a:endParaRPr lang="ru-RU" sz="1800" dirty="0"/>
              </a:p>
              <a:p>
                <a14:m>
                  <m:oMath xmlns:m="http://schemas.openxmlformats.org/officeDocument/2006/math">
                    <m:sSub>
                      <m:sSubPr>
                        <m:ctrlPr>
                          <a:rPr lang="ru-RU" sz="1800" i="1">
                            <a:latin typeface="Cambria Math" panose="02040503050406030204" pitchFamily="18" charset="0"/>
                          </a:rPr>
                        </m:ctrlPr>
                      </m:sSubPr>
                      <m:e>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20</m:t>
                            </m:r>
                          </m:sub>
                        </m:sSub>
                        <m:r>
                          <a:rPr lang="ru-RU" sz="1800" i="1">
                            <a:latin typeface="Cambria Math" panose="02040503050406030204" pitchFamily="18" charset="0"/>
                          </a:rPr>
                          <m:t>=</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r>
                          <a:rPr lang="ru-RU" sz="1800" i="1">
                            <a:latin typeface="Cambria Math" panose="02040503050406030204" pitchFamily="18" charset="0"/>
                          </a:rPr>
                          <m:t>𝛼</m:t>
                        </m:r>
                      </m:e>
                      <m:sub>
                        <m:r>
                          <a:rPr lang="ru-RU" sz="1800" i="1">
                            <a:latin typeface="Cambria Math" panose="02040503050406030204" pitchFamily="18" charset="0"/>
                          </a:rPr>
                          <m:t>2</m:t>
                        </m:r>
                      </m:sub>
                    </m:sSub>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11</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12</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13</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14</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15</m:t>
                        </m:r>
                      </m:sub>
                    </m:sSub>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21</m:t>
                        </m:r>
                      </m:sub>
                    </m:sSub>
                    <m:r>
                      <a:rPr lang="ru-RU" sz="1800" i="1">
                        <a:latin typeface="Cambria Math" panose="02040503050406030204" pitchFamily="18" charset="0"/>
                      </a:rPr>
                      <m:t>= </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22</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23</m:t>
                        </m:r>
                      </m:sub>
                    </m:sSub>
                    <m:r>
                      <a:rPr lang="ru-RU" sz="1800" i="1">
                        <a:latin typeface="Cambria Math" panose="02040503050406030204" pitchFamily="18" charset="0"/>
                      </a:rPr>
                      <m:t>=</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7</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10</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17</m:t>
                        </m:r>
                      </m:sub>
                    </m:sSub>
                  </m:oMath>
                </a14:m>
                <a:endParaRPr lang="ru-RU" sz="1800" dirty="0"/>
              </a:p>
              <a:p>
                <a:endParaRPr lang="ru-RU" sz="1800" dirty="0"/>
              </a:p>
            </p:txBody>
          </p:sp>
        </mc:Choice>
        <mc:Fallback xmlns="">
          <p:sp>
            <p:nvSpPr>
              <p:cNvPr id="4" name="Объект 3"/>
              <p:cNvSpPr>
                <a:spLocks noGrp="1" noRot="1" noChangeAspect="1" noMove="1" noResize="1" noEditPoints="1" noAdjustHandles="1" noChangeArrowheads="1" noChangeShapeType="1" noTextEdit="1"/>
              </p:cNvSpPr>
              <p:nvPr>
                <p:ph sz="half" idx="2"/>
              </p:nvPr>
            </p:nvSpPr>
            <p:spPr>
              <a:xfrm>
                <a:off x="1288183" y="629709"/>
                <a:ext cx="4488794" cy="2644457"/>
              </a:xfrm>
              <a:blipFill>
                <a:blip r:embed="rId2"/>
                <a:stretch>
                  <a:fillRect l="-814" r="-19946" b="-10437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Объект 5"/>
              <p:cNvSpPr>
                <a:spLocks noGrp="1"/>
              </p:cNvSpPr>
              <p:nvPr>
                <p:ph sz="quarter" idx="4"/>
              </p:nvPr>
            </p:nvSpPr>
            <p:spPr>
              <a:xfrm>
                <a:off x="6665328" y="629709"/>
                <a:ext cx="4488794" cy="2637371"/>
              </a:xfrm>
            </p:spPr>
            <p:txBody>
              <a:bodyPr>
                <a:noAutofit/>
              </a:bodyPr>
              <a:lstStyle/>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24</m:t>
                        </m:r>
                      </m:sub>
                    </m:sSub>
                    <m:r>
                      <a:rPr lang="ru-RU" sz="1800" i="1">
                        <a:latin typeface="Cambria Math" panose="02040503050406030204" pitchFamily="18" charset="0"/>
                      </a:rPr>
                      <m:t>= </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18</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19</m:t>
                            </m:r>
                          </m:sub>
                        </m:sSub>
                      </m:e>
                    </m:acc>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25</m:t>
                        </m:r>
                      </m:sub>
                    </m:sSub>
                    <m:r>
                      <a:rPr lang="ru-RU" sz="1800" i="1">
                        <a:latin typeface="Cambria Math" panose="02040503050406030204" pitchFamily="18" charset="0"/>
                      </a:rPr>
                      <m:t>= </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26</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27</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28</m:t>
                        </m:r>
                      </m:sub>
                    </m:sSub>
                    <m:r>
                      <a:rPr lang="ru-RU" sz="1800" i="1">
                        <a:latin typeface="Cambria Math" panose="02040503050406030204" pitchFamily="18" charset="0"/>
                      </a:rPr>
                      <m:t>=</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18</m:t>
                        </m:r>
                      </m:sub>
                    </m:sSub>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19</m:t>
                        </m:r>
                      </m:sub>
                    </m:sSub>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29</m:t>
                        </m:r>
                      </m:sub>
                    </m:sSub>
                    <m:r>
                      <a:rPr lang="ru-RU" sz="1800" i="1">
                        <a:latin typeface="Cambria Math" panose="02040503050406030204" pitchFamily="18" charset="0"/>
                      </a:rPr>
                      <m:t>= </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30</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31</m:t>
                        </m:r>
                      </m:sub>
                    </m:sSub>
                    <m:r>
                      <a:rPr lang="ru-RU" sz="1800" i="1">
                        <a:latin typeface="Cambria Math" panose="02040503050406030204" pitchFamily="18" charset="0"/>
                      </a:rPr>
                      <m:t>=</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7</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10</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17</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21</m:t>
                            </m:r>
                          </m:sub>
                        </m:sSub>
                      </m:e>
                    </m:acc>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32</m:t>
                        </m:r>
                      </m:sub>
                    </m:sSub>
                    <m:r>
                      <a:rPr lang="ru-RU" sz="1800" i="1">
                        <a:latin typeface="Cambria Math" panose="02040503050406030204" pitchFamily="18" charset="0"/>
                      </a:rPr>
                      <m:t>= </m:t>
                    </m:r>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22</m:t>
                        </m:r>
                      </m:sub>
                    </m:sSub>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33</m:t>
                        </m:r>
                      </m:sub>
                    </m:sSub>
                    <m:r>
                      <a:rPr lang="ru-RU" sz="1800" i="1">
                        <a:latin typeface="Cambria Math" panose="02040503050406030204" pitchFamily="18" charset="0"/>
                      </a:rPr>
                      <m:t>= </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e>
                    </m:acc>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34</m:t>
                        </m:r>
                      </m:sub>
                    </m:sSub>
                    <m:r>
                      <a:rPr lang="ru-RU" sz="1800" i="1">
                        <a:latin typeface="Cambria Math" panose="02040503050406030204" pitchFamily="18" charset="0"/>
                      </a:rPr>
                      <m:t>= </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7</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10</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17</m:t>
                            </m:r>
                          </m:sub>
                        </m:sSub>
                      </m:e>
                    </m:acc>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21</m:t>
                            </m:r>
                          </m:sub>
                        </m:sSub>
                      </m:e>
                    </m:acc>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35</m:t>
                        </m:r>
                      </m:sub>
                    </m:sSub>
                    <m:r>
                      <a:rPr lang="ru-RU" sz="1800" i="1">
                        <a:latin typeface="Cambria Math" panose="02040503050406030204" pitchFamily="18" charset="0"/>
                      </a:rPr>
                      <m:t>= </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36</m:t>
                        </m:r>
                      </m:sub>
                    </m:sSub>
                    <m:r>
                      <a:rPr lang="ru-RU" sz="1800" i="1">
                        <a:latin typeface="Cambria Math" panose="020405030504060302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37</m:t>
                        </m:r>
                      </m:sub>
                    </m:sSub>
                    <m:r>
                      <a:rPr lang="ru-RU" sz="1800" i="1">
                        <a:latin typeface="Cambria Math" panose="02040503050406030204" pitchFamily="18" charset="0"/>
                      </a:rPr>
                      <m:t>=</m:t>
                    </m:r>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2</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oMath>
                </a14:m>
                <a:endParaRPr lang="ru-RU" sz="1800" dirty="0"/>
              </a:p>
              <a:p>
                <a14:m>
                  <m:oMath xmlns:m="http://schemas.openxmlformats.org/officeDocument/2006/math">
                    <m:sSub>
                      <m:sSubPr>
                        <m:ctrlPr>
                          <a:rPr lang="ru-RU" sz="1800" i="1">
                            <a:latin typeface="Cambria Math" panose="02040503050406030204" pitchFamily="18" charset="0"/>
                          </a:rPr>
                        </m:ctrlPr>
                      </m:sSubPr>
                      <m:e>
                        <m:r>
                          <a:rPr lang="en-US" sz="1800" i="1">
                            <a:latin typeface="Cambria Math" panose="02040503050406030204" pitchFamily="18" charset="0"/>
                          </a:rPr>
                          <m:t>𝑦</m:t>
                        </m:r>
                      </m:e>
                      <m:sub>
                        <m:r>
                          <a:rPr lang="ru-RU" sz="1800" i="1">
                            <a:latin typeface="Cambria Math" panose="02040503050406030204" pitchFamily="18" charset="0"/>
                          </a:rPr>
                          <m:t>38</m:t>
                        </m:r>
                      </m:sub>
                    </m:sSub>
                    <m:r>
                      <a:rPr lang="ru-RU" sz="1800" i="1">
                        <a:latin typeface="Cambria Math" panose="02040503050406030204" pitchFamily="18" charset="0"/>
                      </a:rPr>
                      <m:t>= </m:t>
                    </m:r>
                    <m:sSub>
                      <m:sSubPr>
                        <m:ctrlPr>
                          <a:rPr lang="ru-RU" sz="1800" i="1">
                            <a:latin typeface="Cambria Math" panose="02040503050406030204" pitchFamily="18" charset="0"/>
                          </a:rPr>
                        </m:ctrlPr>
                      </m:sSubPr>
                      <m:e>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1</m:t>
                                </m:r>
                              </m:sub>
                            </m:sSub>
                          </m:e>
                        </m:acc>
                        <m:r>
                          <a:rPr lang="ru-RU" sz="1800" i="1">
                            <a:latin typeface="Cambria Math" panose="02040503050406030204" pitchFamily="18" charset="0"/>
                          </a:rPr>
                          <m:t>𝛼</m:t>
                        </m:r>
                      </m:e>
                      <m:sub>
                        <m:r>
                          <a:rPr lang="ru-RU" sz="1800" i="1">
                            <a:latin typeface="Cambria Math" panose="02040503050406030204" pitchFamily="18" charset="0"/>
                          </a:rPr>
                          <m:t>2</m:t>
                        </m:r>
                      </m:sub>
                    </m:sSub>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3</m:t>
                        </m:r>
                      </m:sub>
                    </m:sSub>
                    <m:acc>
                      <m:accPr>
                        <m:chr m:val="̅"/>
                        <m:ctrlPr>
                          <a:rPr lang="ru-RU" sz="1800" i="1">
                            <a:latin typeface="Cambria Math" panose="02040503050406030204" pitchFamily="18" charset="0"/>
                          </a:rPr>
                        </m:ctrlPr>
                      </m:accPr>
                      <m:e>
                        <m:sSub>
                          <m:sSubPr>
                            <m:ctrlPr>
                              <a:rPr lang="ru-RU" sz="1800" i="1">
                                <a:latin typeface="Cambria Math" panose="02040503050406030204" pitchFamily="18" charset="0"/>
                              </a:rPr>
                            </m:ctrlPr>
                          </m:sSubPr>
                          <m:e>
                            <m:r>
                              <a:rPr lang="ru-RU" sz="1800" i="1">
                                <a:latin typeface="Cambria Math" panose="02040503050406030204" pitchFamily="18" charset="0"/>
                              </a:rPr>
                              <m:t>𝛼</m:t>
                            </m:r>
                          </m:e>
                          <m:sub>
                            <m:r>
                              <a:rPr lang="ru-RU" sz="1800" i="1">
                                <a:latin typeface="Cambria Math" panose="02040503050406030204" pitchFamily="18" charset="0"/>
                              </a:rPr>
                              <m:t>4</m:t>
                            </m:r>
                          </m:sub>
                        </m:sSub>
                      </m:e>
                    </m:acc>
                    <m:sSub>
                      <m:sSubPr>
                        <m:ctrlPr>
                          <a:rPr lang="ru-RU" sz="1800" i="1">
                            <a:latin typeface="Cambria Math" panose="02040503050406030204" pitchFamily="18" charset="0"/>
                          </a:rPr>
                        </m:ctrlPr>
                      </m:sSubPr>
                      <m:e>
                        <m:r>
                          <a:rPr lang="ru-RU" sz="1800" i="1">
                            <a:latin typeface="Cambria Math" panose="02040503050406030204" pitchFamily="18" charset="0"/>
                          </a:rPr>
                          <m:t>𝑥</m:t>
                        </m:r>
                      </m:e>
                      <m:sub>
                        <m:r>
                          <a:rPr lang="ru-RU" sz="1800" i="1">
                            <a:latin typeface="Cambria Math" panose="02040503050406030204" pitchFamily="18" charset="0"/>
                          </a:rPr>
                          <m:t>23</m:t>
                        </m:r>
                      </m:sub>
                    </m:sSub>
                  </m:oMath>
                </a14:m>
                <a:endParaRPr lang="ru-RU" sz="1800" dirty="0"/>
              </a:p>
              <a:p>
                <a:endParaRPr lang="ru-RU" sz="1800" dirty="0"/>
              </a:p>
            </p:txBody>
          </p:sp>
        </mc:Choice>
        <mc:Fallback xmlns="">
          <p:sp>
            <p:nvSpPr>
              <p:cNvPr id="6" name="Объект 5"/>
              <p:cNvSpPr>
                <a:spLocks noGrp="1" noRot="1" noChangeAspect="1" noMove="1" noResize="1" noEditPoints="1" noAdjustHandles="1" noChangeArrowheads="1" noChangeShapeType="1" noTextEdit="1"/>
              </p:cNvSpPr>
              <p:nvPr>
                <p:ph sz="quarter" idx="4"/>
              </p:nvPr>
            </p:nvSpPr>
            <p:spPr>
              <a:xfrm>
                <a:off x="6665328" y="629709"/>
                <a:ext cx="4488794" cy="2637371"/>
              </a:xfrm>
              <a:blipFill>
                <a:blip r:embed="rId3"/>
                <a:stretch>
                  <a:fillRect l="-814" b="-51039"/>
                </a:stretch>
              </a:blipFill>
            </p:spPr>
            <p:txBody>
              <a:bodyPr/>
              <a:lstStyle/>
              <a:p>
                <a:r>
                  <a:rPr lang="ru-RU">
                    <a:noFill/>
                  </a:rPr>
                  <a:t> </a:t>
                </a:r>
              </a:p>
            </p:txBody>
          </p:sp>
        </mc:Fallback>
      </mc:AlternateContent>
    </p:spTree>
    <p:extLst>
      <p:ext uri="{BB962C8B-B14F-4D97-AF65-F5344CB8AC3E}">
        <p14:creationId xmlns:p14="http://schemas.microsoft.com/office/powerpoint/2010/main" val="2304048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0805" y="-143465"/>
            <a:ext cx="9293577" cy="1059305"/>
          </a:xfrm>
        </p:spPr>
        <p:txBody>
          <a:bodyPr/>
          <a:lstStyle/>
          <a:p>
            <a:r>
              <a:rPr lang="ru-RU" dirty="0"/>
              <a:t>Протоколы </a:t>
            </a:r>
            <a:r>
              <a:rPr lang="ru-RU" dirty="0" smtClean="0"/>
              <a:t>выполнения</a:t>
            </a:r>
            <a:endParaRPr lang="ru-RU" dirty="0"/>
          </a:p>
        </p:txBody>
      </p:sp>
      <p:graphicFrame>
        <p:nvGraphicFramePr>
          <p:cNvPr id="5" name="Объект 4"/>
          <p:cNvGraphicFramePr>
            <a:graphicFrameLocks noGrp="1"/>
          </p:cNvGraphicFramePr>
          <p:nvPr>
            <p:ph sz="half" idx="1"/>
            <p:extLst>
              <p:ext uri="{D42A27DB-BD31-4B8C-83A1-F6EECF244321}">
                <p14:modId xmlns:p14="http://schemas.microsoft.com/office/powerpoint/2010/main" val="8300676"/>
              </p:ext>
            </p:extLst>
          </p:nvPr>
        </p:nvGraphicFramePr>
        <p:xfrm>
          <a:off x="1116511" y="793578"/>
          <a:ext cx="4108021" cy="4510269"/>
        </p:xfrm>
        <a:graphic>
          <a:graphicData uri="http://schemas.openxmlformats.org/drawingml/2006/table">
            <a:tbl>
              <a:tblPr firstRow="1" firstCol="1" bandRow="1">
                <a:tableStyleId>{5C22544A-7EE6-4342-B048-85BDC9FD1C3A}</a:tableStyleId>
              </a:tblPr>
              <a:tblGrid>
                <a:gridCol w="1576083">
                  <a:extLst>
                    <a:ext uri="{9D8B030D-6E8A-4147-A177-3AD203B41FA5}">
                      <a16:colId xmlns:a16="http://schemas.microsoft.com/office/drawing/2014/main" val="906581532"/>
                    </a:ext>
                  </a:extLst>
                </a:gridCol>
                <a:gridCol w="2531938">
                  <a:extLst>
                    <a:ext uri="{9D8B030D-6E8A-4147-A177-3AD203B41FA5}">
                      <a16:colId xmlns:a16="http://schemas.microsoft.com/office/drawing/2014/main" val="141184337"/>
                    </a:ext>
                  </a:extLst>
                </a:gridCol>
              </a:tblGrid>
              <a:tr h="251451">
                <a:tc>
                  <a:txBody>
                    <a:bodyPr/>
                    <a:lstStyle/>
                    <a:p>
                      <a:pPr algn="ctr">
                        <a:lnSpc>
                          <a:spcPct val="115000"/>
                        </a:lnSpc>
                        <a:spcAft>
                          <a:spcPts val="0"/>
                        </a:spcAft>
                      </a:pPr>
                      <a:r>
                        <a:rPr lang="ru-RU" sz="1050" b="1" dirty="0">
                          <a:effectLst/>
                        </a:rPr>
                        <a:t>В</a:t>
                      </a:r>
                      <a:r>
                        <a:rPr lang="ru-RU" sz="900" b="1" dirty="0">
                          <a:effectLst/>
                        </a:rPr>
                        <a:t>ходные данные</a:t>
                      </a:r>
                      <a:endParaRPr lang="ru-RU"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6525" marR="46525" marT="0" marB="0" anchor="ctr">
                    <a:solidFill>
                      <a:schemeClr val="accent1">
                        <a:lumMod val="60000"/>
                        <a:lumOff val="40000"/>
                      </a:schemeClr>
                    </a:solidFill>
                  </a:tcPr>
                </a:tc>
                <a:tc>
                  <a:txBody>
                    <a:bodyPr/>
                    <a:lstStyle/>
                    <a:p>
                      <a:pPr algn="ctr">
                        <a:lnSpc>
                          <a:spcPct val="100000"/>
                        </a:lnSpc>
                        <a:spcAft>
                          <a:spcPts val="0"/>
                        </a:spcAft>
                      </a:pPr>
                      <a:r>
                        <a:rPr lang="ru-RU" sz="900" dirty="0">
                          <a:effectLst/>
                        </a:rPr>
                        <a:t>Выходные данные</a:t>
                      </a:r>
                      <a:endParaRPr lang="ru-R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525" marR="46525" marT="0" marB="0" anchor="ctr">
                    <a:solidFill>
                      <a:schemeClr val="accent1">
                        <a:lumMod val="60000"/>
                        <a:lumOff val="40000"/>
                      </a:schemeClr>
                    </a:solidFill>
                  </a:tcPr>
                </a:tc>
                <a:extLst>
                  <a:ext uri="{0D108BD9-81ED-4DB2-BD59-A6C34878D82A}">
                    <a16:rowId xmlns:a16="http://schemas.microsoft.com/office/drawing/2014/main" val="2035828988"/>
                  </a:ext>
                </a:extLst>
              </a:tr>
              <a:tr h="2353773">
                <a:tc>
                  <a:txBody>
                    <a:bodyPr/>
                    <a:lstStyle/>
                    <a:p>
                      <a:pPr algn="ctr">
                        <a:lnSpc>
                          <a:spcPct val="115000"/>
                        </a:lnSpc>
                        <a:spcAft>
                          <a:spcPts val="0"/>
                        </a:spcAft>
                      </a:pPr>
                      <a:r>
                        <a:rPr lang="ru-RU" sz="900" dirty="0">
                          <a:effectLst/>
                        </a:rPr>
                        <a:t>11111111111111111111111</a:t>
                      </a:r>
                      <a:endParaRPr lang="ru-R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525" marR="46525" marT="0" marB="0" anchor="ctr">
                    <a:solidFill>
                      <a:schemeClr val="accent1">
                        <a:lumMod val="60000"/>
                        <a:lumOff val="40000"/>
                      </a:schemeClr>
                    </a:solidFill>
                  </a:tcPr>
                </a:tc>
                <a:tc>
                  <a:txBody>
                    <a:bodyPr/>
                    <a:lstStyle/>
                    <a:p>
                      <a:pPr>
                        <a:lnSpc>
                          <a:spcPct val="115000"/>
                        </a:lnSpc>
                        <a:spcAft>
                          <a:spcPts val="0"/>
                        </a:spcAft>
                      </a:pPr>
                      <a:r>
                        <a:rPr lang="en-US" sz="900" dirty="0">
                          <a:solidFill>
                            <a:schemeClr val="bg1"/>
                          </a:solidFill>
                          <a:effectLst/>
                        </a:rPr>
                        <a:t>0000 -&gt; 0010 : 00000000000000000000000000000000000000</a:t>
                      </a:r>
                      <a:endParaRPr lang="ru-RU" sz="900" dirty="0">
                        <a:solidFill>
                          <a:schemeClr val="bg1"/>
                        </a:solidFill>
                        <a:effectLst/>
                      </a:endParaRPr>
                    </a:p>
                    <a:p>
                      <a:pPr>
                        <a:lnSpc>
                          <a:spcPct val="115000"/>
                        </a:lnSpc>
                        <a:spcAft>
                          <a:spcPts val="0"/>
                        </a:spcAft>
                      </a:pPr>
                      <a:r>
                        <a:rPr lang="en-US" sz="900" dirty="0">
                          <a:solidFill>
                            <a:schemeClr val="bg1"/>
                          </a:solidFill>
                          <a:effectLst/>
                        </a:rPr>
                        <a:t>0010 -&gt; 0011 y5 y6 y7 y8 : 00001111000000000000000000000000000000</a:t>
                      </a:r>
                      <a:endParaRPr lang="ru-RU" sz="900" dirty="0">
                        <a:solidFill>
                          <a:schemeClr val="bg1"/>
                        </a:solidFill>
                        <a:effectLst/>
                      </a:endParaRPr>
                    </a:p>
                    <a:p>
                      <a:pPr>
                        <a:lnSpc>
                          <a:spcPct val="115000"/>
                        </a:lnSpc>
                        <a:spcAft>
                          <a:spcPts val="0"/>
                        </a:spcAft>
                      </a:pPr>
                      <a:r>
                        <a:rPr lang="en-US" sz="900" dirty="0">
                          <a:solidFill>
                            <a:schemeClr val="bg1"/>
                          </a:solidFill>
                          <a:effectLst/>
                        </a:rPr>
                        <a:t>0011 -&gt; 1001 y25 y26 y27 y28 : 00000000000000000000000011110000000000</a:t>
                      </a:r>
                      <a:endParaRPr lang="ru-RU" sz="900" dirty="0">
                        <a:solidFill>
                          <a:schemeClr val="bg1"/>
                        </a:solidFill>
                        <a:effectLst/>
                      </a:endParaRPr>
                    </a:p>
                    <a:p>
                      <a:pPr>
                        <a:lnSpc>
                          <a:spcPct val="115000"/>
                        </a:lnSpc>
                        <a:spcAft>
                          <a:spcPts val="0"/>
                        </a:spcAft>
                      </a:pPr>
                      <a:r>
                        <a:rPr lang="en-US" sz="900" dirty="0">
                          <a:solidFill>
                            <a:schemeClr val="bg1"/>
                          </a:solidFill>
                          <a:effectLst/>
                        </a:rPr>
                        <a:t>1001 -&gt; 0100 : 00000000000000000000000000000000000000</a:t>
                      </a:r>
                      <a:endParaRPr lang="ru-RU" sz="900" dirty="0">
                        <a:solidFill>
                          <a:schemeClr val="bg1"/>
                        </a:solidFill>
                        <a:effectLst/>
                      </a:endParaRPr>
                    </a:p>
                    <a:p>
                      <a:pPr>
                        <a:lnSpc>
                          <a:spcPct val="115000"/>
                        </a:lnSpc>
                        <a:spcAft>
                          <a:spcPts val="0"/>
                        </a:spcAft>
                      </a:pPr>
                      <a:r>
                        <a:rPr lang="en-US" sz="900" dirty="0">
                          <a:solidFill>
                            <a:schemeClr val="bg1"/>
                          </a:solidFill>
                          <a:effectLst/>
                        </a:rPr>
                        <a:t>0100 -&gt; 0101 y33 : 00000000000000000000000000000000100000</a:t>
                      </a:r>
                      <a:endParaRPr lang="ru-RU" sz="900" dirty="0">
                        <a:solidFill>
                          <a:schemeClr val="bg1"/>
                        </a:solidFill>
                        <a:effectLst/>
                      </a:endParaRPr>
                    </a:p>
                    <a:p>
                      <a:pPr>
                        <a:lnSpc>
                          <a:spcPct val="115000"/>
                        </a:lnSpc>
                        <a:spcAft>
                          <a:spcPts val="0"/>
                        </a:spcAft>
                      </a:pPr>
                      <a:r>
                        <a:rPr lang="en-US" sz="900" dirty="0">
                          <a:solidFill>
                            <a:schemeClr val="bg1"/>
                          </a:solidFill>
                          <a:effectLst/>
                        </a:rPr>
                        <a:t>0101 -&gt; 0110 y35 y36 y37 : 00000000000000000000000000000000001110</a:t>
                      </a:r>
                      <a:endParaRPr lang="ru-RU" sz="900" dirty="0">
                        <a:solidFill>
                          <a:schemeClr val="bg1"/>
                        </a:solidFill>
                        <a:effectLst/>
                      </a:endParaRPr>
                    </a:p>
                    <a:p>
                      <a:pPr>
                        <a:lnSpc>
                          <a:spcPct val="115000"/>
                        </a:lnSpc>
                        <a:spcAft>
                          <a:spcPts val="0"/>
                        </a:spcAft>
                      </a:pPr>
                      <a:r>
                        <a:rPr lang="ru-RU" sz="900" dirty="0">
                          <a:solidFill>
                            <a:schemeClr val="bg1"/>
                          </a:solidFill>
                          <a:effectLst/>
                        </a:rPr>
                        <a:t>0110 -&gt; 0000 y38 : 00000000000000000000000000000000000001</a:t>
                      </a:r>
                    </a:p>
                    <a:p>
                      <a:pPr>
                        <a:lnSpc>
                          <a:spcPct val="115000"/>
                        </a:lnSpc>
                        <a:spcAft>
                          <a:spcPts val="0"/>
                        </a:spcAft>
                      </a:pPr>
                      <a:r>
                        <a:rPr lang="ru-RU" sz="900" dirty="0">
                          <a:solidFill>
                            <a:schemeClr val="bg1"/>
                          </a:solidFill>
                          <a:effectLst/>
                        </a:rPr>
                        <a:t>Время выполнения: 28 </a:t>
                      </a:r>
                      <a:r>
                        <a:rPr lang="ru-RU" sz="900" dirty="0" err="1">
                          <a:solidFill>
                            <a:schemeClr val="bg1"/>
                          </a:solidFill>
                          <a:effectLst/>
                        </a:rPr>
                        <a:t>мс</a:t>
                      </a:r>
                      <a:endParaRPr lang="ru-RU"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525" marR="46525" marT="0" marB="0" anchor="b">
                    <a:solidFill>
                      <a:schemeClr val="tx1"/>
                    </a:solidFill>
                  </a:tcPr>
                </a:tc>
                <a:extLst>
                  <a:ext uri="{0D108BD9-81ED-4DB2-BD59-A6C34878D82A}">
                    <a16:rowId xmlns:a16="http://schemas.microsoft.com/office/drawing/2014/main" val="223587727"/>
                  </a:ext>
                </a:extLst>
              </a:tr>
              <a:tr h="1880988">
                <a:tc>
                  <a:txBody>
                    <a:bodyPr/>
                    <a:lstStyle/>
                    <a:p>
                      <a:pPr algn="ctr">
                        <a:lnSpc>
                          <a:spcPct val="115000"/>
                        </a:lnSpc>
                        <a:spcAft>
                          <a:spcPts val="0"/>
                        </a:spcAft>
                      </a:pPr>
                      <a:r>
                        <a:rPr lang="ru-RU" sz="900" dirty="0">
                          <a:effectLst/>
                        </a:rPr>
                        <a:t>00000000000000000000000</a:t>
                      </a:r>
                      <a:endParaRPr lang="ru-R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6525" marR="46525" marT="0" marB="0" anchor="ctr">
                    <a:solidFill>
                      <a:schemeClr val="accent1">
                        <a:lumMod val="60000"/>
                        <a:lumOff val="40000"/>
                      </a:schemeClr>
                    </a:solidFill>
                  </a:tcPr>
                </a:tc>
                <a:tc>
                  <a:txBody>
                    <a:bodyPr/>
                    <a:lstStyle/>
                    <a:p>
                      <a:pPr>
                        <a:lnSpc>
                          <a:spcPct val="115000"/>
                        </a:lnSpc>
                        <a:spcAft>
                          <a:spcPts val="0"/>
                        </a:spcAft>
                      </a:pPr>
                      <a:r>
                        <a:rPr lang="ru-RU" sz="900" dirty="0">
                          <a:solidFill>
                            <a:schemeClr val="bg1"/>
                          </a:solidFill>
                          <a:effectLst/>
                        </a:rPr>
                        <a:t>0000 -&gt; 0001 </a:t>
                      </a:r>
                      <a:r>
                        <a:rPr lang="en-US" sz="900" dirty="0">
                          <a:solidFill>
                            <a:schemeClr val="bg1"/>
                          </a:solidFill>
                          <a:effectLst/>
                        </a:rPr>
                        <a:t>y</a:t>
                      </a:r>
                      <a:r>
                        <a:rPr lang="ru-RU" sz="900" dirty="0">
                          <a:solidFill>
                            <a:schemeClr val="bg1"/>
                          </a:solidFill>
                          <a:effectLst/>
                        </a:rPr>
                        <a:t>1 </a:t>
                      </a:r>
                      <a:r>
                        <a:rPr lang="en-US" sz="900" dirty="0">
                          <a:solidFill>
                            <a:schemeClr val="bg1"/>
                          </a:solidFill>
                          <a:effectLst/>
                        </a:rPr>
                        <a:t>y</a:t>
                      </a:r>
                      <a:r>
                        <a:rPr lang="ru-RU" sz="900" dirty="0">
                          <a:solidFill>
                            <a:schemeClr val="bg1"/>
                          </a:solidFill>
                          <a:effectLst/>
                        </a:rPr>
                        <a:t>2 </a:t>
                      </a:r>
                      <a:r>
                        <a:rPr lang="en-US" sz="900" dirty="0">
                          <a:solidFill>
                            <a:schemeClr val="bg1"/>
                          </a:solidFill>
                          <a:effectLst/>
                        </a:rPr>
                        <a:t>y</a:t>
                      </a:r>
                      <a:r>
                        <a:rPr lang="ru-RU" sz="900" dirty="0">
                          <a:solidFill>
                            <a:schemeClr val="bg1"/>
                          </a:solidFill>
                          <a:effectLst/>
                        </a:rPr>
                        <a:t>3 : 11100000000000000000000000000000000000</a:t>
                      </a:r>
                    </a:p>
                    <a:p>
                      <a:pPr>
                        <a:lnSpc>
                          <a:spcPct val="115000"/>
                        </a:lnSpc>
                        <a:spcAft>
                          <a:spcPts val="0"/>
                        </a:spcAft>
                      </a:pPr>
                      <a:r>
                        <a:rPr lang="ru-RU" sz="900" dirty="0">
                          <a:solidFill>
                            <a:schemeClr val="bg1"/>
                          </a:solidFill>
                          <a:effectLst/>
                        </a:rPr>
                        <a:t>0001 -&gt; 0001 : 00000000000000000000000000000000000000</a:t>
                      </a:r>
                    </a:p>
                    <a:p>
                      <a:pPr>
                        <a:lnSpc>
                          <a:spcPct val="115000"/>
                        </a:lnSpc>
                        <a:spcAft>
                          <a:spcPts val="0"/>
                        </a:spcAft>
                      </a:pPr>
                      <a:r>
                        <a:rPr lang="ru-RU" sz="900" dirty="0">
                          <a:solidFill>
                            <a:schemeClr val="bg1"/>
                          </a:solidFill>
                          <a:effectLst/>
                        </a:rPr>
                        <a:t>0001 -&gt; 0001 : 00000000000000000000000000000000000000</a:t>
                      </a:r>
                    </a:p>
                    <a:p>
                      <a:pPr>
                        <a:lnSpc>
                          <a:spcPct val="115000"/>
                        </a:lnSpc>
                        <a:spcAft>
                          <a:spcPts val="0"/>
                        </a:spcAft>
                      </a:pPr>
                      <a:r>
                        <a:rPr lang="ru-RU" sz="900" dirty="0">
                          <a:solidFill>
                            <a:schemeClr val="bg1"/>
                          </a:solidFill>
                          <a:effectLst/>
                        </a:rPr>
                        <a:t>0001 -&gt; 0001 : </a:t>
                      </a:r>
                      <a:r>
                        <a:rPr lang="ru-RU" sz="900" dirty="0" smtClean="0">
                          <a:solidFill>
                            <a:schemeClr val="bg1"/>
                          </a:solidFill>
                          <a:effectLst/>
                        </a:rPr>
                        <a:t>00000000000000000000000000000000000000</a:t>
                      </a:r>
                      <a:endParaRPr lang="ru-RU" sz="900" dirty="0">
                        <a:solidFill>
                          <a:schemeClr val="bg1"/>
                        </a:solidFill>
                        <a:effectLst/>
                      </a:endParaRPr>
                    </a:p>
                    <a:p>
                      <a:pPr>
                        <a:lnSpc>
                          <a:spcPct val="115000"/>
                        </a:lnSpc>
                        <a:spcAft>
                          <a:spcPts val="0"/>
                        </a:spcAft>
                      </a:pPr>
                      <a:r>
                        <a:rPr lang="ru-RU" sz="900" dirty="0">
                          <a:solidFill>
                            <a:schemeClr val="bg1"/>
                          </a:solidFill>
                          <a:effectLst/>
                        </a:rPr>
                        <a:t>0001 -&gt; 0001 : 00000000000000000000000000000000000000</a:t>
                      </a:r>
                    </a:p>
                    <a:p>
                      <a:pPr>
                        <a:lnSpc>
                          <a:spcPct val="115000"/>
                        </a:lnSpc>
                        <a:spcAft>
                          <a:spcPts val="0"/>
                        </a:spcAft>
                      </a:pPr>
                      <a:r>
                        <a:rPr lang="ru-RU" sz="900" dirty="0">
                          <a:solidFill>
                            <a:schemeClr val="bg1"/>
                          </a:solidFill>
                          <a:effectLst/>
                        </a:rPr>
                        <a:t>Зацикливание...</a:t>
                      </a:r>
                    </a:p>
                    <a:p>
                      <a:pPr>
                        <a:lnSpc>
                          <a:spcPct val="115000"/>
                        </a:lnSpc>
                        <a:spcAft>
                          <a:spcPts val="0"/>
                        </a:spcAft>
                      </a:pPr>
                      <a:r>
                        <a:rPr lang="ru-RU" sz="900" dirty="0">
                          <a:solidFill>
                            <a:schemeClr val="bg1"/>
                          </a:solidFill>
                          <a:effectLst/>
                        </a:rPr>
                        <a:t>Время выполнения: 54 </a:t>
                      </a:r>
                      <a:r>
                        <a:rPr lang="ru-RU" sz="900" dirty="0" err="1">
                          <a:solidFill>
                            <a:schemeClr val="bg1"/>
                          </a:solidFill>
                          <a:effectLst/>
                        </a:rPr>
                        <a:t>мс</a:t>
                      </a:r>
                      <a:endParaRPr lang="ru-RU"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525" marR="46525" marT="0" marB="0" anchor="b">
                    <a:solidFill>
                      <a:schemeClr val="tx1"/>
                    </a:solidFill>
                  </a:tcPr>
                </a:tc>
                <a:extLst>
                  <a:ext uri="{0D108BD9-81ED-4DB2-BD59-A6C34878D82A}">
                    <a16:rowId xmlns:a16="http://schemas.microsoft.com/office/drawing/2014/main" val="1842819636"/>
                  </a:ext>
                </a:extLst>
              </a:tr>
            </a:tbl>
          </a:graphicData>
        </a:graphic>
      </p:graphicFrame>
      <p:sp>
        <p:nvSpPr>
          <p:cNvPr id="6" name="Rectangle 1"/>
          <p:cNvSpPr>
            <a:spLocks noChangeArrowheads="1"/>
          </p:cNvSpPr>
          <p:nvPr/>
        </p:nvSpPr>
        <p:spPr bwMode="auto">
          <a:xfrm>
            <a:off x="631031" y="5279946"/>
            <a:ext cx="50789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ru-RU" dirty="0">
                <a:latin typeface="Times New Roman" panose="02020603050405020304" pitchFamily="18" charset="0"/>
                <a:ea typeface="Calibri" panose="020F0502020204030204" pitchFamily="34" charset="0"/>
                <a:cs typeface="Times New Roman" panose="02020603050405020304" pitchFamily="18" charset="0"/>
              </a:rPr>
              <a:t>Рабочая нагрузка для способа </a:t>
            </a:r>
            <a:r>
              <a:rPr lang="ru-RU" dirty="0" smtClean="0">
                <a:latin typeface="Times New Roman" panose="02020603050405020304" pitchFamily="18" charset="0"/>
                <a:ea typeface="Calibri" panose="020F0502020204030204" pitchFamily="34" charset="0"/>
                <a:cs typeface="Times New Roman" panose="02020603050405020304" pitchFamily="18" charset="0"/>
              </a:rPr>
              <a:t>задания </a:t>
            </a:r>
            <a:r>
              <a:rPr kumimoji="0" lang="ru-RU" altLang="ru-RU"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ru-RU" altLang="ru-RU"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логическое выражение</a:t>
            </a:r>
            <a:r>
              <a:rPr kumimoji="0" lang="ru-RU" altLang="ru-RU"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ru-RU" altLang="ru-RU" b="0" i="0" u="none" strike="noStrike" cap="none" normalizeH="0" baseline="0" dirty="0" smtClean="0">
              <a:ln>
                <a:noFill/>
              </a:ln>
              <a:solidFill>
                <a:schemeClr val="tx1"/>
              </a:solidFill>
              <a:effectLst/>
            </a:endParaRPr>
          </a:p>
        </p:txBody>
      </p:sp>
      <p:sp>
        <p:nvSpPr>
          <p:cNvPr id="8" name="Прямоугольник 7"/>
          <p:cNvSpPr/>
          <p:nvPr/>
        </p:nvSpPr>
        <p:spPr>
          <a:xfrm>
            <a:off x="5897594" y="5187732"/>
            <a:ext cx="5338353" cy="507831"/>
          </a:xfrm>
          <a:prstGeom prst="rect">
            <a:avLst/>
          </a:prstGeom>
        </p:spPr>
        <p:txBody>
          <a:bodyPr wrap="square">
            <a:spAutoFit/>
          </a:bodyPr>
          <a:lstStyle/>
          <a:p>
            <a:pPr algn="ctr">
              <a:lnSpc>
                <a:spcPct val="150000"/>
              </a:lnSpc>
              <a:spcAft>
                <a:spcPts val="0"/>
              </a:spcAft>
            </a:pPr>
            <a:r>
              <a:rPr lang="ru-RU" dirty="0" smtClean="0">
                <a:latin typeface="Times New Roman" panose="02020603050405020304" pitchFamily="18" charset="0"/>
                <a:ea typeface="Calibri" panose="020F0502020204030204" pitchFamily="34" charset="0"/>
                <a:cs typeface="Times New Roman" panose="02020603050405020304" pitchFamily="18" charset="0"/>
              </a:rPr>
              <a:t>Рабочая </a:t>
            </a:r>
            <a:r>
              <a:rPr lang="ru-RU" dirty="0">
                <a:latin typeface="Times New Roman" panose="02020603050405020304" pitchFamily="18" charset="0"/>
                <a:ea typeface="Calibri" panose="020F0502020204030204" pitchFamily="34" charset="0"/>
                <a:cs typeface="Times New Roman" panose="02020603050405020304" pitchFamily="18" charset="0"/>
              </a:rPr>
              <a:t>нагрузка для способа задания «граф-схема»</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Объект 9"/>
          <p:cNvGraphicFramePr>
            <a:graphicFrameLocks noGrp="1"/>
          </p:cNvGraphicFramePr>
          <p:nvPr>
            <p:ph sz="half" idx="2"/>
            <p:extLst>
              <p:ext uri="{D42A27DB-BD31-4B8C-83A1-F6EECF244321}">
                <p14:modId xmlns:p14="http://schemas.microsoft.com/office/powerpoint/2010/main" val="3251004458"/>
              </p:ext>
            </p:extLst>
          </p:nvPr>
        </p:nvGraphicFramePr>
        <p:xfrm>
          <a:off x="6094118" y="4246952"/>
          <a:ext cx="4770405" cy="788670"/>
        </p:xfrm>
        <a:graphic>
          <a:graphicData uri="http://schemas.openxmlformats.org/drawingml/2006/table">
            <a:tbl>
              <a:tblPr firstRow="1" firstCol="1" bandRow="1">
                <a:tableStyleId>{5C22544A-7EE6-4342-B048-85BDC9FD1C3A}</a:tableStyleId>
              </a:tblPr>
              <a:tblGrid>
                <a:gridCol w="1827381">
                  <a:extLst>
                    <a:ext uri="{9D8B030D-6E8A-4147-A177-3AD203B41FA5}">
                      <a16:colId xmlns:a16="http://schemas.microsoft.com/office/drawing/2014/main" val="387840951"/>
                    </a:ext>
                  </a:extLst>
                </a:gridCol>
                <a:gridCol w="2943024">
                  <a:extLst>
                    <a:ext uri="{9D8B030D-6E8A-4147-A177-3AD203B41FA5}">
                      <a16:colId xmlns:a16="http://schemas.microsoft.com/office/drawing/2014/main" val="449668498"/>
                    </a:ext>
                  </a:extLst>
                </a:gridCol>
              </a:tblGrid>
              <a:tr h="748882">
                <a:tc>
                  <a:txBody>
                    <a:bodyPr/>
                    <a:lstStyle/>
                    <a:p>
                      <a:pPr algn="ctr">
                        <a:lnSpc>
                          <a:spcPct val="115000"/>
                        </a:lnSpc>
                        <a:spcAft>
                          <a:spcPts val="0"/>
                        </a:spcAft>
                      </a:pPr>
                      <a:r>
                        <a:rPr lang="ru-RU" sz="900" dirty="0">
                          <a:effectLst/>
                        </a:rPr>
                        <a:t>11111111111111111111111</a:t>
                      </a:r>
                      <a:endParaRPr lang="ru-RU"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840" marR="48840" marT="0" marB="0" anchor="ctr">
                    <a:solidFill>
                      <a:schemeClr val="accent1">
                        <a:lumMod val="60000"/>
                        <a:lumOff val="40000"/>
                      </a:schemeClr>
                    </a:solidFill>
                  </a:tcPr>
                </a:tc>
                <a:tc>
                  <a:txBody>
                    <a:bodyPr/>
                    <a:lstStyle/>
                    <a:p>
                      <a:pPr>
                        <a:lnSpc>
                          <a:spcPct val="115000"/>
                        </a:lnSpc>
                        <a:spcAft>
                          <a:spcPts val="0"/>
                        </a:spcAft>
                      </a:pPr>
                      <a:r>
                        <a:rPr lang="en-US" sz="900" dirty="0">
                          <a:solidFill>
                            <a:schemeClr val="bg1"/>
                          </a:solidFill>
                          <a:effectLst/>
                        </a:rPr>
                        <a:t>S5 -&gt; S6</a:t>
                      </a:r>
                      <a:endParaRPr lang="ru-RU" sz="800" dirty="0">
                        <a:solidFill>
                          <a:schemeClr val="bg1"/>
                        </a:solidFill>
                        <a:effectLst/>
                      </a:endParaRPr>
                    </a:p>
                    <a:p>
                      <a:pPr>
                        <a:lnSpc>
                          <a:spcPct val="115000"/>
                        </a:lnSpc>
                        <a:spcAft>
                          <a:spcPts val="0"/>
                        </a:spcAft>
                      </a:pPr>
                      <a:r>
                        <a:rPr lang="en-US" sz="900" dirty="0">
                          <a:solidFill>
                            <a:schemeClr val="bg1"/>
                          </a:solidFill>
                          <a:effectLst/>
                        </a:rPr>
                        <a:t>output: y35y36y37</a:t>
                      </a:r>
                      <a:endParaRPr lang="ru-RU" sz="800" dirty="0">
                        <a:solidFill>
                          <a:schemeClr val="bg1"/>
                        </a:solidFill>
                        <a:effectLst/>
                      </a:endParaRPr>
                    </a:p>
                    <a:p>
                      <a:pPr>
                        <a:lnSpc>
                          <a:spcPct val="115000"/>
                        </a:lnSpc>
                        <a:spcAft>
                          <a:spcPts val="0"/>
                        </a:spcAft>
                      </a:pPr>
                      <a:r>
                        <a:rPr lang="en-US" sz="900" dirty="0">
                          <a:solidFill>
                            <a:schemeClr val="bg1"/>
                          </a:solidFill>
                          <a:effectLst/>
                        </a:rPr>
                        <a:t>S6 -&gt; S0</a:t>
                      </a:r>
                      <a:endParaRPr lang="ru-RU" sz="800" dirty="0">
                        <a:solidFill>
                          <a:schemeClr val="bg1"/>
                        </a:solidFill>
                        <a:effectLst/>
                      </a:endParaRPr>
                    </a:p>
                    <a:p>
                      <a:pPr>
                        <a:lnSpc>
                          <a:spcPct val="115000"/>
                        </a:lnSpc>
                        <a:spcAft>
                          <a:spcPts val="0"/>
                        </a:spcAft>
                      </a:pPr>
                      <a:r>
                        <a:rPr lang="en-US" sz="900" dirty="0">
                          <a:solidFill>
                            <a:schemeClr val="bg1"/>
                          </a:solidFill>
                          <a:effectLst/>
                        </a:rPr>
                        <a:t>output</a:t>
                      </a:r>
                      <a:r>
                        <a:rPr lang="ru-RU" sz="900" dirty="0">
                          <a:solidFill>
                            <a:schemeClr val="bg1"/>
                          </a:solidFill>
                          <a:effectLst/>
                        </a:rPr>
                        <a:t>: </a:t>
                      </a:r>
                      <a:r>
                        <a:rPr lang="en-US" sz="900" dirty="0">
                          <a:solidFill>
                            <a:schemeClr val="bg1"/>
                          </a:solidFill>
                          <a:effectLst/>
                        </a:rPr>
                        <a:t>y</a:t>
                      </a:r>
                      <a:r>
                        <a:rPr lang="ru-RU" sz="900" dirty="0">
                          <a:solidFill>
                            <a:schemeClr val="bg1"/>
                          </a:solidFill>
                          <a:effectLst/>
                        </a:rPr>
                        <a:t>38</a:t>
                      </a:r>
                      <a:endParaRPr lang="ru-RU" sz="800" dirty="0">
                        <a:solidFill>
                          <a:schemeClr val="bg1"/>
                        </a:solidFill>
                        <a:effectLst/>
                      </a:endParaRPr>
                    </a:p>
                    <a:p>
                      <a:pPr>
                        <a:lnSpc>
                          <a:spcPct val="115000"/>
                        </a:lnSpc>
                        <a:spcAft>
                          <a:spcPts val="0"/>
                        </a:spcAft>
                      </a:pPr>
                      <a:r>
                        <a:rPr lang="ru-RU" sz="900" dirty="0">
                          <a:solidFill>
                            <a:schemeClr val="bg1"/>
                          </a:solidFill>
                          <a:effectLst/>
                        </a:rPr>
                        <a:t>Время выполнения: 13 </a:t>
                      </a:r>
                      <a:r>
                        <a:rPr lang="ru-RU" sz="900" dirty="0" err="1">
                          <a:solidFill>
                            <a:schemeClr val="bg1"/>
                          </a:solidFill>
                          <a:effectLst/>
                        </a:rPr>
                        <a:t>мс</a:t>
                      </a:r>
                      <a:endParaRPr lang="ru-RU" sz="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8840" marR="48840" marT="0" marB="0" anchor="b">
                    <a:solidFill>
                      <a:schemeClr val="tx1"/>
                    </a:solidFill>
                  </a:tcPr>
                </a:tc>
                <a:extLst>
                  <a:ext uri="{0D108BD9-81ED-4DB2-BD59-A6C34878D82A}">
                    <a16:rowId xmlns:a16="http://schemas.microsoft.com/office/drawing/2014/main" val="3848729670"/>
                  </a:ext>
                </a:extLst>
              </a:tr>
            </a:tbl>
          </a:graphicData>
        </a:graphic>
      </p:graphicFrame>
      <p:graphicFrame>
        <p:nvGraphicFramePr>
          <p:cNvPr id="11" name="Таблица 10"/>
          <p:cNvGraphicFramePr>
            <a:graphicFrameLocks noGrp="1"/>
          </p:cNvGraphicFramePr>
          <p:nvPr>
            <p:extLst>
              <p:ext uri="{D42A27DB-BD31-4B8C-83A1-F6EECF244321}">
                <p14:modId xmlns:p14="http://schemas.microsoft.com/office/powerpoint/2010/main" val="606855774"/>
              </p:ext>
            </p:extLst>
          </p:nvPr>
        </p:nvGraphicFramePr>
        <p:xfrm>
          <a:off x="6094119" y="797315"/>
          <a:ext cx="4770405" cy="3449637"/>
        </p:xfrm>
        <a:graphic>
          <a:graphicData uri="http://schemas.openxmlformats.org/drawingml/2006/table">
            <a:tbl>
              <a:tblPr firstRow="1" firstCol="1" bandRow="1">
                <a:tableStyleId>{5C22544A-7EE6-4342-B048-85BDC9FD1C3A}</a:tableStyleId>
              </a:tblPr>
              <a:tblGrid>
                <a:gridCol w="1826909">
                  <a:extLst>
                    <a:ext uri="{9D8B030D-6E8A-4147-A177-3AD203B41FA5}">
                      <a16:colId xmlns:a16="http://schemas.microsoft.com/office/drawing/2014/main" val="3825543701"/>
                    </a:ext>
                  </a:extLst>
                </a:gridCol>
                <a:gridCol w="2943496">
                  <a:extLst>
                    <a:ext uri="{9D8B030D-6E8A-4147-A177-3AD203B41FA5}">
                      <a16:colId xmlns:a16="http://schemas.microsoft.com/office/drawing/2014/main" val="2561802701"/>
                    </a:ext>
                  </a:extLst>
                </a:gridCol>
              </a:tblGrid>
              <a:tr h="221536">
                <a:tc>
                  <a:txBody>
                    <a:bodyPr/>
                    <a:lstStyle/>
                    <a:p>
                      <a:pPr algn="ctr">
                        <a:lnSpc>
                          <a:spcPct val="115000"/>
                        </a:lnSpc>
                        <a:spcAft>
                          <a:spcPts val="0"/>
                        </a:spcAft>
                      </a:pPr>
                      <a:r>
                        <a:rPr lang="ru-RU" sz="900" dirty="0">
                          <a:effectLst/>
                        </a:rPr>
                        <a:t>Входные данные</a:t>
                      </a:r>
                      <a:endParaRPr lang="ru-R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920" marR="61920" marT="0" marB="0" anchor="ctr">
                    <a:solidFill>
                      <a:schemeClr val="accent1">
                        <a:lumMod val="60000"/>
                        <a:lumOff val="40000"/>
                      </a:schemeClr>
                    </a:solidFill>
                  </a:tcPr>
                </a:tc>
                <a:tc>
                  <a:txBody>
                    <a:bodyPr/>
                    <a:lstStyle/>
                    <a:p>
                      <a:pPr algn="ctr">
                        <a:lnSpc>
                          <a:spcPct val="115000"/>
                        </a:lnSpc>
                        <a:spcAft>
                          <a:spcPts val="0"/>
                        </a:spcAft>
                      </a:pPr>
                      <a:r>
                        <a:rPr lang="ru-RU" sz="900" dirty="0">
                          <a:effectLst/>
                        </a:rPr>
                        <a:t>Выходные данные</a:t>
                      </a:r>
                      <a:endParaRPr lang="ru-R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920" marR="61920" marT="0" marB="0" anchor="ctr">
                    <a:solidFill>
                      <a:schemeClr val="accent1">
                        <a:lumMod val="60000"/>
                        <a:lumOff val="40000"/>
                      </a:schemeClr>
                    </a:solidFill>
                  </a:tcPr>
                </a:tc>
                <a:extLst>
                  <a:ext uri="{0D108BD9-81ED-4DB2-BD59-A6C34878D82A}">
                    <a16:rowId xmlns:a16="http://schemas.microsoft.com/office/drawing/2014/main" val="1872723488"/>
                  </a:ext>
                </a:extLst>
              </a:tr>
              <a:tr h="1519106">
                <a:tc>
                  <a:txBody>
                    <a:bodyPr/>
                    <a:lstStyle/>
                    <a:p>
                      <a:pPr algn="ctr">
                        <a:lnSpc>
                          <a:spcPct val="115000"/>
                        </a:lnSpc>
                        <a:spcAft>
                          <a:spcPts val="0"/>
                        </a:spcAft>
                      </a:pPr>
                      <a:r>
                        <a:rPr lang="ru-RU" sz="900" dirty="0">
                          <a:effectLst/>
                        </a:rPr>
                        <a:t>00000000000000000000000</a:t>
                      </a:r>
                      <a:endParaRPr lang="ru-R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920" marR="61920" marT="0" marB="0" anchor="ctr">
                    <a:solidFill>
                      <a:schemeClr val="accent1">
                        <a:lumMod val="60000"/>
                        <a:lumOff val="40000"/>
                      </a:schemeClr>
                    </a:solidFill>
                  </a:tcPr>
                </a:tc>
                <a:tc>
                  <a:txBody>
                    <a:bodyPr/>
                    <a:lstStyle/>
                    <a:p>
                      <a:pPr>
                        <a:lnSpc>
                          <a:spcPct val="115000"/>
                        </a:lnSpc>
                        <a:spcAft>
                          <a:spcPts val="0"/>
                        </a:spcAft>
                      </a:pPr>
                      <a:r>
                        <a:rPr lang="en-US" sz="900" dirty="0">
                          <a:solidFill>
                            <a:schemeClr val="bg1"/>
                          </a:solidFill>
                          <a:effectLst/>
                        </a:rPr>
                        <a:t>S0 -&gt; S1</a:t>
                      </a:r>
                      <a:endParaRPr lang="ru-RU" sz="900" dirty="0">
                        <a:solidFill>
                          <a:schemeClr val="bg1"/>
                        </a:solidFill>
                        <a:effectLst/>
                      </a:endParaRPr>
                    </a:p>
                    <a:p>
                      <a:pPr>
                        <a:lnSpc>
                          <a:spcPct val="115000"/>
                        </a:lnSpc>
                        <a:spcAft>
                          <a:spcPts val="0"/>
                        </a:spcAft>
                      </a:pPr>
                      <a:r>
                        <a:rPr lang="en-US" sz="900" dirty="0">
                          <a:solidFill>
                            <a:schemeClr val="bg1"/>
                          </a:solidFill>
                          <a:effectLst/>
                        </a:rPr>
                        <a:t>output:y1 y2 y3</a:t>
                      </a:r>
                      <a:endParaRPr lang="ru-RU" sz="900" dirty="0">
                        <a:solidFill>
                          <a:schemeClr val="bg1"/>
                        </a:solidFill>
                        <a:effectLst/>
                      </a:endParaRPr>
                    </a:p>
                    <a:p>
                      <a:pPr>
                        <a:lnSpc>
                          <a:spcPct val="115000"/>
                        </a:lnSpc>
                        <a:spcAft>
                          <a:spcPts val="0"/>
                        </a:spcAft>
                      </a:pPr>
                      <a:r>
                        <a:rPr lang="en-US" sz="900" dirty="0">
                          <a:solidFill>
                            <a:schemeClr val="bg1"/>
                          </a:solidFill>
                          <a:effectLst/>
                        </a:rPr>
                        <a:t>S1 -&gt; S1</a:t>
                      </a:r>
                      <a:endParaRPr lang="ru-RU" sz="900" dirty="0">
                        <a:solidFill>
                          <a:schemeClr val="bg1"/>
                        </a:solidFill>
                        <a:effectLst/>
                      </a:endParaRPr>
                    </a:p>
                    <a:p>
                      <a:pPr>
                        <a:lnSpc>
                          <a:spcPct val="115000"/>
                        </a:lnSpc>
                        <a:spcAft>
                          <a:spcPts val="0"/>
                        </a:spcAft>
                      </a:pPr>
                      <a:r>
                        <a:rPr lang="en-US" sz="900" dirty="0">
                          <a:solidFill>
                            <a:schemeClr val="bg1"/>
                          </a:solidFill>
                          <a:effectLst/>
                        </a:rPr>
                        <a:t>output: -</a:t>
                      </a:r>
                      <a:endParaRPr lang="ru-RU" sz="900" dirty="0">
                        <a:solidFill>
                          <a:schemeClr val="bg1"/>
                        </a:solidFill>
                        <a:effectLst/>
                      </a:endParaRPr>
                    </a:p>
                    <a:p>
                      <a:pPr>
                        <a:lnSpc>
                          <a:spcPct val="115000"/>
                        </a:lnSpc>
                        <a:spcAft>
                          <a:spcPts val="0"/>
                        </a:spcAft>
                      </a:pPr>
                      <a:r>
                        <a:rPr lang="en-US" sz="900" dirty="0">
                          <a:solidFill>
                            <a:schemeClr val="bg1"/>
                          </a:solidFill>
                          <a:effectLst/>
                        </a:rPr>
                        <a:t>S1 -&gt; S1</a:t>
                      </a:r>
                      <a:endParaRPr lang="ru-RU" sz="900" dirty="0">
                        <a:solidFill>
                          <a:schemeClr val="bg1"/>
                        </a:solidFill>
                        <a:effectLst/>
                      </a:endParaRPr>
                    </a:p>
                    <a:p>
                      <a:pPr>
                        <a:lnSpc>
                          <a:spcPct val="115000"/>
                        </a:lnSpc>
                        <a:spcAft>
                          <a:spcPts val="0"/>
                        </a:spcAft>
                      </a:pPr>
                      <a:r>
                        <a:rPr lang="en-US" sz="900" dirty="0">
                          <a:solidFill>
                            <a:schemeClr val="bg1"/>
                          </a:solidFill>
                          <a:effectLst/>
                        </a:rPr>
                        <a:t>output: -</a:t>
                      </a:r>
                      <a:endParaRPr lang="ru-RU" sz="900" dirty="0">
                        <a:solidFill>
                          <a:schemeClr val="bg1"/>
                        </a:solidFill>
                        <a:effectLst/>
                      </a:endParaRPr>
                    </a:p>
                    <a:p>
                      <a:pPr>
                        <a:lnSpc>
                          <a:spcPct val="115000"/>
                        </a:lnSpc>
                        <a:spcAft>
                          <a:spcPts val="0"/>
                        </a:spcAft>
                      </a:pPr>
                      <a:r>
                        <a:rPr lang="ru-RU" sz="900" dirty="0">
                          <a:solidFill>
                            <a:schemeClr val="bg1"/>
                          </a:solidFill>
                          <a:effectLst/>
                        </a:rPr>
                        <a:t>Возник Цикл в состоянии S1</a:t>
                      </a:r>
                    </a:p>
                    <a:p>
                      <a:pPr>
                        <a:lnSpc>
                          <a:spcPct val="115000"/>
                        </a:lnSpc>
                        <a:spcAft>
                          <a:spcPts val="0"/>
                        </a:spcAft>
                      </a:pPr>
                      <a:r>
                        <a:rPr lang="ru-RU" sz="900" dirty="0">
                          <a:solidFill>
                            <a:schemeClr val="bg1"/>
                          </a:solidFill>
                          <a:effectLst/>
                        </a:rPr>
                        <a:t>Время выполнения: 5 </a:t>
                      </a:r>
                      <a:r>
                        <a:rPr lang="ru-RU" sz="900" dirty="0" err="1">
                          <a:solidFill>
                            <a:schemeClr val="bg1"/>
                          </a:solidFill>
                          <a:effectLst/>
                        </a:rPr>
                        <a:t>мс</a:t>
                      </a:r>
                      <a:endParaRPr lang="ru-RU"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920" marR="61920" marT="0" marB="0" anchor="b">
                    <a:solidFill>
                      <a:schemeClr val="tx1"/>
                    </a:solidFill>
                  </a:tcPr>
                </a:tc>
                <a:extLst>
                  <a:ext uri="{0D108BD9-81ED-4DB2-BD59-A6C34878D82A}">
                    <a16:rowId xmlns:a16="http://schemas.microsoft.com/office/drawing/2014/main" val="1302462292"/>
                  </a:ext>
                </a:extLst>
              </a:tr>
              <a:tr h="1708995">
                <a:tc>
                  <a:txBody>
                    <a:bodyPr/>
                    <a:lstStyle/>
                    <a:p>
                      <a:pPr algn="ctr">
                        <a:lnSpc>
                          <a:spcPct val="115000"/>
                        </a:lnSpc>
                        <a:spcAft>
                          <a:spcPts val="0"/>
                        </a:spcAft>
                      </a:pPr>
                      <a:r>
                        <a:rPr lang="ru-RU" sz="900" dirty="0">
                          <a:effectLst/>
                        </a:rPr>
                        <a:t>01001000011100110001011</a:t>
                      </a:r>
                      <a:endParaRPr lang="ru-R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1920" marR="61920" marT="0" marB="0" anchor="ctr">
                    <a:solidFill>
                      <a:schemeClr val="accent1">
                        <a:lumMod val="60000"/>
                        <a:lumOff val="40000"/>
                      </a:schemeClr>
                    </a:solidFill>
                  </a:tcPr>
                </a:tc>
                <a:tc>
                  <a:txBody>
                    <a:bodyPr/>
                    <a:lstStyle/>
                    <a:p>
                      <a:pPr>
                        <a:lnSpc>
                          <a:spcPct val="115000"/>
                        </a:lnSpc>
                        <a:spcAft>
                          <a:spcPts val="0"/>
                        </a:spcAft>
                      </a:pPr>
                      <a:r>
                        <a:rPr lang="en-US" sz="900" dirty="0">
                          <a:solidFill>
                            <a:schemeClr val="bg1"/>
                          </a:solidFill>
                          <a:effectLst/>
                        </a:rPr>
                        <a:t>S0 -&gt; S2</a:t>
                      </a:r>
                      <a:endParaRPr lang="ru-RU" sz="900" dirty="0">
                        <a:solidFill>
                          <a:schemeClr val="bg1"/>
                        </a:solidFill>
                        <a:effectLst/>
                      </a:endParaRPr>
                    </a:p>
                    <a:p>
                      <a:pPr>
                        <a:lnSpc>
                          <a:spcPct val="115000"/>
                        </a:lnSpc>
                        <a:spcAft>
                          <a:spcPts val="0"/>
                        </a:spcAft>
                      </a:pPr>
                      <a:r>
                        <a:rPr lang="en-US" sz="900" dirty="0">
                          <a:solidFill>
                            <a:schemeClr val="bg1"/>
                          </a:solidFill>
                          <a:effectLst/>
                        </a:rPr>
                        <a:t>output: -</a:t>
                      </a:r>
                      <a:endParaRPr lang="ru-RU" sz="900" dirty="0">
                        <a:solidFill>
                          <a:schemeClr val="bg1"/>
                        </a:solidFill>
                        <a:effectLst/>
                      </a:endParaRPr>
                    </a:p>
                    <a:p>
                      <a:pPr>
                        <a:lnSpc>
                          <a:spcPct val="115000"/>
                        </a:lnSpc>
                        <a:spcAft>
                          <a:spcPts val="0"/>
                        </a:spcAft>
                      </a:pPr>
                      <a:r>
                        <a:rPr lang="en-US" sz="900" dirty="0">
                          <a:solidFill>
                            <a:schemeClr val="bg1"/>
                          </a:solidFill>
                          <a:effectLst/>
                        </a:rPr>
                        <a:t>S2 -&gt; S5</a:t>
                      </a:r>
                      <a:endParaRPr lang="ru-RU" sz="900" dirty="0">
                        <a:solidFill>
                          <a:schemeClr val="bg1"/>
                        </a:solidFill>
                        <a:effectLst/>
                      </a:endParaRPr>
                    </a:p>
                    <a:p>
                      <a:pPr>
                        <a:lnSpc>
                          <a:spcPct val="115000"/>
                        </a:lnSpc>
                        <a:spcAft>
                          <a:spcPts val="0"/>
                        </a:spcAft>
                      </a:pPr>
                      <a:r>
                        <a:rPr lang="en-US" sz="900" dirty="0">
                          <a:solidFill>
                            <a:schemeClr val="bg1"/>
                          </a:solidFill>
                          <a:effectLst/>
                        </a:rPr>
                        <a:t>output: y34</a:t>
                      </a:r>
                      <a:endParaRPr lang="ru-RU" sz="900" dirty="0">
                        <a:solidFill>
                          <a:schemeClr val="bg1"/>
                        </a:solidFill>
                        <a:effectLst/>
                      </a:endParaRPr>
                    </a:p>
                    <a:p>
                      <a:pPr>
                        <a:lnSpc>
                          <a:spcPct val="115000"/>
                        </a:lnSpc>
                        <a:spcAft>
                          <a:spcPts val="0"/>
                        </a:spcAft>
                      </a:pPr>
                      <a:r>
                        <a:rPr lang="en-US" sz="900" dirty="0">
                          <a:solidFill>
                            <a:schemeClr val="bg1"/>
                          </a:solidFill>
                          <a:effectLst/>
                        </a:rPr>
                        <a:t>S5 -&gt; S6</a:t>
                      </a:r>
                      <a:endParaRPr lang="ru-RU" sz="900" dirty="0">
                        <a:solidFill>
                          <a:schemeClr val="bg1"/>
                        </a:solidFill>
                        <a:effectLst/>
                      </a:endParaRPr>
                    </a:p>
                    <a:p>
                      <a:pPr>
                        <a:lnSpc>
                          <a:spcPct val="115000"/>
                        </a:lnSpc>
                        <a:spcAft>
                          <a:spcPts val="0"/>
                        </a:spcAft>
                      </a:pPr>
                      <a:r>
                        <a:rPr lang="en-US" sz="900" dirty="0">
                          <a:solidFill>
                            <a:schemeClr val="bg1"/>
                          </a:solidFill>
                          <a:effectLst/>
                        </a:rPr>
                        <a:t>output: y35y36y37</a:t>
                      </a:r>
                      <a:endParaRPr lang="ru-RU" sz="900" dirty="0">
                        <a:solidFill>
                          <a:schemeClr val="bg1"/>
                        </a:solidFill>
                        <a:effectLst/>
                      </a:endParaRPr>
                    </a:p>
                    <a:p>
                      <a:pPr>
                        <a:lnSpc>
                          <a:spcPct val="115000"/>
                        </a:lnSpc>
                        <a:spcAft>
                          <a:spcPts val="0"/>
                        </a:spcAft>
                      </a:pPr>
                      <a:r>
                        <a:rPr lang="en-US" sz="900" dirty="0">
                          <a:solidFill>
                            <a:schemeClr val="bg1"/>
                          </a:solidFill>
                          <a:effectLst/>
                        </a:rPr>
                        <a:t>S6 -&gt; S0</a:t>
                      </a:r>
                      <a:endParaRPr lang="ru-RU" sz="900" dirty="0">
                        <a:solidFill>
                          <a:schemeClr val="bg1"/>
                        </a:solidFill>
                        <a:effectLst/>
                      </a:endParaRPr>
                    </a:p>
                    <a:p>
                      <a:pPr>
                        <a:lnSpc>
                          <a:spcPct val="115000"/>
                        </a:lnSpc>
                        <a:spcAft>
                          <a:spcPts val="0"/>
                        </a:spcAft>
                      </a:pPr>
                      <a:r>
                        <a:rPr lang="en-US" sz="900" dirty="0">
                          <a:solidFill>
                            <a:schemeClr val="bg1"/>
                          </a:solidFill>
                          <a:effectLst/>
                        </a:rPr>
                        <a:t>output</a:t>
                      </a:r>
                      <a:r>
                        <a:rPr lang="ru-RU" sz="900" dirty="0">
                          <a:solidFill>
                            <a:schemeClr val="bg1"/>
                          </a:solidFill>
                          <a:effectLst/>
                        </a:rPr>
                        <a:t>: </a:t>
                      </a:r>
                      <a:r>
                        <a:rPr lang="en-US" sz="900" dirty="0">
                          <a:solidFill>
                            <a:schemeClr val="bg1"/>
                          </a:solidFill>
                          <a:effectLst/>
                        </a:rPr>
                        <a:t>y</a:t>
                      </a:r>
                      <a:r>
                        <a:rPr lang="ru-RU" sz="900" dirty="0">
                          <a:solidFill>
                            <a:schemeClr val="bg1"/>
                          </a:solidFill>
                          <a:effectLst/>
                        </a:rPr>
                        <a:t>38</a:t>
                      </a:r>
                    </a:p>
                    <a:p>
                      <a:pPr>
                        <a:lnSpc>
                          <a:spcPct val="115000"/>
                        </a:lnSpc>
                        <a:spcAft>
                          <a:spcPts val="0"/>
                        </a:spcAft>
                      </a:pPr>
                      <a:r>
                        <a:rPr lang="ru-RU" sz="900" dirty="0">
                          <a:solidFill>
                            <a:schemeClr val="bg1"/>
                          </a:solidFill>
                          <a:effectLst/>
                        </a:rPr>
                        <a:t>Время выполнения: 4 </a:t>
                      </a:r>
                      <a:r>
                        <a:rPr lang="ru-RU" sz="900" dirty="0" err="1">
                          <a:solidFill>
                            <a:schemeClr val="bg1"/>
                          </a:solidFill>
                          <a:effectLst/>
                        </a:rPr>
                        <a:t>мс</a:t>
                      </a:r>
                      <a:endParaRPr lang="ru-RU"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1920" marR="61920" marT="0" marB="0" anchor="b">
                    <a:solidFill>
                      <a:schemeClr val="tx1"/>
                    </a:solidFill>
                  </a:tcPr>
                </a:tc>
                <a:extLst>
                  <a:ext uri="{0D108BD9-81ED-4DB2-BD59-A6C34878D82A}">
                    <a16:rowId xmlns:a16="http://schemas.microsoft.com/office/drawing/2014/main" val="2621149867"/>
                  </a:ext>
                </a:extLst>
              </a:tr>
            </a:tbl>
          </a:graphicData>
        </a:graphic>
      </p:graphicFrame>
      <p:sp>
        <p:nvSpPr>
          <p:cNvPr id="1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3504745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29957" y="2424313"/>
            <a:ext cx="9291215" cy="1049235"/>
          </a:xfrm>
        </p:spPr>
        <p:txBody>
          <a:bodyPr/>
          <a:lstStyle/>
          <a:p>
            <a:r>
              <a:rPr lang="ru-RU" dirty="0" smtClean="0"/>
              <a:t>Благодарю за внимание</a:t>
            </a:r>
            <a:endParaRPr lang="ru-RU" dirty="0"/>
          </a:p>
        </p:txBody>
      </p:sp>
    </p:spTree>
    <p:extLst>
      <p:ext uri="{BB962C8B-B14F-4D97-AF65-F5344CB8AC3E}">
        <p14:creationId xmlns:p14="http://schemas.microsoft.com/office/powerpoint/2010/main" val="421427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TM10001114[[fn=Галерея]]</Template>
  <TotalTime>161</TotalTime>
  <Words>365</Words>
  <Application>Microsoft Office PowerPoint</Application>
  <PresentationFormat>Широкоэкранный</PresentationFormat>
  <Paragraphs>199</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Calibri</vt:lpstr>
      <vt:lpstr>Cambria Math</vt:lpstr>
      <vt:lpstr>Rockwell</vt:lpstr>
      <vt:lpstr>Times New Roman</vt:lpstr>
      <vt:lpstr>Gallery</vt:lpstr>
      <vt:lpstr>курсовая работа по теме «Программная реализация микропрограммного автомата с жесткой логикой: частичный микропрограммный автомат»</vt:lpstr>
      <vt:lpstr> 1) Требуется проанализировать исходные данные, на основе которых необходимо создать программную реализацию микропрограммного автомата с жесткой логикой (частичный микропрограммный автомат) на языке программирования высокого уровня С++.   2) На этапе проектирования необходимо провести анализ схемы алгоритма, на основе которого строится отмеченная ГСА по типу автомата Мили. Далее требуется построить граф на основе полученной отмеченной ГСА. На следующем этапе требуется провести канонический метод структурного синтеза, заключающийся в кодировании входных и выходных сигналов, а также состояний, построении семи-колоночной таблицы и логических функций переходов и выходов на её основе.</vt:lpstr>
      <vt:lpstr>Проектирование микропрограммного автомата с жесткой логикой</vt:lpstr>
      <vt:lpstr>Граф переходов на основе полученной отмеченной ГСА</vt:lpstr>
      <vt:lpstr>Семиколоночная таблица</vt:lpstr>
      <vt:lpstr>Функции перехода</vt:lpstr>
      <vt:lpstr>Выходные сигналы</vt:lpstr>
      <vt:lpstr>Протоколы выполнения</vt:lpstr>
      <vt:lpstr>Благодарю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Пользователь Windows</cp:lastModifiedBy>
  <cp:revision>12</cp:revision>
  <dcterms:created xsi:type="dcterms:W3CDTF">2018-05-29T08:27:59Z</dcterms:created>
  <dcterms:modified xsi:type="dcterms:W3CDTF">2018-05-30T06:52:37Z</dcterms:modified>
</cp:coreProperties>
</file>