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6" r:id="rId2"/>
    <p:sldId id="257" r:id="rId3"/>
    <p:sldId id="258" r:id="rId4"/>
    <p:sldId id="259" r:id="rId5"/>
    <p:sldId id="260" r:id="rId6"/>
    <p:sldId id="268" r:id="rId7"/>
    <p:sldId id="261" r:id="rId8"/>
    <p:sldId id="262" r:id="rId9"/>
    <p:sldId id="263" r:id="rId10"/>
    <p:sldId id="264" r:id="rId11"/>
    <p:sldId id="265" r:id="rId12"/>
    <p:sldId id="266" r:id="rId13"/>
    <p:sldId id="267" r:id="rId14"/>
    <p:sldId id="269" r:id="rId15"/>
    <p:sldId id="270" r:id="rId16"/>
    <p:sldId id="271" r:id="rId17"/>
    <p:sldId id="272" r:id="rId18"/>
    <p:sldId id="273" r:id="rId19"/>
    <p:sldId id="274" r:id="rId20"/>
    <p:sldId id="275" r:id="rId21"/>
    <p:sldId id="294" r:id="rId22"/>
    <p:sldId id="276" r:id="rId23"/>
    <p:sldId id="277" r:id="rId24"/>
    <p:sldId id="278" r:id="rId25"/>
    <p:sldId id="279" r:id="rId26"/>
    <p:sldId id="280" r:id="rId27"/>
    <p:sldId id="281" r:id="rId28"/>
    <p:sldId id="288" r:id="rId29"/>
    <p:sldId id="284" r:id="rId30"/>
    <p:sldId id="290" r:id="rId31"/>
    <p:sldId id="282" r:id="rId32"/>
    <p:sldId id="295" r:id="rId33"/>
    <p:sldId id="283" r:id="rId34"/>
    <p:sldId id="285" r:id="rId35"/>
    <p:sldId id="286" r:id="rId36"/>
    <p:sldId id="289" r:id="rId37"/>
    <p:sldId id="291" r:id="rId38"/>
    <p:sldId id="287" r:id="rId39"/>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9" d="100"/>
          <a:sy n="99" d="100"/>
        </p:scale>
        <p:origin x="-240"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969FA560-8CD5-4DCE-AD2A-F075420DD299}" type="datetimeFigureOut">
              <a:rPr lang="ru-RU" smtClean="0"/>
              <a:t>02.03.2018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5368CC0-388C-4AA8-AF37-46A482B434C2}" type="slidenum">
              <a:rPr lang="ru-RU" smtClean="0"/>
              <a:t>‹#›</a:t>
            </a:fld>
            <a:endParaRPr lang="ru-RU"/>
          </a:p>
        </p:txBody>
      </p:sp>
    </p:spTree>
    <p:extLst>
      <p:ext uri="{BB962C8B-B14F-4D97-AF65-F5344CB8AC3E}">
        <p14:creationId xmlns:p14="http://schemas.microsoft.com/office/powerpoint/2010/main" val="2654250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969FA560-8CD5-4DCE-AD2A-F075420DD299}" type="datetimeFigureOut">
              <a:rPr lang="ru-RU" smtClean="0"/>
              <a:t>02.03.2018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5368CC0-388C-4AA8-AF37-46A482B434C2}" type="slidenum">
              <a:rPr lang="ru-RU" smtClean="0"/>
              <a:t>‹#›</a:t>
            </a:fld>
            <a:endParaRPr lang="ru-RU"/>
          </a:p>
        </p:txBody>
      </p:sp>
    </p:spTree>
    <p:extLst>
      <p:ext uri="{BB962C8B-B14F-4D97-AF65-F5344CB8AC3E}">
        <p14:creationId xmlns:p14="http://schemas.microsoft.com/office/powerpoint/2010/main" val="3326500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969FA560-8CD5-4DCE-AD2A-F075420DD299}" type="datetimeFigureOut">
              <a:rPr lang="ru-RU" smtClean="0"/>
              <a:t>02.03.2018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5368CC0-388C-4AA8-AF37-46A482B434C2}" type="slidenum">
              <a:rPr lang="ru-RU" smtClean="0"/>
              <a:t>‹#›</a:t>
            </a:fld>
            <a:endParaRPr lang="ru-RU"/>
          </a:p>
        </p:txBody>
      </p:sp>
    </p:spTree>
    <p:extLst>
      <p:ext uri="{BB962C8B-B14F-4D97-AF65-F5344CB8AC3E}">
        <p14:creationId xmlns:p14="http://schemas.microsoft.com/office/powerpoint/2010/main" val="396846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969FA560-8CD5-4DCE-AD2A-F075420DD299}" type="datetimeFigureOut">
              <a:rPr lang="ru-RU" smtClean="0"/>
              <a:t>02.03.2018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5368CC0-388C-4AA8-AF37-46A482B434C2}" type="slidenum">
              <a:rPr lang="ru-RU" smtClean="0"/>
              <a:t>‹#›</a:t>
            </a:fld>
            <a:endParaRPr lang="ru-RU"/>
          </a:p>
        </p:txBody>
      </p:sp>
    </p:spTree>
    <p:extLst>
      <p:ext uri="{BB962C8B-B14F-4D97-AF65-F5344CB8AC3E}">
        <p14:creationId xmlns:p14="http://schemas.microsoft.com/office/powerpoint/2010/main" val="554315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969FA560-8CD5-4DCE-AD2A-F075420DD299}" type="datetimeFigureOut">
              <a:rPr lang="ru-RU" smtClean="0"/>
              <a:t>02.03.2018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5368CC0-388C-4AA8-AF37-46A482B434C2}" type="slidenum">
              <a:rPr lang="ru-RU" smtClean="0"/>
              <a:t>‹#›</a:t>
            </a:fld>
            <a:endParaRPr lang="ru-RU"/>
          </a:p>
        </p:txBody>
      </p:sp>
    </p:spTree>
    <p:extLst>
      <p:ext uri="{BB962C8B-B14F-4D97-AF65-F5344CB8AC3E}">
        <p14:creationId xmlns:p14="http://schemas.microsoft.com/office/powerpoint/2010/main" val="1165205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969FA560-8CD5-4DCE-AD2A-F075420DD299}" type="datetimeFigureOut">
              <a:rPr lang="ru-RU" smtClean="0"/>
              <a:t>02.03.2018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5368CC0-388C-4AA8-AF37-46A482B434C2}" type="slidenum">
              <a:rPr lang="ru-RU" smtClean="0"/>
              <a:t>‹#›</a:t>
            </a:fld>
            <a:endParaRPr lang="ru-RU"/>
          </a:p>
        </p:txBody>
      </p:sp>
    </p:spTree>
    <p:extLst>
      <p:ext uri="{BB962C8B-B14F-4D97-AF65-F5344CB8AC3E}">
        <p14:creationId xmlns:p14="http://schemas.microsoft.com/office/powerpoint/2010/main" val="2272678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969FA560-8CD5-4DCE-AD2A-F075420DD299}" type="datetimeFigureOut">
              <a:rPr lang="ru-RU" smtClean="0"/>
              <a:t>02.03.2018</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B5368CC0-388C-4AA8-AF37-46A482B434C2}" type="slidenum">
              <a:rPr lang="ru-RU" smtClean="0"/>
              <a:t>‹#›</a:t>
            </a:fld>
            <a:endParaRPr lang="ru-RU"/>
          </a:p>
        </p:txBody>
      </p:sp>
    </p:spTree>
    <p:extLst>
      <p:ext uri="{BB962C8B-B14F-4D97-AF65-F5344CB8AC3E}">
        <p14:creationId xmlns:p14="http://schemas.microsoft.com/office/powerpoint/2010/main" val="2697948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969FA560-8CD5-4DCE-AD2A-F075420DD299}" type="datetimeFigureOut">
              <a:rPr lang="ru-RU" smtClean="0"/>
              <a:t>02.03.2018</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B5368CC0-388C-4AA8-AF37-46A482B434C2}" type="slidenum">
              <a:rPr lang="ru-RU" smtClean="0"/>
              <a:t>‹#›</a:t>
            </a:fld>
            <a:endParaRPr lang="ru-RU"/>
          </a:p>
        </p:txBody>
      </p:sp>
    </p:spTree>
    <p:extLst>
      <p:ext uri="{BB962C8B-B14F-4D97-AF65-F5344CB8AC3E}">
        <p14:creationId xmlns:p14="http://schemas.microsoft.com/office/powerpoint/2010/main" val="140364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969FA560-8CD5-4DCE-AD2A-F075420DD299}" type="datetimeFigureOut">
              <a:rPr lang="ru-RU" smtClean="0"/>
              <a:t>02.03.2018</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5368CC0-388C-4AA8-AF37-46A482B434C2}" type="slidenum">
              <a:rPr lang="ru-RU" smtClean="0"/>
              <a:t>‹#›</a:t>
            </a:fld>
            <a:endParaRPr lang="ru-RU"/>
          </a:p>
        </p:txBody>
      </p:sp>
    </p:spTree>
    <p:extLst>
      <p:ext uri="{BB962C8B-B14F-4D97-AF65-F5344CB8AC3E}">
        <p14:creationId xmlns:p14="http://schemas.microsoft.com/office/powerpoint/2010/main" val="319545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969FA560-8CD5-4DCE-AD2A-F075420DD299}" type="datetimeFigureOut">
              <a:rPr lang="ru-RU" smtClean="0"/>
              <a:t>02.03.2018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5368CC0-388C-4AA8-AF37-46A482B434C2}" type="slidenum">
              <a:rPr lang="ru-RU" smtClean="0"/>
              <a:t>‹#›</a:t>
            </a:fld>
            <a:endParaRPr lang="ru-RU"/>
          </a:p>
        </p:txBody>
      </p:sp>
    </p:spTree>
    <p:extLst>
      <p:ext uri="{BB962C8B-B14F-4D97-AF65-F5344CB8AC3E}">
        <p14:creationId xmlns:p14="http://schemas.microsoft.com/office/powerpoint/2010/main" val="2306832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969FA560-8CD5-4DCE-AD2A-F075420DD299}" type="datetimeFigureOut">
              <a:rPr lang="ru-RU" smtClean="0"/>
              <a:t>02.03.2018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5368CC0-388C-4AA8-AF37-46A482B434C2}" type="slidenum">
              <a:rPr lang="ru-RU" smtClean="0"/>
              <a:t>‹#›</a:t>
            </a:fld>
            <a:endParaRPr lang="ru-RU"/>
          </a:p>
        </p:txBody>
      </p:sp>
    </p:spTree>
    <p:extLst>
      <p:ext uri="{BB962C8B-B14F-4D97-AF65-F5344CB8AC3E}">
        <p14:creationId xmlns:p14="http://schemas.microsoft.com/office/powerpoint/2010/main" val="1207255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FA560-8CD5-4DCE-AD2A-F075420DD299}" type="datetimeFigureOut">
              <a:rPr lang="ru-RU" smtClean="0"/>
              <a:t>02.03.2018</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368CC0-388C-4AA8-AF37-46A482B434C2}" type="slidenum">
              <a:rPr lang="ru-RU" smtClean="0"/>
              <a:t>‹#›</a:t>
            </a:fld>
            <a:endParaRPr lang="ru-RU"/>
          </a:p>
        </p:txBody>
      </p:sp>
    </p:spTree>
    <p:extLst>
      <p:ext uri="{BB962C8B-B14F-4D97-AF65-F5344CB8AC3E}">
        <p14:creationId xmlns:p14="http://schemas.microsoft.com/office/powerpoint/2010/main" val="4765980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hyperlink" Target="http://www.atmel.com/ru/ru/products/TouchSolutions/bsw/qmatrix.aspx"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s://ru.wikipedia.org/w/index.php?title=DeepQA&amp;action=edit&amp;redlink=1"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hyperlink" Target="https://ru.wikipedia.org/wiki/%D0%AD%D1%80%D0%B3%D0%BE%D0%BD%D0%BE%D0%BC%D0%B8%D0%BA%D0%B0" TargetMode="External"/><Relationship Id="rId3" Type="http://schemas.openxmlformats.org/officeDocument/2006/relationships/hyperlink" Target="https://ru.wikipedia.org/wiki/%D0%90%D0%BD%D0%B3%D0%BB%D0%B8%D0%B9%D1%81%D0%BA%D0%B8%D0%B9_%D1%8F%D0%B7%D1%8B%D0%BA" TargetMode="External"/><Relationship Id="rId7" Type="http://schemas.openxmlformats.org/officeDocument/2006/relationships/hyperlink" Target="https://ru.wikipedia.org/wiki/%D0%98%D0%BD%D1%82%D0%B5%D1%80%D1%84%D0%B5%D0%B9%D1%81_%D0%BF%D0%BE%D0%BB%D1%8C%D0%B7%D0%BE%D0%B2%D0%B0%D1%82%D0%B5%D0%BB%D1%8F" TargetMode="External"/><Relationship Id="rId2" Type="http://schemas.openxmlformats.org/officeDocument/2006/relationships/hyperlink" Target="https://ru.wikipedia.org/wiki/%D0%A7%D0%B5%D0%BB%D0%BE%D0%B2%D0%B5%D0%BA%D0%BE-%D0%BC%D0%B0%D1%88%D0%B8%D0%BD%D0%BD%D1%8B%D0%B9_%D0%B8%D0%BD%D1%82%D0%B5%D1%80%D1%84%D0%B5%D0%B9%D1%81#cite_note-1" TargetMode="External"/><Relationship Id="rId1" Type="http://schemas.openxmlformats.org/officeDocument/2006/relationships/slideLayout" Target="../slideLayouts/slideLayout7.xml"/><Relationship Id="rId6" Type="http://schemas.openxmlformats.org/officeDocument/2006/relationships/hyperlink" Target="https://ru.wikipedia.org/wiki/%D0%9C%D0%B0%D1%88%D0%B8%D0%BD%D0%B0" TargetMode="External"/><Relationship Id="rId5" Type="http://schemas.openxmlformats.org/officeDocument/2006/relationships/hyperlink" Target="https://ru.wikipedia.org/wiki/%D0%9E%D0%BF%D0%B5%D1%80%D0%B0%D1%82%D0%BE%D1%80_(%D0%BF%D1%80%D0%BE%D1%84%D0%B5%D1%81%D1%81%D0%B8%D1%8F)" TargetMode="External"/><Relationship Id="rId4" Type="http://schemas.openxmlformats.org/officeDocument/2006/relationships/hyperlink" Target="https://ru.wikipedia.org/wiki/%D0%98%D0%BD%D0%B6%D0%B5%D0%BD%D0%B5%D1%80%D0%BD%D1%8B%D0%B5_%D0%B8%D0%B7%D1%8B%D1%81%D0%BA%D0%B0%D0%BD%D0%B8%D1%8F" TargetMode="External"/><Relationship Id="rId9" Type="http://schemas.openxmlformats.org/officeDocument/2006/relationships/hyperlink" Target="https://ru.wikipedia.org/wiki/%D0%AE%D0%B7%D0%B0%D0%B1%D0%B8%D0%BB%D0%B8%D1%82%D0%B8"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467544" y="980728"/>
            <a:ext cx="8208912" cy="3139321"/>
          </a:xfrm>
          <a:prstGeom prst="rect">
            <a:avLst/>
          </a:prstGeom>
        </p:spPr>
        <p:txBody>
          <a:bodyPr wrap="square">
            <a:spAutoFit/>
          </a:bodyPr>
          <a:lstStyle/>
          <a:p>
            <a:pPr indent="355600" algn="just"/>
            <a:r>
              <a:rPr lang="ru-RU" b="1" i="1" dirty="0"/>
              <a:t>Н</a:t>
            </a:r>
            <a:r>
              <a:rPr lang="ru-RU" i="1" dirty="0"/>
              <a:t>есколько лет назад «космический челнок» «</a:t>
            </a:r>
            <a:r>
              <a:rPr lang="ru-RU" i="1" dirty="0" err="1"/>
              <a:t>Атлантис</a:t>
            </a:r>
            <a:r>
              <a:rPr lang="ru-RU" i="1" dirty="0"/>
              <a:t>» состыковался с российской орбитальной станцией «Мир». Американцы установили на свой корабль российский стыковочный узел, подходящий к соответствующему узлу станции. </a:t>
            </a:r>
          </a:p>
          <a:p>
            <a:pPr indent="355600" algn="just"/>
            <a:endParaRPr lang="ru-RU" i="1" dirty="0"/>
          </a:p>
          <a:p>
            <a:pPr indent="355600" algn="just"/>
            <a:r>
              <a:rPr lang="ru-RU" i="1" dirty="0"/>
              <a:t>Стыковочный узел — это пример интерфейса (</a:t>
            </a:r>
            <a:r>
              <a:rPr lang="ru-RU" i="1" dirty="0" err="1"/>
              <a:t>interface</a:t>
            </a:r>
            <a:r>
              <a:rPr lang="ru-RU" i="1" dirty="0"/>
              <a:t>). Интерфейс обеспечивает соединение двух разных объектов. Хотя стыковочные узлы отлично соединяют друг с другом космические корабли, они не слишком годятся для соединения частей компьютерной программы. Для стыковки в компьютерных программах применяются наборы функций. Именно такие наборы и определяют интерфейс между разными частями программы.</a:t>
            </a:r>
          </a:p>
        </p:txBody>
      </p:sp>
      <p:sp>
        <p:nvSpPr>
          <p:cNvPr id="6" name="TextBox 5"/>
          <p:cNvSpPr txBox="1"/>
          <p:nvPr/>
        </p:nvSpPr>
        <p:spPr>
          <a:xfrm>
            <a:off x="3275856" y="166584"/>
            <a:ext cx="4004173" cy="400110"/>
          </a:xfrm>
          <a:prstGeom prst="rect">
            <a:avLst/>
          </a:prstGeom>
          <a:noFill/>
        </p:spPr>
        <p:txBody>
          <a:bodyPr wrap="none" rtlCol="0">
            <a:spAutoFit/>
          </a:bodyPr>
          <a:lstStyle/>
          <a:p>
            <a:r>
              <a:rPr lang="ru-RU" sz="2000" b="1" dirty="0" smtClean="0">
                <a:solidFill>
                  <a:srgbClr val="FF0000"/>
                </a:solidFill>
              </a:rPr>
              <a:t>Человеко-машинные интерфейсы</a:t>
            </a:r>
            <a:endParaRPr lang="ru-RU" sz="2000" b="1" dirty="0">
              <a:solidFill>
                <a:srgbClr val="FF0000"/>
              </a:solidFill>
            </a:endParaRPr>
          </a:p>
        </p:txBody>
      </p:sp>
    </p:spTree>
    <p:extLst>
      <p:ext uri="{BB962C8B-B14F-4D97-AF65-F5344CB8AC3E}">
        <p14:creationId xmlns:p14="http://schemas.microsoft.com/office/powerpoint/2010/main" val="3248598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259632" y="1423793"/>
            <a:ext cx="6696744" cy="3373359"/>
          </a:xfrm>
          <a:prstGeom prst="rect">
            <a:avLst/>
          </a:prstGeom>
        </p:spPr>
        <p:txBody>
          <a:bodyPr wrap="square">
            <a:spAutoFit/>
          </a:bodyPr>
          <a:lstStyle/>
          <a:p>
            <a:pPr indent="360000" algn="ctr">
              <a:lnSpc>
                <a:spcPct val="150000"/>
              </a:lnSpc>
            </a:pPr>
            <a:r>
              <a:rPr lang="ru-RU" i="1" dirty="0"/>
              <a:t>Цель создания эргономичного интерфейса состоит в том, чтобы ото­бразить информацию настолько эффективно, насколько это возможно для человеческого восприятия, и структурировать отображение на дисп­лее таким образом, чтобы привлечь внимание к наиболее важным едини­цам информации. Основная же цель состоит в том, чтобы минимизиро­вать общую информацию на экране и представить только то, что является необходимым для пользователя.</a:t>
            </a:r>
          </a:p>
        </p:txBody>
      </p:sp>
    </p:spTree>
    <p:extLst>
      <p:ext uri="{BB962C8B-B14F-4D97-AF65-F5344CB8AC3E}">
        <p14:creationId xmlns:p14="http://schemas.microsoft.com/office/powerpoint/2010/main" val="3215143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51520" y="-27384"/>
            <a:ext cx="8496944" cy="7017306"/>
          </a:xfrm>
          <a:prstGeom prst="rect">
            <a:avLst/>
          </a:prstGeom>
        </p:spPr>
        <p:txBody>
          <a:bodyPr wrap="square">
            <a:spAutoFit/>
          </a:bodyPr>
          <a:lstStyle/>
          <a:p>
            <a:pPr indent="355600" algn="just"/>
            <a:r>
              <a:rPr lang="ru-RU" dirty="0" smtClean="0"/>
              <a:t>Методология </a:t>
            </a:r>
            <a:r>
              <a:rPr lang="ru-RU" dirty="0"/>
              <a:t>реализации ПИ основана на принципе «Интересы пользователя превыше всего» (в английской тер­минологии </a:t>
            </a:r>
            <a:r>
              <a:rPr lang="en-US" dirty="0" smtClean="0"/>
              <a:t>UCD – user-centered design</a:t>
            </a:r>
            <a:r>
              <a:rPr lang="ru-RU" dirty="0" smtClean="0"/>
              <a:t>). </a:t>
            </a:r>
          </a:p>
          <a:p>
            <a:pPr indent="355600" algn="just"/>
            <a:endParaRPr lang="en-US" dirty="0" smtClean="0"/>
          </a:p>
          <a:p>
            <a:pPr indent="355600" algn="just"/>
            <a:r>
              <a:rPr lang="ru-RU" dirty="0" smtClean="0"/>
              <a:t>Он </a:t>
            </a:r>
            <a:r>
              <a:rPr lang="ru-RU" dirty="0"/>
              <a:t>предполагает как можно раннее проектирование ПИ с последующим его развитием в процессе разработки самого программного продукта. Сначала правила представле­ния данных, а затем работа с данными. Пользователь должен чувствовать, что он управляет программным продуктом, а не наоборот. Основные при­знаки хорошего </a:t>
            </a:r>
            <a:r>
              <a:rPr lang="ru-RU" dirty="0" smtClean="0"/>
              <a:t>ПИ:</a:t>
            </a:r>
          </a:p>
          <a:p>
            <a:pPr indent="355600" algn="just"/>
            <a:endParaRPr lang="ru-RU" dirty="0"/>
          </a:p>
          <a:p>
            <a:pPr marL="342900" lvl="0" indent="-342900" algn="just">
              <a:buFont typeface="+mj-lt"/>
              <a:buAutoNum type="arabicPeriod"/>
            </a:pPr>
            <a:r>
              <a:rPr lang="ru-RU" b="1" u="sng" dirty="0"/>
              <a:t>Естественность (интуитивность). </a:t>
            </a:r>
            <a:r>
              <a:rPr lang="ru-RU" dirty="0"/>
              <a:t>Работа с системой не должна вы­зывать у пользователя сложностей в поиске необходимых директив (эле­ментов интерфейса) для управления процессом решения поставленной </a:t>
            </a:r>
            <a:r>
              <a:rPr lang="ru-RU" dirty="0" smtClean="0"/>
              <a:t>задачи</a:t>
            </a:r>
          </a:p>
          <a:p>
            <a:pPr marL="342900" lvl="0" indent="-342900" algn="just">
              <a:buFont typeface="+mj-lt"/>
              <a:buAutoNum type="arabicPeriod"/>
            </a:pPr>
            <a:endParaRPr lang="ru-RU" dirty="0" smtClean="0"/>
          </a:p>
          <a:p>
            <a:pPr marL="342900" lvl="0" indent="-342900" algn="just">
              <a:buFont typeface="+mj-lt"/>
              <a:buAutoNum type="arabicPeriod"/>
            </a:pPr>
            <a:r>
              <a:rPr lang="ru-RU" b="1" u="sng" dirty="0" smtClean="0"/>
              <a:t>Согласованность и непротиворечивость.</a:t>
            </a:r>
            <a:r>
              <a:rPr lang="ru-RU" dirty="0" smtClean="0"/>
              <a:t> </a:t>
            </a:r>
            <a:r>
              <a:rPr lang="ru-RU" dirty="0"/>
              <a:t>Должна соблюдаться в пре­делах программы и рабочей среды. Если в процессе работы с системой пользователем были использованы некоторые приемы работы с некото­рой частью системы, то в другой части системы приемы работы должны быть идентичны. Также работа с системой через интерфейс должна соот­ветствовать установленным нормам (например, использование клавиши </a:t>
            </a:r>
            <a:r>
              <a:rPr lang="en-US" dirty="0" smtClean="0"/>
              <a:t>Enter</a:t>
            </a:r>
            <a:r>
              <a:rPr lang="ru-RU" dirty="0" smtClean="0"/>
              <a:t>). </a:t>
            </a:r>
            <a:r>
              <a:rPr lang="ru-RU" dirty="0"/>
              <a:t>Аспекты согласованности:</a:t>
            </a:r>
          </a:p>
          <a:p>
            <a:pPr marL="742950" lvl="1" indent="-285750">
              <a:buFont typeface="Arial" pitchFamily="34" charset="0"/>
              <a:buChar char="•"/>
            </a:pPr>
            <a:r>
              <a:rPr lang="ru-RU" dirty="0"/>
              <a:t>Физическая, касается технических средств (клавиатура, мышь</a:t>
            </a:r>
            <a:r>
              <a:rPr lang="ru-RU" dirty="0" smtClean="0"/>
              <a:t>).</a:t>
            </a:r>
            <a:endParaRPr lang="en-US" dirty="0" smtClean="0"/>
          </a:p>
          <a:p>
            <a:pPr marL="742950" lvl="1" indent="-285750">
              <a:buFont typeface="Arial" pitchFamily="34" charset="0"/>
              <a:buChar char="•"/>
            </a:pPr>
            <a:r>
              <a:rPr lang="ru-RU" dirty="0" smtClean="0"/>
              <a:t>Синтаксическая</a:t>
            </a:r>
            <a:r>
              <a:rPr lang="ru-RU" dirty="0"/>
              <a:t>, касается последовательности и места появления элементов диалога на экране. Например, заголовок панели разме­щается всегда в центре и </a:t>
            </a:r>
            <a:r>
              <a:rPr lang="ru-RU" dirty="0" smtClean="0"/>
              <a:t>наверху.</a:t>
            </a:r>
            <a:endParaRPr lang="en-US" dirty="0" smtClean="0"/>
          </a:p>
          <a:p>
            <a:pPr marL="742950" lvl="1" indent="-285750">
              <a:buFont typeface="Arial" pitchFamily="34" charset="0"/>
              <a:buChar char="•"/>
            </a:pPr>
            <a:r>
              <a:rPr lang="ru-RU" dirty="0" smtClean="0"/>
              <a:t>Семантическая</a:t>
            </a:r>
            <a:r>
              <a:rPr lang="ru-RU" dirty="0"/>
              <a:t>, касается значений элементов интерфейса. Например, запрос «Выход» должен означать всегда одно и то же</a:t>
            </a:r>
            <a:r>
              <a:rPr lang="ru-RU" dirty="0" smtClean="0"/>
              <a:t>.</a:t>
            </a:r>
            <a:endParaRPr lang="ru-RU" dirty="0"/>
          </a:p>
        </p:txBody>
      </p:sp>
    </p:spTree>
    <p:extLst>
      <p:ext uri="{BB962C8B-B14F-4D97-AF65-F5344CB8AC3E}">
        <p14:creationId xmlns:p14="http://schemas.microsoft.com/office/powerpoint/2010/main" val="1264921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188640"/>
            <a:ext cx="8856984" cy="5909310"/>
          </a:xfrm>
          <a:prstGeom prst="rect">
            <a:avLst/>
          </a:prstGeom>
        </p:spPr>
        <p:txBody>
          <a:bodyPr wrap="square">
            <a:spAutoFit/>
          </a:bodyPr>
          <a:lstStyle/>
          <a:p>
            <a:pPr marL="342900" lvl="0" indent="-342900">
              <a:buFont typeface="+mj-lt"/>
              <a:buAutoNum type="arabicPeriod" startAt="3"/>
            </a:pPr>
            <a:r>
              <a:rPr lang="en-US" dirty="0" smtClean="0"/>
              <a:t> </a:t>
            </a:r>
            <a:r>
              <a:rPr lang="ru-RU" b="1" u="sng" dirty="0" smtClean="0"/>
              <a:t>Дружественность.</a:t>
            </a:r>
            <a:r>
              <a:rPr lang="ru-RU" dirty="0" smtClean="0"/>
              <a:t> Пользователи часто изучают работу программы методом проб и ошибок. ПИ должен принимать во внимание такой под­ход. На каждом этапе работы ПИ должен предлагать пользователю только соответствующий шагу задания набор выбора действия, предупреждать пользователя о действиях, которые могут привести к повреждению дан­ных, давать возможность отмены или исправления действий. Важен принцип обратной связи, когда на каждое свое действие пользователь по­лучает визуальное или звуковое подтверждение или сообщение.</a:t>
            </a:r>
            <a:endParaRPr lang="en-US" dirty="0" smtClean="0"/>
          </a:p>
          <a:p>
            <a:pPr marL="342900" lvl="0" indent="-342900">
              <a:buFont typeface="+mj-lt"/>
              <a:buAutoNum type="arabicPeriod" startAt="3"/>
            </a:pPr>
            <a:endParaRPr lang="en-US" dirty="0"/>
          </a:p>
          <a:p>
            <a:pPr marL="342900" lvl="0" indent="-342900">
              <a:buFont typeface="+mj-lt"/>
              <a:buAutoNum type="arabicPeriod" startAt="3"/>
            </a:pPr>
            <a:r>
              <a:rPr lang="ru-RU" b="1" u="sng" dirty="0" smtClean="0"/>
              <a:t>Простота и </a:t>
            </a:r>
            <a:r>
              <a:rPr lang="ru-RU" b="1" u="sng" dirty="0" err="1" smtClean="0"/>
              <a:t>неизбыточность</a:t>
            </a:r>
            <a:r>
              <a:rPr lang="ru-RU" b="1" u="sng" dirty="0" smtClean="0"/>
              <a:t>.</a:t>
            </a:r>
            <a:r>
              <a:rPr lang="ru-RU" dirty="0" smtClean="0"/>
              <a:t> Это означает, что пользователь должен вводить только минимальную информацию для работы или управления системой. Например, пользователь не должен вводить незначимые цифры (00010 вместо 10). Аналогично, нельзя требовать от пользователя ввести информацию, которая была предварительно введена или которая может быть автоматически получена из системы. Желательно использовать зна­чения по умолчанию, где только возможно, чтобы минимизировать про­цесс ввода информации.</a:t>
            </a:r>
            <a:endParaRPr lang="en-US" dirty="0" smtClean="0"/>
          </a:p>
          <a:p>
            <a:pPr marL="342900" lvl="0" indent="-342900">
              <a:buFont typeface="+mj-lt"/>
              <a:buAutoNum type="arabicPeriod" startAt="3"/>
            </a:pPr>
            <a:endParaRPr lang="en-US" dirty="0" smtClean="0"/>
          </a:p>
          <a:p>
            <a:pPr marL="342900" lvl="0" indent="-342900">
              <a:buFont typeface="+mj-lt"/>
              <a:buAutoNum type="arabicPeriod" startAt="3"/>
            </a:pPr>
            <a:r>
              <a:rPr lang="ru-RU" b="1" u="sng" dirty="0" smtClean="0"/>
              <a:t>Непосредственный доступ к системе помощи. </a:t>
            </a:r>
            <a:r>
              <a:rPr lang="ru-RU" dirty="0" smtClean="0"/>
              <a:t>В процессе работы необходимо, чтобы система обеспечивала пользователя необходимыми инструкциями. Система помощи отвечает трем основным аспектам — ка­чество и количество обеспечиваемых команд; характер сообщений об ошибках и подтверждения того, что система делает. Сообщения должны быть полезны и понятны пользователю.</a:t>
            </a:r>
          </a:p>
        </p:txBody>
      </p:sp>
    </p:spTree>
    <p:extLst>
      <p:ext uri="{BB962C8B-B14F-4D97-AF65-F5344CB8AC3E}">
        <p14:creationId xmlns:p14="http://schemas.microsoft.com/office/powerpoint/2010/main" val="69684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612845"/>
            <a:ext cx="8640960" cy="3139321"/>
          </a:xfrm>
          <a:prstGeom prst="rect">
            <a:avLst/>
          </a:prstGeom>
        </p:spPr>
        <p:txBody>
          <a:bodyPr wrap="square">
            <a:spAutoFit/>
          </a:bodyPr>
          <a:lstStyle/>
          <a:p>
            <a:pPr marL="342900" lvl="0" indent="-342900">
              <a:buFont typeface="+mj-lt"/>
              <a:buAutoNum type="arabicPeriod" startAt="6"/>
            </a:pPr>
            <a:r>
              <a:rPr lang="ru-RU" b="1" u="sng" dirty="0" smtClean="0"/>
              <a:t>Гибкость.</a:t>
            </a:r>
            <a:r>
              <a:rPr lang="ru-RU" dirty="0" smtClean="0"/>
              <a:t> Насколько хорошо интерфейс системы может обслужи­вать пользователя с различными уровнями подготовки? Для неопытных пользователей интерфейс может быть организован как иерархическая структура меню, а для опытных пользователей как команды, комбинации нажатий клавиш и параметры.</a:t>
            </a:r>
            <a:endParaRPr lang="en-US" dirty="0" smtClean="0"/>
          </a:p>
          <a:p>
            <a:pPr marL="342900" lvl="0" indent="-342900">
              <a:buFont typeface="+mj-lt"/>
              <a:buAutoNum type="arabicPeriod" startAt="6"/>
            </a:pPr>
            <a:endParaRPr lang="en-US" dirty="0" smtClean="0"/>
          </a:p>
          <a:p>
            <a:pPr marL="342900" lvl="0" indent="-342900">
              <a:buFont typeface="+mj-lt"/>
              <a:buAutoNum type="arabicPeriod" startAt="6"/>
            </a:pPr>
            <a:r>
              <a:rPr lang="ru-RU" b="1" u="sng" dirty="0" smtClean="0"/>
              <a:t>Эстетическая привлекательность</a:t>
            </a:r>
            <a:r>
              <a:rPr lang="ru-RU" dirty="0" smtClean="0"/>
              <a:t>. Важная часть разработки програм­много продукта — проектирование визуальных компонент ПИ. Визуаль­ные компоненты своим видом должны привлекать внимание пользовате­ля к объектам, давать ему дополнительную информацию о поведении и взаимодействии объектов. Вообще, эстетически привлекательная про­грамма как правило и работает лучше, потому что требует от проектиров­щика особого внимания.</a:t>
            </a:r>
            <a:endParaRPr lang="ru-RU" dirty="0"/>
          </a:p>
        </p:txBody>
      </p:sp>
    </p:spTree>
    <p:extLst>
      <p:ext uri="{BB962C8B-B14F-4D97-AF65-F5344CB8AC3E}">
        <p14:creationId xmlns:p14="http://schemas.microsoft.com/office/powerpoint/2010/main" val="3808277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1520" y="145548"/>
            <a:ext cx="1204176" cy="369332"/>
          </a:xfrm>
          <a:prstGeom prst="rect">
            <a:avLst/>
          </a:prstGeom>
          <a:noFill/>
        </p:spPr>
        <p:txBody>
          <a:bodyPr wrap="none" rtlCol="0">
            <a:spAutoFit/>
          </a:bodyPr>
          <a:lstStyle/>
          <a:p>
            <a:r>
              <a:rPr lang="ru-RU" b="1" dirty="0" smtClean="0">
                <a:solidFill>
                  <a:srgbClr val="FF0000"/>
                </a:solidFill>
              </a:rPr>
              <a:t>Примеры </a:t>
            </a:r>
            <a:endParaRPr lang="ru-RU" b="1" dirty="0">
              <a:solidFill>
                <a:srgbClr val="FF0000"/>
              </a:solidFill>
            </a:endParaRPr>
          </a:p>
        </p:txBody>
      </p:sp>
      <p:sp>
        <p:nvSpPr>
          <p:cNvPr id="6" name="Прямоугольник 5"/>
          <p:cNvSpPr/>
          <p:nvPr/>
        </p:nvSpPr>
        <p:spPr>
          <a:xfrm>
            <a:off x="232357" y="620688"/>
            <a:ext cx="8784976" cy="3416320"/>
          </a:xfrm>
          <a:prstGeom prst="rect">
            <a:avLst/>
          </a:prstGeom>
        </p:spPr>
        <p:txBody>
          <a:bodyPr wrap="square">
            <a:spAutoFit/>
          </a:bodyPr>
          <a:lstStyle/>
          <a:p>
            <a:pPr algn="ctr"/>
            <a:r>
              <a:rPr lang="ru-RU" b="1" i="1" u="sng" dirty="0">
                <a:solidFill>
                  <a:schemeClr val="tx1">
                    <a:lumMod val="75000"/>
                    <a:lumOff val="25000"/>
                  </a:schemeClr>
                </a:solidFill>
              </a:rPr>
              <a:t>ЧМИ промышленной автоматики – автоматизированное рабочее место от компании </a:t>
            </a:r>
            <a:r>
              <a:rPr lang="en-US" b="1" i="1" u="sng" dirty="0">
                <a:solidFill>
                  <a:schemeClr val="tx1">
                    <a:lumMod val="75000"/>
                    <a:lumOff val="25000"/>
                  </a:schemeClr>
                </a:solidFill>
              </a:rPr>
              <a:t>Atmel</a:t>
            </a:r>
            <a:endParaRPr lang="ru-RU" b="1" i="1" u="sng" dirty="0">
              <a:solidFill>
                <a:schemeClr val="tx1">
                  <a:lumMod val="75000"/>
                  <a:lumOff val="25000"/>
                </a:schemeClr>
              </a:solidFill>
            </a:endParaRPr>
          </a:p>
          <a:p>
            <a:pPr indent="355600" algn="just" fontAlgn="base"/>
            <a:r>
              <a:rPr lang="ru-RU" dirty="0"/>
              <a:t>Человеко-машинный интерфейс (HMI) включает в себя электронику для передачи сигналов и контроля состояния промышленного автоматизированного оборудования. Это очень широкий класс устройств, содержащий самые разные решения, от простейшего светодиодного индикатора состояния до 20-дюймовой ЖК-панели с поддержкой сенсорного ввода. </a:t>
            </a:r>
            <a:endParaRPr lang="ru-RU" dirty="0" smtClean="0"/>
          </a:p>
          <a:p>
            <a:pPr indent="355600" algn="just" fontAlgn="base"/>
            <a:endParaRPr lang="ru-RU" dirty="0"/>
          </a:p>
          <a:p>
            <a:pPr indent="355600" algn="just" fontAlgn="base"/>
            <a:r>
              <a:rPr lang="ru-RU" b="1" i="1" dirty="0" smtClean="0"/>
              <a:t>Требования к системам человеко-машинного интерфейса. </a:t>
            </a:r>
            <a:r>
              <a:rPr lang="ru-RU" dirty="0" smtClean="0"/>
              <a:t>К </a:t>
            </a:r>
            <a:r>
              <a:rPr lang="ru-RU" dirty="0"/>
              <a:t>HMI-системам предъявляются такие требования, как механическая надежность, стойкость к попаданию влаги и пыли, возможность функционирования в широком диапазоне температур, а в некоторых случаях и безопасность коммуникаций. </a:t>
            </a:r>
          </a:p>
        </p:txBody>
      </p:sp>
      <p:pic>
        <p:nvPicPr>
          <p:cNvPr id="1026" name="Picture 2" descr="http://www.atmel.com/Images/banner_Human_Machine_Interfac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4143373"/>
            <a:ext cx="4724400" cy="180975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347864" y="6165304"/>
            <a:ext cx="1722587" cy="369332"/>
          </a:xfrm>
          <a:prstGeom prst="rect">
            <a:avLst/>
          </a:prstGeom>
          <a:noFill/>
        </p:spPr>
        <p:txBody>
          <a:bodyPr wrap="none" rtlCol="0">
            <a:spAutoFit/>
          </a:bodyPr>
          <a:lstStyle/>
          <a:p>
            <a:r>
              <a:rPr lang="en-US" dirty="0" smtClean="0"/>
              <a:t>www.atmel.com</a:t>
            </a:r>
            <a:endParaRPr lang="ru-RU" dirty="0"/>
          </a:p>
        </p:txBody>
      </p:sp>
    </p:spTree>
    <p:extLst>
      <p:ext uri="{BB962C8B-B14F-4D97-AF65-F5344CB8AC3E}">
        <p14:creationId xmlns:p14="http://schemas.microsoft.com/office/powerpoint/2010/main" val="2144768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27384"/>
            <a:ext cx="8856984" cy="6478697"/>
          </a:xfrm>
          <a:prstGeom prst="rect">
            <a:avLst/>
          </a:prstGeom>
        </p:spPr>
        <p:txBody>
          <a:bodyPr wrap="square">
            <a:spAutoFit/>
          </a:bodyPr>
          <a:lstStyle/>
          <a:p>
            <a:r>
              <a:rPr lang="ru-RU" b="1" i="1" dirty="0">
                <a:solidFill>
                  <a:srgbClr val="FF0000"/>
                </a:solidFill>
              </a:rPr>
              <a:t>Особенности и </a:t>
            </a:r>
            <a:r>
              <a:rPr lang="ru-RU" b="1" i="1" dirty="0" smtClean="0">
                <a:solidFill>
                  <a:srgbClr val="FF0000"/>
                </a:solidFill>
              </a:rPr>
              <a:t>преимущества интерфейсов</a:t>
            </a:r>
            <a:endParaRPr lang="ru-RU" b="1" i="1" dirty="0">
              <a:solidFill>
                <a:srgbClr val="FF0000"/>
              </a:solidFill>
            </a:endParaRPr>
          </a:p>
          <a:p>
            <a:pPr marL="285750" lvl="0" indent="-285750" algn="just" fontAlgn="base">
              <a:spcBef>
                <a:spcPts val="600"/>
              </a:spcBef>
              <a:buFont typeface="Arial" pitchFamily="34" charset="0"/>
              <a:buChar char="•"/>
            </a:pPr>
            <a:r>
              <a:rPr lang="ru-RU" sz="1600" dirty="0"/>
              <a:t>Поддержка высоких значений входного и выходного тока до 60 мА позволяет напрямую управлять светодиодами</a:t>
            </a:r>
            <a:r>
              <a:rPr lang="ru-RU" sz="1600" dirty="0" smtClean="0"/>
              <a:t>.</a:t>
            </a:r>
          </a:p>
          <a:p>
            <a:pPr marL="285750" lvl="0" indent="-285750" algn="just" fontAlgn="base">
              <a:spcBef>
                <a:spcPts val="600"/>
              </a:spcBef>
              <a:buFont typeface="Arial" pitchFamily="34" charset="0"/>
              <a:buChar char="•"/>
            </a:pPr>
            <a:r>
              <a:rPr lang="ru-RU" sz="1600" dirty="0" smtClean="0"/>
              <a:t>Высокоскоростные </a:t>
            </a:r>
            <a:r>
              <a:rPr lang="ru-RU" sz="1600" dirty="0"/>
              <a:t>модули </a:t>
            </a:r>
            <a:r>
              <a:rPr lang="ru-RU" sz="1600" dirty="0" smtClean="0"/>
              <a:t>ШИМ (широтно-импульсный модулятор) </a:t>
            </a:r>
            <a:r>
              <a:rPr lang="ru-RU" sz="1600" dirty="0"/>
              <a:t>помогают регулировать яркость светодиодов и подсветки экранов</a:t>
            </a:r>
            <a:r>
              <a:rPr lang="ru-RU" sz="1600" dirty="0" smtClean="0"/>
              <a:t>.</a:t>
            </a:r>
          </a:p>
          <a:p>
            <a:pPr marL="285750" lvl="0" indent="-285750" algn="just" fontAlgn="base">
              <a:spcBef>
                <a:spcPts val="600"/>
              </a:spcBef>
              <a:buFont typeface="Arial" pitchFamily="34" charset="0"/>
              <a:buChar char="•"/>
            </a:pPr>
            <a:r>
              <a:rPr lang="ru-RU" sz="1600" dirty="0" smtClean="0"/>
              <a:t>Надежная </a:t>
            </a:r>
            <a:r>
              <a:rPr lang="ru-RU" sz="1600" dirty="0"/>
              <a:t>технология сенсорного ввода позволяет снизить износ и увеличить срок эксплуатации продукта. Благодаря превосходному уровню проникновения поля, обеспечиваемому сенсорной технологией </a:t>
            </a:r>
            <a:r>
              <a:rPr lang="ru-RU" sz="1600" dirty="0" err="1"/>
              <a:t>Atmel</a:t>
            </a:r>
            <a:r>
              <a:rPr lang="ru-RU" sz="1600" dirty="0"/>
              <a:t>, сенсорный ввод возможен через непроводящие поверхности толщиной до 6 мм.</a:t>
            </a:r>
          </a:p>
          <a:p>
            <a:pPr marL="285750" lvl="0" indent="-285750" algn="just" fontAlgn="base">
              <a:spcBef>
                <a:spcPts val="600"/>
              </a:spcBef>
              <a:buFont typeface="Arial" pitchFamily="34" charset="0"/>
              <a:buChar char="•"/>
            </a:pPr>
            <a:r>
              <a:rPr lang="ru-RU" sz="1600" dirty="0"/>
              <a:t>Отличное соотношение "сигнал/шум" благодаря технологии </a:t>
            </a:r>
            <a:r>
              <a:rPr lang="ru-RU" sz="1600" dirty="0" err="1"/>
              <a:t>Atmel</a:t>
            </a:r>
            <a:r>
              <a:rPr lang="ru-RU" sz="1600" dirty="0"/>
              <a:t> </a:t>
            </a:r>
            <a:r>
              <a:rPr lang="ru-RU" sz="1600" u="sng" dirty="0">
                <a:hlinkClick r:id="rId2" tooltip="QMatrix"/>
              </a:rPr>
              <a:t>Технология </a:t>
            </a:r>
            <a:r>
              <a:rPr lang="ru-RU" sz="1600" u="sng" dirty="0" err="1">
                <a:hlinkClick r:id="rId2" tooltip="QMatrix"/>
              </a:rPr>
              <a:t>QMatrix</a:t>
            </a:r>
            <a:r>
              <a:rPr lang="ru-RU" sz="1600" dirty="0"/>
              <a:t>™ делает систему невосприимчивой к попаданию воды, влаги и пыли, при этом оператор может работать в перчатках</a:t>
            </a:r>
            <a:r>
              <a:rPr lang="ru-RU" sz="1600" dirty="0" smtClean="0"/>
              <a:t>.</a:t>
            </a:r>
          </a:p>
          <a:p>
            <a:pPr marL="285750" lvl="0" indent="-285750" algn="just" fontAlgn="base">
              <a:spcBef>
                <a:spcPts val="600"/>
              </a:spcBef>
              <a:buFont typeface="Arial" pitchFamily="34" charset="0"/>
              <a:buChar char="•"/>
            </a:pPr>
            <a:r>
              <a:rPr lang="ru-RU" sz="1600" dirty="0" smtClean="0"/>
              <a:t>Поддержка </a:t>
            </a:r>
            <a:r>
              <a:rPr lang="ru-RU" sz="1600" dirty="0"/>
              <a:t>емкостного сенсорного ввода облегчает разработку полностью герметичных, изолированных устройств, а высокая </a:t>
            </a:r>
            <a:r>
              <a:rPr lang="ru-RU" sz="1600" dirty="0" err="1"/>
              <a:t>энергоэффективность</a:t>
            </a:r>
            <a:r>
              <a:rPr lang="ru-RU" sz="1600" dirty="0"/>
              <a:t> уменьшает выделение тепла</a:t>
            </a:r>
            <a:r>
              <a:rPr lang="ru-RU" sz="1600" dirty="0" smtClean="0"/>
              <a:t>.</a:t>
            </a:r>
          </a:p>
          <a:p>
            <a:pPr marL="285750" lvl="0" indent="-285750" algn="just" fontAlgn="base">
              <a:spcBef>
                <a:spcPts val="600"/>
              </a:spcBef>
              <a:buFont typeface="Arial" pitchFamily="34" charset="0"/>
              <a:buChar char="•"/>
            </a:pPr>
            <a:r>
              <a:rPr lang="ru-RU" sz="1600" dirty="0" smtClean="0"/>
              <a:t>Бесплатная </a:t>
            </a:r>
            <a:r>
              <a:rPr lang="ru-RU" sz="1600" dirty="0"/>
              <a:t>программная библиотека </a:t>
            </a:r>
            <a:r>
              <a:rPr lang="ru-RU" sz="1600" dirty="0" err="1"/>
              <a:t>Atmel</a:t>
            </a:r>
            <a:r>
              <a:rPr lang="ru-RU" sz="1600" dirty="0"/>
              <a:t> </a:t>
            </a:r>
            <a:r>
              <a:rPr lang="ru-RU" sz="1600" dirty="0" err="1"/>
              <a:t>QTouch</a:t>
            </a:r>
            <a:r>
              <a:rPr lang="ru-RU" sz="1600" dirty="0"/>
              <a:t> для микроконтроллеров </a:t>
            </a:r>
            <a:r>
              <a:rPr lang="ru-RU" sz="1600" dirty="0" err="1"/>
              <a:t>Atmel</a:t>
            </a:r>
            <a:r>
              <a:rPr lang="ru-RU" sz="1600" dirty="0"/>
              <a:t> избавляет разработчиков от затрат на дополнительные компоненты.</a:t>
            </a:r>
          </a:p>
          <a:p>
            <a:pPr marL="285750" lvl="0" indent="-285750" algn="just" fontAlgn="base">
              <a:spcBef>
                <a:spcPts val="600"/>
              </a:spcBef>
              <a:buFont typeface="Arial" pitchFamily="34" charset="0"/>
              <a:buChar char="•"/>
            </a:pPr>
            <a:r>
              <a:rPr lang="ru-RU" sz="1600" dirty="0"/>
              <a:t>Реализация компанией </a:t>
            </a:r>
            <a:r>
              <a:rPr lang="ru-RU" sz="1600" dirty="0" err="1"/>
              <a:t>Atmel</a:t>
            </a:r>
            <a:r>
              <a:rPr lang="ru-RU" sz="1600" dirty="0"/>
              <a:t> поддержки частот расширенного спектра помогает разработчикам соблюдать требования по электромагнитному излучению.</a:t>
            </a:r>
          </a:p>
          <a:p>
            <a:pPr marL="285750" lvl="0" indent="-285750" algn="just" fontAlgn="base">
              <a:spcBef>
                <a:spcPts val="600"/>
              </a:spcBef>
              <a:buFont typeface="Arial" pitchFamily="34" charset="0"/>
              <a:buChar char="•"/>
            </a:pPr>
            <a:r>
              <a:rPr lang="ru-RU" sz="1600" dirty="0"/>
              <a:t>Промышленные микропроцессоры </a:t>
            </a:r>
            <a:r>
              <a:rPr lang="ru-RU" sz="1600" dirty="0" err="1"/>
              <a:t>Atmel</a:t>
            </a:r>
            <a:r>
              <a:rPr lang="ru-RU" sz="1600" dirty="0"/>
              <a:t> со встроенным ЖК-экраном и поддержкой технологии </a:t>
            </a:r>
            <a:r>
              <a:rPr lang="ru-RU" sz="1600" dirty="0" err="1"/>
              <a:t>Atmel</a:t>
            </a:r>
            <a:r>
              <a:rPr lang="ru-RU" sz="1600" dirty="0"/>
              <a:t> </a:t>
            </a:r>
            <a:r>
              <a:rPr lang="ru-RU" sz="1600" dirty="0" err="1"/>
              <a:t>QTouch</a:t>
            </a:r>
            <a:r>
              <a:rPr lang="ru-RU" sz="1600" dirty="0"/>
              <a:t> идеально подойдут для создания вашей новой панели управления.</a:t>
            </a:r>
          </a:p>
          <a:p>
            <a:pPr marL="285750" lvl="0" indent="-285750" algn="just" fontAlgn="base">
              <a:spcBef>
                <a:spcPts val="600"/>
              </a:spcBef>
              <a:buFont typeface="Arial" pitchFamily="34" charset="0"/>
              <a:buChar char="•"/>
            </a:pPr>
            <a:r>
              <a:rPr lang="ru-RU" sz="1600" dirty="0"/>
              <a:t>Семейство устройств </a:t>
            </a:r>
            <a:r>
              <a:rPr lang="ru-RU" sz="1600" dirty="0" err="1"/>
              <a:t>Atmel</a:t>
            </a:r>
            <a:r>
              <a:rPr lang="ru-RU" sz="1600" dirty="0"/>
              <a:t> </a:t>
            </a:r>
            <a:r>
              <a:rPr lang="ru-RU" sz="1600" dirty="0" err="1"/>
              <a:t>CryptoAuthentication</a:t>
            </a:r>
            <a:r>
              <a:rPr lang="ru-RU" sz="1600" dirty="0"/>
              <a:t>, предназначенных для аппаратного обеспечения безопасности, содержит экономичные решения для аутентификации и зашифрованного обмена данными между HMI-устройством и промышленным оборудованием.</a:t>
            </a:r>
          </a:p>
        </p:txBody>
      </p:sp>
    </p:spTree>
    <p:extLst>
      <p:ext uri="{BB962C8B-B14F-4D97-AF65-F5344CB8AC3E}">
        <p14:creationId xmlns:p14="http://schemas.microsoft.com/office/powerpoint/2010/main" val="141043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51520" y="197346"/>
            <a:ext cx="8784976" cy="4801314"/>
          </a:xfrm>
          <a:prstGeom prst="rect">
            <a:avLst/>
          </a:prstGeom>
        </p:spPr>
        <p:txBody>
          <a:bodyPr wrap="square">
            <a:spAutoFit/>
          </a:bodyPr>
          <a:lstStyle/>
          <a:p>
            <a:pPr indent="355600" algn="just"/>
            <a:r>
              <a:rPr lang="ru-RU" b="1" i="1" dirty="0" smtClean="0"/>
              <a:t>HMI-устройства</a:t>
            </a:r>
            <a:endParaRPr lang="en-US" b="1" i="1" dirty="0" smtClean="0"/>
          </a:p>
          <a:p>
            <a:pPr indent="355600" algn="just"/>
            <a:endParaRPr lang="ru-RU" b="1" i="1" dirty="0"/>
          </a:p>
          <a:p>
            <a:pPr marL="285750" lvl="0" indent="-285750" algn="just" fontAlgn="base">
              <a:buFont typeface="Arial" pitchFamily="34" charset="0"/>
              <a:buChar char="•"/>
            </a:pPr>
            <a:r>
              <a:rPr lang="ru-RU" b="1" dirty="0"/>
              <a:t>Светодиодные индикаторы и механические переключатели</a:t>
            </a:r>
            <a:r>
              <a:rPr lang="ru-RU" dirty="0"/>
              <a:t>  — это самые распространенные в промышленности HMI-решения, для них прекрасно подходят микроконтроллеры </a:t>
            </a:r>
            <a:r>
              <a:rPr lang="ru-RU" dirty="0" err="1"/>
              <a:t>Atmel</a:t>
            </a:r>
            <a:r>
              <a:rPr lang="ru-RU" dirty="0"/>
              <a:t> AVR® и AT91SAM</a:t>
            </a:r>
            <a:r>
              <a:rPr lang="ru-RU" dirty="0" smtClean="0"/>
              <a:t>.</a:t>
            </a:r>
          </a:p>
          <a:p>
            <a:pPr lvl="0" algn="just" fontAlgn="base"/>
            <a:endParaRPr lang="ru-RU" dirty="0"/>
          </a:p>
          <a:p>
            <a:pPr marL="285750" lvl="0" indent="-285750" algn="just" fontAlgn="base">
              <a:buFont typeface="Arial" pitchFamily="34" charset="0"/>
              <a:buChar char="•"/>
            </a:pPr>
            <a:r>
              <a:rPr lang="ru-RU" b="1" dirty="0"/>
              <a:t>Технология емкостного сенсорного ввода в HMI-решениях</a:t>
            </a:r>
            <a:r>
              <a:rPr lang="ru-RU" dirty="0"/>
              <a:t>  помогает защитить промышленные интерфейсные модули, одновременно повышая гибкость разработки и улучшая внешний вид устройства</a:t>
            </a:r>
            <a:r>
              <a:rPr lang="ru-RU" dirty="0" smtClean="0"/>
              <a:t>.</a:t>
            </a:r>
          </a:p>
          <a:p>
            <a:pPr lvl="0" algn="just" fontAlgn="base"/>
            <a:endParaRPr lang="ru-RU" dirty="0"/>
          </a:p>
          <a:p>
            <a:pPr marL="285750" lvl="0" indent="-285750" algn="just" fontAlgn="base">
              <a:buFont typeface="Arial" pitchFamily="34" charset="0"/>
              <a:buChar char="•"/>
            </a:pPr>
            <a:r>
              <a:rPr lang="ru-RU" b="1" dirty="0"/>
              <a:t>Промышленные панели управления с ЖК-дисплеями</a:t>
            </a:r>
            <a:r>
              <a:rPr lang="ru-RU" dirty="0"/>
              <a:t>  обеспечивают эффективный и удобный способ отслеживания и управления сложными автоматизированными </a:t>
            </a:r>
            <a:r>
              <a:rPr lang="ru-RU" dirty="0" smtClean="0"/>
              <a:t>процессами.</a:t>
            </a:r>
          </a:p>
          <a:p>
            <a:pPr marL="285750" lvl="0" indent="-285750" algn="just" fontAlgn="base">
              <a:buFont typeface="Arial" pitchFamily="34" charset="0"/>
              <a:buChar char="•"/>
            </a:pPr>
            <a:endParaRPr lang="ru-RU" dirty="0"/>
          </a:p>
          <a:p>
            <a:pPr marL="285750" lvl="0" indent="-285750" algn="just" fontAlgn="base">
              <a:buFont typeface="Arial" pitchFamily="34" charset="0"/>
              <a:buChar char="•"/>
            </a:pPr>
            <a:r>
              <a:rPr lang="ru-RU" b="1" dirty="0"/>
              <a:t>Продукты для аппаратного обеспечения безопасности</a:t>
            </a:r>
            <a:r>
              <a:rPr lang="ru-RU" dirty="0"/>
              <a:t>  поддерживают целостность встроенного ПО, защищая его от несанкционированных изменений, что гарантирует бесперебойность и надежность функционирования.</a:t>
            </a:r>
          </a:p>
        </p:txBody>
      </p:sp>
    </p:spTree>
    <p:extLst>
      <p:ext uri="{BB962C8B-B14F-4D97-AF65-F5344CB8AC3E}">
        <p14:creationId xmlns:p14="http://schemas.microsoft.com/office/powerpoint/2010/main" val="2265679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188640"/>
            <a:ext cx="4464496" cy="4585871"/>
          </a:xfrm>
          <a:prstGeom prst="rect">
            <a:avLst/>
          </a:prstGeom>
        </p:spPr>
        <p:txBody>
          <a:bodyPr wrap="square">
            <a:spAutoFit/>
          </a:bodyPr>
          <a:lstStyle/>
          <a:p>
            <a:r>
              <a:rPr lang="ru-RU" b="1" dirty="0"/>
              <a:t>Технологии </a:t>
            </a:r>
            <a:r>
              <a:rPr lang="en-US" b="1" dirty="0" err="1" smtClean="0"/>
              <a:t>Qtouch</a:t>
            </a:r>
            <a:endParaRPr lang="en-US" b="1" dirty="0" smtClean="0"/>
          </a:p>
          <a:p>
            <a:endParaRPr lang="ru-RU" b="1" dirty="0"/>
          </a:p>
          <a:p>
            <a:pPr indent="355600" algn="just"/>
            <a:r>
              <a:rPr lang="ru-RU" sz="1600" dirty="0"/>
              <a:t>Размещение пальцем по сенсорной поверхности представляет внешнюю емкость, которая влияет на поток заряда в этой точке. Это регистрируется как прикосновение. </a:t>
            </a:r>
            <a:r>
              <a:rPr lang="ru-RU" sz="1600" dirty="0" err="1"/>
              <a:t>QTouch</a:t>
            </a:r>
            <a:r>
              <a:rPr lang="ru-RU" sz="1600" dirty="0"/>
              <a:t>® микроконтроллеры также можно настроить, чтобы обнаружить близость пальца, а не абсолютного прикосновения</a:t>
            </a:r>
            <a:r>
              <a:rPr lang="ru-RU" sz="1600" dirty="0" smtClean="0"/>
              <a:t>.</a:t>
            </a:r>
          </a:p>
          <a:p>
            <a:pPr indent="355600" algn="just"/>
            <a:endParaRPr lang="ru-RU" sz="1600" dirty="0"/>
          </a:p>
          <a:p>
            <a:pPr indent="355600" algn="just"/>
            <a:r>
              <a:rPr lang="ru-RU" sz="1600" dirty="0"/>
              <a:t>Для простой и удобной разработки сенсорных функций в среду </a:t>
            </a:r>
            <a:r>
              <a:rPr lang="ru-RU" sz="1600" dirty="0" err="1"/>
              <a:t>Atmel</a:t>
            </a:r>
            <a:r>
              <a:rPr lang="ru-RU" sz="1600" dirty="0"/>
              <a:t> </a:t>
            </a:r>
            <a:r>
              <a:rPr lang="ru-RU" sz="1600" dirty="0" err="1"/>
              <a:t>Studio</a:t>
            </a:r>
            <a:r>
              <a:rPr lang="ru-RU" sz="1600" dirty="0"/>
              <a:t> 7 полностью интегрирован пакет </a:t>
            </a:r>
            <a:r>
              <a:rPr lang="ru-RU" sz="1600" dirty="0" err="1"/>
              <a:t>Atmel</a:t>
            </a:r>
            <a:r>
              <a:rPr lang="ru-RU" sz="1600" dirty="0"/>
              <a:t>® </a:t>
            </a:r>
            <a:r>
              <a:rPr lang="ru-RU" sz="1600" dirty="0" err="1"/>
              <a:t>QTouch</a:t>
            </a:r>
            <a:r>
              <a:rPr lang="ru-RU" sz="1600" dirty="0"/>
              <a:t>® </a:t>
            </a:r>
            <a:r>
              <a:rPr lang="ru-RU" sz="1600" dirty="0" err="1"/>
              <a:t>Composer</a:t>
            </a:r>
            <a:r>
              <a:rPr lang="ru-RU" sz="1600" dirty="0"/>
              <a:t>. Это упрощает проектирование, объединяя вместе инструменты для создания приложений среды </a:t>
            </a:r>
            <a:r>
              <a:rPr lang="ru-RU" sz="1600" dirty="0" err="1"/>
              <a:t>Atmel</a:t>
            </a:r>
            <a:r>
              <a:rPr lang="ru-RU" sz="1600" dirty="0"/>
              <a:t> </a:t>
            </a:r>
            <a:r>
              <a:rPr lang="ru-RU" sz="1600" dirty="0" err="1"/>
              <a:t>Studio</a:t>
            </a:r>
            <a:r>
              <a:rPr lang="ru-RU" sz="1600" dirty="0"/>
              <a:t> 7 и инструменты настройки сенсорных функций пакета </a:t>
            </a:r>
            <a:r>
              <a:rPr lang="ru-RU" sz="1600" dirty="0" err="1"/>
              <a:t>QTouch</a:t>
            </a:r>
            <a:r>
              <a:rPr lang="ru-RU" sz="1600" dirty="0"/>
              <a:t> </a:t>
            </a:r>
            <a:r>
              <a:rPr lang="ru-RU" sz="1600" dirty="0" err="1"/>
              <a:t>Composer</a:t>
            </a:r>
            <a:r>
              <a:rPr lang="ru-RU" sz="1600" dirty="0" smtClean="0"/>
              <a:t>.</a:t>
            </a:r>
            <a:endParaRPr lang="ru-RU" sz="1600" dirty="0"/>
          </a:p>
        </p:txBody>
      </p:sp>
      <p:pic>
        <p:nvPicPr>
          <p:cNvPr id="4" name="Рисунок 3" descr="QTouch1.jpg"/>
          <p:cNvPicPr/>
          <p:nvPr/>
        </p:nvPicPr>
        <p:blipFill>
          <a:blip r:embed="rId2">
            <a:extLst>
              <a:ext uri="{28A0092B-C50C-407E-A947-70E740481C1C}">
                <a14:useLocalDpi xmlns:a14="http://schemas.microsoft.com/office/drawing/2010/main" val="0"/>
              </a:ext>
            </a:extLst>
          </a:blip>
          <a:srcRect/>
          <a:stretch>
            <a:fillRect/>
          </a:stretch>
        </p:blipFill>
        <p:spPr bwMode="auto">
          <a:xfrm>
            <a:off x="4680396" y="764704"/>
            <a:ext cx="4356100" cy="2800350"/>
          </a:xfrm>
          <a:prstGeom prst="rect">
            <a:avLst/>
          </a:prstGeom>
          <a:noFill/>
          <a:ln>
            <a:noFill/>
          </a:ln>
        </p:spPr>
      </p:pic>
      <p:sp>
        <p:nvSpPr>
          <p:cNvPr id="5" name="Прямоугольник 4"/>
          <p:cNvSpPr/>
          <p:nvPr/>
        </p:nvSpPr>
        <p:spPr>
          <a:xfrm>
            <a:off x="179512" y="4687976"/>
            <a:ext cx="8856984" cy="1477328"/>
          </a:xfrm>
          <a:prstGeom prst="rect">
            <a:avLst/>
          </a:prstGeom>
        </p:spPr>
        <p:txBody>
          <a:bodyPr wrap="square">
            <a:spAutoFit/>
          </a:bodyPr>
          <a:lstStyle/>
          <a:p>
            <a:pPr indent="355600" algn="just"/>
            <a:r>
              <a:rPr lang="ru-RU" dirty="0" smtClean="0"/>
              <a:t>Датчики </a:t>
            </a:r>
            <a:r>
              <a:rPr lang="ru-RU" dirty="0" err="1" smtClean="0"/>
              <a:t>QTouch</a:t>
            </a:r>
            <a:r>
              <a:rPr lang="ru-RU" dirty="0" smtClean="0"/>
              <a:t>® может управлять одной или нескольких клавиш. Если используются несколько ключей, каждый ключ может быть установлен для индивидуального уровня чувствительности. Клавиши разных размеров и форм могут быть использованы для удовлетворения как функциональным и эстетическим требованиям.</a:t>
            </a:r>
            <a:endParaRPr lang="ru-RU" dirty="0"/>
          </a:p>
        </p:txBody>
      </p:sp>
    </p:spTree>
    <p:extLst>
      <p:ext uri="{BB962C8B-B14F-4D97-AF65-F5344CB8AC3E}">
        <p14:creationId xmlns:p14="http://schemas.microsoft.com/office/powerpoint/2010/main" val="19842408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31032" y="4293096"/>
            <a:ext cx="8712968" cy="1477328"/>
          </a:xfrm>
          <a:prstGeom prst="rect">
            <a:avLst/>
          </a:prstGeom>
        </p:spPr>
        <p:txBody>
          <a:bodyPr wrap="square">
            <a:spAutoFit/>
          </a:bodyPr>
          <a:lstStyle/>
          <a:p>
            <a:pPr algn="just"/>
            <a:r>
              <a:rPr lang="ru-RU" b="1" dirty="0"/>
              <a:t>Технология </a:t>
            </a:r>
            <a:r>
              <a:rPr lang="en-US" b="1" dirty="0" err="1" smtClean="0"/>
              <a:t>Maxtouch</a:t>
            </a:r>
            <a:endParaRPr lang="en-US" b="1" dirty="0" smtClean="0"/>
          </a:p>
          <a:p>
            <a:pPr algn="just"/>
            <a:endParaRPr lang="ru-RU" b="1" dirty="0"/>
          </a:p>
          <a:p>
            <a:pPr indent="355600" algn="just" fontAlgn="base"/>
            <a:r>
              <a:rPr lang="ru-RU" dirty="0" smtClean="0"/>
              <a:t>Устройства </a:t>
            </a:r>
            <a:r>
              <a:rPr lang="ru-RU" dirty="0" err="1"/>
              <a:t>maXTouch</a:t>
            </a:r>
            <a:r>
              <a:rPr lang="ru-RU" dirty="0"/>
              <a:t> способны идентифицировать множество </a:t>
            </a:r>
            <a:r>
              <a:rPr lang="ru-RU" dirty="0" smtClean="0"/>
              <a:t>одновременных</a:t>
            </a:r>
            <a:r>
              <a:rPr lang="en-US" dirty="0" smtClean="0"/>
              <a:t> </a:t>
            </a:r>
            <a:r>
              <a:rPr lang="ru-RU" dirty="0" smtClean="0"/>
              <a:t>прикосновений </a:t>
            </a:r>
            <a:r>
              <a:rPr lang="ru-RU" dirty="0"/>
              <a:t>и отличаются малым временем отклика, высокой </a:t>
            </a:r>
            <a:r>
              <a:rPr lang="ru-RU" dirty="0" smtClean="0"/>
              <a:t>точностью,</a:t>
            </a:r>
            <a:r>
              <a:rPr lang="en-US" dirty="0" smtClean="0"/>
              <a:t> </a:t>
            </a:r>
            <a:r>
              <a:rPr lang="ru-RU" dirty="0" smtClean="0"/>
              <a:t>надежностью </a:t>
            </a:r>
            <a:r>
              <a:rPr lang="ru-RU" dirty="0"/>
              <a:t>и низким энергопотреблением.</a:t>
            </a:r>
          </a:p>
        </p:txBody>
      </p:sp>
      <p:sp>
        <p:nvSpPr>
          <p:cNvPr id="3" name="Прямоугольник 2"/>
          <p:cNvSpPr/>
          <p:nvPr/>
        </p:nvSpPr>
        <p:spPr>
          <a:xfrm>
            <a:off x="194036" y="620688"/>
            <a:ext cx="8760913" cy="3416320"/>
          </a:xfrm>
          <a:prstGeom prst="rect">
            <a:avLst/>
          </a:prstGeom>
        </p:spPr>
        <p:txBody>
          <a:bodyPr wrap="square">
            <a:spAutoFit/>
          </a:bodyPr>
          <a:lstStyle/>
          <a:p>
            <a:r>
              <a:rPr lang="ru-RU" b="1" dirty="0"/>
              <a:t>Ложно адресованные прикосновения </a:t>
            </a:r>
            <a:r>
              <a:rPr lang="en-US" b="1" dirty="0" smtClean="0"/>
              <a:t> (Address False Touches)</a:t>
            </a:r>
          </a:p>
          <a:p>
            <a:endParaRPr lang="en-US" b="1" dirty="0"/>
          </a:p>
          <a:p>
            <a:pPr indent="355600" algn="just"/>
            <a:r>
              <a:rPr lang="ru-RU" dirty="0" smtClean="0"/>
              <a:t>Если </a:t>
            </a:r>
            <a:r>
              <a:rPr lang="ru-RU" dirty="0"/>
              <a:t>несколько сенсорных клавиш близко друг к другу, приближающийся палец приводит к изменению емкости вокруг более чем одной клавиши. Частично запатентованный смежное подавление ключа – </a:t>
            </a:r>
            <a:r>
              <a:rPr lang="en-US" dirty="0"/>
              <a:t>adjacent key suppression</a:t>
            </a:r>
            <a:r>
              <a:rPr lang="ru-RU" dirty="0"/>
              <a:t> - AKS ™ - использует итеративный метод, чтобы неоднократно измерить изменение емкости на каждом ключе, сравнить результаты и определить, какого ключа пользователь намеревался коснуться. </a:t>
            </a:r>
            <a:endParaRPr lang="ru-RU" dirty="0" smtClean="0"/>
          </a:p>
          <a:p>
            <a:pPr indent="355600" algn="just"/>
            <a:endParaRPr lang="ru-RU" dirty="0"/>
          </a:p>
          <a:p>
            <a:pPr indent="355600" algn="just"/>
            <a:r>
              <a:rPr lang="ru-RU" dirty="0" smtClean="0"/>
              <a:t>AKS</a:t>
            </a:r>
            <a:r>
              <a:rPr lang="ru-RU" dirty="0"/>
              <a:t>™ тогда подавляет или игнорирует сигналы от всех других ключей, если это сигнал от выбранного ключа остается выше порогового значения. Это предотвращает ложные сенсорные обнаружения на смежных ключах</a:t>
            </a:r>
          </a:p>
        </p:txBody>
      </p:sp>
    </p:spTree>
    <p:extLst>
      <p:ext uri="{BB962C8B-B14F-4D97-AF65-F5344CB8AC3E}">
        <p14:creationId xmlns:p14="http://schemas.microsoft.com/office/powerpoint/2010/main" val="39860008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51520" y="764704"/>
            <a:ext cx="8784976" cy="2031325"/>
          </a:xfrm>
          <a:prstGeom prst="rect">
            <a:avLst/>
          </a:prstGeom>
        </p:spPr>
        <p:txBody>
          <a:bodyPr wrap="square">
            <a:spAutoFit/>
          </a:bodyPr>
          <a:lstStyle/>
          <a:p>
            <a:r>
              <a:rPr lang="ru-RU" b="1" u="sng" dirty="0"/>
              <a:t>Исследование человеко-компьютерного взаимодействия в </a:t>
            </a:r>
            <a:r>
              <a:rPr lang="en-US" b="1" dirty="0" smtClean="0"/>
              <a:t>IBM</a:t>
            </a:r>
          </a:p>
          <a:p>
            <a:endParaRPr lang="ru-RU" b="1" dirty="0"/>
          </a:p>
          <a:p>
            <a:pPr indent="355600" algn="just"/>
            <a:r>
              <a:rPr lang="ru-RU" b="1" dirty="0">
                <a:solidFill>
                  <a:schemeClr val="tx1">
                    <a:lumMod val="95000"/>
                    <a:lumOff val="5000"/>
                  </a:schemeClr>
                </a:solidFill>
                <a:latin typeface="Times New Roman" pitchFamily="18" charset="0"/>
                <a:cs typeface="Times New Roman" pitchFamily="18" charset="0"/>
              </a:rPr>
              <a:t>IBM </a:t>
            </a:r>
            <a:r>
              <a:rPr lang="ru-RU" b="1" dirty="0" err="1">
                <a:solidFill>
                  <a:schemeClr val="tx1">
                    <a:lumMod val="95000"/>
                    <a:lumOff val="5000"/>
                  </a:schemeClr>
                </a:solidFill>
                <a:latin typeface="Times New Roman" pitchFamily="18" charset="0"/>
                <a:cs typeface="Times New Roman" pitchFamily="18" charset="0"/>
              </a:rPr>
              <a:t>Watson</a:t>
            </a:r>
            <a:r>
              <a:rPr lang="ru-RU" dirty="0">
                <a:solidFill>
                  <a:schemeClr val="tx1">
                    <a:lumMod val="95000"/>
                    <a:lumOff val="5000"/>
                  </a:schemeClr>
                </a:solidFill>
                <a:latin typeface="Times New Roman" pitchFamily="18" charset="0"/>
                <a:cs typeface="Times New Roman" pitchFamily="18" charset="0"/>
              </a:rPr>
              <a:t> — суперкомпьютер фирмы IBM, оснащённый вопросно-ответной системой искусственного интеллекта, созданный группой исследователей под руководством Дэвида </a:t>
            </a:r>
            <a:r>
              <a:rPr lang="ru-RU" dirty="0" err="1">
                <a:solidFill>
                  <a:schemeClr val="tx1">
                    <a:lumMod val="95000"/>
                    <a:lumOff val="5000"/>
                  </a:schemeClr>
                </a:solidFill>
                <a:latin typeface="Times New Roman" pitchFamily="18" charset="0"/>
                <a:cs typeface="Times New Roman" pitchFamily="18" charset="0"/>
              </a:rPr>
              <a:t>Феруччи</a:t>
            </a:r>
            <a:r>
              <a:rPr lang="ru-RU" dirty="0">
                <a:solidFill>
                  <a:schemeClr val="tx1">
                    <a:lumMod val="95000"/>
                    <a:lumOff val="5000"/>
                  </a:schemeClr>
                </a:solidFill>
                <a:latin typeface="Times New Roman" pitchFamily="18" charset="0"/>
                <a:cs typeface="Times New Roman" pitchFamily="18" charset="0"/>
              </a:rPr>
              <a:t>. Его создание — часть проекта </a:t>
            </a:r>
            <a:r>
              <a:rPr lang="ru-RU" dirty="0" err="1">
                <a:solidFill>
                  <a:schemeClr val="tx1">
                    <a:lumMod val="95000"/>
                    <a:lumOff val="5000"/>
                  </a:schemeClr>
                </a:solidFill>
                <a:latin typeface="Times New Roman" pitchFamily="18" charset="0"/>
                <a:cs typeface="Times New Roman" pitchFamily="18" charset="0"/>
                <a:hlinkClick r:id="rId2" tooltip="DeepQA (страница отсутствует)"/>
              </a:rPr>
              <a:t>DeepQA</a:t>
            </a:r>
            <a:r>
              <a:rPr lang="ru-RU" dirty="0">
                <a:solidFill>
                  <a:schemeClr val="tx1">
                    <a:lumMod val="95000"/>
                    <a:lumOff val="5000"/>
                  </a:schemeClr>
                </a:solidFill>
                <a:latin typeface="Times New Roman" pitchFamily="18" charset="0"/>
                <a:cs typeface="Times New Roman" pitchFamily="18" charset="0"/>
              </a:rPr>
              <a:t>. Основная задача Уотсона — понимать вопросы, сформулированные на естественном языке, и находить на них ответы в базе </a:t>
            </a:r>
            <a:r>
              <a:rPr lang="ru-RU" dirty="0" smtClean="0">
                <a:solidFill>
                  <a:schemeClr val="tx1">
                    <a:lumMod val="95000"/>
                    <a:lumOff val="5000"/>
                  </a:schemeClr>
                </a:solidFill>
                <a:latin typeface="Times New Roman" pitchFamily="18" charset="0"/>
                <a:cs typeface="Times New Roman" pitchFamily="18" charset="0"/>
              </a:rPr>
              <a:t>данных. </a:t>
            </a:r>
            <a:r>
              <a:rPr lang="ru-RU" dirty="0">
                <a:solidFill>
                  <a:schemeClr val="tx1">
                    <a:lumMod val="95000"/>
                    <a:lumOff val="5000"/>
                  </a:schemeClr>
                </a:solidFill>
                <a:latin typeface="Times New Roman" pitchFamily="18" charset="0"/>
                <a:cs typeface="Times New Roman" pitchFamily="18" charset="0"/>
              </a:rPr>
              <a:t>Назван в честь основателя IBM Томаса </a:t>
            </a:r>
            <a:r>
              <a:rPr lang="ru-RU" dirty="0" smtClean="0">
                <a:solidFill>
                  <a:schemeClr val="tx1">
                    <a:lumMod val="95000"/>
                    <a:lumOff val="5000"/>
                  </a:schemeClr>
                </a:solidFill>
                <a:latin typeface="Times New Roman" pitchFamily="18" charset="0"/>
                <a:cs typeface="Times New Roman" pitchFamily="18" charset="0"/>
              </a:rPr>
              <a:t>Уотсона.</a:t>
            </a:r>
            <a:endParaRPr lang="ru-RU" dirty="0">
              <a:solidFill>
                <a:schemeClr val="tx1">
                  <a:lumMod val="95000"/>
                  <a:lumOff val="5000"/>
                </a:schemeClr>
              </a:solidFill>
              <a:latin typeface="Times New Roman" pitchFamily="18" charset="0"/>
              <a:cs typeface="Times New Roman" pitchFamily="18" charset="0"/>
            </a:endParaRPr>
          </a:p>
        </p:txBody>
      </p:sp>
      <p:sp>
        <p:nvSpPr>
          <p:cNvPr id="3" name="TextBox 2"/>
          <p:cNvSpPr txBox="1"/>
          <p:nvPr/>
        </p:nvSpPr>
        <p:spPr>
          <a:xfrm>
            <a:off x="251520" y="145548"/>
            <a:ext cx="1204176" cy="369332"/>
          </a:xfrm>
          <a:prstGeom prst="rect">
            <a:avLst/>
          </a:prstGeom>
          <a:noFill/>
        </p:spPr>
        <p:txBody>
          <a:bodyPr wrap="none" rtlCol="0">
            <a:spAutoFit/>
          </a:bodyPr>
          <a:lstStyle/>
          <a:p>
            <a:r>
              <a:rPr lang="ru-RU" b="1" dirty="0" smtClean="0">
                <a:solidFill>
                  <a:srgbClr val="FF0000"/>
                </a:solidFill>
              </a:rPr>
              <a:t>Примеры </a:t>
            </a:r>
            <a:endParaRPr lang="ru-RU" b="1" dirty="0">
              <a:solidFill>
                <a:srgbClr val="FF0000"/>
              </a:solidFill>
            </a:endParaRPr>
          </a:p>
        </p:txBody>
      </p:sp>
      <p:sp>
        <p:nvSpPr>
          <p:cNvPr id="4" name="Прямоугольник 3"/>
          <p:cNvSpPr/>
          <p:nvPr/>
        </p:nvSpPr>
        <p:spPr>
          <a:xfrm>
            <a:off x="467544" y="3068960"/>
            <a:ext cx="7992888" cy="369332"/>
          </a:xfrm>
          <a:prstGeom prst="rect">
            <a:avLst/>
          </a:prstGeom>
        </p:spPr>
        <p:txBody>
          <a:bodyPr wrap="square">
            <a:spAutoFit/>
          </a:bodyPr>
          <a:lstStyle/>
          <a:p>
            <a:pPr algn="ctr"/>
            <a:r>
              <a:rPr lang="en-US" dirty="0" smtClean="0"/>
              <a:t>(http</a:t>
            </a:r>
            <a:r>
              <a:rPr lang="ru-RU" dirty="0"/>
              <a:t>://</a:t>
            </a:r>
            <a:r>
              <a:rPr lang="en-US" dirty="0"/>
              <a:t>researcher</a:t>
            </a:r>
            <a:r>
              <a:rPr lang="ru-RU" dirty="0"/>
              <a:t>.</a:t>
            </a:r>
            <a:r>
              <a:rPr lang="en-US" dirty="0" err="1"/>
              <a:t>watson</a:t>
            </a:r>
            <a:r>
              <a:rPr lang="ru-RU" dirty="0"/>
              <a:t>.</a:t>
            </a:r>
            <a:r>
              <a:rPr lang="en-US" dirty="0" err="1"/>
              <a:t>ibm</a:t>
            </a:r>
            <a:r>
              <a:rPr lang="ru-RU" dirty="0"/>
              <a:t>.</a:t>
            </a:r>
            <a:r>
              <a:rPr lang="en-US" dirty="0"/>
              <a:t>com</a:t>
            </a:r>
            <a:r>
              <a:rPr lang="ru-RU" dirty="0"/>
              <a:t>/</a:t>
            </a:r>
            <a:r>
              <a:rPr lang="en-US" dirty="0"/>
              <a:t>researcher</a:t>
            </a:r>
            <a:r>
              <a:rPr lang="ru-RU" dirty="0"/>
              <a:t>/</a:t>
            </a:r>
            <a:r>
              <a:rPr lang="en-US" dirty="0"/>
              <a:t>switch</a:t>
            </a:r>
            <a:r>
              <a:rPr lang="ru-RU" dirty="0"/>
              <a:t>_</a:t>
            </a:r>
            <a:r>
              <a:rPr lang="en-US" dirty="0"/>
              <a:t>views</a:t>
            </a:r>
            <a:r>
              <a:rPr lang="ru-RU" dirty="0"/>
              <a:t>.</a:t>
            </a:r>
            <a:r>
              <a:rPr lang="en-US" dirty="0" err="1" smtClean="0"/>
              <a:t>php</a:t>
            </a:r>
            <a:r>
              <a:rPr lang="en-US" dirty="0" smtClean="0"/>
              <a:t>)</a:t>
            </a:r>
            <a:endParaRPr lang="ru-RU" dirty="0"/>
          </a:p>
        </p:txBody>
      </p:sp>
    </p:spTree>
    <p:extLst>
      <p:ext uri="{BB962C8B-B14F-4D97-AF65-F5344CB8AC3E}">
        <p14:creationId xmlns:p14="http://schemas.microsoft.com/office/powerpoint/2010/main" val="1359803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620688"/>
            <a:ext cx="8856984" cy="5355312"/>
          </a:xfrm>
          <a:prstGeom prst="rect">
            <a:avLst/>
          </a:prstGeom>
        </p:spPr>
        <p:txBody>
          <a:bodyPr wrap="square">
            <a:spAutoFit/>
          </a:bodyPr>
          <a:lstStyle/>
          <a:p>
            <a:r>
              <a:rPr lang="ru-RU" b="1" dirty="0">
                <a:solidFill>
                  <a:srgbClr val="FF0000"/>
                </a:solidFill>
              </a:rPr>
              <a:t>Литература</a:t>
            </a:r>
            <a:r>
              <a:rPr lang="ru-RU" b="1" dirty="0" smtClean="0">
                <a:solidFill>
                  <a:srgbClr val="FF0000"/>
                </a:solidFill>
              </a:rPr>
              <a:t>:</a:t>
            </a:r>
          </a:p>
          <a:p>
            <a:endParaRPr lang="ru-RU" dirty="0">
              <a:solidFill>
                <a:srgbClr val="FF0000"/>
              </a:solidFill>
            </a:endParaRPr>
          </a:p>
          <a:p>
            <a:pPr marL="342900" lvl="0" indent="-342900">
              <a:buFont typeface="+mj-lt"/>
              <a:buAutoNum type="arabicPeriod"/>
            </a:pPr>
            <a:r>
              <a:rPr lang="ru-RU" i="1" dirty="0"/>
              <a:t>Купер А., Рейман Р., </a:t>
            </a:r>
            <a:r>
              <a:rPr lang="ru-RU" i="1" dirty="0" err="1"/>
              <a:t>Кронин</a:t>
            </a:r>
            <a:r>
              <a:rPr lang="ru-RU" i="1" dirty="0"/>
              <a:t> Д. </a:t>
            </a:r>
            <a:r>
              <a:rPr lang="ru-RU" dirty="0"/>
              <a:t>Алан Купер об интерфейсе. Проектирование взаимодействия. – Пер. с англ. – </a:t>
            </a:r>
            <a:r>
              <a:rPr lang="ru-RU" dirty="0" err="1"/>
              <a:t>Спб</a:t>
            </a:r>
            <a:r>
              <a:rPr lang="ru-RU" dirty="0"/>
              <a:t>.: Символ-Плюс, 2009. – 688с., ил.</a:t>
            </a:r>
          </a:p>
          <a:p>
            <a:pPr marL="342900" lvl="0" indent="-342900">
              <a:buFont typeface="+mj-lt"/>
              <a:buAutoNum type="arabicPeriod"/>
            </a:pPr>
            <a:r>
              <a:rPr lang="ru-RU" dirty="0"/>
              <a:t> </a:t>
            </a:r>
            <a:r>
              <a:rPr lang="ru-RU" i="1" dirty="0"/>
              <a:t>Розенфельд Л., </a:t>
            </a:r>
            <a:r>
              <a:rPr lang="ru-RU" i="1" dirty="0" err="1"/>
              <a:t>Морвиль</a:t>
            </a:r>
            <a:r>
              <a:rPr lang="ru-RU" i="1" dirty="0"/>
              <a:t> П. </a:t>
            </a:r>
            <a:r>
              <a:rPr lang="ru-RU" dirty="0"/>
              <a:t>Информационная архитектура в Интернет, 2-е издание. – Пер. с англ. – СПб: Символ-Плюс, 2005. – 544 с.</a:t>
            </a:r>
          </a:p>
          <a:p>
            <a:pPr marL="342900" lvl="0" indent="-342900">
              <a:buFont typeface="+mj-lt"/>
              <a:buAutoNum type="arabicPeriod"/>
            </a:pPr>
            <a:r>
              <a:rPr lang="ru-RU" i="1" dirty="0" err="1"/>
              <a:t>Мандел</a:t>
            </a:r>
            <a:r>
              <a:rPr lang="ru-RU" i="1" dirty="0"/>
              <a:t>. Т. </a:t>
            </a:r>
            <a:r>
              <a:rPr lang="ru-RU" dirty="0"/>
              <a:t>Разработка пользовательского интерфейса. – Пер. с англ. – М.: ДМК Пресс, 2001. – 416 с.: ил. (Серия «Для программистов»).</a:t>
            </a:r>
          </a:p>
          <a:p>
            <a:pPr marL="342900" lvl="0" indent="-342900">
              <a:buFont typeface="+mj-lt"/>
              <a:buAutoNum type="arabicPeriod"/>
            </a:pPr>
            <a:r>
              <a:rPr lang="ru-RU" dirty="0"/>
              <a:t>Раскин Д. Интерфейс: новые направления в проектировании компьютерных систем. – Пер. с англ. – СПб: Символ-Плюс , 2010. – 272с., ил.</a:t>
            </a:r>
          </a:p>
          <a:p>
            <a:pPr marL="342900" lvl="0" indent="-342900">
              <a:buFont typeface="+mj-lt"/>
              <a:buAutoNum type="arabicPeriod"/>
            </a:pPr>
            <a:r>
              <a:rPr lang="ru-RU" i="1" dirty="0" smtClean="0"/>
              <a:t>Купер </a:t>
            </a:r>
            <a:r>
              <a:rPr lang="ru-RU" i="1" dirty="0"/>
              <a:t>А</a:t>
            </a:r>
            <a:r>
              <a:rPr lang="ru-RU" dirty="0"/>
              <a:t>. Психбольница в руках пациентов или Почему высокие технологии сводят нас с ума и как восстановить душевное равновесие. – Пер. с англ. – </a:t>
            </a:r>
            <a:r>
              <a:rPr lang="ru-RU" dirty="0" err="1"/>
              <a:t>Спб</a:t>
            </a:r>
            <a:r>
              <a:rPr lang="ru-RU" dirty="0"/>
              <a:t>.: Символ-Плюс, 2004. – 336с., ил</a:t>
            </a:r>
            <a:r>
              <a:rPr lang="ru-RU" dirty="0" smtClean="0"/>
              <a:t>.</a:t>
            </a:r>
          </a:p>
          <a:p>
            <a:pPr marL="342900" lvl="0" indent="-342900">
              <a:buFont typeface="+mj-lt"/>
              <a:buAutoNum type="arabicPeriod"/>
            </a:pPr>
            <a:r>
              <a:rPr lang="ru-RU" i="1" dirty="0" err="1" smtClean="0"/>
              <a:t>Паттон</a:t>
            </a:r>
            <a:r>
              <a:rPr lang="ru-RU" i="1" dirty="0" smtClean="0"/>
              <a:t> Дж.</a:t>
            </a:r>
            <a:r>
              <a:rPr lang="ru-RU" dirty="0" smtClean="0"/>
              <a:t> Пользовательские истории. Искусство гибкой разработки. </a:t>
            </a:r>
            <a:endParaRPr lang="ru-RU" dirty="0"/>
          </a:p>
          <a:p>
            <a:pPr marL="342900" lvl="0" indent="-342900">
              <a:buFont typeface="+mj-lt"/>
              <a:buAutoNum type="arabicPeriod"/>
            </a:pPr>
            <a:r>
              <a:rPr lang="ru-RU" dirty="0"/>
              <a:t>Лаборатория </a:t>
            </a:r>
            <a:r>
              <a:rPr lang="ru-RU" dirty="0" smtClean="0"/>
              <a:t>распределенного </a:t>
            </a:r>
            <a:r>
              <a:rPr lang="ru-RU" dirty="0"/>
              <a:t>познания и человеко-компьютерного взаимодействия (Департамент когнитивной науки калифорнийского университета, </a:t>
            </a:r>
            <a:r>
              <a:rPr lang="ru-RU" dirty="0" err="1"/>
              <a:t>Сан-диего</a:t>
            </a:r>
            <a:r>
              <a:rPr lang="ru-RU" dirty="0"/>
              <a:t>, проф. </a:t>
            </a:r>
            <a:r>
              <a:rPr lang="ru-RU" dirty="0" smtClean="0"/>
              <a:t>Джим </a:t>
            </a:r>
            <a:r>
              <a:rPr lang="ru-RU" dirty="0" err="1"/>
              <a:t>Холлан</a:t>
            </a:r>
            <a:r>
              <a:rPr lang="ru-RU" dirty="0"/>
              <a:t> и Эд </a:t>
            </a:r>
            <a:r>
              <a:rPr lang="ru-RU" dirty="0" err="1"/>
              <a:t>Хатчинс</a:t>
            </a:r>
            <a:r>
              <a:rPr lang="ru-RU" dirty="0"/>
              <a:t>) http://hci.ucsd.edu</a:t>
            </a:r>
          </a:p>
          <a:p>
            <a:pPr marL="342900" lvl="0" indent="-342900">
              <a:buFont typeface="+mj-lt"/>
              <a:buAutoNum type="arabicPeriod"/>
            </a:pPr>
            <a:r>
              <a:rPr lang="ru-RU" dirty="0"/>
              <a:t>Институт взаимодействия человека и компьютера Университета Карнеги-</a:t>
            </a:r>
            <a:r>
              <a:rPr lang="ru-RU" dirty="0" err="1"/>
              <a:t>Меллона</a:t>
            </a:r>
            <a:r>
              <a:rPr lang="ru-RU" dirty="0"/>
              <a:t> https://www.hcii.cmu.edu/</a:t>
            </a:r>
          </a:p>
        </p:txBody>
      </p:sp>
    </p:spTree>
    <p:extLst>
      <p:ext uri="{BB962C8B-B14F-4D97-AF65-F5344CB8AC3E}">
        <p14:creationId xmlns:p14="http://schemas.microsoft.com/office/powerpoint/2010/main" val="3810961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188640"/>
            <a:ext cx="8856984" cy="3970318"/>
          </a:xfrm>
          <a:prstGeom prst="rect">
            <a:avLst/>
          </a:prstGeom>
        </p:spPr>
        <p:txBody>
          <a:bodyPr wrap="square">
            <a:spAutoFit/>
          </a:bodyPr>
          <a:lstStyle/>
          <a:p>
            <a:pPr indent="355600" algn="just"/>
            <a:r>
              <a:rPr lang="ru-RU" dirty="0" smtClean="0"/>
              <a:t>Работа исследователей </a:t>
            </a:r>
            <a:r>
              <a:rPr lang="en-US" dirty="0" smtClean="0"/>
              <a:t>IBM </a:t>
            </a:r>
            <a:r>
              <a:rPr lang="ru-RU" dirty="0" smtClean="0"/>
              <a:t> </a:t>
            </a:r>
            <a:r>
              <a:rPr lang="ru-RU" dirty="0"/>
              <a:t>охватывает широкий спектр областей, в области взаимодействия человека с компьютером. Некоторые из важных тем </a:t>
            </a:r>
            <a:r>
              <a:rPr lang="ru-RU" dirty="0" smtClean="0"/>
              <a:t>исследования </a:t>
            </a:r>
            <a:r>
              <a:rPr lang="ru-RU" dirty="0"/>
              <a:t>включают в себя</a:t>
            </a:r>
            <a:r>
              <a:rPr lang="ru-RU" dirty="0" smtClean="0"/>
              <a:t>:</a:t>
            </a:r>
          </a:p>
          <a:p>
            <a:pPr indent="355600" algn="just"/>
            <a:endParaRPr lang="ru-RU" dirty="0"/>
          </a:p>
          <a:p>
            <a:pPr marL="342900" lvl="0" indent="-342900">
              <a:buFont typeface="+mj-lt"/>
              <a:buAutoNum type="arabicPeriod"/>
            </a:pPr>
            <a:r>
              <a:rPr lang="ru-RU" b="1" i="1" dirty="0"/>
              <a:t>Визуализация. </a:t>
            </a:r>
            <a:r>
              <a:rPr lang="ru-RU" dirty="0"/>
              <a:t>От обнаружения успешных методов лечения заболеваний в данных медико-санитарной помощи для выявления аномальных поведения в социальных сетях, простой в использовании визуализации имеют решающее значение для оказания помощи людям увидеть важные закономерности в больших наборах данных</a:t>
            </a:r>
            <a:r>
              <a:rPr lang="ru-RU" dirty="0" smtClean="0"/>
              <a:t>.</a:t>
            </a:r>
          </a:p>
          <a:p>
            <a:pPr marL="342900" lvl="0" indent="-342900">
              <a:buFont typeface="+mj-lt"/>
              <a:buAutoNum type="arabicPeriod"/>
            </a:pPr>
            <a:endParaRPr lang="ru-RU" dirty="0"/>
          </a:p>
          <a:p>
            <a:pPr marL="342900" lvl="0" indent="-342900">
              <a:buFont typeface="+mj-lt"/>
              <a:buAutoNum type="arabicPeriod"/>
            </a:pPr>
            <a:r>
              <a:rPr lang="ru-RU" b="1" i="1" dirty="0"/>
              <a:t>Познание и моделирование действий пользователя. </a:t>
            </a:r>
            <a:r>
              <a:rPr lang="ru-RU" dirty="0"/>
              <a:t>Понимание пользователей лежит в основе исследования HCI. Создавая модели когнитивных процессов пользователей, мы можем помочь обнаружить проблемы с </a:t>
            </a:r>
            <a:r>
              <a:rPr lang="ru-RU" dirty="0" err="1"/>
              <a:t>юзабилити</a:t>
            </a:r>
            <a:r>
              <a:rPr lang="ru-RU" dirty="0"/>
              <a:t> в программных системах, прежде чем они приведут к дорогостоящим </a:t>
            </a:r>
            <a:r>
              <a:rPr lang="ru-RU" dirty="0" smtClean="0"/>
              <a:t>ошибкам</a:t>
            </a:r>
            <a:endParaRPr lang="ru-RU" dirty="0"/>
          </a:p>
        </p:txBody>
      </p:sp>
    </p:spTree>
    <p:extLst>
      <p:ext uri="{BB962C8B-B14F-4D97-AF65-F5344CB8AC3E}">
        <p14:creationId xmlns:p14="http://schemas.microsoft.com/office/powerpoint/2010/main" val="29793089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197346"/>
            <a:ext cx="8856984" cy="3693319"/>
          </a:xfrm>
          <a:prstGeom prst="rect">
            <a:avLst/>
          </a:prstGeom>
        </p:spPr>
        <p:txBody>
          <a:bodyPr wrap="square">
            <a:spAutoFit/>
          </a:bodyPr>
          <a:lstStyle/>
          <a:p>
            <a:pPr marL="342900" lvl="0" indent="-342900" algn="just">
              <a:buFont typeface="+mj-lt"/>
              <a:buAutoNum type="arabicPeriod" startAt="3"/>
            </a:pPr>
            <a:r>
              <a:rPr lang="ru-RU" b="1" i="1" dirty="0" smtClean="0"/>
              <a:t>Может </a:t>
            </a:r>
            <a:r>
              <a:rPr lang="ru-RU" b="1" i="1" dirty="0"/>
              <a:t>использоваться мобильная безопасность. </a:t>
            </a:r>
            <a:r>
              <a:rPr lang="ru-RU" dirty="0"/>
              <a:t>Безопасность часто становится на пути выполнения этой задачи под рукой. Мы исследуем интуитивные и естественные методы для создания безопасных мобильных приложений на основе биометрической аутентификации</a:t>
            </a:r>
            <a:r>
              <a:rPr lang="ru-RU" dirty="0" smtClean="0"/>
              <a:t>.</a:t>
            </a:r>
          </a:p>
          <a:p>
            <a:pPr marL="342900" lvl="0" indent="-342900" algn="just">
              <a:buFont typeface="+mj-lt"/>
              <a:buAutoNum type="arabicPeriod" startAt="3"/>
            </a:pPr>
            <a:endParaRPr lang="ru-RU" dirty="0"/>
          </a:p>
          <a:p>
            <a:pPr marL="342900" lvl="0" indent="-342900" algn="just">
              <a:buFont typeface="+mj-lt"/>
              <a:buAutoNum type="arabicPeriod" startAt="3"/>
            </a:pPr>
            <a:r>
              <a:rPr lang="ru-RU" b="1" i="1" dirty="0"/>
              <a:t>Мобильное сотрудничество и обучение. </a:t>
            </a:r>
            <a:r>
              <a:rPr lang="ru-RU" dirty="0"/>
              <a:t>Мобильные полевые работники часто нуждаются в доступе к информации и экспертных знаний на месте проведения работ. Мы создаем системы, которые позволяют работникам сотрудничать и улучшить свои знания, оставаясь при этом в поле</a:t>
            </a:r>
            <a:r>
              <a:rPr lang="ru-RU" dirty="0" smtClean="0"/>
              <a:t>.</a:t>
            </a:r>
          </a:p>
          <a:p>
            <a:pPr marL="342900" lvl="0" indent="-342900" algn="just">
              <a:buFont typeface="+mj-lt"/>
              <a:buAutoNum type="arabicPeriod" startAt="3"/>
            </a:pPr>
            <a:endParaRPr lang="ru-RU" dirty="0"/>
          </a:p>
          <a:p>
            <a:pPr marL="342900" lvl="0" indent="-342900" algn="just">
              <a:buFont typeface="+mj-lt"/>
              <a:buAutoNum type="arabicPeriod" startAt="3"/>
            </a:pPr>
            <a:r>
              <a:rPr lang="ru-RU" b="1" i="1" dirty="0"/>
              <a:t>Разумные города. </a:t>
            </a:r>
            <a:r>
              <a:rPr lang="ru-RU" dirty="0"/>
              <a:t>Сотрудников IBM помогают людям экономить воду и электричество в своих домах путем отслеживания использования и представления этой информации в виде четких инструментальных панелей и визуализаций.</a:t>
            </a:r>
          </a:p>
        </p:txBody>
      </p:sp>
    </p:spTree>
    <p:extLst>
      <p:ext uri="{BB962C8B-B14F-4D97-AF65-F5344CB8AC3E}">
        <p14:creationId xmlns:p14="http://schemas.microsoft.com/office/powerpoint/2010/main" val="787814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51520" y="332656"/>
            <a:ext cx="8352928" cy="646331"/>
          </a:xfrm>
          <a:prstGeom prst="rect">
            <a:avLst/>
          </a:prstGeom>
        </p:spPr>
        <p:txBody>
          <a:bodyPr wrap="square">
            <a:spAutoFit/>
          </a:bodyPr>
          <a:lstStyle/>
          <a:p>
            <a:pPr indent="355600" algn="just"/>
            <a:r>
              <a:rPr lang="ru-RU" b="1" dirty="0"/>
              <a:t>Институт взаимодействия человека и компьютера Университета </a:t>
            </a:r>
            <a:r>
              <a:rPr lang="ru-RU" b="1" dirty="0" smtClean="0"/>
              <a:t>Карнеги-</a:t>
            </a:r>
            <a:r>
              <a:rPr lang="ru-RU" b="1" dirty="0" err="1" smtClean="0"/>
              <a:t>Меллона</a:t>
            </a:r>
            <a:r>
              <a:rPr lang="ru-RU" b="1" dirty="0" smtClean="0"/>
              <a:t> (</a:t>
            </a:r>
            <a:r>
              <a:rPr lang="en-US" b="1" dirty="0" smtClean="0"/>
              <a:t>https://www.hcii.cmu.edu</a:t>
            </a:r>
            <a:r>
              <a:rPr lang="ru-RU" b="1" dirty="0" smtClean="0"/>
              <a:t>)</a:t>
            </a:r>
          </a:p>
        </p:txBody>
      </p:sp>
      <p:pic>
        <p:nvPicPr>
          <p:cNvPr id="2050" name="Picture 2" descr="Heart implant clin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724" y="978987"/>
            <a:ext cx="3222854" cy="2089973"/>
          </a:xfrm>
          <a:prstGeom prst="rect">
            <a:avLst/>
          </a:prstGeom>
          <a:noFill/>
          <a:extLst>
            <a:ext uri="{909E8E84-426E-40DD-AFC4-6F175D3DCCD1}">
              <a14:hiddenFill xmlns:a14="http://schemas.microsoft.com/office/drawing/2010/main">
                <a:solidFill>
                  <a:srgbClr val="FFFFFF"/>
                </a:solidFill>
              </a14:hiddenFill>
            </a:ext>
          </a:extLst>
        </p:spPr>
      </p:pic>
      <p:sp>
        <p:nvSpPr>
          <p:cNvPr id="3" name="Прямоугольник 2"/>
          <p:cNvSpPr/>
          <p:nvPr/>
        </p:nvSpPr>
        <p:spPr>
          <a:xfrm>
            <a:off x="3373578" y="908720"/>
            <a:ext cx="5518903" cy="3416320"/>
          </a:xfrm>
          <a:prstGeom prst="rect">
            <a:avLst/>
          </a:prstGeom>
        </p:spPr>
        <p:txBody>
          <a:bodyPr wrap="square">
            <a:spAutoFit/>
          </a:bodyPr>
          <a:lstStyle/>
          <a:p>
            <a:pPr indent="355600" algn="just"/>
            <a:r>
              <a:rPr lang="ru-RU" dirty="0" smtClean="0"/>
              <a:t>Исследования института  включает инновации в программные инструменты пользовательского интерфейса, исследования поддерживаемой компьютером совместной работы и инструментов, чтобы поддерживать его, распознавание жеста, визуализация данных, интеллектуальные агенты, взаимодействие человеческого робота, визуальный дизайн интерфейса, интеллектуальные системы обучения, познавательные модели, и понимание и создание платформ, которые максимизируют положительное организационное и социальное влияние технологии.</a:t>
            </a:r>
            <a:endParaRPr lang="ru-RU" dirty="0"/>
          </a:p>
        </p:txBody>
      </p:sp>
      <p:pic>
        <p:nvPicPr>
          <p:cNvPr id="2052" name="Picture 4" descr="Visualization tool for analyzing routine behavior dat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4365104"/>
            <a:ext cx="4248473" cy="2079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36427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79512" y="73796"/>
            <a:ext cx="8928992" cy="1359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2696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dirty="0" smtClean="0">
                <a:ln>
                  <a:noFill/>
                </a:ln>
                <a:solidFill>
                  <a:srgbClr val="FF0000"/>
                </a:solidFill>
                <a:effectLst/>
                <a:latin typeface="Cambria" pitchFamily="18" charset="0"/>
                <a:ea typeface="Times New Roman" pitchFamily="18" charset="0"/>
                <a:cs typeface="Times New Roman" pitchFamily="18" charset="0"/>
              </a:rPr>
              <a:t>С</a:t>
            </a:r>
            <a:r>
              <a:rPr kumimoji="0" lang="ru-RU" sz="1600" b="1" i="0" u="none" strike="noStrike" cap="none" normalizeH="0" baseline="0" dirty="0" smtClean="0" bmk="">
                <a:ln>
                  <a:noFill/>
                </a:ln>
                <a:solidFill>
                  <a:srgbClr val="FF0000"/>
                </a:solidFill>
                <a:effectLst/>
                <a:latin typeface="Cambria" pitchFamily="18" charset="0"/>
                <a:ea typeface="Times New Roman" pitchFamily="18" charset="0"/>
                <a:cs typeface="Times New Roman" pitchFamily="18" charset="0"/>
              </a:rPr>
              <a:t>вязь человеко-машинного интерфейса с другими науками</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600" b="1" i="0" u="none" strike="noStrike" cap="none" normalizeH="0" baseline="0" dirty="0" smtClean="0">
              <a:ln>
                <a:noFill/>
              </a:ln>
              <a:solidFill>
                <a:srgbClr val="FF0000"/>
              </a:solidFill>
              <a:effectLst/>
              <a:latin typeface="Cambria" pitchFamily="18" charset="0"/>
              <a:ea typeface="Times New Roman" pitchFamily="18" charset="0"/>
              <a:cs typeface="Times New Roman" pitchFamily="18" charset="0"/>
            </a:endParaRPr>
          </a:p>
          <a:p>
            <a:pPr marR="0" lvl="0" indent="452438" algn="just" defTabSz="914400" rtl="0" eaLnBrk="0" fontAlgn="base" latinLnBrk="0" hangingPunct="0">
              <a:lnSpc>
                <a:spcPct val="100000"/>
              </a:lnSpc>
              <a:spcBef>
                <a:spcPct val="0"/>
              </a:spcBef>
              <a:spcAft>
                <a:spcPct val="0"/>
              </a:spcAft>
              <a:buClrTx/>
              <a:buSzTx/>
              <a:buFontTx/>
              <a:buNone/>
              <a:tabLst>
                <a:tab pos="452438" algn="l"/>
              </a:tabLst>
            </a:pPr>
            <a:r>
              <a:rPr kumimoji="0" lang="ru-RU"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Какие области науки и техники затрагивает термин человеко-машинный интерфейс: информатика (</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Computer Science</a:t>
            </a:r>
            <a:r>
              <a:rPr kumimoji="0" lang="ru-RU"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Психология  (познания), коммуникации и связь, образование, антропология дизайн (например, графический и промышленный).</a:t>
            </a:r>
          </a:p>
        </p:txBody>
      </p:sp>
      <p:pic>
        <p:nvPicPr>
          <p:cNvPr id="4097" name="Рисунок 11" descr="Описание: Pi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4608" y="1798662"/>
            <a:ext cx="4419600" cy="4438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25782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descr="D:\Документы\ПРЕДМЕТЫ\Человеко-машинные интерфейсы\Статьи\Interaction-Design-Disciplines.jpg"/>
          <p:cNvPicPr/>
          <p:nvPr/>
        </p:nvPicPr>
        <p:blipFill>
          <a:blip r:embed="rId2">
            <a:extLst>
              <a:ext uri="{28A0092B-C50C-407E-A947-70E740481C1C}">
                <a14:useLocalDpi xmlns:a14="http://schemas.microsoft.com/office/drawing/2010/main" val="0"/>
              </a:ext>
            </a:extLst>
          </a:blip>
          <a:srcRect/>
          <a:stretch>
            <a:fillRect/>
          </a:stretch>
        </p:blipFill>
        <p:spPr bwMode="auto">
          <a:xfrm>
            <a:off x="395536" y="332656"/>
            <a:ext cx="8352928" cy="6120680"/>
          </a:xfrm>
          <a:prstGeom prst="rect">
            <a:avLst/>
          </a:prstGeom>
          <a:noFill/>
          <a:ln>
            <a:noFill/>
          </a:ln>
        </p:spPr>
      </p:pic>
    </p:spTree>
    <p:extLst>
      <p:ext uri="{BB962C8B-B14F-4D97-AF65-F5344CB8AC3E}">
        <p14:creationId xmlns:p14="http://schemas.microsoft.com/office/powerpoint/2010/main" val="33523563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descr="HCI Human Computer Interaction"/>
          <p:cNvPicPr/>
          <p:nvPr/>
        </p:nvPicPr>
        <p:blipFill>
          <a:blip r:embed="rId2">
            <a:extLst>
              <a:ext uri="{28A0092B-C50C-407E-A947-70E740481C1C}">
                <a14:useLocalDpi xmlns:a14="http://schemas.microsoft.com/office/drawing/2010/main" val="0"/>
              </a:ext>
            </a:extLst>
          </a:blip>
          <a:srcRect/>
          <a:stretch>
            <a:fillRect/>
          </a:stretch>
        </p:blipFill>
        <p:spPr bwMode="auto">
          <a:xfrm>
            <a:off x="179512" y="116632"/>
            <a:ext cx="8712968" cy="6336704"/>
          </a:xfrm>
          <a:prstGeom prst="rect">
            <a:avLst/>
          </a:prstGeom>
          <a:noFill/>
          <a:ln>
            <a:noFill/>
          </a:ln>
        </p:spPr>
      </p:pic>
    </p:spTree>
    <p:extLst>
      <p:ext uri="{BB962C8B-B14F-4D97-AF65-F5344CB8AC3E}">
        <p14:creationId xmlns:p14="http://schemas.microsoft.com/office/powerpoint/2010/main" val="39507678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51520" y="260648"/>
            <a:ext cx="8712968" cy="1477328"/>
          </a:xfrm>
          <a:prstGeom prst="rect">
            <a:avLst/>
          </a:prstGeom>
        </p:spPr>
        <p:txBody>
          <a:bodyPr wrap="square">
            <a:spAutoFit/>
          </a:bodyPr>
          <a:lstStyle/>
          <a:p>
            <a:pPr indent="355600" algn="just"/>
            <a:r>
              <a:rPr lang="ru-RU" b="1" dirty="0"/>
              <a:t>Человеко-машинный интерфейс</a:t>
            </a:r>
            <a:r>
              <a:rPr lang="ru-RU" u="sng" baseline="30000" dirty="0">
                <a:hlinkClick r:id="rId2"/>
              </a:rPr>
              <a:t>[1]</a:t>
            </a:r>
            <a:r>
              <a:rPr lang="ru-RU" dirty="0"/>
              <a:t> (ЧМИ) (</a:t>
            </a:r>
            <a:r>
              <a:rPr lang="ru-RU" u="sng" dirty="0">
                <a:hlinkClick r:id="rId3" tooltip="Английский язык"/>
              </a:rPr>
              <a:t>англ.</a:t>
            </a:r>
            <a:r>
              <a:rPr lang="ru-RU" dirty="0"/>
              <a:t> </a:t>
            </a:r>
            <a:r>
              <a:rPr lang="ru-RU" i="1" dirty="0" err="1"/>
              <a:t>Human-machine</a:t>
            </a:r>
            <a:r>
              <a:rPr lang="ru-RU" i="1" dirty="0"/>
              <a:t> </a:t>
            </a:r>
            <a:r>
              <a:rPr lang="ru-RU" i="1" dirty="0" err="1"/>
              <a:t>interface</a:t>
            </a:r>
            <a:r>
              <a:rPr lang="ru-RU" i="1" dirty="0"/>
              <a:t>, HMI</a:t>
            </a:r>
            <a:r>
              <a:rPr lang="ru-RU" dirty="0"/>
              <a:t>) — широкое понятие, охватывающее </a:t>
            </a:r>
            <a:r>
              <a:rPr lang="ru-RU" u="sng" dirty="0">
                <a:hlinkClick r:id="rId4" tooltip="Инженерные изыскания"/>
              </a:rPr>
              <a:t>инженерные решения</a:t>
            </a:r>
            <a:r>
              <a:rPr lang="ru-RU" dirty="0"/>
              <a:t>, обеспечивающие взаимодействие </a:t>
            </a:r>
            <a:r>
              <a:rPr lang="ru-RU" u="sng" dirty="0">
                <a:hlinkClick r:id="rId5" tooltip="Оператор (профессия)"/>
              </a:rPr>
              <a:t>человека-оператора</a:t>
            </a:r>
            <a:r>
              <a:rPr lang="ru-RU" dirty="0"/>
              <a:t> с управляемыми им </a:t>
            </a:r>
            <a:r>
              <a:rPr lang="ru-RU" u="sng" dirty="0">
                <a:hlinkClick r:id="rId6" tooltip="Машина"/>
              </a:rPr>
              <a:t>машинами</a:t>
            </a:r>
            <a:r>
              <a:rPr lang="ru-RU" dirty="0"/>
              <a:t>.</a:t>
            </a:r>
          </a:p>
          <a:p>
            <a:pPr indent="355600" algn="just"/>
            <a:r>
              <a:rPr lang="ru-RU" dirty="0"/>
              <a:t>Создание систем человеко-машинного </a:t>
            </a:r>
            <a:r>
              <a:rPr lang="ru-RU" u="sng" dirty="0">
                <a:hlinkClick r:id="rId7" tooltip="Интерфейс пользователя"/>
              </a:rPr>
              <a:t>интерфейса</a:t>
            </a:r>
            <a:r>
              <a:rPr lang="ru-RU" dirty="0"/>
              <a:t> тесно связано понятиями </a:t>
            </a:r>
            <a:r>
              <a:rPr lang="ru-RU" u="sng" dirty="0">
                <a:hlinkClick r:id="rId8" tooltip="Эргономика"/>
              </a:rPr>
              <a:t>эргономика</a:t>
            </a:r>
            <a:r>
              <a:rPr lang="ru-RU" dirty="0"/>
              <a:t> и </a:t>
            </a:r>
            <a:r>
              <a:rPr lang="ru-RU" u="sng" dirty="0" err="1">
                <a:hlinkClick r:id="rId9" tooltip="Юзабилити"/>
              </a:rPr>
              <a:t>юзабилити</a:t>
            </a:r>
            <a:r>
              <a:rPr lang="ru-RU" dirty="0"/>
              <a:t>.</a:t>
            </a:r>
          </a:p>
        </p:txBody>
      </p:sp>
    </p:spTree>
    <p:extLst>
      <p:ext uri="{BB962C8B-B14F-4D97-AF65-F5344CB8AC3E}">
        <p14:creationId xmlns:p14="http://schemas.microsoft.com/office/powerpoint/2010/main" val="1436250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505703"/>
            <a:ext cx="8784976" cy="4247317"/>
          </a:xfrm>
          <a:prstGeom prst="rect">
            <a:avLst/>
          </a:prstGeom>
        </p:spPr>
        <p:txBody>
          <a:bodyPr wrap="square">
            <a:spAutoFit/>
          </a:bodyPr>
          <a:lstStyle/>
          <a:p>
            <a:pPr indent="355600" algn="just"/>
            <a:r>
              <a:rPr lang="ru-RU" dirty="0" smtClean="0"/>
              <a:t> </a:t>
            </a:r>
            <a:r>
              <a:rPr lang="ru-RU" dirty="0"/>
              <a:t>Научная дисциплина комплексно изучающая человека (группу людей) в конкретных условиях его (их) деятельности в современном производстве. Эргономика возникла в связи со значительным усложнением технических средств и условий их функционирования в современном производстве, существенным изменением трудовой деятельности человека , синтезированием в нем многих трудовых функций</a:t>
            </a:r>
            <a:r>
              <a:rPr lang="ru-RU" dirty="0" smtClean="0"/>
              <a:t>.</a:t>
            </a:r>
          </a:p>
          <a:p>
            <a:pPr indent="355600" algn="just"/>
            <a:endParaRPr lang="ru-RU" dirty="0"/>
          </a:p>
          <a:p>
            <a:pPr indent="355600" algn="just"/>
            <a:r>
              <a:rPr lang="ru-RU" dirty="0"/>
              <a:t>Эргономика сформировалась на стыке </a:t>
            </a:r>
            <a:r>
              <a:rPr lang="ru-RU" dirty="0" smtClean="0"/>
              <a:t>наук</a:t>
            </a:r>
            <a:r>
              <a:rPr lang="ru-RU" dirty="0" smtClean="0"/>
              <a:t>:</a:t>
            </a:r>
          </a:p>
          <a:p>
            <a:pPr indent="355600" algn="just"/>
            <a:endParaRPr lang="ru-RU" dirty="0" smtClean="0"/>
          </a:p>
          <a:p>
            <a:pPr marL="285750" indent="-285750" algn="just">
              <a:buFont typeface="Arial" panose="020B0604020202020204" pitchFamily="34" charset="0"/>
              <a:buChar char="•"/>
            </a:pPr>
            <a:r>
              <a:rPr lang="ru-RU" dirty="0" smtClean="0"/>
              <a:t>Психологии; </a:t>
            </a:r>
            <a:endParaRPr lang="ru-RU" dirty="0" smtClean="0"/>
          </a:p>
          <a:p>
            <a:pPr marL="285750" indent="-285750" algn="just">
              <a:buFont typeface="Arial" panose="020B0604020202020204" pitchFamily="34" charset="0"/>
              <a:buChar char="•"/>
            </a:pPr>
            <a:endParaRPr lang="ru-RU" dirty="0" smtClean="0"/>
          </a:p>
          <a:p>
            <a:pPr marL="285750" indent="-285750" algn="just">
              <a:buFont typeface="Arial" panose="020B0604020202020204" pitchFamily="34" charset="0"/>
              <a:buChar char="•"/>
            </a:pPr>
            <a:r>
              <a:rPr lang="ru-RU" dirty="0" smtClean="0"/>
              <a:t>Гигиены труда; </a:t>
            </a:r>
            <a:endParaRPr lang="ru-RU" dirty="0" smtClean="0"/>
          </a:p>
          <a:p>
            <a:pPr marL="285750" indent="-285750" algn="just">
              <a:buFont typeface="Arial" panose="020B0604020202020204" pitchFamily="34" charset="0"/>
              <a:buChar char="•"/>
            </a:pPr>
            <a:endParaRPr lang="ru-RU" dirty="0" smtClean="0"/>
          </a:p>
          <a:p>
            <a:pPr marL="285750" indent="-285750" algn="just">
              <a:buFont typeface="Arial" panose="020B0604020202020204" pitchFamily="34" charset="0"/>
              <a:buChar char="•"/>
            </a:pPr>
            <a:r>
              <a:rPr lang="ru-RU" dirty="0"/>
              <a:t>С</a:t>
            </a:r>
            <a:r>
              <a:rPr lang="ru-RU" dirty="0" smtClean="0"/>
              <a:t>оциальной психологии; </a:t>
            </a:r>
            <a:endParaRPr lang="ru-RU" dirty="0" smtClean="0"/>
          </a:p>
          <a:p>
            <a:pPr marL="285750" indent="-285750" algn="just">
              <a:buFont typeface="Arial" panose="020B0604020202020204" pitchFamily="34" charset="0"/>
              <a:buChar char="•"/>
            </a:pPr>
            <a:endParaRPr lang="ru-RU" dirty="0" smtClean="0"/>
          </a:p>
          <a:p>
            <a:pPr marL="285750" indent="-285750" algn="just">
              <a:buFont typeface="Arial" panose="020B0604020202020204" pitchFamily="34" charset="0"/>
              <a:buChar char="•"/>
            </a:pPr>
            <a:r>
              <a:rPr lang="ru-RU" dirty="0"/>
              <a:t>А</a:t>
            </a:r>
            <a:r>
              <a:rPr lang="ru-RU" dirty="0" smtClean="0"/>
              <a:t>натомии </a:t>
            </a:r>
            <a:r>
              <a:rPr lang="ru-RU" dirty="0"/>
              <a:t>и ряда технических наук. </a:t>
            </a:r>
          </a:p>
        </p:txBody>
      </p:sp>
      <p:sp>
        <p:nvSpPr>
          <p:cNvPr id="3" name="Прямоугольник 2"/>
          <p:cNvSpPr/>
          <p:nvPr/>
        </p:nvSpPr>
        <p:spPr>
          <a:xfrm>
            <a:off x="611560" y="136371"/>
            <a:ext cx="1404359" cy="369332"/>
          </a:xfrm>
          <a:prstGeom prst="rect">
            <a:avLst/>
          </a:prstGeom>
        </p:spPr>
        <p:txBody>
          <a:bodyPr wrap="none">
            <a:spAutoFit/>
          </a:bodyPr>
          <a:lstStyle/>
          <a:p>
            <a:r>
              <a:rPr lang="ru-RU" b="1" dirty="0">
                <a:solidFill>
                  <a:srgbClr val="FF0000"/>
                </a:solidFill>
              </a:rPr>
              <a:t>Эргономика</a:t>
            </a:r>
          </a:p>
        </p:txBody>
      </p:sp>
    </p:spTree>
    <p:extLst>
      <p:ext uri="{BB962C8B-B14F-4D97-AF65-F5344CB8AC3E}">
        <p14:creationId xmlns:p14="http://schemas.microsoft.com/office/powerpoint/2010/main" val="18135950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476672"/>
            <a:ext cx="8784976" cy="5632311"/>
          </a:xfrm>
          <a:prstGeom prst="rect">
            <a:avLst/>
          </a:prstGeom>
        </p:spPr>
        <p:txBody>
          <a:bodyPr wrap="square">
            <a:spAutoFit/>
          </a:bodyPr>
          <a:lstStyle/>
          <a:p>
            <a:pPr indent="355600" algn="just"/>
            <a:r>
              <a:rPr lang="ru-RU" dirty="0" smtClean="0"/>
              <a:t>При </a:t>
            </a:r>
            <a:r>
              <a:rPr lang="ru-RU" dirty="0"/>
              <a:t>проектировании новой и модернизации существующей техники особенно важно заранее и с мак­симально доступной полнотой учитывать возможности и особенности людей, </a:t>
            </a:r>
            <a:r>
              <a:rPr lang="ru-RU" dirty="0" smtClean="0"/>
              <a:t>которые </a:t>
            </a:r>
            <a:r>
              <a:rPr lang="ru-RU" dirty="0"/>
              <a:t>будут ею пользоваться. При решении та­кого рода задач необходимо согласовать между собой </a:t>
            </a:r>
            <a:r>
              <a:rPr lang="ru-RU" dirty="0" smtClean="0"/>
              <a:t>отдельные </a:t>
            </a:r>
            <a:r>
              <a:rPr lang="ru-RU" dirty="0"/>
              <a:t>рекомендации пси­хологии, физиологии, гигиены труда, социальной психологии и т. п., соотнести их и увязать в единую систему требований к тому или иному виду трудовой деятель­ности человека</a:t>
            </a:r>
            <a:r>
              <a:rPr lang="ru-RU" dirty="0" smtClean="0"/>
              <a:t>.</a:t>
            </a:r>
          </a:p>
          <a:p>
            <a:pPr indent="355600" algn="just"/>
            <a:endParaRPr lang="ru-RU" dirty="0"/>
          </a:p>
          <a:p>
            <a:pPr indent="355600" algn="ctr"/>
            <a:r>
              <a:rPr lang="ru-RU" sz="2400" b="1" dirty="0"/>
              <a:t>Человек, машина и окружающая их среда рассматриваются в </a:t>
            </a:r>
            <a:r>
              <a:rPr lang="ru-RU" sz="2400" b="1" dirty="0" smtClean="0"/>
              <a:t>эргономических </a:t>
            </a:r>
            <a:r>
              <a:rPr lang="ru-RU" sz="2400" b="1" dirty="0"/>
              <a:t>ис­следованиях как </a:t>
            </a:r>
            <a:endParaRPr lang="ru-RU" sz="2400" b="1" dirty="0" smtClean="0"/>
          </a:p>
          <a:p>
            <a:pPr indent="355600" algn="ctr"/>
            <a:r>
              <a:rPr lang="ru-RU" sz="2400" b="1" i="1" dirty="0" smtClean="0"/>
              <a:t>сложная </a:t>
            </a:r>
            <a:r>
              <a:rPr lang="ru-RU" sz="2400" b="1" i="1" dirty="0"/>
              <a:t>система. </a:t>
            </a:r>
            <a:endParaRPr lang="ru-RU" sz="2400" b="1" i="1" dirty="0" smtClean="0"/>
          </a:p>
          <a:p>
            <a:pPr indent="355600" algn="just"/>
            <a:endParaRPr lang="ru-RU" i="1" dirty="0" smtClean="0"/>
          </a:p>
          <a:p>
            <a:pPr indent="355600" algn="just"/>
            <a:r>
              <a:rPr lang="ru-RU" dirty="0" smtClean="0"/>
              <a:t>Основной </a:t>
            </a:r>
            <a:r>
              <a:rPr lang="ru-RU" dirty="0"/>
              <a:t>объект исследования </a:t>
            </a:r>
            <a:r>
              <a:rPr lang="ru-RU" dirty="0" smtClean="0"/>
              <a:t>эргономики — </a:t>
            </a:r>
            <a:r>
              <a:rPr lang="ru-RU" i="1" dirty="0"/>
              <a:t>система «че­ловек и машина»., </a:t>
            </a:r>
            <a:r>
              <a:rPr lang="ru-RU" dirty="0"/>
              <a:t>Э. изучает характерис­тики человека, машины и среды, прояв­ляющиеся в конкретных условиях их </a:t>
            </a:r>
            <a:r>
              <a:rPr lang="ru-RU" dirty="0" smtClean="0"/>
              <a:t>вза­имодействия</a:t>
            </a:r>
            <a:r>
              <a:rPr lang="ru-RU" i="1" dirty="0" smtClean="0"/>
              <a:t>, </a:t>
            </a:r>
            <a:r>
              <a:rPr lang="ru-RU" dirty="0"/>
              <a:t>разрабатывает методы учёта этих факто­ров при модернизации действующей и соз­дании новой техники и технологии, изу­чает проблемы целесообразного распре­деления функций между человеком и машиной, функционирования человеко-машинных систем, определения критери­ев оптимизации таких систем с учётом возможностей и особенностей работаю­щего человека (группы людей) и т. д. </a:t>
            </a:r>
            <a:endParaRPr lang="ru-RU" dirty="0" smtClean="0"/>
          </a:p>
        </p:txBody>
      </p:sp>
    </p:spTree>
    <p:extLst>
      <p:ext uri="{BB962C8B-B14F-4D97-AF65-F5344CB8AC3E}">
        <p14:creationId xmlns:p14="http://schemas.microsoft.com/office/powerpoint/2010/main" val="7681275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79512" y="566678"/>
            <a:ext cx="8784976" cy="1477328"/>
          </a:xfrm>
          <a:prstGeom prst="rect">
            <a:avLst/>
          </a:prstGeom>
        </p:spPr>
        <p:txBody>
          <a:bodyPr wrap="square">
            <a:spAutoFit/>
          </a:bodyPr>
          <a:lstStyle/>
          <a:p>
            <a:pPr indent="355600" algn="just"/>
            <a:r>
              <a:rPr lang="ru-RU" dirty="0"/>
              <a:t>Ряд эргономических проблем связан с зада­чами производства технически сложных то­варов широкого потребления, а также с проектированием рабочих мест и ус­ловий трудовой деятельности для лиц с пониженной трудоспособностью. Э. не только изучает, но и проектирует це­лесообразные варианты конкретных ви­дов человеческой деятельности, связан­ных с использованием новой техники.</a:t>
            </a:r>
          </a:p>
        </p:txBody>
      </p:sp>
    </p:spTree>
    <p:extLst>
      <p:ext uri="{BB962C8B-B14F-4D97-AF65-F5344CB8AC3E}">
        <p14:creationId xmlns:p14="http://schemas.microsoft.com/office/powerpoint/2010/main" val="3440856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23528" y="777478"/>
            <a:ext cx="8568952" cy="2862322"/>
          </a:xfrm>
          <a:prstGeom prst="rect">
            <a:avLst/>
          </a:prstGeom>
        </p:spPr>
        <p:txBody>
          <a:bodyPr wrap="square">
            <a:spAutoFit/>
          </a:bodyPr>
          <a:lstStyle/>
          <a:p>
            <a:pPr algn="just"/>
            <a:r>
              <a:rPr lang="ru-RU" dirty="0"/>
              <a:t>Всякая система, используемая человеком в своих нуждах, долж­на обладать механизмами, обеспечивающими взаимодействие с ней</a:t>
            </a:r>
            <a:r>
              <a:rPr lang="ru-RU" dirty="0" smtClean="0"/>
              <a:t>.</a:t>
            </a:r>
          </a:p>
          <a:p>
            <a:pPr algn="just"/>
            <a:endParaRPr lang="ru-RU" dirty="0"/>
          </a:p>
          <a:p>
            <a:pPr marL="342900" lvl="0" indent="-342900" algn="just">
              <a:buFont typeface="+mj-lt"/>
              <a:buAutoNum type="arabicPeriod"/>
            </a:pPr>
            <a:r>
              <a:rPr lang="ru-RU" dirty="0"/>
              <a:t>Если речь идет о бытовой технике, то такими механизмами явля­ются кнопки на панели управления или дистанционном пульте. </a:t>
            </a:r>
          </a:p>
          <a:p>
            <a:pPr marL="342900" lvl="0" indent="-342900" algn="just">
              <a:buFont typeface="+mj-lt"/>
              <a:buAutoNum type="arabicPeriod"/>
            </a:pPr>
            <a:r>
              <a:rPr lang="ru-RU" dirty="0"/>
              <a:t>В меха­нических предметах это те части, которые предназначены для подгонки, закрепления, настройки узлов механизмов. </a:t>
            </a:r>
          </a:p>
          <a:p>
            <a:pPr marL="342900" lvl="0" indent="-342900" algn="just">
              <a:buFont typeface="+mj-lt"/>
              <a:buAutoNum type="arabicPeriod"/>
            </a:pPr>
            <a:r>
              <a:rPr lang="ru-RU" dirty="0"/>
              <a:t>Если мы говорим об Интернете, то взаимодействие пользователя с серве­ром будут обеспечивать операционная система, браузер и ком­поненты НТМ</a:t>
            </a:r>
            <a:r>
              <a:rPr lang="en-US" dirty="0"/>
              <a:t>L</a:t>
            </a:r>
            <a:r>
              <a:rPr lang="ru-RU" dirty="0"/>
              <a:t>-страниц, отображаемые в окне браузера.</a:t>
            </a:r>
          </a:p>
        </p:txBody>
      </p:sp>
      <p:sp>
        <p:nvSpPr>
          <p:cNvPr id="3" name="Прямоугольник 2"/>
          <p:cNvSpPr/>
          <p:nvPr/>
        </p:nvSpPr>
        <p:spPr>
          <a:xfrm>
            <a:off x="323528" y="3729806"/>
            <a:ext cx="8712968" cy="646331"/>
          </a:xfrm>
          <a:prstGeom prst="rect">
            <a:avLst/>
          </a:prstGeom>
        </p:spPr>
        <p:txBody>
          <a:bodyPr wrap="square">
            <a:spAutoFit/>
          </a:bodyPr>
          <a:lstStyle/>
          <a:p>
            <a:pPr indent="355600" algn="just"/>
            <a:r>
              <a:rPr lang="ru-RU" b="1" i="1" dirty="0"/>
              <a:t>Интерфейс </a:t>
            </a:r>
            <a:r>
              <a:rPr lang="ru-RU" i="1" dirty="0"/>
              <a:t>— </a:t>
            </a:r>
            <a:r>
              <a:rPr lang="ru-RU" dirty="0"/>
              <a:t>часть некоторой системы, предназначенная для обеспечения взаимодействия с ней человека либо другой систе­мы.</a:t>
            </a:r>
          </a:p>
        </p:txBody>
      </p:sp>
      <p:sp>
        <p:nvSpPr>
          <p:cNvPr id="4" name="Прямоугольник 3"/>
          <p:cNvSpPr/>
          <p:nvPr/>
        </p:nvSpPr>
        <p:spPr>
          <a:xfrm>
            <a:off x="323528" y="4737918"/>
            <a:ext cx="8712968" cy="923330"/>
          </a:xfrm>
          <a:prstGeom prst="rect">
            <a:avLst/>
          </a:prstGeom>
        </p:spPr>
        <p:txBody>
          <a:bodyPr wrap="square">
            <a:spAutoFit/>
          </a:bodyPr>
          <a:lstStyle/>
          <a:p>
            <a:pPr indent="355600" algn="just"/>
            <a:r>
              <a:rPr lang="ru-RU" dirty="0" smtClean="0"/>
              <a:t>От способов построения интерфейса также зависит правиль­ность понимания отдаваемых системе команд, что позволяет не навредить системе или используемым ею компонентам и рабо­тать эффективно.</a:t>
            </a:r>
            <a:endParaRPr lang="ru-RU" dirty="0"/>
          </a:p>
        </p:txBody>
      </p:sp>
      <p:sp>
        <p:nvSpPr>
          <p:cNvPr id="5" name="TextBox 4"/>
          <p:cNvSpPr txBox="1"/>
          <p:nvPr/>
        </p:nvSpPr>
        <p:spPr>
          <a:xfrm>
            <a:off x="323528" y="188640"/>
            <a:ext cx="4123949" cy="369332"/>
          </a:xfrm>
          <a:prstGeom prst="rect">
            <a:avLst/>
          </a:prstGeom>
          <a:noFill/>
        </p:spPr>
        <p:txBody>
          <a:bodyPr wrap="none" rtlCol="0">
            <a:spAutoFit/>
          </a:bodyPr>
          <a:lstStyle/>
          <a:p>
            <a:r>
              <a:rPr lang="ru-RU" b="1" dirty="0" smtClean="0">
                <a:solidFill>
                  <a:srgbClr val="FF0000"/>
                </a:solidFill>
              </a:rPr>
              <a:t>Интерфейс как способ взаимодействия</a:t>
            </a:r>
            <a:endParaRPr lang="ru-RU" b="1" dirty="0">
              <a:solidFill>
                <a:srgbClr val="FF0000"/>
              </a:solidFill>
            </a:endParaRPr>
          </a:p>
        </p:txBody>
      </p:sp>
    </p:spTree>
    <p:extLst>
      <p:ext uri="{BB962C8B-B14F-4D97-AF65-F5344CB8AC3E}">
        <p14:creationId xmlns:p14="http://schemas.microsoft.com/office/powerpoint/2010/main" val="10544302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476672"/>
            <a:ext cx="8784976" cy="6186309"/>
          </a:xfrm>
          <a:prstGeom prst="rect">
            <a:avLst/>
          </a:prstGeom>
        </p:spPr>
        <p:txBody>
          <a:bodyPr wrap="square">
            <a:spAutoFit/>
          </a:bodyPr>
          <a:lstStyle/>
          <a:p>
            <a:pPr marL="342900" indent="-342900" algn="just">
              <a:buFont typeface="+mj-lt"/>
              <a:buAutoNum type="arabicPeriod"/>
            </a:pPr>
            <a:r>
              <a:rPr lang="ru-RU" dirty="0"/>
              <a:t>В 1921 г. прошла Первая Всероссийская конференция по научной организации труда. В 1918 г. под руководством известного русского физиолога В. Бехтерева был организован Институт изучения мозга и психической деятельности, внутри которого был создан отдел профессиональной психологии</a:t>
            </a:r>
            <a:r>
              <a:rPr lang="ru-RU" dirty="0" smtClean="0"/>
              <a:t>. Бехтерев </a:t>
            </a:r>
            <a:r>
              <a:rPr lang="ru-RU" dirty="0"/>
              <a:t>организует в институте лабораторию труда, в которой сам ведет экспериментальное изучение влияния труда на личность, на ее нервно-психическое состояние. В своих работах он неоднократно комплексном изучении трудовой деятельности </a:t>
            </a:r>
            <a:r>
              <a:rPr lang="ru-RU" dirty="0" smtClean="0"/>
              <a:t>чело­века.</a:t>
            </a:r>
          </a:p>
          <a:p>
            <a:pPr marL="342900" indent="-342900" algn="just">
              <a:buFont typeface="+mj-lt"/>
              <a:buAutoNum type="arabicPeriod"/>
            </a:pPr>
            <a:endParaRPr lang="ru-RU" dirty="0"/>
          </a:p>
          <a:p>
            <a:pPr marL="342900" indent="-342900" algn="just">
              <a:buFont typeface="+mj-lt"/>
              <a:buAutoNum type="arabicPeriod"/>
            </a:pPr>
            <a:r>
              <a:rPr lang="ru-RU" dirty="0" smtClean="0"/>
              <a:t>В </a:t>
            </a:r>
            <a:r>
              <a:rPr lang="ru-RU" dirty="0"/>
              <a:t>1920 г. Бехтерев и Мясищев предложили создать новую научную дисциплину для изучения трудовой деятельности — </a:t>
            </a:r>
            <a:r>
              <a:rPr lang="ru-RU" b="1" dirty="0"/>
              <a:t>«</a:t>
            </a:r>
            <a:r>
              <a:rPr lang="ru-RU" b="1" dirty="0" err="1"/>
              <a:t>эргологию</a:t>
            </a:r>
            <a:r>
              <a:rPr lang="ru-RU" b="1" dirty="0"/>
              <a:t>» </a:t>
            </a:r>
            <a:r>
              <a:rPr lang="ru-RU" dirty="0"/>
              <a:t>или </a:t>
            </a:r>
            <a:r>
              <a:rPr lang="ru-RU" b="1" dirty="0"/>
              <a:t>«</a:t>
            </a:r>
            <a:r>
              <a:rPr lang="ru-RU" b="1" dirty="0" err="1"/>
              <a:t>эргонологию</a:t>
            </a:r>
            <a:r>
              <a:rPr lang="ru-RU" b="1" dirty="0"/>
              <a:t>»</a:t>
            </a:r>
            <a:r>
              <a:rPr lang="ru-RU" dirty="0"/>
              <a:t>. В 1920-х гг. В. Ухтомский начал исследовательскую деятельность в области физиологии труда. Он создал лабораторию для изучения труда на промышленных предприятиях в Петрограде. В это же время был образован Центральный институт труда. </a:t>
            </a:r>
            <a:endParaRPr lang="ru-RU" dirty="0" smtClean="0"/>
          </a:p>
          <a:p>
            <a:pPr marL="342900" indent="-342900" algn="just">
              <a:buFont typeface="+mj-lt"/>
              <a:buAutoNum type="arabicPeriod"/>
            </a:pPr>
            <a:endParaRPr lang="ru-RU" dirty="0"/>
          </a:p>
          <a:p>
            <a:pPr marL="342900" indent="-342900" algn="just">
              <a:buFont typeface="+mj-lt"/>
              <a:buAutoNum type="arabicPeriod"/>
            </a:pPr>
            <a:r>
              <a:rPr lang="ru-RU" dirty="0" smtClean="0"/>
              <a:t>В </a:t>
            </a:r>
            <a:r>
              <a:rPr lang="ru-RU" dirty="0"/>
              <a:t>1930-е гг. в СССР сформировалась новая дисциплина «психотехника», направленная на анализ и улучшение трудовой деятельности. Интенсивные исследования предпринимались в области авиационной эргономики, где изучались кабины пилотов, уделялось внимание рукояткам, приборным панелям, креслу пилота, рабочему месту штурмана. Многие крупные заводы в это время создавали у себя психофизиологические лаборатории, проводившие исследования с целью улучшения работы людей со станками и конвейерами. Было образовано Психотехническое общество и журнал «Советская психотехника». </a:t>
            </a:r>
          </a:p>
        </p:txBody>
      </p:sp>
      <p:sp>
        <p:nvSpPr>
          <p:cNvPr id="3" name="TextBox 2"/>
          <p:cNvSpPr txBox="1"/>
          <p:nvPr/>
        </p:nvSpPr>
        <p:spPr>
          <a:xfrm>
            <a:off x="323528" y="116632"/>
            <a:ext cx="1059714" cy="369332"/>
          </a:xfrm>
          <a:prstGeom prst="rect">
            <a:avLst/>
          </a:prstGeom>
          <a:noFill/>
        </p:spPr>
        <p:txBody>
          <a:bodyPr wrap="none" rtlCol="0">
            <a:spAutoFit/>
          </a:bodyPr>
          <a:lstStyle/>
          <a:p>
            <a:r>
              <a:rPr lang="ru-RU" b="1" dirty="0" smtClean="0">
                <a:solidFill>
                  <a:srgbClr val="FF0000"/>
                </a:solidFill>
              </a:rPr>
              <a:t>В России</a:t>
            </a:r>
            <a:endParaRPr lang="ru-RU" b="1" dirty="0">
              <a:solidFill>
                <a:srgbClr val="FF0000"/>
              </a:solidFill>
            </a:endParaRPr>
          </a:p>
        </p:txBody>
      </p:sp>
    </p:spTree>
    <p:extLst>
      <p:ext uri="{BB962C8B-B14F-4D97-AF65-F5344CB8AC3E}">
        <p14:creationId xmlns:p14="http://schemas.microsoft.com/office/powerpoint/2010/main" val="14704271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228704"/>
            <a:ext cx="8856984" cy="3416320"/>
          </a:xfrm>
          <a:prstGeom prst="rect">
            <a:avLst/>
          </a:prstGeom>
        </p:spPr>
        <p:txBody>
          <a:bodyPr wrap="square">
            <a:spAutoFit/>
          </a:bodyPr>
          <a:lstStyle/>
          <a:p>
            <a:pPr indent="355600" algn="just"/>
            <a:r>
              <a:rPr lang="ru-RU" dirty="0"/>
              <a:t>Первые   исследования,   с   </a:t>
            </a:r>
            <a:r>
              <a:rPr lang="ru-RU" dirty="0" smtClean="0"/>
              <a:t>которым  </a:t>
            </a:r>
            <a:r>
              <a:rPr lang="ru-RU" dirty="0"/>
              <a:t>непосредственно связывают зарождение </a:t>
            </a:r>
            <a:r>
              <a:rPr lang="ru-RU" i="1" dirty="0"/>
              <a:t>эргономики</a:t>
            </a:r>
            <a:r>
              <a:rPr lang="ru-RU" dirty="0"/>
              <a:t> относят к 20-м гг. 20 в., когда в  Великобритании, США, Японии  и  </a:t>
            </a:r>
            <a:r>
              <a:rPr lang="ru-RU" dirty="0" smtClean="0"/>
              <a:t>некоторых других </a:t>
            </a:r>
            <a:r>
              <a:rPr lang="ru-RU" dirty="0"/>
              <a:t>странах       физиологами,      психологами, врачами и инженерами предпринимались попытки комплексного изучения человека в процессе трудовой  деятельности с целью  максимального использования  его  физических и психологических  возможностей и дальнейшей интенсификации труда. </a:t>
            </a:r>
            <a:endParaRPr lang="ru-RU" dirty="0" smtClean="0"/>
          </a:p>
          <a:p>
            <a:pPr indent="355600" algn="just"/>
            <a:endParaRPr lang="ru-RU" dirty="0" smtClean="0"/>
          </a:p>
          <a:p>
            <a:pPr indent="355600" algn="just"/>
            <a:r>
              <a:rPr lang="ru-RU" dirty="0" smtClean="0"/>
              <a:t>Термин </a:t>
            </a:r>
            <a:r>
              <a:rPr lang="ru-RU" b="1" dirty="0"/>
              <a:t>эргономика</a:t>
            </a:r>
            <a:r>
              <a:rPr lang="ru-RU" dirty="0"/>
              <a:t>, предложенный ещё в 1857 польским естествоиспытателем   </a:t>
            </a:r>
            <a:r>
              <a:rPr lang="ru-RU" dirty="0" smtClean="0"/>
              <a:t>     В</a:t>
            </a:r>
            <a:r>
              <a:rPr lang="ru-RU" dirty="0"/>
              <a:t>. </a:t>
            </a:r>
            <a:r>
              <a:rPr lang="ru-RU" dirty="0" err="1"/>
              <a:t>Ястшембовским</a:t>
            </a:r>
            <a:r>
              <a:rPr lang="ru-RU" dirty="0"/>
              <a:t>,   получил широкое    распространение   после    1949, когда   группа   </a:t>
            </a:r>
            <a:r>
              <a:rPr lang="ru-RU" dirty="0" smtClean="0"/>
              <a:t>английских,   </a:t>
            </a:r>
            <a:r>
              <a:rPr lang="ru-RU" dirty="0"/>
              <a:t>учёных  во  главе с К.   </a:t>
            </a:r>
            <a:r>
              <a:rPr lang="ru-RU" dirty="0" err="1"/>
              <a:t>Мареллом</a:t>
            </a:r>
            <a:r>
              <a:rPr lang="ru-RU" dirty="0"/>
              <a:t>  организовала   Эргономическое исследовательское </a:t>
            </a:r>
            <a:r>
              <a:rPr lang="ru-RU" dirty="0" smtClean="0"/>
              <a:t>общество, </a:t>
            </a:r>
            <a:r>
              <a:rPr lang="ru-RU" dirty="0"/>
              <a:t>с </a:t>
            </a:r>
            <a:r>
              <a:rPr lang="ru-RU" dirty="0" smtClean="0"/>
              <a:t>которым </a:t>
            </a:r>
            <a:r>
              <a:rPr lang="ru-RU" dirty="0"/>
              <a:t>обычно связывают  формирование  </a:t>
            </a:r>
            <a:r>
              <a:rPr lang="ru-RU" dirty="0" smtClean="0"/>
              <a:t>Эргономики   </a:t>
            </a:r>
            <a:r>
              <a:rPr lang="ru-RU" dirty="0"/>
              <a:t>как  </a:t>
            </a:r>
            <a:r>
              <a:rPr lang="ru-RU" dirty="0" smtClean="0"/>
              <a:t>самостоятельной научной </a:t>
            </a:r>
            <a:r>
              <a:rPr lang="ru-RU" dirty="0"/>
              <a:t>дисциплины. </a:t>
            </a:r>
          </a:p>
        </p:txBody>
      </p:sp>
    </p:spTree>
    <p:extLst>
      <p:ext uri="{BB962C8B-B14F-4D97-AF65-F5344CB8AC3E}">
        <p14:creationId xmlns:p14="http://schemas.microsoft.com/office/powerpoint/2010/main" val="4624382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188640"/>
            <a:ext cx="8208912" cy="4801314"/>
          </a:xfrm>
          <a:prstGeom prst="rect">
            <a:avLst/>
          </a:prstGeom>
        </p:spPr>
        <p:txBody>
          <a:bodyPr wrap="square">
            <a:spAutoFit/>
          </a:bodyPr>
          <a:lstStyle/>
          <a:p>
            <a:pPr indent="355600" algn="just"/>
            <a:r>
              <a:rPr lang="ru-RU" dirty="0"/>
              <a:t>С середины 50-х гг. Эргономика  интенсивно  развивается  во мн. странах    мира:  </a:t>
            </a:r>
          </a:p>
          <a:p>
            <a:pPr indent="355600" algn="just"/>
            <a:endParaRPr lang="ru-RU" dirty="0"/>
          </a:p>
          <a:p>
            <a:pPr marL="742950" lvl="1" indent="-285750">
              <a:buFont typeface="Arial" pitchFamily="34" charset="0"/>
              <a:buChar char="•"/>
            </a:pPr>
            <a:r>
              <a:rPr lang="ru-RU" dirty="0"/>
              <a:t>создана    Международная  эргономическая ассоциация (1961), в которой представлено св. 30 стран; </a:t>
            </a:r>
            <a:endParaRPr lang="ru-RU" dirty="0" smtClean="0"/>
          </a:p>
          <a:p>
            <a:pPr marL="742950" lvl="1" indent="-285750">
              <a:buFont typeface="Arial" pitchFamily="34" charset="0"/>
              <a:buChar char="•"/>
            </a:pPr>
            <a:endParaRPr lang="ru-RU" dirty="0"/>
          </a:p>
          <a:p>
            <a:pPr marL="742950" lvl="1" indent="-285750">
              <a:buFont typeface="Arial" pitchFamily="34" charset="0"/>
              <a:buChar char="•"/>
            </a:pPr>
            <a:r>
              <a:rPr lang="ru-RU" dirty="0"/>
              <a:t>раз в 3 года проводятся международные конгрессы по эргономике; </a:t>
            </a:r>
            <a:endParaRPr lang="ru-RU" dirty="0" smtClean="0"/>
          </a:p>
          <a:p>
            <a:pPr marL="742950" lvl="1" indent="-285750">
              <a:buFont typeface="Arial" pitchFamily="34" charset="0"/>
              <a:buChar char="•"/>
            </a:pPr>
            <a:endParaRPr lang="ru-RU" dirty="0"/>
          </a:p>
          <a:p>
            <a:pPr marL="742950" lvl="1" indent="-285750">
              <a:buFont typeface="Arial" pitchFamily="34" charset="0"/>
              <a:buChar char="•"/>
            </a:pPr>
            <a:r>
              <a:rPr lang="ru-RU" dirty="0"/>
              <a:t>в Международной   организации   по   стандартизации образован   технический    комитет   «Эргономика».  </a:t>
            </a:r>
            <a:endParaRPr lang="ru-RU" dirty="0" smtClean="0"/>
          </a:p>
          <a:p>
            <a:pPr marL="742950" lvl="1" indent="-285750">
              <a:buFont typeface="Arial" pitchFamily="34" charset="0"/>
              <a:buChar char="•"/>
            </a:pPr>
            <a:endParaRPr lang="ru-RU" dirty="0"/>
          </a:p>
          <a:p>
            <a:pPr marL="742950" lvl="1" indent="-285750">
              <a:buFont typeface="Arial" pitchFamily="34" charset="0"/>
              <a:buChar char="•"/>
            </a:pPr>
            <a:r>
              <a:rPr lang="ru-RU" dirty="0"/>
              <a:t>В  Великобритании с 1957 издаётся журн. «</a:t>
            </a:r>
            <a:r>
              <a:rPr lang="en-US" dirty="0"/>
              <a:t>Ergonomics</a:t>
            </a:r>
            <a:r>
              <a:rPr lang="ru-RU" dirty="0"/>
              <a:t>»,  ставший офиц.  органом Международной эргономической  ассоциации,, а также журналы </a:t>
            </a:r>
            <a:r>
              <a:rPr lang="ru-RU" dirty="0" smtClean="0"/>
              <a:t>«</a:t>
            </a:r>
            <a:r>
              <a:rPr lang="en-US" dirty="0"/>
              <a:t>Applied ergonomic</a:t>
            </a:r>
            <a:r>
              <a:rPr lang="ru-RU" dirty="0"/>
              <a:t>»(с 1969) и «</a:t>
            </a:r>
            <a:r>
              <a:rPr lang="en-US" dirty="0"/>
              <a:t>Ergonomic Abstracts</a:t>
            </a:r>
            <a:r>
              <a:rPr lang="ru-RU" dirty="0"/>
              <a:t>» (с 1969</a:t>
            </a:r>
            <a:r>
              <a:rPr lang="ru-RU" dirty="0" smtClean="0"/>
              <a:t>);</a:t>
            </a:r>
          </a:p>
          <a:p>
            <a:pPr marL="742950" lvl="1" indent="-285750">
              <a:buFont typeface="Arial" pitchFamily="34" charset="0"/>
              <a:buChar char="•"/>
            </a:pPr>
            <a:endParaRPr lang="ru-RU" dirty="0"/>
          </a:p>
          <a:p>
            <a:pPr marL="742950" lvl="1" indent="-285750">
              <a:buFont typeface="Arial" pitchFamily="34" charset="0"/>
              <a:buChar char="•"/>
            </a:pPr>
            <a:r>
              <a:rPr lang="ru-RU" dirty="0"/>
              <a:t>журналы эргономического  профиля издаются также в Болгарии, Венгрии, США, Франции.  </a:t>
            </a:r>
            <a:endParaRPr lang="ru-RU" dirty="0"/>
          </a:p>
        </p:txBody>
      </p:sp>
    </p:spTree>
    <p:extLst>
      <p:ext uri="{BB962C8B-B14F-4D97-AF65-F5344CB8AC3E}">
        <p14:creationId xmlns:p14="http://schemas.microsoft.com/office/powerpoint/2010/main" val="7638633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612845"/>
            <a:ext cx="8856984" cy="923330"/>
          </a:xfrm>
          <a:prstGeom prst="rect">
            <a:avLst/>
          </a:prstGeom>
        </p:spPr>
        <p:txBody>
          <a:bodyPr wrap="square">
            <a:spAutoFit/>
          </a:bodyPr>
          <a:lstStyle/>
          <a:p>
            <a:pPr indent="355600" algn="just"/>
            <a:r>
              <a:rPr lang="ru-RU" dirty="0"/>
              <a:t>В Великобритании,  Канаде,  Польше,  Румынии,   США,   Франции,   ФРГ и Японии разрабатываются уч. программы и ведётся подготовка специалистов в области Э. в ун-тах и др. высших </a:t>
            </a:r>
            <a:r>
              <a:rPr lang="ru-RU" dirty="0" smtClean="0"/>
              <a:t>учебных </a:t>
            </a:r>
            <a:r>
              <a:rPr lang="ru-RU" dirty="0"/>
              <a:t>заведениях. </a:t>
            </a:r>
            <a:endParaRPr lang="ru-RU" dirty="0" smtClean="0"/>
          </a:p>
        </p:txBody>
      </p:sp>
      <p:sp>
        <p:nvSpPr>
          <p:cNvPr id="3" name="Прямоугольник 2"/>
          <p:cNvSpPr/>
          <p:nvPr/>
        </p:nvSpPr>
        <p:spPr>
          <a:xfrm>
            <a:off x="179512" y="1862822"/>
            <a:ext cx="8856984" cy="3139321"/>
          </a:xfrm>
          <a:prstGeom prst="rect">
            <a:avLst/>
          </a:prstGeom>
        </p:spPr>
        <p:txBody>
          <a:bodyPr wrap="square">
            <a:spAutoFit/>
          </a:bodyPr>
          <a:lstStyle/>
          <a:p>
            <a:pPr indent="355600" algn="just"/>
            <a:r>
              <a:rPr lang="ru-RU" dirty="0"/>
              <a:t>Попытка возродить исследования в области психологии труда в СССР была осуществлена в конце 1950-х. В этот период в использование вошли два понятия — </a:t>
            </a:r>
            <a:r>
              <a:rPr lang="ru-RU" b="1" dirty="0"/>
              <a:t>инженерная психология </a:t>
            </a:r>
            <a:r>
              <a:rPr lang="ru-RU" dirty="0"/>
              <a:t>и </a:t>
            </a:r>
            <a:r>
              <a:rPr lang="ru-RU" b="1" dirty="0"/>
              <a:t>эргономика</a:t>
            </a:r>
            <a:r>
              <a:rPr lang="ru-RU" dirty="0"/>
              <a:t>. Как и в других развитых странах, оборонная промышленность стала основным заказчиком работ в этой области. </a:t>
            </a:r>
            <a:endParaRPr lang="ru-RU" dirty="0" smtClean="0"/>
          </a:p>
          <a:p>
            <a:pPr indent="355600" algn="just"/>
            <a:endParaRPr lang="ru-RU" dirty="0" smtClean="0"/>
          </a:p>
          <a:p>
            <a:pPr indent="355600" algn="just"/>
            <a:endParaRPr lang="ru-RU" dirty="0"/>
          </a:p>
          <a:p>
            <a:pPr indent="355600" algn="just"/>
            <a:r>
              <a:rPr lang="ru-RU" dirty="0" smtClean="0"/>
              <a:t>В </a:t>
            </a:r>
            <a:r>
              <a:rPr lang="ru-RU" dirty="0"/>
              <a:t>качестве предметных областей выступали авиация, космонавтика, военная техника. Исследовательские лаборатории по инженерной психологии были образованы в Ленинградском государственном университете в 1959 г. (под руководством Б.Ф. Ломова) и в Институте автоматической аппаратуры в 1961 г. (под руководством В.П. Зинченко). </a:t>
            </a:r>
          </a:p>
        </p:txBody>
      </p:sp>
    </p:spTree>
    <p:extLst>
      <p:ext uri="{BB962C8B-B14F-4D97-AF65-F5344CB8AC3E}">
        <p14:creationId xmlns:p14="http://schemas.microsoft.com/office/powerpoint/2010/main" val="6983004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51520" y="188640"/>
            <a:ext cx="8784976" cy="5078313"/>
          </a:xfrm>
          <a:prstGeom prst="rect">
            <a:avLst/>
          </a:prstGeom>
        </p:spPr>
        <p:txBody>
          <a:bodyPr wrap="square">
            <a:spAutoFit/>
          </a:bodyPr>
          <a:lstStyle/>
          <a:p>
            <a:pPr indent="355600" algn="just"/>
            <a:r>
              <a:rPr lang="ru-RU" dirty="0"/>
              <a:t>С   60-х гг. в  СССР ведутся исследования по всем </a:t>
            </a:r>
            <a:r>
              <a:rPr lang="ru-RU" dirty="0" smtClean="0"/>
              <a:t>основным  </a:t>
            </a:r>
            <a:r>
              <a:rPr lang="ru-RU" dirty="0"/>
              <a:t>направлениям эргономики</a:t>
            </a:r>
            <a:r>
              <a:rPr lang="ru-RU" dirty="0" smtClean="0"/>
              <a:t>:</a:t>
            </a:r>
          </a:p>
          <a:p>
            <a:endParaRPr lang="ru-RU" dirty="0"/>
          </a:p>
          <a:p>
            <a:pPr marL="342900" lvl="0" indent="-342900" algn="just">
              <a:buFont typeface="+mj-lt"/>
              <a:buAutoNum type="arabicPeriod"/>
            </a:pPr>
            <a:r>
              <a:rPr lang="ru-RU" dirty="0"/>
              <a:t>разработка эргономической проблематики и решение её практических задач осуществляются во многих организациях и    производств,    предприятиях    страны. </a:t>
            </a:r>
            <a:endParaRPr lang="ru-RU" dirty="0" smtClean="0"/>
          </a:p>
          <a:p>
            <a:pPr marL="342900" lvl="0" indent="-342900" algn="just">
              <a:buFont typeface="+mj-lt"/>
              <a:buAutoNum type="arabicPeriod"/>
            </a:pPr>
            <a:endParaRPr lang="ru-RU" dirty="0" smtClean="0"/>
          </a:p>
          <a:p>
            <a:pPr marL="342900" lvl="0" indent="-342900" algn="just">
              <a:buFont typeface="+mj-lt"/>
              <a:buAutoNum type="arabicPeriod"/>
            </a:pPr>
            <a:r>
              <a:rPr lang="ru-RU" dirty="0" smtClean="0"/>
              <a:t>Разработан   </a:t>
            </a:r>
            <a:r>
              <a:rPr lang="ru-RU" dirty="0"/>
              <a:t>комплекс  стандартов  общих эргономических   требований  к   системам «человек — машина». </a:t>
            </a:r>
            <a:endParaRPr lang="ru-RU" dirty="0" smtClean="0"/>
          </a:p>
          <a:p>
            <a:pPr marL="342900" lvl="0" indent="-342900" algn="just">
              <a:buFont typeface="+mj-lt"/>
              <a:buAutoNum type="arabicPeriod"/>
            </a:pPr>
            <a:endParaRPr lang="ru-RU" dirty="0" smtClean="0"/>
          </a:p>
          <a:p>
            <a:pPr marL="342900" lvl="0" indent="-342900" algn="just">
              <a:buFont typeface="+mj-lt"/>
              <a:buAutoNum type="arabicPeriod"/>
            </a:pPr>
            <a:r>
              <a:rPr lang="ru-RU" dirty="0" smtClean="0"/>
              <a:t>Издаётся </a:t>
            </a:r>
            <a:r>
              <a:rPr lang="ru-RU" dirty="0"/>
              <a:t>ежемесячный информационный бюллетень </a:t>
            </a:r>
            <a:r>
              <a:rPr lang="ru-RU" i="1" dirty="0"/>
              <a:t>«Техническая</a:t>
            </a:r>
            <a:r>
              <a:rPr lang="ru-RU" dirty="0"/>
              <a:t> </a:t>
            </a:r>
            <a:r>
              <a:rPr lang="ru-RU" i="1" dirty="0"/>
              <a:t>эстетика»,  </a:t>
            </a:r>
            <a:r>
              <a:rPr lang="ru-RU" dirty="0"/>
              <a:t>в  котором освещаются  вопросы  теории,   истории  и   современной практики </a:t>
            </a:r>
            <a:r>
              <a:rPr lang="ru-RU" dirty="0" smtClean="0"/>
              <a:t>эргономики. </a:t>
            </a:r>
            <a:endParaRPr lang="ru-RU" dirty="0" smtClean="0"/>
          </a:p>
          <a:p>
            <a:pPr marL="342900" lvl="0" indent="-342900" algn="just">
              <a:buFont typeface="+mj-lt"/>
              <a:buAutoNum type="arabicPeriod"/>
            </a:pPr>
            <a:endParaRPr lang="ru-RU" dirty="0" smtClean="0"/>
          </a:p>
          <a:p>
            <a:pPr marL="342900" lvl="0" indent="-342900" algn="just">
              <a:buFont typeface="+mj-lt"/>
              <a:buAutoNum type="arabicPeriod"/>
            </a:pPr>
            <a:r>
              <a:rPr lang="ru-RU" dirty="0" smtClean="0"/>
              <a:t>Всесоюзный   </a:t>
            </a:r>
            <a:r>
              <a:rPr lang="ru-RU" dirty="0"/>
              <a:t>НИИ   технической эстетики  издаёт науч. труды  и методические рекомендации по </a:t>
            </a:r>
            <a:r>
              <a:rPr lang="ru-RU" dirty="0" smtClean="0"/>
              <a:t>эргономике. </a:t>
            </a:r>
            <a:endParaRPr lang="ru-RU" dirty="0" smtClean="0"/>
          </a:p>
          <a:p>
            <a:pPr marL="342900" lvl="0" indent="-342900" algn="just">
              <a:buFont typeface="+mj-lt"/>
              <a:buAutoNum type="arabicPeriod"/>
            </a:pPr>
            <a:endParaRPr lang="ru-RU" dirty="0" smtClean="0"/>
          </a:p>
          <a:p>
            <a:pPr marL="342900" lvl="0" indent="-342900" algn="just">
              <a:buFont typeface="+mj-lt"/>
              <a:buAutoNum type="arabicPeriod"/>
            </a:pPr>
            <a:r>
              <a:rPr lang="ru-RU" dirty="0" smtClean="0"/>
              <a:t>В 1974 странами — членами СЭВ  подписано  соглашение   о    научно- техническом сотрудничестве в области Эргономики.</a:t>
            </a:r>
            <a:endParaRPr lang="ru-RU" dirty="0"/>
          </a:p>
        </p:txBody>
      </p:sp>
    </p:spTree>
    <p:extLst>
      <p:ext uri="{BB962C8B-B14F-4D97-AF65-F5344CB8AC3E}">
        <p14:creationId xmlns:p14="http://schemas.microsoft.com/office/powerpoint/2010/main" val="8162157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493504"/>
            <a:ext cx="8892480" cy="6247864"/>
          </a:xfrm>
          <a:prstGeom prst="rect">
            <a:avLst/>
          </a:prstGeom>
        </p:spPr>
        <p:txBody>
          <a:bodyPr wrap="square">
            <a:spAutoFit/>
          </a:bodyPr>
          <a:lstStyle/>
          <a:p>
            <a:pPr lvl="0" indent="355600" algn="just"/>
            <a:r>
              <a:rPr lang="ru-RU" sz="1600" dirty="0" smtClean="0"/>
              <a:t>Создание ВНИИТЭ в 1962 г. послужило началом системного развития дизайна в стране и определило роль института как главной проектной и исследовательской организации в области дизайна на несколько десятилетий вперед. Именно ВНИИТЭ оценивал работу проектных бюро и производящих предприятий, присваивая знак качества. Институт аккумулировал вокруг себя человеческие ресурсы и технологии, являлся центром экспертизы по дизайну в СССР. </a:t>
            </a:r>
          </a:p>
          <a:p>
            <a:pPr lvl="0" indent="355600" algn="just"/>
            <a:endParaRPr lang="ru-RU" sz="1600" dirty="0" smtClean="0"/>
          </a:p>
          <a:p>
            <a:pPr lvl="0" indent="355600" algn="just"/>
            <a:r>
              <a:rPr lang="ru-RU" sz="1600" dirty="0" smtClean="0"/>
              <a:t>По отношению к промышленности, экспертиза ВНИИТЭ представляла собой схему управления, когда архитектурные, конструкторские и художественные бюро при предприятиях отрасли согласовывали и «сдавали» результаты своей деятельности во ВНИИТЭ. За счет качественного обеспечения практикующими кадрами ВНИИТЭ и его десяти филиалов достигалось мощное движение СССР как одного из лидеров мирового промышленного дизайна. </a:t>
            </a:r>
          </a:p>
          <a:p>
            <a:pPr lvl="0" indent="355600" algn="just"/>
            <a:endParaRPr lang="ru-RU" sz="1600" dirty="0" smtClean="0"/>
          </a:p>
          <a:p>
            <a:pPr lvl="0" indent="355600" algn="just"/>
            <a:r>
              <a:rPr lang="ru-RU" sz="1600" dirty="0" smtClean="0"/>
              <a:t>В 1968 г. во ВНИИТЭ была сформирована система подготовки научных кадров высшей квалификации по специальности "Техническая эстетика", создан Специализированный совет по присуждению ученых степеней кандидата наук по этой специальности, Центр консультирования и подготовки кадров высшей квалификации в сфере дизайна и эргономики. </a:t>
            </a:r>
          </a:p>
          <a:p>
            <a:pPr lvl="0" indent="355600" algn="just"/>
            <a:endParaRPr lang="ru-RU" sz="1600" dirty="0" smtClean="0"/>
          </a:p>
          <a:p>
            <a:pPr lvl="0" indent="355600" algn="just"/>
            <a:r>
              <a:rPr lang="ru-RU" sz="1600" dirty="0" smtClean="0"/>
              <a:t>С 1965 г. ВНИИТЭ в качестве головной организации по дизайну представляет СССР в Международном совете дизайнерских организаций (ICSID), подтверждая тот факт, что дизайн является одним из каналов интеграции России в мировую экономику и проектную культуру. </a:t>
            </a:r>
          </a:p>
          <a:p>
            <a:pPr lvl="0" indent="355600" algn="just"/>
            <a:endParaRPr lang="ru-RU" sz="1600" dirty="0" smtClean="0"/>
          </a:p>
          <a:p>
            <a:pPr lvl="0" indent="355600" algn="just"/>
            <a:r>
              <a:rPr lang="ru-RU" sz="1600" dirty="0" smtClean="0"/>
              <a:t>В 2014 г. ВНИИТЭ вошел в состав Московского государственного университета информационных технологий, радиотехники и электроники (МИРЭА, МГУПИ). Сегодня ВНИИТЭ предлагает программы переподготовки и повышения квалификации, рассчитанных как на специалистов в области промышленного дизайна и эргономики, так и в смежных областях знания. </a:t>
            </a:r>
          </a:p>
        </p:txBody>
      </p:sp>
      <p:sp>
        <p:nvSpPr>
          <p:cNvPr id="3" name="Прямоугольник 2"/>
          <p:cNvSpPr/>
          <p:nvPr/>
        </p:nvSpPr>
        <p:spPr>
          <a:xfrm>
            <a:off x="107504" y="26322"/>
            <a:ext cx="8352928" cy="369332"/>
          </a:xfrm>
          <a:prstGeom prst="rect">
            <a:avLst/>
          </a:prstGeom>
        </p:spPr>
        <p:txBody>
          <a:bodyPr wrap="square">
            <a:spAutoFit/>
          </a:bodyPr>
          <a:lstStyle/>
          <a:p>
            <a:pPr lvl="0"/>
            <a:r>
              <a:rPr lang="ru-RU" b="1" dirty="0">
                <a:solidFill>
                  <a:srgbClr val="FF0000"/>
                </a:solidFill>
              </a:rPr>
              <a:t>Научно-технологический институт технической эстетики http://vniite.com</a:t>
            </a:r>
          </a:p>
        </p:txBody>
      </p:sp>
    </p:spTree>
    <p:extLst>
      <p:ext uri="{BB962C8B-B14F-4D97-AF65-F5344CB8AC3E}">
        <p14:creationId xmlns:p14="http://schemas.microsoft.com/office/powerpoint/2010/main" val="12838547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585256"/>
            <a:ext cx="8856984" cy="5909310"/>
          </a:xfrm>
          <a:prstGeom prst="rect">
            <a:avLst/>
          </a:prstGeom>
        </p:spPr>
        <p:txBody>
          <a:bodyPr wrap="square">
            <a:spAutoFit/>
          </a:bodyPr>
          <a:lstStyle/>
          <a:p>
            <a:pPr indent="355600" algn="just"/>
            <a:r>
              <a:rPr lang="ru-RU" dirty="0" smtClean="0"/>
              <a:t>Как </a:t>
            </a:r>
            <a:r>
              <a:rPr lang="ru-RU" dirty="0"/>
              <a:t>самостоятельная научная дисциплина инже­нерная психология начала формироваться в 40-х годах прошлого века. </a:t>
            </a:r>
            <a:endParaRPr lang="ru-RU" dirty="0" smtClean="0"/>
          </a:p>
          <a:p>
            <a:pPr indent="355600" algn="just"/>
            <a:endParaRPr lang="ru-RU" dirty="0" smtClean="0"/>
          </a:p>
          <a:p>
            <a:pPr indent="355600" algn="just"/>
            <a:r>
              <a:rPr lang="ru-RU" dirty="0" smtClean="0"/>
              <a:t>Однако </a:t>
            </a:r>
            <a:r>
              <a:rPr lang="ru-RU" dirty="0"/>
              <a:t>идеи о необходимости комплекс­ного изучения человека и технических </a:t>
            </a:r>
            <a:r>
              <a:rPr lang="ru-RU" dirty="0" smtClean="0"/>
              <a:t>устройств </a:t>
            </a:r>
            <a:r>
              <a:rPr lang="ru-RU" dirty="0"/>
              <a:t>выс­казывались русскими учеными еще в девятнадцатом столетии. </a:t>
            </a:r>
            <a:endParaRPr lang="ru-RU" dirty="0" smtClean="0"/>
          </a:p>
          <a:p>
            <a:pPr indent="355600" algn="just"/>
            <a:endParaRPr lang="ru-RU" dirty="0" smtClean="0"/>
          </a:p>
          <a:p>
            <a:pPr indent="355600" algn="just"/>
            <a:r>
              <a:rPr lang="ru-RU" dirty="0" smtClean="0"/>
              <a:t>Так</a:t>
            </a:r>
            <a:r>
              <a:rPr lang="ru-RU" dirty="0"/>
              <a:t>, великий русский ученый Д.</a:t>
            </a:r>
            <a:r>
              <a:rPr lang="ru-RU" i="1" dirty="0"/>
              <a:t>И. Менделе­ев </a:t>
            </a:r>
            <a:r>
              <a:rPr lang="ru-RU" dirty="0"/>
              <a:t>уже в 1880 г. говорил о необходимости при констру­ировании воздухоплавательных аппаратов думать не только о двигателях, но и о человеке и пользоваться данными различных наук. Только тогда будет создан аппарат, «доступный для всех и уютный»,—подчерки­вал </a:t>
            </a:r>
            <a:r>
              <a:rPr lang="ru-RU" dirty="0" smtClean="0"/>
              <a:t>ученый.</a:t>
            </a:r>
          </a:p>
          <a:p>
            <a:pPr indent="355600" algn="just"/>
            <a:endParaRPr lang="ru-RU" dirty="0" smtClean="0"/>
          </a:p>
          <a:p>
            <a:pPr indent="355600" algn="just"/>
            <a:r>
              <a:rPr lang="ru-RU" dirty="0" smtClean="0"/>
              <a:t>В </a:t>
            </a:r>
            <a:r>
              <a:rPr lang="ru-RU" dirty="0"/>
              <a:t>1882 г. русским метеорологом </a:t>
            </a:r>
            <a:r>
              <a:rPr lang="ru-RU" i="1" dirty="0"/>
              <a:t>М.А. </a:t>
            </a:r>
            <a:r>
              <a:rPr lang="ru-RU" i="1" dirty="0" err="1"/>
              <a:t>Рыхачевым</a:t>
            </a:r>
            <a:r>
              <a:rPr lang="ru-RU" i="1" dirty="0"/>
              <a:t> </a:t>
            </a:r>
            <a:r>
              <a:rPr lang="ru-RU" dirty="0"/>
              <a:t>был поставлен вопрос о психологической пригодности к летному делу. Он разработал перечень качеств, необ­ходимых воздухоплавателю для управления летатель­ным аппаратом: быстрота соображения, распоряди­тельность, осмотрительность, внимательность, ловкость, сохранение присутствия </a:t>
            </a:r>
            <a:r>
              <a:rPr lang="ru-RU" dirty="0" smtClean="0"/>
              <a:t>духа. </a:t>
            </a:r>
            <a:r>
              <a:rPr lang="ru-RU" dirty="0"/>
              <a:t>Эти положения впоследствии частично использовались при отборе пилотов русской авиации, причем гораздо раньше, чем в других странах. Особенно большое значение </a:t>
            </a:r>
            <a:r>
              <a:rPr lang="ru-RU" dirty="0" smtClean="0"/>
              <a:t>профотбор </a:t>
            </a:r>
            <a:r>
              <a:rPr lang="ru-RU" dirty="0"/>
              <a:t>имел для пилотов тяжелых многомоторных само­летов, которые впервые в мире появились в России. Русские авиаторы поставили вопрос о природе летных способностей и наметили возможные пути их опреде­ления и использования в летной практике.</a:t>
            </a:r>
          </a:p>
        </p:txBody>
      </p:sp>
      <p:sp>
        <p:nvSpPr>
          <p:cNvPr id="3" name="Прямоугольник 2"/>
          <p:cNvSpPr/>
          <p:nvPr/>
        </p:nvSpPr>
        <p:spPr>
          <a:xfrm>
            <a:off x="179512" y="215924"/>
            <a:ext cx="2657779" cy="369332"/>
          </a:xfrm>
          <a:prstGeom prst="rect">
            <a:avLst/>
          </a:prstGeom>
        </p:spPr>
        <p:txBody>
          <a:bodyPr wrap="none">
            <a:spAutoFit/>
          </a:bodyPr>
          <a:lstStyle/>
          <a:p>
            <a:r>
              <a:rPr lang="ru-RU" b="1" dirty="0">
                <a:solidFill>
                  <a:srgbClr val="FF0000"/>
                </a:solidFill>
              </a:rPr>
              <a:t>Инженерная психология</a:t>
            </a:r>
          </a:p>
        </p:txBody>
      </p:sp>
    </p:spTree>
    <p:extLst>
      <p:ext uri="{BB962C8B-B14F-4D97-AF65-F5344CB8AC3E}">
        <p14:creationId xmlns:p14="http://schemas.microsoft.com/office/powerpoint/2010/main" val="9840224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51520" y="476672"/>
            <a:ext cx="8712968" cy="3139321"/>
          </a:xfrm>
          <a:prstGeom prst="rect">
            <a:avLst/>
          </a:prstGeom>
        </p:spPr>
        <p:txBody>
          <a:bodyPr wrap="square">
            <a:spAutoFit/>
          </a:bodyPr>
          <a:lstStyle/>
          <a:p>
            <a:pPr indent="355600" algn="just"/>
            <a:r>
              <a:rPr lang="ru-RU" dirty="0"/>
              <a:t>В 20-х годах на многих крупных предприятиях промышленности и транспорта создаются лаборатории психотехники. Основное внимание в них уделялось работам по профессиональному отбору. Был проведен также ряд работ, явившихся прообразом современных инженерно-психологических разработок. </a:t>
            </a:r>
            <a:endParaRPr lang="ru-RU" dirty="0" smtClean="0"/>
          </a:p>
          <a:p>
            <a:pPr indent="355600" algn="just"/>
            <a:endParaRPr lang="ru-RU" dirty="0"/>
          </a:p>
          <a:p>
            <a:pPr indent="355600" algn="just"/>
            <a:r>
              <a:rPr lang="ru-RU" dirty="0" smtClean="0"/>
              <a:t>К </a:t>
            </a:r>
            <a:r>
              <a:rPr lang="ru-RU" dirty="0"/>
              <a:t>их числу можно отнести работу по выбору наиболее рациональ­ного расположения букв на клавиатуре пишущей ма­шинки с учетом времени двигательной реакции, рабо­ты по рационализации шкал авиационных приборов и кабины самолета, работы по организации рабочего места вагоновожатого и т. п. Эти работы проводились под руководством </a:t>
            </a:r>
            <a:r>
              <a:rPr lang="ru-RU" i="1" dirty="0"/>
              <a:t>С.Г. </a:t>
            </a:r>
            <a:r>
              <a:rPr lang="ru-RU" i="1" dirty="0" err="1"/>
              <a:t>Геллерштейна</a:t>
            </a:r>
            <a:r>
              <a:rPr lang="ru-RU" i="1" dirty="0"/>
              <a:t>, И.Н. </a:t>
            </a:r>
            <a:r>
              <a:rPr lang="ru-RU" i="1" dirty="0" err="1"/>
              <a:t>Шпильрей</a:t>
            </a:r>
            <a:r>
              <a:rPr lang="ru-RU" i="1" dirty="0"/>
              <a:t>-на, Н.В. </a:t>
            </a:r>
            <a:r>
              <a:rPr lang="ru-RU" i="1" dirty="0" err="1"/>
              <a:t>Зимкина</a:t>
            </a:r>
            <a:r>
              <a:rPr lang="ru-RU" i="1" dirty="0"/>
              <a:t> </a:t>
            </a:r>
            <a:r>
              <a:rPr lang="ru-RU" dirty="0"/>
              <a:t>и многих других ученых.</a:t>
            </a:r>
          </a:p>
        </p:txBody>
      </p:sp>
    </p:spTree>
    <p:extLst>
      <p:ext uri="{BB962C8B-B14F-4D97-AF65-F5344CB8AC3E}">
        <p14:creationId xmlns:p14="http://schemas.microsoft.com/office/powerpoint/2010/main" val="7022439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41255"/>
            <a:ext cx="8856984" cy="646331"/>
          </a:xfrm>
          <a:prstGeom prst="rect">
            <a:avLst/>
          </a:prstGeom>
        </p:spPr>
        <p:txBody>
          <a:bodyPr wrap="square">
            <a:spAutoFit/>
          </a:bodyPr>
          <a:lstStyle/>
          <a:p>
            <a:pPr algn="ctr"/>
            <a:r>
              <a:rPr lang="ru-RU" dirty="0"/>
              <a:t>Структурная схема формирования целостной эргономической характеристики системы человек-машина</a:t>
            </a:r>
          </a:p>
        </p:txBody>
      </p:sp>
    </p:spTree>
    <p:extLst>
      <p:ext uri="{BB962C8B-B14F-4D97-AF65-F5344CB8AC3E}">
        <p14:creationId xmlns:p14="http://schemas.microsoft.com/office/powerpoint/2010/main" val="2966725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771669"/>
            <a:ext cx="8712968" cy="2862322"/>
          </a:xfrm>
          <a:prstGeom prst="rect">
            <a:avLst/>
          </a:prstGeom>
        </p:spPr>
        <p:txBody>
          <a:bodyPr wrap="square">
            <a:spAutoFit/>
          </a:bodyPr>
          <a:lstStyle/>
          <a:p>
            <a:pPr indent="355600" algn="just"/>
            <a:r>
              <a:rPr lang="ru-RU" dirty="0" smtClean="0"/>
              <a:t>Узкое </a:t>
            </a:r>
            <a:r>
              <a:rPr lang="ru-RU" dirty="0"/>
              <a:t>применение понятия «интерфейс» — графический интерфейс пользователя (</a:t>
            </a:r>
            <a:r>
              <a:rPr lang="en-US" dirty="0"/>
              <a:t>GUI</a:t>
            </a:r>
            <a:r>
              <a:rPr lang="ru-RU" dirty="0"/>
              <a:t>) </a:t>
            </a:r>
            <a:r>
              <a:rPr lang="en-US" dirty="0"/>
              <a:t>WEB</a:t>
            </a:r>
            <a:r>
              <a:rPr lang="ru-RU" dirty="0"/>
              <a:t>-приложений, к которым относятся </a:t>
            </a:r>
            <a:r>
              <a:rPr lang="en-US" dirty="0"/>
              <a:t>WEB</a:t>
            </a:r>
            <a:r>
              <a:rPr lang="ru-RU" dirty="0"/>
              <a:t>-сайты, Интернет-магазины, поисковые порталы, корпора­тивные автоматизированные системы и т.д</a:t>
            </a:r>
            <a:r>
              <a:rPr lang="ru-RU" dirty="0" smtClean="0"/>
              <a:t>.</a:t>
            </a:r>
            <a:r>
              <a:rPr lang="ru-RU" dirty="0"/>
              <a:t> От способов построения интерфейса также зависит правиль­ность понимания отдаваемых системе команд, что позволяет не навредить системе или используемым ею компонентам и рабо­тать эффективно</a:t>
            </a:r>
            <a:r>
              <a:rPr lang="ru-RU" dirty="0" smtClean="0"/>
              <a:t>.</a:t>
            </a:r>
          </a:p>
          <a:p>
            <a:pPr indent="355600" algn="just"/>
            <a:endParaRPr lang="ru-RU" dirty="0"/>
          </a:p>
          <a:p>
            <a:pPr indent="355600" algn="just"/>
            <a:r>
              <a:rPr lang="ru-RU" dirty="0"/>
              <a:t>Узкое применение понятия «интерфейс» — графический интерфейс пользователя (</a:t>
            </a:r>
            <a:r>
              <a:rPr lang="en-US" dirty="0"/>
              <a:t>GUI</a:t>
            </a:r>
            <a:r>
              <a:rPr lang="ru-RU" dirty="0"/>
              <a:t>) </a:t>
            </a:r>
            <a:r>
              <a:rPr lang="en-US" dirty="0"/>
              <a:t>WEB</a:t>
            </a:r>
            <a:r>
              <a:rPr lang="ru-RU" dirty="0"/>
              <a:t>-приложений, к которым относятся </a:t>
            </a:r>
            <a:r>
              <a:rPr lang="en-US" dirty="0"/>
              <a:t>WEB</a:t>
            </a:r>
            <a:r>
              <a:rPr lang="ru-RU" dirty="0"/>
              <a:t>-сайты, Интернет-магазины, поисковые порталы, корпора­тивные автоматизированные системы и т.д</a:t>
            </a:r>
            <a:r>
              <a:rPr lang="ru-RU" dirty="0" smtClean="0"/>
              <a:t>.</a:t>
            </a:r>
            <a:endParaRPr lang="ru-RU" dirty="0"/>
          </a:p>
        </p:txBody>
      </p:sp>
      <p:sp>
        <p:nvSpPr>
          <p:cNvPr id="3" name="TextBox 2"/>
          <p:cNvSpPr txBox="1"/>
          <p:nvPr/>
        </p:nvSpPr>
        <p:spPr>
          <a:xfrm>
            <a:off x="611560" y="260648"/>
            <a:ext cx="2152320" cy="369332"/>
          </a:xfrm>
          <a:prstGeom prst="rect">
            <a:avLst/>
          </a:prstGeom>
          <a:noFill/>
        </p:spPr>
        <p:txBody>
          <a:bodyPr wrap="none" rtlCol="0">
            <a:spAutoFit/>
          </a:bodyPr>
          <a:lstStyle/>
          <a:p>
            <a:r>
              <a:rPr lang="en-US" b="1" dirty="0" smtClean="0">
                <a:solidFill>
                  <a:srgbClr val="FF0000"/>
                </a:solidFill>
              </a:rPr>
              <a:t>GUI &amp; Web interface</a:t>
            </a:r>
            <a:endParaRPr lang="ru-RU" b="1" dirty="0">
              <a:solidFill>
                <a:srgbClr val="FF0000"/>
              </a:solidFill>
            </a:endParaRPr>
          </a:p>
        </p:txBody>
      </p:sp>
    </p:spTree>
    <p:extLst>
      <p:ext uri="{BB962C8B-B14F-4D97-AF65-F5344CB8AC3E}">
        <p14:creationId xmlns:p14="http://schemas.microsoft.com/office/powerpoint/2010/main" val="65715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260648"/>
            <a:ext cx="8856984" cy="5632311"/>
          </a:xfrm>
          <a:prstGeom prst="rect">
            <a:avLst/>
          </a:prstGeom>
        </p:spPr>
        <p:txBody>
          <a:bodyPr wrap="square">
            <a:spAutoFit/>
          </a:bodyPr>
          <a:lstStyle/>
          <a:p>
            <a:pPr indent="355600" algn="just"/>
            <a:r>
              <a:rPr lang="ru-RU" dirty="0"/>
              <a:t>Поскольку </a:t>
            </a:r>
            <a:r>
              <a:rPr lang="en-US" dirty="0"/>
              <a:t>WEB</a:t>
            </a:r>
            <a:r>
              <a:rPr lang="ru-RU" dirty="0"/>
              <a:t>-интерфейс ограничен в возможностях и облада­ет рядом особенностей, то он постоянно требует пристального внимания разработчика</a:t>
            </a:r>
            <a:r>
              <a:rPr lang="ru-RU" dirty="0" smtClean="0"/>
              <a:t>.</a:t>
            </a:r>
          </a:p>
          <a:p>
            <a:pPr indent="355600" algn="just"/>
            <a:endParaRPr lang="ru-RU" dirty="0"/>
          </a:p>
          <a:p>
            <a:pPr marL="342900" indent="-342900" algn="just">
              <a:buFont typeface="+mj-lt"/>
              <a:buAutoNum type="arabicPeriod"/>
            </a:pPr>
            <a:r>
              <a:rPr lang="ru-RU" dirty="0"/>
              <a:t>Во-первых, простота, а порой и скудность </a:t>
            </a:r>
            <a:r>
              <a:rPr lang="en-US" dirty="0"/>
              <a:t>WEB</a:t>
            </a:r>
            <a:r>
              <a:rPr lang="ru-RU" dirty="0"/>
              <a:t>-интерфейса диктуется спецификацией языка разметки НТМ</a:t>
            </a:r>
            <a:r>
              <a:rPr lang="en-US" dirty="0"/>
              <a:t>L</a:t>
            </a:r>
            <a:r>
              <a:rPr lang="ru-RU" dirty="0"/>
              <a:t>. Компонент, который не обеспечивается стандартным кодом НТМ</a:t>
            </a:r>
            <a:r>
              <a:rPr lang="en-US" dirty="0"/>
              <a:t>L</a:t>
            </a:r>
            <a:r>
              <a:rPr lang="ru-RU" dirty="0"/>
              <a:t>, может быть создан только искусственным образом. </a:t>
            </a:r>
            <a:endParaRPr lang="ru-RU" dirty="0" smtClean="0"/>
          </a:p>
          <a:p>
            <a:pPr marL="342900" indent="-342900" algn="just">
              <a:buFont typeface="+mj-lt"/>
              <a:buAutoNum type="arabicPeriod"/>
            </a:pPr>
            <a:r>
              <a:rPr lang="ru-RU" dirty="0" smtClean="0"/>
              <a:t>Во-вторых</a:t>
            </a:r>
            <a:r>
              <a:rPr lang="ru-RU" dirty="0"/>
              <a:t>, способы обмена информацией с пользователем строятся зачастую по общепринятым правилам, а не с учетом особенностей взаимодействия человек — система.</a:t>
            </a:r>
          </a:p>
          <a:p>
            <a:pPr marL="342900" indent="-342900" algn="just">
              <a:buFont typeface="+mj-lt"/>
              <a:buAutoNum type="arabicPeriod"/>
            </a:pPr>
            <a:r>
              <a:rPr lang="ru-RU" dirty="0"/>
              <a:t>В-третьих, свой отпечаток накладывает специфика Всемир­ной паутины, ведь человек при малейших неудобствах в дости­жении своих целей может навсегда уйти «от вас» к другому парт­неру только потому, что предлагаемый способ взаимодействия с вашей системой ему неудобен.</a:t>
            </a:r>
          </a:p>
          <a:p>
            <a:endParaRPr lang="ru-RU" dirty="0" smtClean="0"/>
          </a:p>
          <a:p>
            <a:endParaRPr lang="ru-RU" dirty="0"/>
          </a:p>
          <a:p>
            <a:endParaRPr lang="ru-RU" dirty="0" smtClean="0"/>
          </a:p>
          <a:p>
            <a:pPr indent="355600" algn="just"/>
            <a:r>
              <a:rPr lang="ru-RU" dirty="0" smtClean="0"/>
              <a:t>Конечно </a:t>
            </a:r>
            <a:r>
              <a:rPr lang="ru-RU" dirty="0"/>
              <a:t>же, проблемы в пользовательском интерфейсе </a:t>
            </a:r>
            <a:r>
              <a:rPr lang="en-US" dirty="0"/>
              <a:t>WEB</a:t>
            </a:r>
            <a:r>
              <a:rPr lang="ru-RU" dirty="0"/>
              <a:t>-сайта не приведут к таким катастрофическим последствиям, как недо­работки в системе управления автомобилем, но они создадут ус­талость, напряженность и недовольство вашего посетителя, что может сказаться на вашем рейтинге и популярности вашего ре­сурса.</a:t>
            </a:r>
          </a:p>
        </p:txBody>
      </p:sp>
    </p:spTree>
    <p:extLst>
      <p:ext uri="{BB962C8B-B14F-4D97-AF65-F5344CB8AC3E}">
        <p14:creationId xmlns:p14="http://schemas.microsoft.com/office/powerpoint/2010/main" val="3412832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693851"/>
            <a:ext cx="8856984" cy="4247317"/>
          </a:xfrm>
          <a:prstGeom prst="rect">
            <a:avLst/>
          </a:prstGeom>
        </p:spPr>
        <p:txBody>
          <a:bodyPr wrap="square">
            <a:spAutoFit/>
          </a:bodyPr>
          <a:lstStyle/>
          <a:p>
            <a:pPr indent="355600" algn="just"/>
            <a:r>
              <a:rPr lang="ru-RU" b="1" dirty="0"/>
              <a:t>Пользовательский интерфейс </a:t>
            </a:r>
            <a:r>
              <a:rPr lang="ru-RU" dirty="0"/>
              <a:t>– это совокупность информационной модели проблемной области, средств и способов взаимодействия пользователя с информационной моделью, а также компонентов, обеспечивающих формирование информационной модели. </a:t>
            </a:r>
            <a:endParaRPr lang="en-US" dirty="0" smtClean="0"/>
          </a:p>
          <a:p>
            <a:pPr indent="355600" algn="just"/>
            <a:endParaRPr lang="ru-RU" dirty="0"/>
          </a:p>
          <a:p>
            <a:pPr indent="355600" algn="just"/>
            <a:r>
              <a:rPr lang="ru-RU" dirty="0"/>
              <a:t>Интерфейс пользователя, возможно является самой важной частью приложения, - это то, что видит пользователь.  Для него интерфейс и есть само приложение. </a:t>
            </a:r>
            <a:endParaRPr lang="en-US" dirty="0" smtClean="0"/>
          </a:p>
          <a:p>
            <a:pPr indent="355600" algn="just"/>
            <a:endParaRPr lang="ru-RU" dirty="0"/>
          </a:p>
          <a:p>
            <a:pPr indent="355600" algn="just"/>
            <a:r>
              <a:rPr lang="ru-RU" b="1" dirty="0"/>
              <a:t>Интерфейс</a:t>
            </a:r>
            <a:r>
              <a:rPr lang="ru-RU" dirty="0"/>
              <a:t> – это способ, которым выполняется какая-либо задача с помощью какого-либо продукта. </a:t>
            </a:r>
            <a:endParaRPr lang="en-US" dirty="0" smtClean="0"/>
          </a:p>
          <a:p>
            <a:pPr indent="355600" algn="just"/>
            <a:endParaRPr lang="ru-RU" dirty="0"/>
          </a:p>
          <a:p>
            <a:pPr indent="355600" algn="just"/>
            <a:r>
              <a:rPr lang="ru-RU" dirty="0"/>
              <a:t>Можно расширить эти определения тем, что интерфейс содержит полный спектр взаимодействия между пользователем и компьютером. В этот термин включается аппаратное и программное обеспечение компьютера, дающее информацию пользователю и позволяющему ему работать с компьютером. </a:t>
            </a:r>
          </a:p>
        </p:txBody>
      </p:sp>
      <p:sp>
        <p:nvSpPr>
          <p:cNvPr id="3" name="TextBox 2"/>
          <p:cNvSpPr txBox="1"/>
          <p:nvPr/>
        </p:nvSpPr>
        <p:spPr>
          <a:xfrm>
            <a:off x="251520" y="147334"/>
            <a:ext cx="6793398" cy="369332"/>
          </a:xfrm>
          <a:prstGeom prst="rect">
            <a:avLst/>
          </a:prstGeom>
          <a:noFill/>
        </p:spPr>
        <p:txBody>
          <a:bodyPr wrap="none" rtlCol="0">
            <a:spAutoFit/>
          </a:bodyPr>
          <a:lstStyle/>
          <a:p>
            <a:r>
              <a:rPr lang="ru-RU" b="1" i="1" dirty="0" smtClean="0">
                <a:solidFill>
                  <a:srgbClr val="FF0000"/>
                </a:solidFill>
              </a:rPr>
              <a:t>Пользовательский интерфейс. Система «человек-компьютер»</a:t>
            </a:r>
            <a:endParaRPr lang="ru-RU" b="1" i="1" dirty="0">
              <a:solidFill>
                <a:srgbClr val="FF0000"/>
              </a:solidFill>
            </a:endParaRPr>
          </a:p>
        </p:txBody>
      </p:sp>
    </p:spTree>
    <p:extLst>
      <p:ext uri="{BB962C8B-B14F-4D97-AF65-F5344CB8AC3E}">
        <p14:creationId xmlns:p14="http://schemas.microsoft.com/office/powerpoint/2010/main" val="3058849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79512" y="692696"/>
            <a:ext cx="8784976" cy="5355312"/>
          </a:xfrm>
          <a:prstGeom prst="rect">
            <a:avLst/>
          </a:prstGeom>
        </p:spPr>
        <p:txBody>
          <a:bodyPr wrap="square">
            <a:spAutoFit/>
          </a:bodyPr>
          <a:lstStyle/>
          <a:p>
            <a:pPr indent="355600" algn="just"/>
            <a:r>
              <a:rPr lang="ru-RU" dirty="0"/>
              <a:t>Человеко-машинное взаимодействие (ЧМВ), или иначе пользователь­ский интерфейс (ПИ) обеспечивает связь между пользователем и компь­ютером. Он позволяет достигать поставленных целей, успешно находить решение поставленной задачи. Взаимодействие — обмен действиями и реакциями на эти действия между компьютером и пользователем</a:t>
            </a:r>
            <a:r>
              <a:rPr lang="ru-RU" dirty="0" smtClean="0"/>
              <a:t>.</a:t>
            </a:r>
            <a:endParaRPr lang="en-US" dirty="0" smtClean="0"/>
          </a:p>
          <a:p>
            <a:pPr indent="355600" algn="just"/>
            <a:endParaRPr lang="ru-RU" dirty="0"/>
          </a:p>
          <a:p>
            <a:pPr indent="355600" algn="just"/>
            <a:r>
              <a:rPr lang="ru-RU" dirty="0"/>
              <a:t>ПИ — совокупность информационной модели предметной области, средств и способов взаимодействия пользователя с информационной мо­делью, а также компонентов, обеспечивающих формирование информа­ционной модели в процессе работы программной системы. Информаци­онная модель — условное представление предметной области, формируе­мое с помощью визуальных и звуковых компьютерных объектов, отражающих состав и взаимодействие реальных компонентов предметной области. </a:t>
            </a:r>
            <a:endParaRPr lang="ru-RU" dirty="0" smtClean="0"/>
          </a:p>
          <a:p>
            <a:pPr indent="355600" algn="just"/>
            <a:endParaRPr lang="ru-RU" dirty="0"/>
          </a:p>
          <a:p>
            <a:pPr indent="355600" algn="just"/>
            <a:r>
              <a:rPr lang="ru-RU" dirty="0" smtClean="0"/>
              <a:t>Интерфейс </a:t>
            </a:r>
            <a:r>
              <a:rPr lang="ru-RU" dirty="0"/>
              <a:t>включает</a:t>
            </a:r>
            <a:r>
              <a:rPr lang="ru-RU" dirty="0" smtClean="0"/>
              <a:t>:</a:t>
            </a:r>
          </a:p>
          <a:p>
            <a:pPr indent="355600" algn="just"/>
            <a:endParaRPr lang="ru-RU" dirty="0"/>
          </a:p>
          <a:p>
            <a:pPr indent="355600" algn="just"/>
            <a:r>
              <a:rPr lang="ru-RU" dirty="0"/>
              <a:t>• язык представления — общение компьютера с пользователем,</a:t>
            </a:r>
          </a:p>
          <a:p>
            <a:pPr indent="355600" algn="just"/>
            <a:r>
              <a:rPr lang="ru-RU" dirty="0"/>
              <a:t>• язык действий — общение пользователя с компьютером,</a:t>
            </a:r>
          </a:p>
          <a:p>
            <a:pPr indent="355600" algn="just"/>
            <a:r>
              <a:rPr lang="ru-RU" dirty="0"/>
              <a:t>• представление пользовательского интерфейса.</a:t>
            </a:r>
          </a:p>
        </p:txBody>
      </p:sp>
    </p:spTree>
    <p:extLst>
      <p:ext uri="{BB962C8B-B14F-4D97-AF65-F5344CB8AC3E}">
        <p14:creationId xmlns:p14="http://schemas.microsoft.com/office/powerpoint/2010/main" val="4058301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51520" y="474345"/>
            <a:ext cx="8712968" cy="5355312"/>
          </a:xfrm>
          <a:prstGeom prst="rect">
            <a:avLst/>
          </a:prstGeom>
        </p:spPr>
        <p:txBody>
          <a:bodyPr wrap="square">
            <a:spAutoFit/>
          </a:bodyPr>
          <a:lstStyle/>
          <a:p>
            <a:pPr indent="355600" algn="just"/>
            <a:r>
              <a:rPr lang="ru-RU" dirty="0" smtClean="0"/>
              <a:t>Имеется</a:t>
            </a:r>
            <a:r>
              <a:rPr lang="en-US" dirty="0" smtClean="0"/>
              <a:t> </a:t>
            </a:r>
            <a:r>
              <a:rPr lang="ru-RU" dirty="0" smtClean="0"/>
              <a:t> </a:t>
            </a:r>
            <a:r>
              <a:rPr lang="ru-RU" dirty="0"/>
              <a:t>ряд способов, которыми пользова­тель мог бы связываться с компьютером</a:t>
            </a:r>
            <a:r>
              <a:rPr lang="ru-RU" dirty="0" smtClean="0"/>
              <a:t>:</a:t>
            </a:r>
          </a:p>
          <a:p>
            <a:pPr indent="355600" algn="just"/>
            <a:endParaRPr lang="ru-RU" dirty="0"/>
          </a:p>
          <a:p>
            <a:pPr marL="342900" lvl="0" indent="-342900" algn="just">
              <a:buFont typeface="+mj-lt"/>
              <a:buAutoNum type="arabicPeriod"/>
            </a:pPr>
            <a:r>
              <a:rPr lang="ru-RU" dirty="0"/>
              <a:t>Языки команд — пользователь управляет системой, вводя соответ­ствующие команды в тестовом режиме</a:t>
            </a:r>
            <a:r>
              <a:rPr lang="ru-RU" dirty="0" smtClean="0"/>
              <a:t>.</a:t>
            </a:r>
            <a:endParaRPr lang="en-US" dirty="0" smtClean="0"/>
          </a:p>
          <a:p>
            <a:pPr marL="342900" lvl="0" indent="-342900" algn="just">
              <a:buFont typeface="+mj-lt"/>
              <a:buAutoNum type="arabicPeriod"/>
            </a:pPr>
            <a:endParaRPr lang="ru-RU" dirty="0"/>
          </a:p>
          <a:p>
            <a:pPr marL="342900" lvl="0" indent="-342900" algn="just">
              <a:buFont typeface="+mj-lt"/>
              <a:buAutoNum type="arabicPeriod"/>
            </a:pPr>
            <a:r>
              <a:rPr lang="ru-RU" dirty="0"/>
              <a:t>Вопрос и ответ — диалог, где компьютер задает вопросы, а пользо­ватель отвечает ему (или наоборот</a:t>
            </a:r>
            <a:r>
              <a:rPr lang="ru-RU" dirty="0" smtClean="0"/>
              <a:t>).</a:t>
            </a:r>
            <a:endParaRPr lang="en-US" dirty="0" smtClean="0"/>
          </a:p>
          <a:p>
            <a:pPr marL="342900" lvl="0" indent="-342900" algn="just">
              <a:buFont typeface="+mj-lt"/>
              <a:buAutoNum type="arabicPeriod"/>
            </a:pPr>
            <a:endParaRPr lang="ru-RU" dirty="0"/>
          </a:p>
          <a:p>
            <a:pPr marL="342900" lvl="0" indent="-342900" algn="just">
              <a:buFont typeface="+mj-lt"/>
              <a:buAutoNum type="arabicPeriod"/>
            </a:pPr>
            <a:r>
              <a:rPr lang="ru-RU" dirty="0"/>
              <a:t>Формы — пользователь заполняет формы или поля диалога, вводя данные в необходимые поля. </a:t>
            </a:r>
            <a:endParaRPr lang="en-US" dirty="0" smtClean="0"/>
          </a:p>
          <a:p>
            <a:pPr marL="342900" lvl="0" indent="-342900" algn="just">
              <a:buFont typeface="+mj-lt"/>
              <a:buAutoNum type="arabicPeriod"/>
            </a:pPr>
            <a:endParaRPr lang="ru-RU" dirty="0"/>
          </a:p>
          <a:p>
            <a:pPr marL="342900" lvl="0" indent="-342900" algn="just">
              <a:buFont typeface="+mj-lt"/>
              <a:buAutoNum type="arabicPeriod"/>
            </a:pPr>
            <a:r>
              <a:rPr lang="ru-RU" dirty="0"/>
              <a:t>Меню — пользователь обеспечен рядом опций и управляет </a:t>
            </a:r>
            <a:r>
              <a:rPr lang="ru-RU" dirty="0" smtClean="0"/>
              <a:t>системой</a:t>
            </a:r>
            <a:r>
              <a:rPr lang="ru-RU" dirty="0"/>
              <a:t>, выбирая необходимые пункты</a:t>
            </a:r>
            <a:r>
              <a:rPr lang="ru-RU" dirty="0" smtClean="0"/>
              <a:t>.</a:t>
            </a:r>
            <a:endParaRPr lang="en-US" dirty="0" smtClean="0"/>
          </a:p>
          <a:p>
            <a:pPr marL="342900" lvl="0" indent="-342900" algn="just">
              <a:buFont typeface="+mj-lt"/>
              <a:buAutoNum type="arabicPeriod"/>
            </a:pPr>
            <a:endParaRPr lang="ru-RU" dirty="0"/>
          </a:p>
          <a:p>
            <a:pPr marL="342900" lvl="0" indent="-342900" algn="just">
              <a:buFont typeface="+mj-lt"/>
              <a:buAutoNum type="arabicPeriod"/>
            </a:pPr>
            <a:r>
              <a:rPr lang="ru-RU" dirty="0"/>
              <a:t>Прямое манипулирование — пользователь управляет объектами на экране посредством устройства манипулирования, типа мыши. </a:t>
            </a:r>
            <a:br>
              <a:rPr lang="ru-RU" dirty="0"/>
            </a:br>
            <a:r>
              <a:rPr lang="ru-RU" dirty="0" smtClean="0"/>
              <a:t>ГПИ </a:t>
            </a:r>
            <a:r>
              <a:rPr lang="ru-RU" dirty="0"/>
              <a:t>— Графический Интерфейс Пользователя (</a:t>
            </a:r>
            <a:r>
              <a:rPr lang="en-US" dirty="0"/>
              <a:t>GUI</a:t>
            </a:r>
            <a:r>
              <a:rPr lang="ru-RU" dirty="0"/>
              <a:t>) — другой термин, используемый для интерфейса прямого манипулирования.</a:t>
            </a:r>
          </a:p>
        </p:txBody>
      </p:sp>
      <p:sp>
        <p:nvSpPr>
          <p:cNvPr id="3" name="TextBox 2"/>
          <p:cNvSpPr txBox="1"/>
          <p:nvPr/>
        </p:nvSpPr>
        <p:spPr>
          <a:xfrm>
            <a:off x="107504" y="100089"/>
            <a:ext cx="5516895" cy="369332"/>
          </a:xfrm>
          <a:prstGeom prst="rect">
            <a:avLst/>
          </a:prstGeom>
          <a:noFill/>
        </p:spPr>
        <p:txBody>
          <a:bodyPr wrap="none" rtlCol="0">
            <a:spAutoFit/>
          </a:bodyPr>
          <a:lstStyle/>
          <a:p>
            <a:r>
              <a:rPr lang="ru-RU" b="1" dirty="0" smtClean="0">
                <a:solidFill>
                  <a:srgbClr val="FF0000"/>
                </a:solidFill>
              </a:rPr>
              <a:t>Программные средства реализации взаимодействия</a:t>
            </a:r>
            <a:endParaRPr lang="ru-RU" b="1" dirty="0">
              <a:solidFill>
                <a:srgbClr val="FF0000"/>
              </a:solidFill>
            </a:endParaRPr>
          </a:p>
        </p:txBody>
      </p:sp>
    </p:spTree>
    <p:extLst>
      <p:ext uri="{BB962C8B-B14F-4D97-AF65-F5344CB8AC3E}">
        <p14:creationId xmlns:p14="http://schemas.microsoft.com/office/powerpoint/2010/main" val="1499207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260648"/>
            <a:ext cx="8856984" cy="6186309"/>
          </a:xfrm>
          <a:prstGeom prst="rect">
            <a:avLst/>
          </a:prstGeom>
        </p:spPr>
        <p:txBody>
          <a:bodyPr wrap="square">
            <a:spAutoFit/>
          </a:bodyPr>
          <a:lstStyle/>
          <a:p>
            <a:pPr indent="355600" algn="just"/>
            <a:r>
              <a:rPr lang="ru-RU" dirty="0"/>
              <a:t>Формы — основной элемент интерфейса. Назначение форм — удоб­ный ввод и просмотр данных, состояния, сообщений автоматизированной системы. Основные принципы проектирования форм</a:t>
            </a:r>
            <a:r>
              <a:rPr lang="ru-RU" dirty="0" smtClean="0"/>
              <a:t>:</a:t>
            </a:r>
          </a:p>
          <a:p>
            <a:pPr indent="355600" algn="just"/>
            <a:endParaRPr lang="ru-RU" dirty="0"/>
          </a:p>
          <a:p>
            <a:pPr marL="342900" lvl="0" indent="-342900" algn="just">
              <a:buFont typeface="+mj-lt"/>
              <a:buAutoNum type="arabicPeriod"/>
            </a:pPr>
            <a:r>
              <a:rPr lang="ru-RU" dirty="0"/>
              <a:t>Форма проектируется для более удобного, более понятного и ско­рейшего достижения решения поставленной задачи. Если форма переносится из бумажной формы, то передвижение по смежным полям не должно вызывать затруднений у пользователя</a:t>
            </a:r>
            <a:r>
              <a:rPr lang="ru-RU" dirty="0" smtClean="0"/>
              <a:t>.</a:t>
            </a:r>
            <a:endParaRPr lang="en-US" dirty="0" smtClean="0"/>
          </a:p>
          <a:p>
            <a:pPr marL="342900" lvl="0" indent="-342900" algn="just">
              <a:buFont typeface="+mj-lt"/>
              <a:buAutoNum type="arabicPeriod"/>
            </a:pPr>
            <a:endParaRPr lang="ru-RU" dirty="0"/>
          </a:p>
          <a:p>
            <a:pPr marL="342900" lvl="0" indent="-342900" algn="just">
              <a:buFont typeface="+mj-lt"/>
              <a:buAutoNum type="arabicPeriod"/>
            </a:pPr>
            <a:r>
              <a:rPr lang="ru-RU" dirty="0"/>
              <a:t>Размещение информационных единиц на пространстве формы дол­жно соответствовать логике ее будущего использования: это зависит от необходимой последовательности доступа к информационным единицам, частотой их использования, а также от относительной важности элементов</a:t>
            </a:r>
            <a:r>
              <a:rPr lang="ru-RU" dirty="0" smtClean="0"/>
              <a:t>.</a:t>
            </a:r>
            <a:endParaRPr lang="en-US" dirty="0" smtClean="0"/>
          </a:p>
          <a:p>
            <a:pPr marL="342900" lvl="0" indent="-342900" algn="just">
              <a:buFont typeface="+mj-lt"/>
              <a:buAutoNum type="arabicPeriod"/>
            </a:pPr>
            <a:endParaRPr lang="ru-RU" dirty="0"/>
          </a:p>
          <a:p>
            <a:pPr marL="342900" lvl="0" indent="-342900" algn="just">
              <a:buFont typeface="+mj-lt"/>
              <a:buAutoNum type="arabicPeriod"/>
            </a:pPr>
            <a:r>
              <a:rPr lang="ru-RU" dirty="0"/>
              <a:t>Важно использовать незаполненное пространство, чтобы создать равновесие и симметрию среди информационных элементов фор­мы, для фиксации внимания пользователя в нужном направлении</a:t>
            </a:r>
            <a:r>
              <a:rPr lang="ru-RU" dirty="0" smtClean="0"/>
              <a:t>.</a:t>
            </a:r>
            <a:endParaRPr lang="en-US" dirty="0" smtClean="0"/>
          </a:p>
          <a:p>
            <a:pPr marL="342900" lvl="0" indent="-342900" algn="just">
              <a:buFont typeface="+mj-lt"/>
              <a:buAutoNum type="arabicPeriod"/>
            </a:pPr>
            <a:endParaRPr lang="ru-RU" dirty="0"/>
          </a:p>
          <a:p>
            <a:pPr marL="342900" lvl="0" indent="-342900" algn="just">
              <a:buFont typeface="+mj-lt"/>
              <a:buAutoNum type="arabicPeriod"/>
            </a:pPr>
            <a:r>
              <a:rPr lang="ru-RU" dirty="0"/>
              <a:t>Логические группы элементов необходимо отделять пробелами, строками, цветовыми или другими визуальными средствами</a:t>
            </a:r>
            <a:r>
              <a:rPr lang="ru-RU" dirty="0" smtClean="0"/>
              <a:t>.</a:t>
            </a:r>
            <a:endParaRPr lang="en-US" dirty="0" smtClean="0"/>
          </a:p>
          <a:p>
            <a:pPr marL="342900" lvl="0" indent="-342900" algn="just">
              <a:buFont typeface="+mj-lt"/>
              <a:buAutoNum type="arabicPeriod"/>
            </a:pPr>
            <a:endParaRPr lang="ru-RU" dirty="0"/>
          </a:p>
          <a:p>
            <a:pPr marL="342900" lvl="0" indent="-342900" algn="just">
              <a:buFont typeface="+mj-lt"/>
              <a:buAutoNum type="arabicPeriod"/>
            </a:pPr>
            <a:r>
              <a:rPr lang="ru-RU" dirty="0"/>
              <a:t>Взаимозависимые или связанные элементы должны отображаться в одной форме.</a:t>
            </a:r>
          </a:p>
        </p:txBody>
      </p:sp>
    </p:spTree>
    <p:extLst>
      <p:ext uri="{BB962C8B-B14F-4D97-AF65-F5344CB8AC3E}">
        <p14:creationId xmlns:p14="http://schemas.microsoft.com/office/powerpoint/2010/main" val="3617240175"/>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683</TotalTime>
  <Words>3722</Words>
  <Application>Microsoft Office PowerPoint</Application>
  <PresentationFormat>Экран (4:3)</PresentationFormat>
  <Paragraphs>232</Paragraphs>
  <Slides>38</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38</vt:i4>
      </vt:variant>
    </vt:vector>
  </HeadingPairs>
  <TitlesOfParts>
    <vt:vector size="39" baseType="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veronika</dc:creator>
  <cp:lastModifiedBy>RePack by Diakov</cp:lastModifiedBy>
  <cp:revision>23</cp:revision>
  <dcterms:created xsi:type="dcterms:W3CDTF">2017-02-20T05:00:13Z</dcterms:created>
  <dcterms:modified xsi:type="dcterms:W3CDTF">2018-03-02T09:06:54Z</dcterms:modified>
</cp:coreProperties>
</file>