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81" r:id="rId2"/>
    <p:sldId id="282" r:id="rId3"/>
    <p:sldId id="283" r:id="rId4"/>
    <p:sldId id="296" r:id="rId5"/>
    <p:sldId id="268" r:id="rId6"/>
    <p:sldId id="295" r:id="rId7"/>
    <p:sldId id="294" r:id="rId8"/>
    <p:sldId id="291" r:id="rId9"/>
    <p:sldId id="284" r:id="rId10"/>
    <p:sldId id="276" r:id="rId11"/>
    <p:sldId id="302" r:id="rId12"/>
    <p:sldId id="285" r:id="rId13"/>
    <p:sldId id="297" r:id="rId14"/>
    <p:sldId id="299" r:id="rId15"/>
    <p:sldId id="292" r:id="rId16"/>
    <p:sldId id="298" r:id="rId17"/>
    <p:sldId id="293" r:id="rId18"/>
    <p:sldId id="277" r:id="rId19"/>
    <p:sldId id="286" r:id="rId20"/>
    <p:sldId id="289" r:id="rId21"/>
    <p:sldId id="301" r:id="rId22"/>
    <p:sldId id="287" r:id="rId23"/>
    <p:sldId id="278" r:id="rId24"/>
    <p:sldId id="257" r:id="rId25"/>
    <p:sldId id="258" r:id="rId26"/>
    <p:sldId id="259" r:id="rId27"/>
    <p:sldId id="260" r:id="rId28"/>
    <p:sldId id="261" r:id="rId29"/>
    <p:sldId id="272" r:id="rId30"/>
    <p:sldId id="273" r:id="rId31"/>
    <p:sldId id="262" r:id="rId32"/>
    <p:sldId id="263" r:id="rId33"/>
    <p:sldId id="274" r:id="rId34"/>
    <p:sldId id="256" r:id="rId35"/>
    <p:sldId id="265" r:id="rId36"/>
    <p:sldId id="267" r:id="rId37"/>
    <p:sldId id="275" r:id="rId38"/>
    <p:sldId id="300" r:id="rId39"/>
    <p:sldId id="264" r:id="rId40"/>
    <p:sldId id="266" r:id="rId41"/>
    <p:sldId id="269" r:id="rId42"/>
    <p:sldId id="270" r:id="rId43"/>
    <p:sldId id="271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2" autoAdjust="0"/>
    <p:restoredTop sz="86447" autoAdjust="0"/>
  </p:normalViewPr>
  <p:slideViewPr>
    <p:cSldViewPr>
      <p:cViewPr varScale="1">
        <p:scale>
          <a:sx n="105" d="100"/>
          <a:sy n="105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0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36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89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6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08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5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9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7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5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92D00-23FD-49BA-A8B6-E277522CD6EA}" type="datetimeFigureOut">
              <a:rPr lang="ru-RU" smtClean="0"/>
              <a:t>13.04.2018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77636-C4C1-4C10-AA40-9CA980182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pgenerator.ru/blog/2014/12/26/opasna-li-ikonka-gamburger-dlya-zdorovya-vashej-konversii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OASIS_consortium" TargetMode="External"/><Relationship Id="rId3" Type="http://schemas.openxmlformats.org/officeDocument/2006/relationships/hyperlink" Target="https://ru.wikipedia.org/wiki/%D0%98%D0%BD%D1%82%D0%B5%D1%80%D1%84%D0%B5%D0%B9%D1%81_%D0%BF%D0%BE%D0%BB%D1%8C%D0%B7%D0%BE%D0%B2%D0%B0%D1%82%D0%B5%D0%BB%D1%8F" TargetMode="External"/><Relationship Id="rId7" Type="http://schemas.openxmlformats.org/officeDocument/2006/relationships/hyperlink" Target="https://ru.wikipedia.org/wiki/Windows_Presentation_Foundation" TargetMode="External"/><Relationship Id="rId2" Type="http://schemas.openxmlformats.org/officeDocument/2006/relationships/hyperlink" Target="https://ru.wikipedia.org/wiki/X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XAML" TargetMode="External"/><Relationship Id="rId5" Type="http://schemas.openxmlformats.org/officeDocument/2006/relationships/hyperlink" Target="https://ru.wikipedia.org/wiki/Microsoft_Visual_Studio" TargetMode="External"/><Relationship Id="rId10" Type="http://schemas.openxmlformats.org/officeDocument/2006/relationships/hyperlink" Target="https://ru.wikipedia.org/wiki/PDA" TargetMode="External"/><Relationship Id="rId4" Type="http://schemas.openxmlformats.org/officeDocument/2006/relationships/hyperlink" Target="https://ru.wikipedia.org/wiki/%D0%9F%D1%80%D0%B8%D0%BA%D0%BB%D0%B0%D0%B4%D0%BD%D0%BE%D0%B5_%D0%BF%D1%80%D0%BE%D0%B3%D1%80%D0%B0%D0%BC%D0%BC%D0%BD%D0%BE%D0%B5_%D0%BE%D0%B1%D0%B5%D1%81%D0%BF%D0%B5%D1%87%D0%B5%D0%BD%D0%B8%D0%B5" TargetMode="External"/><Relationship Id="rId9" Type="http://schemas.openxmlformats.org/officeDocument/2006/relationships/hyperlink" Target="https://ru.wikipedia.org/wiki/Microsoft_Window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Windows_7" TargetMode="External"/><Relationship Id="rId3" Type="http://schemas.openxmlformats.org/officeDocument/2006/relationships/hyperlink" Target="https://ru.wikipedia.org/wiki/.NET_Framework" TargetMode="External"/><Relationship Id="rId7" Type="http://schemas.openxmlformats.org/officeDocument/2006/relationships/hyperlink" Target="https://ru.wikipedia.org/wiki/Windows_Vista" TargetMode="External"/><Relationship Id="rId2" Type="http://schemas.openxmlformats.org/officeDocument/2006/relationships/hyperlink" Target="https://ru.wikipedia.org/wiki/Windo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wikipedia.org/wiki/Windows_Presentation_Foundation#cite_note-2" TargetMode="External"/><Relationship Id="rId11" Type="http://schemas.openxmlformats.org/officeDocument/2006/relationships/hyperlink" Target="https://ru.wikipedia.org/wiki/%D0%91%D1%80%D0%B0%D1%83%D0%B7%D0%B5%D1%80" TargetMode="External"/><Relationship Id="rId5" Type="http://schemas.openxmlformats.org/officeDocument/2006/relationships/hyperlink" Target="https://ru.wikipedia.org/wiki/XAML" TargetMode="External"/><Relationship Id="rId10" Type="http://schemas.openxmlformats.org/officeDocument/2006/relationships/hyperlink" Target="https://ru.wikipedia.org/wiki/Windows_8.1" TargetMode="External"/><Relationship Id="rId4" Type="http://schemas.openxmlformats.org/officeDocument/2006/relationships/hyperlink" Target="https://ru.wikipedia.org/wiki/.NET_Framework_3.0" TargetMode="External"/><Relationship Id="rId9" Type="http://schemas.openxmlformats.org/officeDocument/2006/relationships/hyperlink" Target="https://ru.wikipedia.org/wiki/Windows_8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8932"/>
            <a:ext cx="4290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Критерии эффективного интерфейса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80038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7663" algn="just"/>
            <a:r>
              <a:rPr lang="ru-RU" dirty="0" smtClean="0"/>
              <a:t>Набор критериев для оценки качества  и связи между ними можно изобразить в виде схемы. 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707904" y="2132856"/>
            <a:ext cx="158417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Качество интерфейса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525388" y="1124744"/>
            <a:ext cx="1944216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Понимание пользователей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028827" y="1268760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Управляемость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51992" y="2132856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Эстетическое чувство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028827" y="2996952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Соответствие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438568" y="3140968"/>
            <a:ext cx="212229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Эффективность проектирования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868144" y="2132856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Надобность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868144" y="1268760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Пригодность к использованию</a:t>
            </a:r>
            <a:endParaRPr lang="ru-RU" sz="1600" i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868144" y="2996952"/>
            <a:ext cx="2016224" cy="7200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1600" i="1" dirty="0" smtClean="0">
                <a:solidFill>
                  <a:schemeClr val="tx1"/>
                </a:solidFill>
              </a:rPr>
              <a:t>Изменяемость</a:t>
            </a:r>
            <a:endParaRPr lang="ru-RU" sz="1600" i="1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5" idx="4"/>
            <a:endCxn id="4" idx="0"/>
          </p:cNvCxnSpPr>
          <p:nvPr/>
        </p:nvCxnSpPr>
        <p:spPr>
          <a:xfrm>
            <a:off x="4497496" y="1844824"/>
            <a:ext cx="249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5"/>
            <a:endCxn id="4" idx="1"/>
          </p:cNvCxnSpPr>
          <p:nvPr/>
        </p:nvCxnSpPr>
        <p:spPr>
          <a:xfrm>
            <a:off x="2749782" y="1883387"/>
            <a:ext cx="1190119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4" idx="2"/>
          </p:cNvCxnSpPr>
          <p:nvPr/>
        </p:nvCxnSpPr>
        <p:spPr>
          <a:xfrm>
            <a:off x="3068216" y="2492896"/>
            <a:ext cx="6396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7"/>
            <a:endCxn id="4" idx="3"/>
          </p:cNvCxnSpPr>
          <p:nvPr/>
        </p:nvCxnSpPr>
        <p:spPr>
          <a:xfrm flipV="1">
            <a:off x="2749782" y="2747483"/>
            <a:ext cx="1190119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9" idx="0"/>
            <a:endCxn id="4" idx="4"/>
          </p:cNvCxnSpPr>
          <p:nvPr/>
        </p:nvCxnSpPr>
        <p:spPr>
          <a:xfrm flipV="1">
            <a:off x="4499715" y="2852936"/>
            <a:ext cx="277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1" idx="3"/>
            <a:endCxn id="4" idx="7"/>
          </p:cNvCxnSpPr>
          <p:nvPr/>
        </p:nvCxnSpPr>
        <p:spPr>
          <a:xfrm flipH="1">
            <a:off x="5060083" y="1883387"/>
            <a:ext cx="1103330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2"/>
            <a:endCxn id="4" idx="6"/>
          </p:cNvCxnSpPr>
          <p:nvPr/>
        </p:nvCxnSpPr>
        <p:spPr>
          <a:xfrm flipH="1">
            <a:off x="5292080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1"/>
            <a:endCxn id="4" idx="5"/>
          </p:cNvCxnSpPr>
          <p:nvPr/>
        </p:nvCxnSpPr>
        <p:spPr>
          <a:xfrm flipH="1" flipV="1">
            <a:off x="5060083" y="2747483"/>
            <a:ext cx="1103330" cy="3549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30767" y="4051811"/>
            <a:ext cx="462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/>
              <a:t>Рисунок. Критерии качества интерактивного дизайна</a:t>
            </a:r>
            <a:endParaRPr lang="ru-RU" sz="1400" b="1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7504" y="4581128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dirty="0" smtClean="0"/>
              <a:t>Критерии проектирования соотносятся с другими и образуют понятие «качество интерфейса» (см. рисунок). Данное понятие определяется так: взятые вместе критерии  поднимают один ключевой вопрос – как эффективный интерактивный дизайн обеспечивает людям успешный и положительный опыт работы?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10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55994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663" algn="just"/>
            <a:r>
              <a:rPr lang="ru-RU" dirty="0"/>
              <a:t>В основе </a:t>
            </a:r>
            <a:r>
              <a:rPr lang="ru-RU" b="1" dirty="0" smtClean="0"/>
              <a:t>ментальной модели </a:t>
            </a:r>
            <a:r>
              <a:rPr lang="ru-RU" dirty="0" smtClean="0"/>
              <a:t>– все взаимоотношения между пользователями и их компьютерами, поэтому она является фундаментом для выработки принципов и правил пользовательского интерфейса.</a:t>
            </a:r>
          </a:p>
          <a:p>
            <a:pPr indent="347663" algn="just"/>
            <a:endParaRPr lang="ru-RU" dirty="0" smtClean="0"/>
          </a:p>
          <a:p>
            <a:pPr indent="347663" algn="just"/>
            <a:r>
              <a:rPr lang="ru-RU" dirty="0" smtClean="0"/>
              <a:t> </a:t>
            </a:r>
            <a:r>
              <a:rPr lang="ru-RU" dirty="0"/>
              <a:t>«Пользователи </a:t>
            </a:r>
            <a:r>
              <a:rPr lang="ru-RU" dirty="0" smtClean="0"/>
              <a:t>всегда имеют ментальные модели и будут разрабатывать и модифицировать их независимо от особенностей системы. Задача проектировщиков пользовательского интерфейса – сделать всё возможное, чтобы облегчить процесс разработки эффективной ментальной модели».</a:t>
            </a:r>
          </a:p>
          <a:p>
            <a:pPr indent="347663" algn="just"/>
            <a:endParaRPr lang="ru-RU" dirty="0" smtClean="0"/>
          </a:p>
          <a:p>
            <a:pPr indent="347663" algn="just"/>
            <a:r>
              <a:rPr lang="ru-RU" dirty="0" smtClean="0"/>
              <a:t>Когда мы переносим знания об окружающем мире в мир компьютеров, начинает действовать концепция </a:t>
            </a:r>
            <a:r>
              <a:rPr lang="ru-RU" b="1" dirty="0"/>
              <a:t>метафор</a:t>
            </a:r>
            <a:r>
              <a:rPr lang="ru-RU" dirty="0"/>
              <a:t>. </a:t>
            </a:r>
            <a:endParaRPr lang="ru-RU" dirty="0" smtClean="0"/>
          </a:p>
          <a:p>
            <a:pPr indent="347663" algn="just"/>
            <a:endParaRPr lang="ru-RU" i="1" dirty="0" smtClean="0"/>
          </a:p>
          <a:p>
            <a:pPr indent="347663" algn="just"/>
            <a:r>
              <a:rPr lang="ru-RU" b="1" i="1" u="sng" dirty="0" smtClean="0"/>
              <a:t>Определение.</a:t>
            </a:r>
            <a:r>
              <a:rPr lang="ru-RU" b="1" i="1" dirty="0"/>
              <a:t> </a:t>
            </a:r>
            <a:r>
              <a:rPr lang="ru-RU" b="1" i="1" dirty="0" smtClean="0"/>
              <a:t>Метафора</a:t>
            </a:r>
            <a:r>
              <a:rPr lang="ru-RU" b="1" dirty="0" smtClean="0"/>
              <a:t> </a:t>
            </a:r>
            <a:r>
              <a:rPr lang="ru-RU" dirty="0"/>
              <a:t>— это «понятие, переносящее свойства или признаки одного объекта на другой для выяснения их сходства или аналогии». </a:t>
            </a:r>
            <a:endParaRPr lang="ru-RU" dirty="0" smtClean="0"/>
          </a:p>
          <a:p>
            <a:pPr indent="347663" algn="just"/>
            <a:endParaRPr lang="ru-RU" dirty="0" smtClean="0"/>
          </a:p>
          <a:p>
            <a:pPr indent="347663" algn="just"/>
            <a:r>
              <a:rPr lang="ru-RU" b="1" i="1" u="sng" dirty="0" smtClean="0"/>
              <a:t>Определение.</a:t>
            </a:r>
            <a:r>
              <a:rPr lang="ru-RU" b="1" i="1" dirty="0"/>
              <a:t> </a:t>
            </a:r>
            <a:r>
              <a:rPr lang="ru-RU" b="1" i="1" dirty="0" smtClean="0"/>
              <a:t>Метафоры</a:t>
            </a:r>
            <a:r>
              <a:rPr lang="ru-RU" b="1" dirty="0" smtClean="0"/>
              <a:t> </a:t>
            </a:r>
            <a:r>
              <a:rPr lang="ru-RU" dirty="0"/>
              <a:t>помогают пользователям освоить новые для себя области деятельности (например, работу с текстовым процессором), осмысляя их в терминах области, которая им уже знакома и понятна (например/ пишущая машинка). </a:t>
            </a:r>
            <a:r>
              <a:rPr lang="ru-RU" b="1" dirty="0"/>
              <a:t>Метафоры </a:t>
            </a:r>
            <a:r>
              <a:rPr lang="ru-RU" dirty="0"/>
              <a:t>помогают проектировщикам, так как использование метафор позволяет им структурировать элементы интерфейса по аналогии с известной пользователям областью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00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7663" algn="just"/>
            <a:r>
              <a:rPr lang="ru-RU" dirty="0"/>
              <a:t>Метафора </a:t>
            </a:r>
            <a:r>
              <a:rPr lang="ru-RU" b="1" dirty="0"/>
              <a:t>«рабочий стол»</a:t>
            </a:r>
            <a:r>
              <a:rPr lang="ru-RU" dirty="0"/>
              <a:t> используется в большинстве сегодняшних графических и объектно-</a:t>
            </a:r>
            <a:r>
              <a:rPr lang="ru-RU" dirty="0" err="1"/>
              <a:t>ориентированых</a:t>
            </a:r>
            <a:r>
              <a:rPr lang="ru-RU" dirty="0"/>
              <a:t> интерфейсов (ООПИ), компьютерный «Рабочий  стол» построен  по аналогии с офисным, ведь все пользователи бывали в офисе, знакомы с его оборудованием, знают для чего предназначены папки, шкафы, телефоны, блокноты. </a:t>
            </a:r>
          </a:p>
          <a:p>
            <a:pPr indent="347663" algn="just"/>
            <a:endParaRPr lang="ru-RU" dirty="0"/>
          </a:p>
          <a:p>
            <a:pPr indent="347663" algn="just"/>
            <a:r>
              <a:rPr lang="ru-RU" dirty="0"/>
              <a:t>Проектировщики используют эту метафору, чтобы облегчить взаимодействие пользователей с компьютером, да и не только с ним.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4" y="4293096"/>
            <a:ext cx="78486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79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260648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Ещё один способ улучшить пользовательский опыт — это </a:t>
            </a:r>
            <a:r>
              <a:rPr lang="ru-RU" b="1" i="1" dirty="0"/>
              <a:t>проектирование </a:t>
            </a:r>
            <a:r>
              <a:rPr lang="ru-RU" b="1" i="1" dirty="0" smtClean="0"/>
              <a:t>микровзаимодействий</a:t>
            </a:r>
            <a:r>
              <a:rPr lang="ru-RU" dirty="0" smtClean="0"/>
              <a:t>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Например</a:t>
            </a:r>
            <a:r>
              <a:rPr lang="ru-RU" dirty="0"/>
              <a:t>, вы можете реализовать приятную визуальную обратную связь, плавные переходы, </a:t>
            </a:r>
            <a:r>
              <a:rPr lang="ru-RU" dirty="0" err="1"/>
              <a:t>автокоррекцию</a:t>
            </a:r>
            <a:r>
              <a:rPr lang="ru-RU" dirty="0"/>
              <a:t> при наборе текста или придумать новый паттерн типа «потяните, чтобы обновить». </a:t>
            </a:r>
          </a:p>
        </p:txBody>
      </p:sp>
    </p:spTree>
    <p:extLst>
      <p:ext uri="{BB962C8B-B14F-4D97-AF65-F5344CB8AC3E}">
        <p14:creationId xmlns:p14="http://schemas.microsoft.com/office/powerpoint/2010/main" val="9535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32656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/>
            <a:r>
              <a:rPr lang="ru-RU" dirty="0"/>
              <a:t>Реалии </a:t>
            </a:r>
            <a:r>
              <a:rPr lang="ru-RU" dirty="0" smtClean="0"/>
              <a:t>таковы</a:t>
            </a:r>
            <a:r>
              <a:rPr lang="ru-RU" dirty="0"/>
              <a:t>, что </a:t>
            </a:r>
            <a:r>
              <a:rPr lang="ru-RU" dirty="0" smtClean="0"/>
              <a:t>не всегда есть возможность и финансирование </a:t>
            </a:r>
            <a:r>
              <a:rPr lang="ru-RU" dirty="0"/>
              <a:t>на проведение исследования пользователей, на детальную проработку ментальных моделей. Но помнить о пользователях нужно и важно! </a:t>
            </a:r>
            <a:endParaRPr lang="ru-RU" dirty="0" smtClean="0"/>
          </a:p>
          <a:p>
            <a:pPr indent="361950"/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Постарайтесь узнать, хоть что-нибудь о пользователях. Пообщайтесь с заказчиком, расспросите его о целевой аудитории. Найдите людей или сообщества в социальных сетях, подходящие под описание целевой аудитории. Даже просто просмотр страницы пользователя способен принести свои </a:t>
            </a:r>
            <a:r>
              <a:rPr lang="ru-RU" dirty="0" err="1"/>
              <a:t>инсайты</a:t>
            </a:r>
            <a:r>
              <a:rPr lang="ru-RU" dirty="0"/>
              <a:t>. Попробуйте предложить пользователям помочь вам в проектировании продукта участием в опросе. Помните, что любая информация важна.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Уделите </a:t>
            </a:r>
            <a:r>
              <a:rPr lang="ru-RU" dirty="0"/>
              <a:t>особое внимание потребностям и предпочтениям пользователей.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Проведите </a:t>
            </a:r>
            <a:r>
              <a:rPr lang="ru-RU" dirty="0"/>
              <a:t>мозговой штурм. Поделитесь информацией с коллегами и попросите каждого придумать своих персонажей по собранным вами данным. Затем устройте презентацию полученных персонажей. Смело утверждайте схожих персонажей.</a:t>
            </a:r>
          </a:p>
          <a:p>
            <a:pPr marL="342900" indent="-342900">
              <a:buFont typeface="+mj-lt"/>
              <a:buAutoNum type="arabicPeriod"/>
            </a:pP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Используете </a:t>
            </a:r>
            <a:r>
              <a:rPr lang="ru-RU" dirty="0"/>
              <a:t>общепринятые паттерны проектирования — наиболее ожидаемый порядок действий в интерфейсе для достижения конкретного результата. Ориентируйтесь на лидеров рынка, вдохновляйтесь идеями, ищите ошибки и старайтесь улучшить </a:t>
            </a:r>
            <a:r>
              <a:rPr lang="ru-RU" dirty="0" smtClean="0"/>
              <a:t>взаимодействие.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560" y="38705"/>
            <a:ext cx="399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Проработка ментальных моделей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72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88861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5. Помните</a:t>
            </a:r>
            <a:r>
              <a:rPr lang="ru-RU" dirty="0"/>
              <a:t>, что все мы люди, и нас всех объединяют одни и те же психологические принципы. Помните о них в момент проектирования. Вот лишь некоторое из </a:t>
            </a:r>
            <a:r>
              <a:rPr lang="ru-RU" dirty="0"/>
              <a:t> </a:t>
            </a:r>
            <a:r>
              <a:rPr lang="ru-RU" dirty="0" smtClean="0"/>
              <a:t>них:</a:t>
            </a:r>
          </a:p>
          <a:p>
            <a:pPr algn="just"/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Красивое работает лучше — красивый интерфейс кажется более простым в использовании. Когда дизайн нам нравится, мы закрываем глаза на недочеты. Но помните, что за красивой картинкой должны скрываться логика и удобство взаимодействия</a:t>
            </a:r>
            <a:r>
              <a:rPr lang="ru-RU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Возможность самовыражения. Все стремятся выразить свою индивидуальность, чувства или идеи. Предоставьте своим пользователям такую возможность. Начните хотя бы с возможности оставлять комментарии, ставить лайки и смайлики</a:t>
            </a:r>
            <a:r>
              <a:rPr lang="ru-RU" dirty="0" smtClean="0"/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dirty="0"/>
              <a:t>Юмор.  Добавьте лёгкий, непринуждённый юмор там, где это уместно. Начните с текста. Практически любой текст можно написать с юмором. А всё забавное прекрасно запоминается!</a:t>
            </a:r>
          </a:p>
        </p:txBody>
      </p:sp>
    </p:spTree>
    <p:extLst>
      <p:ext uri="{BB962C8B-B14F-4D97-AF65-F5344CB8AC3E}">
        <p14:creationId xmlns:p14="http://schemas.microsoft.com/office/powerpoint/2010/main" val="429344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66678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Микро-UX (</a:t>
            </a:r>
            <a:r>
              <a:rPr lang="ru-RU" dirty="0" err="1"/>
              <a:t>Micro</a:t>
            </a:r>
            <a:r>
              <a:rPr lang="ru-RU" dirty="0"/>
              <a:t> UX) — стратегия использования простых, небольших элементов в дизайне продукта, ориентированных на решение одной задачи. Преимущественно такие эффекты и интерактивные элементы предназначены для формирования интересного и уникального пользовательского опыта</a:t>
            </a:r>
            <a:r>
              <a:rPr lang="ru-RU" dirty="0" smtClean="0"/>
              <a:t>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/>
              <a:t>Автор книги «Микровзаимодействия: проектирование с деталями» (</a:t>
            </a:r>
            <a:r>
              <a:rPr lang="ru-RU" b="1" dirty="0" err="1"/>
              <a:t>Microinteractions</a:t>
            </a:r>
            <a:r>
              <a:rPr lang="ru-RU" b="1" dirty="0"/>
              <a:t>: </a:t>
            </a:r>
            <a:r>
              <a:rPr lang="ru-RU" b="1" dirty="0" err="1"/>
              <a:t>Designing</a:t>
            </a:r>
            <a:r>
              <a:rPr lang="ru-RU" b="1" dirty="0"/>
              <a:t> </a:t>
            </a:r>
            <a:r>
              <a:rPr lang="ru-RU" b="1" dirty="0" err="1"/>
              <a:t>with</a:t>
            </a:r>
            <a:r>
              <a:rPr lang="ru-RU" b="1" dirty="0"/>
              <a:t> </a:t>
            </a:r>
            <a:r>
              <a:rPr lang="ru-RU" b="1" dirty="0" err="1"/>
              <a:t>Details</a:t>
            </a:r>
            <a:r>
              <a:rPr lang="ru-RU" b="1" dirty="0"/>
              <a:t>) Дэн </a:t>
            </a:r>
            <a:r>
              <a:rPr lang="ru-RU" b="1" dirty="0" err="1"/>
              <a:t>Сэффе</a:t>
            </a:r>
            <a:r>
              <a:rPr lang="ru-RU" dirty="0" err="1"/>
              <a:t>р</a:t>
            </a:r>
            <a:r>
              <a:rPr lang="ru-RU" dirty="0"/>
              <a:t> (</a:t>
            </a:r>
            <a:r>
              <a:rPr lang="ru-RU" dirty="0" err="1"/>
              <a:t>Dan</a:t>
            </a:r>
            <a:r>
              <a:rPr lang="ru-RU" dirty="0"/>
              <a:t> </a:t>
            </a:r>
            <a:r>
              <a:rPr lang="ru-RU" dirty="0" err="1"/>
              <a:t>Saffer</a:t>
            </a:r>
            <a:r>
              <a:rPr lang="ru-RU" dirty="0"/>
              <a:t>) констатирует, что микро-UX является детализированным подходом, делающим пользовательский опыт более персонализированным.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Достигнуть </a:t>
            </a:r>
            <a:r>
              <a:rPr lang="ru-RU" dirty="0"/>
              <a:t>этого качества довольно легко, так как разработчики могут получить обратную связь от пользователей и оптимизировать интерфейс на ее основе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6632"/>
            <a:ext cx="279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Микровзаимодействия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6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7346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dirty="0">
                <a:solidFill>
                  <a:srgbClr val="FF0000"/>
                </a:solidFill>
              </a:rPr>
              <a:t>Примерами </a:t>
            </a:r>
            <a:r>
              <a:rPr lang="ru-RU" dirty="0"/>
              <a:t>удачно спроектированных микровзаимодействий могут служить: </a:t>
            </a:r>
            <a:endParaRPr lang="ru-RU" dirty="0" smtClean="0"/>
          </a:p>
          <a:p>
            <a:pPr indent="361950" algn="just"/>
            <a:endParaRPr lang="ru-RU" dirty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err="1"/>
              <a:t>Автозаполнение</a:t>
            </a:r>
            <a:r>
              <a:rPr lang="ru-RU" b="1" dirty="0"/>
              <a:t> от </a:t>
            </a:r>
            <a:r>
              <a:rPr lang="ru-RU" b="1" dirty="0" err="1"/>
              <a:t>Google</a:t>
            </a:r>
            <a:r>
              <a:rPr lang="ru-RU" dirty="0"/>
              <a:t> (Множество вариантов для множества запросов), 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/>
              <a:t>Зум</a:t>
            </a:r>
            <a:r>
              <a:rPr lang="ru-RU" b="1" dirty="0"/>
              <a:t>, или «экранная лупа»</a:t>
            </a:r>
            <a:r>
              <a:rPr lang="ru-RU" dirty="0"/>
              <a:t> (Наведя указатель мыши на изображение одного из продуктов </a:t>
            </a:r>
            <a:r>
              <a:rPr lang="ru-RU" dirty="0" err="1"/>
              <a:t>American</a:t>
            </a:r>
            <a:r>
              <a:rPr lang="ru-RU" dirty="0"/>
              <a:t> </a:t>
            </a:r>
            <a:r>
              <a:rPr lang="ru-RU" dirty="0" err="1"/>
              <a:t>Apparel</a:t>
            </a:r>
            <a:r>
              <a:rPr lang="ru-RU" dirty="0"/>
              <a:t> (бренд одежды), вы увидите увеличенный фрагмент справа),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/>
              <a:t>Быстрое </a:t>
            </a:r>
            <a:r>
              <a:rPr lang="ru-RU" b="1" dirty="0"/>
              <a:t>удаление писем</a:t>
            </a:r>
            <a:r>
              <a:rPr lang="ru-RU" dirty="0"/>
              <a:t> (В последней версии </a:t>
            </a:r>
            <a:r>
              <a:rPr lang="ru-RU" dirty="0" err="1"/>
              <a:t>Gmail</a:t>
            </a:r>
            <a:r>
              <a:rPr lang="ru-RU" dirty="0"/>
              <a:t> цепочки писем можно удалять одним движением пальца),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/>
              <a:t>Информирование </a:t>
            </a:r>
            <a:r>
              <a:rPr lang="ru-RU" b="1" dirty="0"/>
              <a:t>об активности собеседника</a:t>
            </a:r>
            <a:r>
              <a:rPr lang="ru-RU" dirty="0"/>
              <a:t> (Когда в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Hangouts</a:t>
            </a:r>
            <a:r>
              <a:rPr lang="ru-RU" dirty="0"/>
              <a:t> и в большинстве других чатов собеседник набирает сообщение, вы увидите соответствующий символ или оповещение), 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/>
              <a:t>Скрытая </a:t>
            </a:r>
            <a:r>
              <a:rPr lang="ru-RU" b="1" dirty="0"/>
              <a:t>навигация</a:t>
            </a:r>
            <a:r>
              <a:rPr lang="ru-RU" dirty="0"/>
              <a:t> (Пользователи всемирной сети уже привыкли к тому, что </a:t>
            </a:r>
            <a:r>
              <a:rPr lang="ru-RU" dirty="0">
                <a:hlinkClick r:id="rId2"/>
              </a:rPr>
              <a:t>иконка-гамбургер</a:t>
            </a:r>
            <a:r>
              <a:rPr lang="ru-RU" dirty="0"/>
              <a:t> обозначает навигационное меню)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b="1" dirty="0" smtClean="0"/>
              <a:t>Кнопки-выключатели</a:t>
            </a:r>
            <a:r>
              <a:rPr lang="ru-RU" dirty="0" smtClean="0"/>
              <a:t> </a:t>
            </a:r>
            <a:r>
              <a:rPr lang="ru-RU" dirty="0"/>
              <a:t>(Щелкать «тумблерами» всегда увлекательно — в </a:t>
            </a:r>
            <a:r>
              <a:rPr lang="ru-RU" dirty="0" err="1"/>
              <a:t>Pinterest</a:t>
            </a:r>
            <a:r>
              <a:rPr lang="ru-RU" dirty="0"/>
              <a:t> этих возможностей предостаточно).</a:t>
            </a:r>
          </a:p>
        </p:txBody>
      </p:sp>
    </p:spTree>
    <p:extLst>
      <p:ext uri="{BB962C8B-B14F-4D97-AF65-F5344CB8AC3E}">
        <p14:creationId xmlns:p14="http://schemas.microsoft.com/office/powerpoint/2010/main" val="244030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0203" y="764704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dirty="0"/>
              <a:t>Аарон </a:t>
            </a:r>
            <a:r>
              <a:rPr lang="ru-RU" b="1" dirty="0" err="1"/>
              <a:t>Уолтер</a:t>
            </a:r>
            <a:r>
              <a:rPr lang="ru-RU" dirty="0"/>
              <a:t>, дизайнер и эксперт по оптимизации пользовательского опыта (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Experience</a:t>
            </a:r>
            <a:r>
              <a:rPr lang="ru-RU" dirty="0"/>
              <a:t>), написал еще одну великую книгу новой эпохи веб-дизайна — </a:t>
            </a:r>
            <a:r>
              <a:rPr lang="ru-RU" b="1" dirty="0"/>
              <a:t>«Проектируя эмоцию» </a:t>
            </a:r>
            <a:r>
              <a:rPr lang="ru-RU" dirty="0"/>
              <a:t>(</a:t>
            </a:r>
            <a:r>
              <a:rPr lang="ru-RU" b="1" dirty="0" err="1"/>
              <a:t>Designing</a:t>
            </a:r>
            <a:r>
              <a:rPr lang="ru-RU" b="1" dirty="0"/>
              <a:t> </a:t>
            </a:r>
            <a:r>
              <a:rPr lang="ru-RU" b="1" dirty="0" err="1"/>
              <a:t>for</a:t>
            </a:r>
            <a:r>
              <a:rPr lang="ru-RU" b="1" dirty="0"/>
              <a:t> </a:t>
            </a:r>
            <a:r>
              <a:rPr lang="ru-RU" b="1" dirty="0" err="1"/>
              <a:t>Emotion</a:t>
            </a:r>
            <a:r>
              <a:rPr lang="ru-RU" dirty="0"/>
              <a:t>).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/>
              <a:t>В своем труде он определяет эмоции «как общий язык человечества», как язык, знакомый любому человеку с момента рождения. </a:t>
            </a:r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err="1" smtClean="0"/>
              <a:t>Уолтер</a:t>
            </a:r>
            <a:r>
              <a:rPr lang="ru-RU" dirty="0" smtClean="0"/>
              <a:t> </a:t>
            </a:r>
            <a:r>
              <a:rPr lang="ru-RU" dirty="0"/>
              <a:t>объясняет, почему эмоциональные переживания важны для пользовательского опыта (что для маркетологов означает — для конверсии): эмоции оставляют глубочайший отпечаток в долговременной памяти, именно они заставляют человека чувствовать, что второй стороной интеракции в Глобальной сети является такой же человек, не машина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3203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«Эмоциональный дизайн»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60000"/>
            <a:r>
              <a:rPr lang="ru-RU" dirty="0" smtClean="0"/>
              <a:t>При построении интерфейса рассматривается три вида моделей:</a:t>
            </a:r>
          </a:p>
          <a:p>
            <a:pPr indent="-360000"/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Концептуальная модель пользователя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Модель программиста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Модель проектировщика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213285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Представление пользователя о функциях интерфейса можно описать в виде </a:t>
            </a:r>
            <a:r>
              <a:rPr lang="ru-RU" i="1" dirty="0"/>
              <a:t>пользовательской модели интерфейса </a:t>
            </a:r>
            <a:r>
              <a:rPr lang="ru-RU" dirty="0"/>
              <a:t>- совокупности обобщенных представлений конкретного пользователя или группы пользователей о процессах, происходящих во время работы программ­ной системы.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44624"/>
            <a:ext cx="3446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 интерфейса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6194" y="3356992"/>
            <a:ext cx="8640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Как определить вид пользовательской </a:t>
            </a:r>
            <a:r>
              <a:rPr lang="ru-RU" b="1" dirty="0" smtClean="0"/>
              <a:t>модели? </a:t>
            </a:r>
            <a:endParaRPr lang="ru-RU" dirty="0" smtClean="0"/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smtClean="0"/>
              <a:t>Единственный способ — поговорить с пользователем и посмотреть, как он работает, потому что ментальная модель </a:t>
            </a:r>
            <a:r>
              <a:rPr lang="ru-RU" u="sng" dirty="0" smtClean="0"/>
              <a:t>бази</a:t>
            </a:r>
            <a:r>
              <a:rPr lang="ru-RU" dirty="0" smtClean="0"/>
              <a:t>руется на персональном опыте и ожиданиях. </a:t>
            </a:r>
          </a:p>
          <a:p>
            <a:r>
              <a:rPr lang="en-US" dirty="0" smtClean="0"/>
              <a:t>GUI </a:t>
            </a:r>
            <a:r>
              <a:rPr lang="ru-RU" dirty="0" smtClean="0"/>
              <a:t>рекомендует пять способов сбора информации о пользователя: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/>
              <a:t> анализ их задач;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/>
              <a:t>интервью с настоящими </a:t>
            </a:r>
            <a:r>
              <a:rPr lang="ru-RU" b="1" dirty="0" smtClean="0"/>
              <a:t>или  потенциальным поль</a:t>
            </a:r>
            <a:r>
              <a:rPr lang="ru-RU" dirty="0" smtClean="0"/>
              <a:t>зователями;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/>
              <a:t>посещения мест их работы;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/>
              <a:t>отзывы клиентов;</a:t>
            </a:r>
          </a:p>
          <a:p>
            <a:pPr marL="1200150" lvl="2" indent="-285750">
              <a:buFont typeface="Wingdings" pitchFamily="2" charset="2"/>
              <a:buChar char="q"/>
            </a:pPr>
            <a:r>
              <a:rPr lang="ru-RU" dirty="0" smtClean="0"/>
              <a:t>тесты по пригодности.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08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1133" y="332656"/>
            <a:ext cx="87484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Модель </a:t>
            </a:r>
            <a:r>
              <a:rPr lang="ru-RU" dirty="0"/>
              <a:t>базируется на </a:t>
            </a:r>
            <a:r>
              <a:rPr lang="ru-RU" dirty="0" smtClean="0"/>
              <a:t>особенностях опыта </a:t>
            </a:r>
            <a:r>
              <a:rPr lang="ru-RU" dirty="0"/>
              <a:t>конкретных пользователей, который характеризуется уровнем подготовки в предметной области разрабатываемого ПО, </a:t>
            </a:r>
            <a:r>
              <a:rPr lang="ru-RU" i="1" dirty="0"/>
              <a:t>интуитивными моделями</a:t>
            </a:r>
            <a:r>
              <a:rPr lang="ru-RU" dirty="0"/>
              <a:t> выполнения операций в этой об­ласти, уровнем подготовки в области владения компьютером, а также устоявшимися стереотипами работы с компьютером</a:t>
            </a:r>
            <a:r>
              <a:rPr lang="ru-RU" dirty="0" smtClean="0"/>
              <a:t>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 </a:t>
            </a:r>
            <a:r>
              <a:rPr lang="ru-RU" dirty="0"/>
              <a:t>Для ее построения необходимо изучить особенности опыта предполагаемых пользователей, для чего используют опросы, тесты и фиксируют на пленку последовательность вы­полнения операций в реальном процессе.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Приведение </a:t>
            </a:r>
            <a:r>
              <a:rPr lang="ru-RU" dirty="0"/>
              <a:t>в соответствие моделей пользователя и программиста, а также построение на их базе </a:t>
            </a:r>
            <a:r>
              <a:rPr lang="ru-RU" i="1" dirty="0"/>
              <a:t>программной модели</a:t>
            </a:r>
            <a:r>
              <a:rPr lang="ru-RU" dirty="0"/>
              <a:t> интерфейса </a:t>
            </a:r>
            <a:r>
              <a:rPr lang="ru-RU" dirty="0" smtClean="0"/>
              <a:t>за­дача </a:t>
            </a:r>
            <a:r>
              <a:rPr lang="ru-RU" dirty="0"/>
              <a:t>не простая. Чем сложнее автоматизируемая предметная об­ласть, тем сложнее строить программную модель интерфей­са, учитывающую особенности модели программиста и пользовательской модели. С этой точки зрения наиболее перспектив­ны объектные интерфейсы, так как в их основе лежит отображение объектов предметной области, которыми оперируют пользователи.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Основой </a:t>
            </a:r>
            <a:r>
              <a:rPr lang="ru-RU" dirty="0"/>
              <a:t>для разработки интерфейса должны стать</a:t>
            </a:r>
            <a:r>
              <a:rPr lang="ru-RU" i="1" dirty="0"/>
              <a:t> интуитивные модели</a:t>
            </a:r>
            <a:r>
              <a:rPr lang="ru-RU" dirty="0"/>
              <a:t> выполнения операций в предметной области. Нежелание или невозможность следования интуитивным моделям приводит к созданию искусственных надуманных интерфей­сов, которые негативно воспринимаются пользователями.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0429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16632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Описание критериев интерактивного дизайна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57604"/>
              </p:ext>
            </p:extLst>
          </p:nvPr>
        </p:nvGraphicFramePr>
        <p:xfrm>
          <a:off x="179512" y="728816"/>
          <a:ext cx="8856984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Критерий проектирования</a:t>
                      </a:r>
                      <a:endParaRPr lang="ru-RU" sz="16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1" dirty="0" smtClean="0"/>
                        <a:t>Описание</a:t>
                      </a:r>
                      <a:endParaRPr lang="ru-RU" sz="1600" b="1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Качество интерфейса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В совокупности</a:t>
                      </a:r>
                      <a:r>
                        <a:rPr lang="ru-RU" sz="1600" i="1" baseline="0" dirty="0" smtClean="0"/>
                        <a:t> критерии поднимают ключевой вопрос -  как эффективный интерактивный дизайн способствует успеху работы?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Понимание</a:t>
                      </a:r>
                      <a:r>
                        <a:rPr lang="ru-RU" sz="1600" i="0" baseline="0" dirty="0" smtClean="0"/>
                        <a:t> пользователей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i="1" dirty="0" smtClean="0"/>
                        <a:t>Насколько хорошо группа проектировщиков понимает потребности,</a:t>
                      </a:r>
                      <a:r>
                        <a:rPr lang="ru-RU" sz="1600" i="1" baseline="0" dirty="0" smtClean="0"/>
                        <a:t> задачи тех людей, для которых предназначен данный продукт? </a:t>
                      </a:r>
                    </a:p>
                    <a:p>
                      <a:pPr algn="ctr"/>
                      <a:r>
                        <a:rPr lang="ru-RU" sz="1600" i="1" baseline="0" dirty="0" smtClean="0"/>
                        <a:t>В какой мере отражено данное понимание в программном обеспечении?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Эффективность процесса проектирования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Является ли продукт результатом действительно обдуманного и тщательно  реализованного проектирования?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был профинансирован, распланирован проект?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решались другие проблемы, например взаимоотношений между членами группы?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i="0" dirty="0" smtClean="0"/>
                        <a:t>Надобность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Что обеспечивает эффективность проекта?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Имеет ли продукт общественную, экономическую и другую значимость?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Пригодность к изучению и использованию 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Насколько сложен данный продукт в использовании и обучении? Соответствует ли он своему назначению?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Все ли особенности продукта наглядно отражены?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Как организована его поддержка и имеются ли альтернативные пути достижения поставленных целей в зависимости от опыта работы, навыков и привычек пользователей?</a:t>
                      </a: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Соответствие</a:t>
                      </a:r>
                      <a:endParaRPr lang="ru-RU" sz="1600" i="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Соответствует ли дизайн продукта решению поставленных проблем? Отвечает ли продукт требованиям практичности и целесообразности? </a:t>
                      </a:r>
                    </a:p>
                    <a:p>
                      <a:pPr algn="ctr"/>
                      <a:r>
                        <a:rPr lang="ru-RU" sz="1600" b="0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 какой степени решение проблемы соответствует социальным, культурным, экономическим и техническим аспектам?</a:t>
                      </a:r>
                      <a:endParaRPr lang="ru-RU" sz="1600" i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60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260648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Даже </a:t>
            </a:r>
            <a:r>
              <a:rPr lang="ru-RU" dirty="0"/>
              <a:t>правильно определив «источник» нужной ин­формации, пользователи склонны рассказывать, что они делают, а не то, что им хотелось бы делать. Такой феномен называется WYKIWYL (аббревиатура от английских слов: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Know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Like</a:t>
            </a:r>
            <a:r>
              <a:rPr lang="ru-RU" dirty="0"/>
              <a:t> – «Что ты знаешь есть что ты любишь»).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Пользователи </a:t>
            </a:r>
            <a:r>
              <a:rPr lang="ru-RU" dirty="0"/>
              <a:t>– не системные проек­тировщики и обычно не знакомы с технологией, приме­няемой в компьютерном программном и аппаратном обес­печении. Они больше полагаются на собственные пред­ставления, чем на действительное положение </a:t>
            </a:r>
            <a:r>
              <a:rPr lang="ru-RU" dirty="0" smtClean="0"/>
              <a:t>вещей.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Чтобы </a:t>
            </a:r>
            <a:r>
              <a:rPr lang="ru-RU" dirty="0"/>
              <a:t>иметь представление об общей тенденции построения интерфейса, необходимо мнение от достаточного коли­чества пользователей. Нет такого понятия – «рядовой пользователь», необходимо собрать данные от отдельных людей и групп, которые имеют разные персональные, профессиональные и компьютерные привычки и наклон­ности.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60" y="4507965"/>
            <a:ext cx="63912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355815"/>
            <a:ext cx="8530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i="1" dirty="0" smtClean="0">
                <a:solidFill>
                  <a:srgbClr val="00B050"/>
                </a:solidFill>
              </a:rPr>
              <a:t>Отношения, связывающие модели реализации, модели представления и ментальную модель (</a:t>
            </a:r>
            <a:r>
              <a:rPr lang="ru-RU" sz="1400" b="1" i="1" dirty="0" err="1" smtClean="0">
                <a:solidFill>
                  <a:srgbClr val="00B050"/>
                </a:solidFill>
              </a:rPr>
              <a:t>А.Купер</a:t>
            </a:r>
            <a:r>
              <a:rPr lang="ru-RU" sz="1400" b="1" i="1" dirty="0" smtClean="0">
                <a:solidFill>
                  <a:srgbClr val="00B050"/>
                </a:solidFill>
              </a:rPr>
              <a:t>)</a:t>
            </a:r>
            <a:endParaRPr lang="ru-RU" sz="1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9346" y="147990"/>
            <a:ext cx="261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 интерфейсов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с двумя скругленными противолежащими углами 4"/>
          <p:cNvSpPr/>
          <p:nvPr/>
        </p:nvSpPr>
        <p:spPr>
          <a:xfrm>
            <a:off x="600150" y="1196752"/>
            <a:ext cx="2387674" cy="3960440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Концептуальная модель пользователя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Опыт взаимодействия в реальном мире: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Задачи, Процессы, Инструменты, Результаты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3278352" y="1196752"/>
            <a:ext cx="2438773" cy="38884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проектировщика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Концептуальная модель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Модель программиста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Принцип и методы проектирования пользовательского интерфейса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6005157" y="1196752"/>
            <a:ext cx="2527283" cy="3888432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Модель программиста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Платформа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Операционная систем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Оболочка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Инструменты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Принципы и методы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7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76672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программиста </a:t>
            </a:r>
            <a:r>
              <a:rPr lang="ru-RU" dirty="0"/>
              <a:t>– самая легкая для отображе­ния, так как она может быть формально и недвусмыслен­но описана. На самом деле данная модель это представ­ленная в определенном виде функциональная специфи­кация </a:t>
            </a:r>
            <a:r>
              <a:rPr lang="ru-RU" dirty="0" smtClean="0"/>
              <a:t>ПП.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Объекты </a:t>
            </a:r>
            <a:r>
              <a:rPr lang="ru-RU" dirty="0"/>
              <a:t>и данные, составляющие программу, интересны программисту, но не обязательно в плане того, как пользователь взаимодействует с </a:t>
            </a:r>
            <a:r>
              <a:rPr lang="ru-RU" dirty="0" smtClean="0"/>
              <a:t>информацией.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Например</a:t>
            </a:r>
            <a:r>
              <a:rPr lang="ru-RU" dirty="0"/>
              <a:t>, с точки зрения программиста интерфейсы предназначены для сохранения и восстановления информации, представ­ляют собой поля данных или записи в базе данных. Точка зрения на них у пользователя может быть иной, чем у раз­работчиков. Одни и те же данные могут быть входом в про­грамму для проверки, личную записную книжку или де­ловую телефонную книгу.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3989963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Программист при разработке интерфейса исходит из того, управление какими операциями нужно реализовать в нем, и как это осуществить, не затрачивая существен­ных ресурсов компьютера, своих сил и времени. Его интересуют эффективность, функци­ональность, технологичность, внутренняя стройность и дру­гие не связанные с удобством пользователя характеристики ПО. Именно поэтому большинство интерфейсов существующих программ вызывают серьезные нарекания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2631761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335846"/>
            <a:ext cx="89289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Работа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проектировщика</a:t>
            </a:r>
            <a:r>
              <a:rPr lang="ru-RU" dirty="0"/>
              <a:t> подобна работе архитектора. Создание программного продукта во многом похоже на возведение </a:t>
            </a:r>
            <a:r>
              <a:rPr lang="ru-RU" dirty="0" smtClean="0"/>
              <a:t>дома.</a:t>
            </a:r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smtClean="0"/>
              <a:t>Проектировщик </a:t>
            </a:r>
            <a:r>
              <a:rPr lang="ru-RU" dirty="0"/>
              <a:t>(архитектор) узнает идеи, пожелания пользователя (владельца дома), соединяет их со своими на­выками и материалами, необходимыми для программиста (строителя), и проектирует программное обеспечение (дом), которое должно удовлетворять нужды пользователя. </a:t>
            </a:r>
            <a:r>
              <a:rPr lang="ru-RU" dirty="0" smtClean="0"/>
              <a:t>Модель проектировщика представляет собой нечто </a:t>
            </a:r>
            <a:r>
              <a:rPr lang="ru-RU" dirty="0"/>
              <a:t>сред­нее между моделью пользователя и моделью </a:t>
            </a:r>
            <a:r>
              <a:rPr lang="ru-RU" dirty="0" smtClean="0"/>
              <a:t>программиста.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Разработчики </a:t>
            </a:r>
            <a:r>
              <a:rPr lang="ru-RU" dirty="0"/>
              <a:t>обычно не входят в контакт с пользователя­ми, для которых создают программы. Недостающим звеном между пользовательским окружением и программистским миром являются проектировщик пользовательского ин­терфейса и другие члены команды по разработке.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4316903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Проектировщик </a:t>
            </a:r>
            <a:r>
              <a:rPr lang="ru-RU" dirty="0"/>
              <a:t>ин­терфейса занимается изучением, как его модель взаимодействует с ментальной моделью пользователя и программистской моделью сис­темы. Модель проектировщика описывает объекты, с ко­торыми работает пользователь, и технику манипулирова­ния </a:t>
            </a:r>
            <a:r>
              <a:rPr lang="ru-RU" dirty="0" smtClean="0"/>
              <a:t>ими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51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836712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С </a:t>
            </a:r>
            <a:r>
              <a:rPr lang="ru-RU" dirty="0"/>
              <a:t>ростом числа решаемых задач и мощностью современных компьютеров все более очевидными становятся недостатки средств взаимодействия человека с компьютером на основе командного и графического интерфейсов.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pPr indent="355600" algn="just"/>
            <a:r>
              <a:rPr lang="ru-RU" dirty="0" smtClean="0"/>
              <a:t>На </a:t>
            </a:r>
            <a:r>
              <a:rPr lang="ru-RU" dirty="0"/>
              <a:t>смену им претендовал речевой, а теперь уже </a:t>
            </a:r>
            <a:r>
              <a:rPr lang="ru-RU" dirty="0" err="1"/>
              <a:t>многомодальный</a:t>
            </a:r>
            <a:r>
              <a:rPr lang="ru-RU" dirty="0"/>
              <a:t> интерфейс, который параллельно обрабатывает два или более естественных для человека потока информации, таких как речь, рукописный текст, жесты, движение головы и тела.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88640"/>
            <a:ext cx="2368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Речевой интерфейс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35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Для решения глобальной проблемы человеко-машинного взаимодействия необходимо использовать дополнительные виды каналов передачи информации (речь, артикуляция губ, жесты, направление взгляда и т.д.). </a:t>
            </a:r>
            <a:endParaRPr lang="ru-RU" dirty="0" smtClean="0"/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Такой </a:t>
            </a:r>
            <a:r>
              <a:rPr lang="ru-RU" dirty="0"/>
              <a:t>способ взаимодействия получил название </a:t>
            </a:r>
            <a:r>
              <a:rPr lang="ru-RU" b="1" dirty="0"/>
              <a:t>«</a:t>
            </a:r>
            <a:r>
              <a:rPr lang="ru-RU" b="1" dirty="0" err="1"/>
              <a:t>многомодальное</a:t>
            </a:r>
            <a:r>
              <a:rPr lang="ru-RU" b="1" dirty="0"/>
              <a:t> взаимодействие»</a:t>
            </a:r>
            <a:r>
              <a:rPr lang="ru-RU" dirty="0"/>
              <a:t>, которое реализуется путем </a:t>
            </a:r>
            <a:r>
              <a:rPr lang="ru-RU" dirty="0" err="1"/>
              <a:t>многомодальных</a:t>
            </a:r>
            <a:r>
              <a:rPr lang="ru-RU" dirty="0"/>
              <a:t> интерфейсов. </a:t>
            </a:r>
            <a:endParaRPr lang="ru-RU" dirty="0" smtClean="0"/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Особенности </a:t>
            </a:r>
            <a:r>
              <a:rPr lang="ru-RU" b="1" dirty="0" smtClean="0"/>
              <a:t>«</a:t>
            </a:r>
            <a:r>
              <a:rPr lang="ru-RU" b="1" dirty="0" err="1" smtClean="0"/>
              <a:t>многомодальных</a:t>
            </a:r>
            <a:r>
              <a:rPr lang="ru-RU" b="1" dirty="0" smtClean="0"/>
              <a:t> интерфейсов»:</a:t>
            </a:r>
          </a:p>
          <a:p>
            <a:pPr indent="355600" algn="just"/>
            <a:endParaRPr lang="ru-RU" b="1" dirty="0" smtClean="0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ru-RU" dirty="0" smtClean="0"/>
              <a:t>Такие </a:t>
            </a:r>
            <a:r>
              <a:rPr lang="ru-RU" dirty="0"/>
              <a:t>интерфейсы </a:t>
            </a:r>
            <a:r>
              <a:rPr lang="ru-RU" dirty="0" smtClean="0"/>
              <a:t>свойственны </a:t>
            </a:r>
            <a:r>
              <a:rPr lang="ru-RU" dirty="0"/>
              <a:t>межчеловеческому общению</a:t>
            </a:r>
            <a:r>
              <a:rPr lang="ru-RU" dirty="0" smtClean="0"/>
              <a:t>.</a:t>
            </a:r>
          </a:p>
          <a:p>
            <a:pPr marL="742950" lvl="1" indent="-285750" algn="just">
              <a:buFont typeface="Wingdings" pitchFamily="2" charset="2"/>
              <a:buChar char="q"/>
            </a:pPr>
            <a:endParaRPr lang="ru-RU" dirty="0" smtClean="0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ru-RU" dirty="0" smtClean="0"/>
              <a:t>Здесь </a:t>
            </a:r>
            <a:r>
              <a:rPr lang="ru-RU" dirty="0"/>
              <a:t>мы сами выбираем, какой канал, для передачи какого типа информации нам наиболее удобно использовать в </a:t>
            </a:r>
            <a:r>
              <a:rPr lang="ru-RU" dirty="0" smtClean="0"/>
              <a:t>данный </a:t>
            </a:r>
            <a:r>
              <a:rPr lang="ru-RU" dirty="0"/>
              <a:t>момент. </a:t>
            </a:r>
            <a:endParaRPr lang="ru-RU" dirty="0" smtClean="0"/>
          </a:p>
          <a:p>
            <a:pPr marL="742950" lvl="1" indent="-285750" algn="just">
              <a:buFont typeface="Wingdings" pitchFamily="2" charset="2"/>
              <a:buChar char="q"/>
            </a:pPr>
            <a:endParaRPr lang="ru-RU" dirty="0" smtClean="0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ru-RU" dirty="0" smtClean="0"/>
              <a:t>Позволяют обеспечить </a:t>
            </a:r>
            <a:r>
              <a:rPr lang="ru-RU" dirty="0"/>
              <a:t>наиболее эффективное и естественное для человека взаимодействие с различными </a:t>
            </a:r>
            <a:r>
              <a:rPr lang="ru-RU" dirty="0" smtClean="0"/>
              <a:t>автоматизированными </a:t>
            </a:r>
            <a:r>
              <a:rPr lang="ru-RU" dirty="0"/>
              <a:t>средствами управления и коммуникации. </a:t>
            </a:r>
            <a:endParaRPr lang="ru-RU" dirty="0" smtClean="0"/>
          </a:p>
          <a:p>
            <a:pPr marL="742950" lvl="1" indent="-285750" algn="just">
              <a:buFont typeface="Wingdings" pitchFamily="2" charset="2"/>
              <a:buChar char="q"/>
            </a:pPr>
            <a:endParaRPr lang="ru-RU" dirty="0" smtClean="0"/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ru-RU" dirty="0" smtClean="0"/>
              <a:t>В </a:t>
            </a:r>
            <a:r>
              <a:rPr lang="ru-RU" dirty="0" err="1"/>
              <a:t>многомодальных</a:t>
            </a:r>
            <a:r>
              <a:rPr lang="ru-RU" dirty="0"/>
              <a:t> системах информация от аудио, видео, тактильных и других коммуникативных каналов непрерывно обрабатывается, создавая реальное или виртуальное окружение, позволяющее удовлетворить желания пользователя, и оперативно </a:t>
            </a:r>
            <a:r>
              <a:rPr lang="ru-RU" dirty="0" smtClean="0"/>
              <a:t>адаптироваться </a:t>
            </a:r>
            <a:r>
              <a:rPr lang="ru-RU" dirty="0"/>
              <a:t>к контексту. </a:t>
            </a:r>
          </a:p>
        </p:txBody>
      </p:sp>
    </p:spTree>
    <p:extLst>
      <p:ext uri="{BB962C8B-B14F-4D97-AF65-F5344CB8AC3E}">
        <p14:creationId xmlns:p14="http://schemas.microsoft.com/office/powerpoint/2010/main" val="4046552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332656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В настоящее время за рубежом </a:t>
            </a:r>
            <a:r>
              <a:rPr lang="ru-RU" dirty="0" err="1"/>
              <a:t>многомодальные</a:t>
            </a:r>
            <a:r>
              <a:rPr lang="ru-RU" dirty="0"/>
              <a:t> интерфейсы уже </a:t>
            </a:r>
            <a:r>
              <a:rPr lang="ru-RU" dirty="0" smtClean="0"/>
              <a:t>используются </a:t>
            </a:r>
            <a:r>
              <a:rPr lang="ru-RU" dirty="0"/>
              <a:t>в некоторых прикладных областях: </a:t>
            </a:r>
            <a:endParaRPr lang="ru-RU" dirty="0" smtClean="0"/>
          </a:p>
          <a:p>
            <a:pPr indent="355600" algn="just"/>
            <a:endParaRPr lang="en-US" dirty="0" smtClean="0"/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/>
              <a:t>картографических системах</a:t>
            </a:r>
            <a:r>
              <a:rPr lang="en-US" dirty="0"/>
              <a:t>;</a:t>
            </a:r>
            <a:r>
              <a:rPr lang="ru-RU" dirty="0" smtClean="0"/>
              <a:t> </a:t>
            </a:r>
            <a:endParaRPr lang="ru-RU" dirty="0" smtClean="0"/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/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/>
              <a:t>системах </a:t>
            </a:r>
            <a:r>
              <a:rPr lang="ru-RU" dirty="0"/>
              <a:t>виртуальной </a:t>
            </a:r>
            <a:r>
              <a:rPr lang="ru-RU" dirty="0" smtClean="0"/>
              <a:t>реальности</a:t>
            </a:r>
            <a:r>
              <a:rPr lang="en-US" dirty="0" smtClean="0"/>
              <a:t>;</a:t>
            </a:r>
            <a:endParaRPr lang="ru-RU" dirty="0" smtClean="0"/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/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smtClean="0"/>
              <a:t> </a:t>
            </a:r>
            <a:r>
              <a:rPr lang="ru-RU" dirty="0"/>
              <a:t>медицинских системах, </a:t>
            </a:r>
            <a:r>
              <a:rPr lang="ru-RU" dirty="0" smtClean="0"/>
              <a:t>робототехнике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endParaRPr lang="ru-RU" dirty="0" smtClean="0"/>
          </a:p>
          <a:p>
            <a:pPr marL="1200150" lvl="2" indent="-285750" algn="just">
              <a:buFont typeface="Wingdings" pitchFamily="2" charset="2"/>
              <a:buChar char="q"/>
            </a:pPr>
            <a:endParaRPr lang="en-US" dirty="0" smtClean="0"/>
          </a:p>
          <a:p>
            <a:pPr marL="1200150" lvl="2" indent="-285750" algn="just">
              <a:buFont typeface="Wingdings" pitchFamily="2" charset="2"/>
              <a:buChar char="q"/>
            </a:pPr>
            <a:r>
              <a:rPr lang="ru-RU" dirty="0" err="1" smtClean="0"/>
              <a:t>web</a:t>
            </a:r>
            <a:r>
              <a:rPr lang="ru-RU" dirty="0" smtClean="0"/>
              <a:t>- </a:t>
            </a:r>
            <a:r>
              <a:rPr lang="ru-RU" dirty="0"/>
              <a:t>приложениях, и т.д. </a:t>
            </a:r>
            <a:endParaRPr lang="en-US" dirty="0" smtClean="0"/>
          </a:p>
          <a:p>
            <a:pPr algn="just"/>
            <a:endParaRPr lang="en-US" dirty="0" smtClean="0"/>
          </a:p>
          <a:p>
            <a:pPr indent="355600" algn="just"/>
            <a:r>
              <a:rPr lang="ru-RU" dirty="0" smtClean="0"/>
              <a:t>Помимо </a:t>
            </a:r>
            <a:r>
              <a:rPr lang="ru-RU" dirty="0"/>
              <a:t>этого, </a:t>
            </a:r>
            <a:r>
              <a:rPr lang="ru-RU" dirty="0" err="1"/>
              <a:t>многомодальный</a:t>
            </a:r>
            <a:r>
              <a:rPr lang="ru-RU" dirty="0"/>
              <a:t> интерфейс может быть </a:t>
            </a:r>
            <a:r>
              <a:rPr lang="ru-RU" dirty="0" smtClean="0"/>
              <a:t>полезен </a:t>
            </a:r>
            <a:r>
              <a:rPr lang="ru-RU" dirty="0"/>
              <a:t>в мобильных устройствах, где использование обычной клавиатуры </a:t>
            </a:r>
            <a:r>
              <a:rPr lang="ru-RU" dirty="0" smtClean="0"/>
              <a:t>невозможно</a:t>
            </a:r>
            <a:r>
              <a:rPr lang="ru-RU" dirty="0"/>
              <a:t>. В карманных персональных компьютерах сейчас используются </a:t>
            </a:r>
            <a:r>
              <a:rPr lang="ru-RU" dirty="0" smtClean="0"/>
              <a:t>системы </a:t>
            </a:r>
            <a:r>
              <a:rPr lang="ru-RU" dirty="0"/>
              <a:t>распознавания рукописного текста. Комбинирование таких систем с </a:t>
            </a:r>
            <a:r>
              <a:rPr lang="ru-RU" dirty="0" smtClean="0"/>
              <a:t>голосовым </a:t>
            </a:r>
            <a:r>
              <a:rPr lang="ru-RU" dirty="0"/>
              <a:t>вводом позволит обмениваться информацией с пользователем более </a:t>
            </a:r>
            <a:r>
              <a:rPr lang="ru-RU" dirty="0" smtClean="0"/>
              <a:t>эффективно.</a:t>
            </a:r>
          </a:p>
          <a:p>
            <a:pPr indent="355600" algn="just"/>
            <a:endParaRPr lang="en-US" dirty="0" smtClean="0"/>
          </a:p>
          <a:p>
            <a:pPr indent="355600" algn="just"/>
            <a:r>
              <a:rPr lang="ru-RU" dirty="0" smtClean="0"/>
              <a:t>Также </a:t>
            </a:r>
            <a:r>
              <a:rPr lang="ru-RU" dirty="0"/>
              <a:t>использование </a:t>
            </a:r>
            <a:r>
              <a:rPr lang="ru-RU" dirty="0" err="1"/>
              <a:t>многомодальных</a:t>
            </a:r>
            <a:r>
              <a:rPr lang="ru-RU" dirty="0"/>
              <a:t> интерфейсов актуально в смартфонах (умных телефонах), в которых в настоящее время возможен раз- дельный ввод с помощью голоса, </a:t>
            </a:r>
            <a:r>
              <a:rPr lang="ru-RU" dirty="0" err="1"/>
              <a:t>неэргономичной</a:t>
            </a:r>
            <a:r>
              <a:rPr lang="ru-RU" dirty="0"/>
              <a:t> клавиатуры или сенсорного экрана. Совместное использование нескольких коммуникативных каналов </a:t>
            </a:r>
            <a:r>
              <a:rPr lang="ru-RU" dirty="0" smtClean="0"/>
              <a:t>позволит </a:t>
            </a:r>
            <a:r>
              <a:rPr lang="ru-RU" dirty="0"/>
              <a:t>пользователю более оперативно и надежно обмениваться информацией с такими устройствами. </a:t>
            </a:r>
          </a:p>
        </p:txBody>
      </p:sp>
    </p:spTree>
    <p:extLst>
      <p:ext uri="{BB962C8B-B14F-4D97-AF65-F5344CB8AC3E}">
        <p14:creationId xmlns:p14="http://schemas.microsoft.com/office/powerpoint/2010/main" val="3822346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/>
              <a:t>Многомодальное</a:t>
            </a:r>
            <a:r>
              <a:rPr lang="ru-RU" dirty="0"/>
              <a:t> </a:t>
            </a:r>
            <a:r>
              <a:rPr lang="ru-RU" dirty="0" smtClean="0"/>
              <a:t>человеко-машинное </a:t>
            </a:r>
            <a:r>
              <a:rPr lang="ru-RU" dirty="0"/>
              <a:t>взаимодействие опирается на ряд </a:t>
            </a:r>
            <a:r>
              <a:rPr lang="ru-RU" dirty="0" smtClean="0"/>
              <a:t>принципов: </a:t>
            </a:r>
          </a:p>
          <a:p>
            <a:pPr indent="355600" algn="just"/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пользователь </a:t>
            </a:r>
            <a:r>
              <a:rPr lang="ru-RU" dirty="0"/>
              <a:t>управляет компьютером, используя несколько физических устройств (клавиатура, мышка, микрофон, видеокамера и т.д.); </a:t>
            </a: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для </a:t>
            </a:r>
            <a:r>
              <a:rPr lang="ru-RU" dirty="0"/>
              <a:t>коммуникации с компьютером пользователь активизирует движение ряда своих мышц (голосового тракта, рук, глаз и т.д.); </a:t>
            </a: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информация</a:t>
            </a:r>
            <a:r>
              <a:rPr lang="ru-RU" dirty="0"/>
              <a:t>, передаваемая компьютерными устройствами ввода, может быть обработана на различных уровнях абстракции, обеспечивая </a:t>
            </a:r>
            <a:r>
              <a:rPr lang="ru-RU" dirty="0" smtClean="0"/>
              <a:t>различные </a:t>
            </a:r>
            <a:r>
              <a:rPr lang="ru-RU" dirty="0"/>
              <a:t>уровни понимания намерения пользователя; </a:t>
            </a: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компьютер </a:t>
            </a:r>
            <a:r>
              <a:rPr lang="ru-RU" dirty="0"/>
              <a:t>взаимодействует с пользователем, используя несколько </a:t>
            </a:r>
            <a:r>
              <a:rPr lang="ru-RU" dirty="0" smtClean="0"/>
              <a:t>устройств </a:t>
            </a:r>
            <a:r>
              <a:rPr lang="ru-RU" dirty="0"/>
              <a:t>вывода (дисплей, динамики и т.д.); </a:t>
            </a: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marL="342900" indent="-342900" algn="just">
              <a:buAutoNum type="arabicParenR"/>
            </a:pPr>
            <a:r>
              <a:rPr lang="ru-RU" dirty="0" smtClean="0"/>
              <a:t>по </a:t>
            </a:r>
            <a:r>
              <a:rPr lang="ru-RU" dirty="0"/>
              <a:t>этим устройствам вывода компьютер может передавать заранее </a:t>
            </a:r>
            <a:r>
              <a:rPr lang="ru-RU" dirty="0" smtClean="0"/>
              <a:t>подготовленные </a:t>
            </a:r>
            <a:r>
              <a:rPr lang="ru-RU" dirty="0"/>
              <a:t>данные (файлы с изображениями, аудио файлы и т.д.) или же динамически генерируемые данные (например, генерация текста, графики, синтез речи и т.д.). </a:t>
            </a:r>
            <a:endParaRPr lang="ru-RU" dirty="0" smtClean="0"/>
          </a:p>
          <a:p>
            <a:pPr marL="342900" indent="-342900" algn="just">
              <a:buAutoNum type="arabicParenR"/>
            </a:pPr>
            <a:endParaRPr lang="ru-RU" dirty="0" smtClean="0"/>
          </a:p>
          <a:p>
            <a:pPr indent="355600" algn="just"/>
            <a:r>
              <a:rPr lang="ru-RU" dirty="0" smtClean="0"/>
              <a:t>Таким </a:t>
            </a:r>
            <a:r>
              <a:rPr lang="ru-RU" dirty="0"/>
              <a:t>образом, компьютерная система может использовать несколько информационных каналов (чувств пользователя) для ввода и вывода. </a:t>
            </a:r>
          </a:p>
        </p:txBody>
      </p:sp>
    </p:spTree>
    <p:extLst>
      <p:ext uri="{BB962C8B-B14F-4D97-AF65-F5344CB8AC3E}">
        <p14:creationId xmlns:p14="http://schemas.microsoft.com/office/powerpoint/2010/main" val="335663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16632"/>
            <a:ext cx="89289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Существует пять человеческих чувств (слух, зрение, вкус, осязание, обоняние), и тер- мин «модальность» используется в контексте этих сенсорных способов восприятия информации. Например, с перьевым вводом связано несколько модальностей, таких как: рисование, рукописный ввод и жесты для ввода информации в компьютер; а с экраном монитора связаны: текст, графика, изображения, видео. 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Так как речь по своей природе </a:t>
            </a:r>
            <a:r>
              <a:rPr lang="ru-RU" dirty="0" err="1" smtClean="0"/>
              <a:t>многомодальна</a:t>
            </a:r>
            <a:r>
              <a:rPr lang="ru-RU" dirty="0" smtClean="0"/>
              <a:t>, то можно говорить также и о </a:t>
            </a:r>
            <a:r>
              <a:rPr lang="ru-RU" dirty="0" err="1" smtClean="0"/>
              <a:t>многомодальных</a:t>
            </a:r>
            <a:r>
              <a:rPr lang="ru-RU" dirty="0" smtClean="0"/>
              <a:t> аспектах распознавания речи. Люди сопровождают речь также и невербальными способами выражения информации, включая выражение лица, направление взгляда, движения губ.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err="1" smtClean="0"/>
              <a:t>Многомодальные</a:t>
            </a:r>
            <a:r>
              <a:rPr lang="ru-RU" dirty="0" smtClean="0"/>
              <a:t> </a:t>
            </a:r>
            <a:r>
              <a:rPr lang="ru-RU" dirty="0"/>
              <a:t>речевые </a:t>
            </a:r>
            <a:r>
              <a:rPr lang="ru-RU" dirty="0" smtClean="0"/>
              <a:t>системы </a:t>
            </a:r>
            <a:r>
              <a:rPr lang="ru-RU" dirty="0"/>
              <a:t>(аудиовизуальные) являются попыткой достичь той же простоты </a:t>
            </a:r>
            <a:r>
              <a:rPr lang="ru-RU" dirty="0" smtClean="0"/>
              <a:t>коммуникации</a:t>
            </a:r>
            <a:r>
              <a:rPr lang="ru-RU" dirty="0"/>
              <a:t>, соединяя автоматическое распознавание речи с другими </a:t>
            </a:r>
            <a:r>
              <a:rPr lang="ru-RU" dirty="0" smtClean="0"/>
              <a:t>невербальными </a:t>
            </a:r>
            <a:r>
              <a:rPr lang="ru-RU" dirty="0"/>
              <a:t>средствами, а также интегрируя невербальные средства с синтезом речи для улучшения метода вывода информации в </a:t>
            </a:r>
            <a:r>
              <a:rPr lang="ru-RU" dirty="0" err="1"/>
              <a:t>многомодальном</a:t>
            </a:r>
            <a:r>
              <a:rPr lang="ru-RU" dirty="0"/>
              <a:t> приложении (например, виртуальная говорящая голова). </a:t>
            </a:r>
            <a:endParaRPr lang="ru-RU" dirty="0" smtClean="0"/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По </a:t>
            </a:r>
            <a:r>
              <a:rPr lang="ru-RU" dirty="0"/>
              <a:t>сравнению с традиционными компьютерными интерфейсами на основе клавиатуры и мыши или одномодальными интерфейсами, </a:t>
            </a:r>
            <a:r>
              <a:rPr lang="ru-RU" dirty="0" err="1"/>
              <a:t>многомодальные</a:t>
            </a:r>
            <a:r>
              <a:rPr lang="ru-RU" dirty="0"/>
              <a:t> системы обеспечивают более гибкое использование входных потоков </a:t>
            </a:r>
            <a:r>
              <a:rPr lang="ru-RU" dirty="0" smtClean="0"/>
              <a:t>информации</a:t>
            </a:r>
            <a:r>
              <a:rPr lang="ru-RU" dirty="0"/>
              <a:t>. Это дает возможность пользователю выбирать наиболее удобный </a:t>
            </a:r>
            <a:r>
              <a:rPr lang="ru-RU" dirty="0" smtClean="0"/>
              <a:t>способ </a:t>
            </a:r>
            <a:r>
              <a:rPr lang="ru-RU" dirty="0"/>
              <a:t>передачи различной входной информации, так как некоторые комбинации модальностей для передачи информации хорошо подходят для отдельных </a:t>
            </a:r>
            <a:r>
              <a:rPr lang="ru-RU" dirty="0" smtClean="0"/>
              <a:t>ситуаций </a:t>
            </a:r>
            <a:r>
              <a:rPr lang="ru-RU" dirty="0"/>
              <a:t>и прикладных задач, но хуже или даже совсем неприменимы для других. </a:t>
            </a:r>
          </a:p>
        </p:txBody>
      </p:sp>
    </p:spTree>
    <p:extLst>
      <p:ext uri="{BB962C8B-B14F-4D97-AF65-F5344CB8AC3E}">
        <p14:creationId xmlns:p14="http://schemas.microsoft.com/office/powerpoint/2010/main" val="12905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16034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/>
              <a:t>Среди основных преимуществ, которые позволяет получить применение </a:t>
            </a:r>
            <a:r>
              <a:rPr lang="ru-RU" dirty="0" err="1" smtClean="0"/>
              <a:t>многомодальных</a:t>
            </a:r>
            <a:r>
              <a:rPr lang="ru-RU" dirty="0" smtClean="0"/>
              <a:t> </a:t>
            </a:r>
            <a:r>
              <a:rPr lang="ru-RU" dirty="0"/>
              <a:t>интерфейсов, можно выделить </a:t>
            </a:r>
            <a:r>
              <a:rPr lang="ru-RU" dirty="0" smtClean="0"/>
              <a:t>следующие:</a:t>
            </a:r>
          </a:p>
          <a:p>
            <a:pPr indent="355600" algn="just"/>
            <a:endParaRPr lang="ru-RU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синергизм </a:t>
            </a:r>
            <a:r>
              <a:rPr lang="ru-RU" dirty="0"/>
              <a:t>модальностей. Синергизм модальностей может </a:t>
            </a:r>
            <a:r>
              <a:rPr lang="ru-RU" dirty="0" smtClean="0"/>
              <a:t>достигаться как </a:t>
            </a:r>
            <a:r>
              <a:rPr lang="ru-RU" dirty="0"/>
              <a:t>на входных, так и на выходных модальностях. На входе </a:t>
            </a:r>
            <a:r>
              <a:rPr lang="ru-RU" dirty="0" smtClean="0"/>
              <a:t>использование </a:t>
            </a:r>
            <a:r>
              <a:rPr lang="ru-RU" dirty="0"/>
              <a:t>нескольких модальностей может привести к повышению точности </a:t>
            </a:r>
            <a:r>
              <a:rPr lang="ru-RU" dirty="0" smtClean="0"/>
              <a:t>интерпретации </a:t>
            </a:r>
            <a:r>
              <a:rPr lang="ru-RU" dirty="0"/>
              <a:t>фразы как, например, комбинирование распознавания </a:t>
            </a:r>
            <a:r>
              <a:rPr lang="ru-RU" dirty="0" smtClean="0"/>
              <a:t>речи с </a:t>
            </a:r>
            <a:r>
              <a:rPr lang="ru-RU" dirty="0"/>
              <a:t>чтением по губам в условиях окружающего акустического шума. На </a:t>
            </a:r>
            <a:r>
              <a:rPr lang="ru-RU" dirty="0" smtClean="0"/>
              <a:t>выходе </a:t>
            </a:r>
            <a:r>
              <a:rPr lang="ru-RU" dirty="0"/>
              <a:t>же объединение модальностей повышает информативность и </a:t>
            </a:r>
            <a:r>
              <a:rPr lang="ru-RU" dirty="0" smtClean="0"/>
              <a:t>естественность </a:t>
            </a:r>
            <a:r>
              <a:rPr lang="ru-RU" dirty="0"/>
              <a:t>оповещения пользователя</a:t>
            </a:r>
            <a:r>
              <a:rPr lang="ru-RU" dirty="0" smtClean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имея </a:t>
            </a:r>
            <a:r>
              <a:rPr lang="ru-RU" dirty="0"/>
              <a:t>несколько модальностей можно получить менее сложную и </a:t>
            </a:r>
            <a:r>
              <a:rPr lang="ru-RU" dirty="0" smtClean="0"/>
              <a:t>более функциональную </a:t>
            </a:r>
            <a:r>
              <a:rPr lang="ru-RU" dirty="0"/>
              <a:t>систему. Например, указание на графический </a:t>
            </a:r>
            <a:r>
              <a:rPr lang="ru-RU" dirty="0" smtClean="0"/>
              <a:t>объект проще </a:t>
            </a:r>
            <a:r>
              <a:rPr lang="ru-RU" dirty="0"/>
              <a:t>выразить при помощи указки, чем речевой командой, а </a:t>
            </a:r>
            <a:r>
              <a:rPr lang="ru-RU" dirty="0" smtClean="0"/>
              <a:t>команду проще </a:t>
            </a:r>
            <a:r>
              <a:rPr lang="ru-RU" dirty="0"/>
              <a:t>сказать, чем выбирать из меню</a:t>
            </a:r>
            <a:r>
              <a:rPr lang="ru-RU" dirty="0" smtClean="0"/>
              <a:t>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/>
              <a:t>новые </a:t>
            </a:r>
            <a:r>
              <a:rPr lang="ru-RU" dirty="0"/>
              <a:t>приложения. Некоторые задачи сложно или даже невозможно </a:t>
            </a:r>
            <a:r>
              <a:rPr lang="ru-RU" dirty="0" smtClean="0"/>
              <a:t>выполнить </a:t>
            </a:r>
            <a:r>
              <a:rPr lang="ru-RU" dirty="0"/>
              <a:t>при использовании только одной модальности. Например, </a:t>
            </a:r>
            <a:r>
              <a:rPr lang="ru-RU" dirty="0" smtClean="0"/>
              <a:t>интерактивное </a:t>
            </a:r>
            <a:r>
              <a:rPr lang="ru-RU" dirty="0"/>
              <a:t>телевидение проще использовать в речевом диалоге, чем </a:t>
            </a:r>
            <a:r>
              <a:rPr lang="ru-RU" dirty="0" smtClean="0"/>
              <a:t>при помощи </a:t>
            </a:r>
            <a:r>
              <a:rPr lang="ru-RU" dirty="0"/>
              <a:t>кнопок пульта управления или же взаимодействуя с </a:t>
            </a:r>
            <a:r>
              <a:rPr lang="ru-RU" dirty="0" smtClean="0"/>
              <a:t>системой меню</a:t>
            </a:r>
            <a:r>
              <a:rPr lang="ru-RU" dirty="0"/>
              <a:t>. Однако, в текстовых редакторах удобнее пользоваться </a:t>
            </a:r>
            <a:r>
              <a:rPr lang="ru-RU" dirty="0" smtClean="0"/>
              <a:t>клавиатурой;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7504" y="116632"/>
            <a:ext cx="5409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</a:t>
            </a:r>
            <a:r>
              <a:rPr lang="ru-RU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многомодальных</a:t>
            </a: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интерфейсов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796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13014"/>
              </p:ext>
            </p:extLst>
          </p:nvPr>
        </p:nvGraphicFramePr>
        <p:xfrm>
          <a:off x="179512" y="737984"/>
          <a:ext cx="8856984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/>
                <a:gridCol w="70567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Критерий проектирования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Описание</a:t>
                      </a:r>
                      <a:endParaRPr lang="ru-RU" sz="1400" b="1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400" i="1" dirty="0" smtClean="0"/>
                    </a:p>
                    <a:p>
                      <a:pPr algn="ctr"/>
                      <a:r>
                        <a:rPr lang="ru-RU" sz="1400" i="1" dirty="0" smtClean="0"/>
                        <a:t>Эстетическое</a:t>
                      </a:r>
                      <a:r>
                        <a:rPr lang="ru-RU" sz="1400" i="1" baseline="0" dirty="0" smtClean="0"/>
                        <a:t> чувство</a:t>
                      </a:r>
                      <a:endParaRPr lang="ru-RU" sz="14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Насколько использование продукта эстетически приятно?</a:t>
                      </a:r>
                      <a:r>
                        <a:rPr lang="ru-RU" sz="1400" i="1" baseline="0" dirty="0" smtClean="0"/>
                        <a:t>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Является ли он цельным с точки зрения дизайна, графики, последовательности действий, информативности?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Связаны ли стиль и дух продукта?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Отвечает ли дизайн технологическим нормам?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Удовлетворяет ли он задаче интеграции программного и аппаратного обеспечения?</a:t>
                      </a:r>
                      <a:endParaRPr lang="ru-RU" sz="14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Изменяемость</a:t>
                      </a:r>
                      <a:endParaRPr lang="ru-RU" sz="14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Насколько обоснована способность продукта изменяться?</a:t>
                      </a:r>
                    </a:p>
                    <a:p>
                      <a:pPr algn="ctr"/>
                      <a:r>
                        <a:rPr lang="ru-RU" sz="1400" i="1" dirty="0" smtClean="0"/>
                        <a:t> В какой мере продукт соответствует требованиям индивидуального пользователя</a:t>
                      </a:r>
                      <a:r>
                        <a:rPr lang="ru-RU" sz="1400" i="1" baseline="0" dirty="0" smtClean="0"/>
                        <a:t> и группы?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Как проектирование позволяет  продукту меняться и подстраиваться под различные, возможно непредвиденные, случаи использования?</a:t>
                      </a:r>
                      <a:endParaRPr lang="ru-RU" sz="1400" i="1" dirty="0"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Управляемость</a:t>
                      </a:r>
                      <a:endParaRPr lang="ru-RU" sz="1400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 smtClean="0"/>
                        <a:t>Поддерживает ли дизайн продукта понятие «использование» как функциональность или в полном объеме содержание этого термина? </a:t>
                      </a:r>
                    </a:p>
                    <a:p>
                      <a:pPr algn="ctr"/>
                      <a:r>
                        <a:rPr lang="ru-RU" sz="1400" i="1" dirty="0" smtClean="0"/>
                        <a:t>В какой мере продукт помогает пользователям</a:t>
                      </a:r>
                      <a:r>
                        <a:rPr lang="ru-RU" sz="1400" i="1" baseline="0" dirty="0" smtClean="0"/>
                        <a:t> управлять такими процессами, как инсталляция, тренировка, сопровождение и др.? </a:t>
                      </a:r>
                    </a:p>
                    <a:p>
                      <a:pPr algn="ctr"/>
                      <a:r>
                        <a:rPr lang="ru-RU" sz="1400" i="1" baseline="0" dirty="0" smtClean="0"/>
                        <a:t>Соответствует ли дизайн объекта требованиям коммерческих мероприятий, например конкурсов по использования продукта, а также концепции «право собственности»?</a:t>
                      </a:r>
                      <a:endParaRPr lang="ru-RU" sz="1400" i="1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79712" y="116632"/>
            <a:ext cx="481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Описание критериев интерактивного дизайна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611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8447" y="222575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свобода выбора. Хотя одна и та же задача может быть выполнена настолько же эффективно при помощи различных комбинаций модальностей, пользователи могут иметь другие, индивидуальные предпочтения и выбирать более удобные для них модальности;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естественность</a:t>
            </a:r>
            <a:r>
              <a:rPr lang="ru-RU" dirty="0"/>
              <a:t>. Для пользователя является более естественным, </a:t>
            </a:r>
            <a:r>
              <a:rPr lang="ru-RU" dirty="0" smtClean="0"/>
              <a:t>если он </a:t>
            </a:r>
            <a:r>
              <a:rPr lang="ru-RU" dirty="0"/>
              <a:t>использует для взаимодействия с компьютером те же самые </a:t>
            </a:r>
            <a:r>
              <a:rPr lang="ru-RU" dirty="0" smtClean="0"/>
              <a:t>средства и </a:t>
            </a:r>
            <a:r>
              <a:rPr lang="ru-RU" dirty="0"/>
              <a:t>каналы, что и при общении с людьми</a:t>
            </a:r>
            <a:r>
              <a:rPr lang="ru-RU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адаптация </a:t>
            </a:r>
            <a:r>
              <a:rPr lang="ru-RU" dirty="0"/>
              <a:t>к окружению, при которой может происходить </a:t>
            </a:r>
            <a:r>
              <a:rPr lang="ru-RU" dirty="0" smtClean="0"/>
              <a:t>переключение между </a:t>
            </a:r>
            <a:r>
              <a:rPr lang="ru-RU" dirty="0"/>
              <a:t>используемыми входными модальностями в зависимости </a:t>
            </a:r>
            <a:r>
              <a:rPr lang="ru-RU" dirty="0" smtClean="0"/>
              <a:t>от внешних </a:t>
            </a:r>
            <a:r>
              <a:rPr lang="ru-RU" dirty="0"/>
              <a:t>условий (шум, свет и т.д.).</a:t>
            </a:r>
          </a:p>
        </p:txBody>
      </p:sp>
    </p:spTree>
    <p:extLst>
      <p:ext uri="{BB962C8B-B14F-4D97-AF65-F5344CB8AC3E}">
        <p14:creationId xmlns:p14="http://schemas.microsoft.com/office/powerpoint/2010/main" val="2659794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22076"/>
            <a:ext cx="892899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/>
              <a:t>Многомодальные</a:t>
            </a:r>
            <a:r>
              <a:rPr lang="ru-RU" dirty="0"/>
              <a:t> интерфейсы принципиально отличаются от </a:t>
            </a:r>
            <a:r>
              <a:rPr lang="ru-RU" dirty="0" smtClean="0"/>
              <a:t>существующих </a:t>
            </a:r>
            <a:r>
              <a:rPr lang="ru-RU" dirty="0"/>
              <a:t>графических пользовательских интерфейсов по нескольким показателям. </a:t>
            </a:r>
            <a:endParaRPr lang="ru-RU" dirty="0" smtClean="0"/>
          </a:p>
          <a:p>
            <a:pPr indent="355600" algn="just"/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Во-первых</a:t>
            </a:r>
            <a:r>
              <a:rPr lang="ru-RU" dirty="0"/>
              <a:t>, графические пользовательские интерфейсы обычно предполагают, что есть один поток событий, который обрабатываются последовательно. </a:t>
            </a:r>
            <a:r>
              <a:rPr lang="ru-RU" dirty="0" smtClean="0"/>
              <a:t>Например</a:t>
            </a:r>
            <a:r>
              <a:rPr lang="ru-RU" dirty="0"/>
              <a:t>, большинство графических интерфейсов игнорируют ввод с </a:t>
            </a:r>
            <a:r>
              <a:rPr lang="ru-RU" dirty="0" smtClean="0"/>
              <a:t>клавиатуры</a:t>
            </a:r>
            <a:r>
              <a:rPr lang="ru-RU" dirty="0"/>
              <a:t>, когда нажата кнопка мыши. В противоположность этому, </a:t>
            </a:r>
            <a:r>
              <a:rPr lang="ru-RU" dirty="0" err="1"/>
              <a:t>многомодальные</a:t>
            </a:r>
            <a:r>
              <a:rPr lang="ru-RU" dirty="0"/>
              <a:t> интерфейсы обрабатывают непрерывный ввод параллельных потоков </a:t>
            </a:r>
            <a:r>
              <a:rPr lang="ru-RU" dirty="0" smtClean="0"/>
              <a:t>информации</a:t>
            </a:r>
            <a:r>
              <a:rPr lang="ru-RU" dirty="0"/>
              <a:t>.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Во-вторых</a:t>
            </a:r>
            <a:r>
              <a:rPr lang="ru-RU" dirty="0"/>
              <a:t>, графические интерфейсы предполагают, что основные </a:t>
            </a:r>
            <a:r>
              <a:rPr lang="ru-RU" dirty="0" smtClean="0"/>
              <a:t>действия</a:t>
            </a:r>
            <a:r>
              <a:rPr lang="ru-RU" dirty="0"/>
              <a:t>, такие как выделение некоторого объекта, являются атомарными и </a:t>
            </a:r>
            <a:r>
              <a:rPr lang="ru-RU" dirty="0" smtClean="0"/>
              <a:t>однозначно </a:t>
            </a:r>
            <a:r>
              <a:rPr lang="ru-RU" dirty="0"/>
              <a:t>выраженными событиями. В отличие от этого, </a:t>
            </a:r>
            <a:r>
              <a:rPr lang="ru-RU" dirty="0" err="1"/>
              <a:t>многомодальные</a:t>
            </a:r>
            <a:r>
              <a:rPr lang="ru-RU" dirty="0"/>
              <a:t> </a:t>
            </a:r>
            <a:r>
              <a:rPr lang="ru-RU" dirty="0" smtClean="0"/>
              <a:t>интерфейсы </a:t>
            </a:r>
            <a:r>
              <a:rPr lang="ru-RU" dirty="0"/>
              <a:t>обрабатывают входные данные при помощи различных технологий </a:t>
            </a:r>
            <a:r>
              <a:rPr lang="ru-RU" dirty="0" smtClean="0"/>
              <a:t>распознавания </a:t>
            </a:r>
            <a:r>
              <a:rPr lang="ru-RU" dirty="0"/>
              <a:t>и основываются на вероятностных методах и говорить о каком-то действии или событии можно только с учетом его вероятности. </a:t>
            </a: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endParaRPr lang="ru-RU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В-третьих</a:t>
            </a:r>
            <a:r>
              <a:rPr lang="ru-RU" dirty="0"/>
              <a:t>, графические интерфейсы пользователя обычно </a:t>
            </a:r>
            <a:r>
              <a:rPr lang="ru-RU" dirty="0" smtClean="0"/>
              <a:t>разрабатываются </a:t>
            </a:r>
            <a:r>
              <a:rPr lang="ru-RU" dirty="0"/>
              <a:t>отдельно от программного обеспечения приложений, которым они </a:t>
            </a:r>
            <a:r>
              <a:rPr lang="ru-RU" dirty="0" smtClean="0"/>
              <a:t>управляют</a:t>
            </a:r>
            <a:r>
              <a:rPr lang="ru-RU" dirty="0"/>
              <a:t>, хотя компоненты интерфейса располагаются на одном компьютере. </a:t>
            </a:r>
            <a:r>
              <a:rPr lang="ru-RU" dirty="0" smtClean="0"/>
              <a:t>Интерфейсы </a:t>
            </a:r>
            <a:r>
              <a:rPr lang="ru-RU" dirty="0"/>
              <a:t>же, основанные на технологиях распознавания, предъявляют </a:t>
            </a:r>
            <a:r>
              <a:rPr lang="ru-RU" dirty="0" smtClean="0"/>
              <a:t>большие </a:t>
            </a:r>
            <a:r>
              <a:rPr lang="ru-RU" dirty="0"/>
              <a:t>вычислительные требования, а также требования к объему компьютерной памяти, что вынуждает распределять такой интерфейс по разным компьютерам в сети, каждый из которых содержит различные распознаватели и базы данных.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44624"/>
            <a:ext cx="4738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Отличия </a:t>
            </a:r>
            <a:r>
              <a:rPr lang="ru-RU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многомодальных</a:t>
            </a: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интерфейсов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9626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39151"/>
            <a:ext cx="892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/>
              <a:t>Первой </a:t>
            </a:r>
            <a:r>
              <a:rPr lang="ru-RU" dirty="0" err="1"/>
              <a:t>многомодальной</a:t>
            </a:r>
            <a:r>
              <a:rPr lang="ru-RU" dirty="0"/>
              <a:t> системой принято считать систему “</a:t>
            </a:r>
            <a:r>
              <a:rPr lang="ru-RU" dirty="0" err="1"/>
              <a:t>Put</a:t>
            </a:r>
            <a:r>
              <a:rPr lang="ru-RU" dirty="0"/>
              <a:t> </a:t>
            </a:r>
            <a:r>
              <a:rPr lang="ru-RU" dirty="0" err="1"/>
              <a:t>That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”, созданную в США в 1980-х </a:t>
            </a:r>
            <a:r>
              <a:rPr lang="ru-RU" dirty="0" smtClean="0"/>
              <a:t>годах. </a:t>
            </a:r>
          </a:p>
          <a:p>
            <a:pPr indent="452438" algn="just"/>
            <a:endParaRPr lang="ru-RU" dirty="0" smtClean="0"/>
          </a:p>
          <a:p>
            <a:pPr indent="452438" algn="just"/>
            <a:r>
              <a:rPr lang="ru-RU" dirty="0" smtClean="0"/>
              <a:t>Со </a:t>
            </a:r>
            <a:r>
              <a:rPr lang="ru-RU" dirty="0"/>
              <a:t>времени появления этой первой демонстрационной </a:t>
            </a:r>
            <a:r>
              <a:rPr lang="ru-RU" dirty="0" err="1"/>
              <a:t>многомодальной</a:t>
            </a:r>
            <a:r>
              <a:rPr lang="ru-RU" dirty="0"/>
              <a:t> системы, которая обрабатывала речь </a:t>
            </a:r>
            <a:r>
              <a:rPr lang="ru-RU" dirty="0" smtClean="0"/>
              <a:t>параллельно </a:t>
            </a:r>
            <a:r>
              <a:rPr lang="ru-RU" dirty="0"/>
              <a:t>с указаниями на сенсорной панели, было создано множество </a:t>
            </a:r>
            <a:r>
              <a:rPr lang="ru-RU" dirty="0" err="1" smtClean="0"/>
              <a:t>многомодальных</a:t>
            </a:r>
            <a:r>
              <a:rPr lang="ru-RU" dirty="0" smtClean="0"/>
              <a:t> систем.</a:t>
            </a:r>
          </a:p>
        </p:txBody>
      </p:sp>
    </p:spTree>
    <p:extLst>
      <p:ext uri="{BB962C8B-B14F-4D97-AF65-F5344CB8AC3E}">
        <p14:creationId xmlns:p14="http://schemas.microsoft.com/office/powerpoint/2010/main" val="219630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4624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/>
              <a:t>Один из способов классификации </a:t>
            </a:r>
            <a:r>
              <a:rPr lang="ru-RU" dirty="0" err="1"/>
              <a:t>многомодальных</a:t>
            </a:r>
            <a:r>
              <a:rPr lang="ru-RU" dirty="0"/>
              <a:t> систем по типам задач представлен на </a:t>
            </a:r>
            <a:r>
              <a:rPr lang="ru-RU" dirty="0" smtClean="0"/>
              <a:t>рисунке. 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2"/>
          <a:stretch/>
        </p:blipFill>
        <p:spPr bwMode="auto">
          <a:xfrm>
            <a:off x="179512" y="692696"/>
            <a:ext cx="8712968" cy="57513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547664" y="6444044"/>
            <a:ext cx="705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00B050"/>
                </a:solidFill>
              </a:rPr>
              <a:t>Рисунок. </a:t>
            </a:r>
            <a:r>
              <a:rPr lang="ru-RU" b="1" i="1" dirty="0">
                <a:solidFill>
                  <a:srgbClr val="00B050"/>
                </a:solidFill>
              </a:rPr>
              <a:t>Классификация </a:t>
            </a:r>
            <a:r>
              <a:rPr lang="ru-RU" b="1" i="1" dirty="0" err="1">
                <a:solidFill>
                  <a:srgbClr val="00B050"/>
                </a:solidFill>
              </a:rPr>
              <a:t>многомодальных</a:t>
            </a:r>
            <a:r>
              <a:rPr lang="ru-RU" b="1" i="1" dirty="0">
                <a:solidFill>
                  <a:srgbClr val="00B050"/>
                </a:solidFill>
              </a:rPr>
              <a:t> систем по типам задач</a:t>
            </a:r>
          </a:p>
        </p:txBody>
      </p:sp>
    </p:spTree>
    <p:extLst>
      <p:ext uri="{BB962C8B-B14F-4D97-AF65-F5344CB8AC3E}">
        <p14:creationId xmlns:p14="http://schemas.microsoft.com/office/powerpoint/2010/main" val="3033668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96594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/>
              <a:t>В </a:t>
            </a:r>
            <a:r>
              <a:rPr lang="ru-RU" dirty="0" err="1"/>
              <a:t>неинтерактивных</a:t>
            </a:r>
            <a:r>
              <a:rPr lang="ru-RU" dirty="0"/>
              <a:t> задачах процесс выполнения задачи определен заранее, и пользователь не может на него повлиять.  </a:t>
            </a:r>
            <a:endParaRPr lang="ru-RU" dirty="0" smtClean="0"/>
          </a:p>
          <a:p>
            <a:pPr indent="452438" algn="just"/>
            <a:endParaRPr lang="ru-RU" b="1" dirty="0" smtClean="0"/>
          </a:p>
          <a:p>
            <a:pPr indent="452438" algn="just"/>
            <a:r>
              <a:rPr lang="ru-RU" b="1" dirty="0" smtClean="0"/>
              <a:t>Пример</a:t>
            </a:r>
            <a:r>
              <a:rPr lang="ru-RU" b="1" dirty="0"/>
              <a:t>. </a:t>
            </a:r>
            <a:r>
              <a:rPr lang="ru-RU" dirty="0"/>
              <a:t>Автоматическое транскрибирование текстов (скажем, судебных заседаний) и автоматическое индексирование мультимедийных данных (радио или телевизионных новостей). </a:t>
            </a:r>
          </a:p>
          <a:p>
            <a:pPr indent="452438" algn="just"/>
            <a:endParaRPr lang="ru-RU" dirty="0"/>
          </a:p>
          <a:p>
            <a:pPr indent="452438" algn="just"/>
            <a:r>
              <a:rPr lang="ru-RU" dirty="0"/>
              <a:t>Напротив, в интерактивных задачах пользователь сам определяет процесс выполнения задачи, т.е. пользователь ожидает выполнения </a:t>
            </a:r>
            <a:r>
              <a:rPr lang="ru-RU" dirty="0" smtClean="0"/>
              <a:t>некоторого </a:t>
            </a:r>
            <a:r>
              <a:rPr lang="ru-RU" dirty="0"/>
              <a:t>действия от компьютера после ввода информации. </a:t>
            </a:r>
            <a:endParaRPr lang="ru-RU" dirty="0" smtClean="0"/>
          </a:p>
          <a:p>
            <a:pPr indent="452438" algn="just"/>
            <a:endParaRPr lang="ru-RU" b="1" dirty="0"/>
          </a:p>
          <a:p>
            <a:pPr indent="452438" algn="just"/>
            <a:r>
              <a:rPr lang="ru-RU" b="1" dirty="0" smtClean="0"/>
              <a:t>Пример</a:t>
            </a:r>
            <a:r>
              <a:rPr lang="ru-RU" b="1" dirty="0"/>
              <a:t>.</a:t>
            </a:r>
            <a:r>
              <a:rPr lang="ru-RU" dirty="0"/>
              <a:t> Управление роботом, интерактивное телевидение, справочные системы. Современные интерактивные системы обеспечивают взаимодействие между людьми (перевод с одного языка на другой, средства телеконференций, средства поддержки совместной работы) и человека с компьютером. </a:t>
            </a:r>
          </a:p>
        </p:txBody>
      </p:sp>
    </p:spTree>
    <p:extLst>
      <p:ext uri="{BB962C8B-B14F-4D97-AF65-F5344CB8AC3E}">
        <p14:creationId xmlns:p14="http://schemas.microsoft.com/office/powerpoint/2010/main" val="2440997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751344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ru-RU" dirty="0" smtClean="0"/>
              <a:t>Существует много целей, которые преследует пользовать, взаимодействуя с компьютером: развлечение, получение информации, управление и контроль чем-либо, создание и манипулирование данными, и т.д. </a:t>
            </a:r>
          </a:p>
          <a:p>
            <a:pPr indent="452438" algn="just"/>
            <a:endParaRPr lang="ru-RU" dirty="0" smtClean="0"/>
          </a:p>
          <a:p>
            <a:pPr indent="452438" algn="just"/>
            <a:endParaRPr lang="ru-RU" b="1" dirty="0"/>
          </a:p>
          <a:p>
            <a:pPr indent="452438" algn="just"/>
            <a:r>
              <a:rPr lang="ru-RU" b="1" dirty="0" smtClean="0"/>
              <a:t>Примерами задач</a:t>
            </a:r>
            <a:r>
              <a:rPr lang="ru-RU" dirty="0" smtClean="0"/>
              <a:t> развлечения служат новые интерактивные игры, анимация искусственных персонажей (в мультфильмах), а также интерактивное телевидение. В задачах управления и контроля пользователь совершает некоторые действия для управления определенным процессом. </a:t>
            </a:r>
          </a:p>
          <a:p>
            <a:pPr indent="452438" algn="just"/>
            <a:endParaRPr lang="ru-RU" dirty="0"/>
          </a:p>
          <a:p>
            <a:pPr indent="452438" algn="just"/>
            <a:r>
              <a:rPr lang="ru-RU" dirty="0" smtClean="0"/>
              <a:t>Для этого он может вводить в компьютер некоторые слова или целые фразы. В качестве примера можно привести голосовое управление роботом или использование голосовых команд вместо работы с системой меню или кнопками.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7138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7390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Проектирование приложений с </a:t>
            </a:r>
            <a:r>
              <a:rPr lang="ru-RU" sz="2000" b="1" dirty="0" err="1" smtClean="0">
                <a:solidFill>
                  <a:srgbClr val="FF0000"/>
                </a:solidFill>
              </a:rPr>
              <a:t>многомодальным</a:t>
            </a:r>
            <a:r>
              <a:rPr lang="ru-RU" sz="2000" b="1" dirty="0" smtClean="0">
                <a:solidFill>
                  <a:srgbClr val="FF0000"/>
                </a:solidFill>
              </a:rPr>
              <a:t> интерфейсом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9642" y="52032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/>
              <a:t>С усложнением и увеличением функциональности систем средства человеко-машинного взаимодействия становятся узким местом из-за того, что не могут обеспечить интерактивный диалог с пользователем с необходимой эффективностью и естественностью.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В отличие от традиционных интерфейсов на основе клавиатуры и мыши или одномодальных интерфейсов , </a:t>
            </a:r>
            <a:r>
              <a:rPr lang="ru-RU" dirty="0" err="1" smtClean="0"/>
              <a:t>многомодальные</a:t>
            </a:r>
            <a:r>
              <a:rPr lang="ru-RU" dirty="0" smtClean="0"/>
              <a:t> системы обеспечивают  более гибкое использование потоков информации. Это дает возможность человеку выбирать наиболее удобный способ приема/передачи информации.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ru-RU" dirty="0" smtClean="0"/>
              <a:t>В </a:t>
            </a:r>
            <a:r>
              <a:rPr lang="ru-RU" dirty="0"/>
              <a:t>зависимости от использованных входных и выходных модальностей выделяют несколько основных типов </a:t>
            </a:r>
            <a:r>
              <a:rPr lang="ru-RU" dirty="0" err="1"/>
              <a:t>многомодальных</a:t>
            </a:r>
            <a:r>
              <a:rPr lang="ru-RU" dirty="0"/>
              <a:t> интерфейсов (</a:t>
            </a:r>
            <a:r>
              <a:rPr lang="ru-RU" b="1" i="1" dirty="0" smtClean="0"/>
              <a:t>речь + жесты</a:t>
            </a:r>
            <a:r>
              <a:rPr lang="ru-RU" dirty="0"/>
              <a:t>,   </a:t>
            </a:r>
            <a:r>
              <a:rPr lang="ru-RU" b="1" i="1" dirty="0" smtClean="0"/>
              <a:t>речь + чтение</a:t>
            </a:r>
            <a:r>
              <a:rPr lang="ru-RU" dirty="0" smtClean="0"/>
              <a:t> </a:t>
            </a:r>
            <a:r>
              <a:rPr lang="ru-RU" b="1" i="1" dirty="0"/>
              <a:t>по </a:t>
            </a:r>
            <a:r>
              <a:rPr lang="ru-RU" b="1" i="1" dirty="0" smtClean="0"/>
              <a:t>губам</a:t>
            </a:r>
            <a:r>
              <a:rPr lang="ru-RU" dirty="0" smtClean="0"/>
              <a:t>, </a:t>
            </a:r>
            <a:r>
              <a:rPr lang="ru-RU" b="1" i="1" dirty="0" smtClean="0"/>
              <a:t>направление взгляда+ указание +речь</a:t>
            </a:r>
            <a:r>
              <a:rPr lang="ru-RU" dirty="0" smtClean="0"/>
              <a:t> и т.д.)</a:t>
            </a:r>
          </a:p>
          <a:p>
            <a:pPr indent="355600" algn="just"/>
            <a:r>
              <a:rPr lang="ru-RU" dirty="0" smtClean="0"/>
              <a:t>Также выделяют  интерактивные и </a:t>
            </a:r>
            <a:r>
              <a:rPr lang="ru-RU" dirty="0" err="1" smtClean="0"/>
              <a:t>неинтерактивные</a:t>
            </a:r>
            <a:r>
              <a:rPr lang="ru-RU" dirty="0" smtClean="0"/>
              <a:t> </a:t>
            </a:r>
            <a:r>
              <a:rPr lang="ru-RU" dirty="0" err="1" smtClean="0"/>
              <a:t>многомодальные</a:t>
            </a:r>
            <a:r>
              <a:rPr lang="ru-RU" dirty="0" smtClean="0"/>
              <a:t> приложения. В </a:t>
            </a:r>
            <a:r>
              <a:rPr lang="ru-RU" dirty="0" err="1" smtClean="0"/>
              <a:t>неинтерактивных</a:t>
            </a:r>
            <a:r>
              <a:rPr lang="ru-RU" dirty="0" smtClean="0"/>
              <a:t> приложениях  процесс выполнения задачи определен заранее, и пользователь не может на него повлиять, например </a:t>
            </a:r>
            <a:r>
              <a:rPr lang="ru-RU" dirty="0"/>
              <a:t>при автоматическом транскрибировании записей (заседаний, семинаров), автоматическом индексировании мультимедийных данных (радио, телевизионных </a:t>
            </a:r>
            <a:r>
              <a:rPr lang="ru-RU" dirty="0" smtClean="0"/>
              <a:t>новостей). </a:t>
            </a:r>
            <a:r>
              <a:rPr lang="ru-RU" dirty="0"/>
              <a:t>Напротив, в интерактивных приложениях пользователь в ходе диалога с </a:t>
            </a:r>
            <a:r>
              <a:rPr lang="ru-RU" dirty="0" smtClean="0"/>
              <a:t>машиной получает необходимый ему сервис и сам определяет ход работы приложения (интерактивной телевидение, справочные диалоговые системы, управление техническими системами, информационная поддержка совещаний)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18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16034"/>
            <a:ext cx="88569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 smtClean="0"/>
              <a:t>Создание </a:t>
            </a:r>
            <a:r>
              <a:rPr lang="ru-RU" dirty="0"/>
              <a:t>новых </a:t>
            </a:r>
            <a:r>
              <a:rPr lang="ru-RU" dirty="0" err="1"/>
              <a:t>многомодальных</a:t>
            </a:r>
            <a:r>
              <a:rPr lang="ru-RU" dirty="0"/>
              <a:t> архитектур и систем </a:t>
            </a:r>
            <a:r>
              <a:rPr lang="ru-RU" dirty="0" smtClean="0"/>
              <a:t>обуславливается двумя </a:t>
            </a:r>
            <a:r>
              <a:rPr lang="ru-RU" dirty="0"/>
              <a:t>предпосылками. </a:t>
            </a:r>
            <a:endParaRPr lang="ru-RU" dirty="0"/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smtClean="0"/>
              <a:t>Когнитивная наука, </a:t>
            </a:r>
            <a:r>
              <a:rPr lang="ru-RU" dirty="0"/>
              <a:t>изучающая </a:t>
            </a:r>
            <a:r>
              <a:rPr lang="ru-RU" dirty="0" smtClean="0"/>
              <a:t>человеческие механизмы </a:t>
            </a:r>
            <a:r>
              <a:rPr lang="ru-RU" dirty="0"/>
              <a:t>восприятия и межчеловеческое взаимодействие, обеспечила </a:t>
            </a:r>
            <a:r>
              <a:rPr lang="ru-RU" dirty="0" smtClean="0"/>
              <a:t>фундаментальную </a:t>
            </a:r>
            <a:r>
              <a:rPr lang="ru-RU" dirty="0"/>
              <a:t>информацию для моделирования поведения пользователя, </a:t>
            </a:r>
            <a:r>
              <a:rPr lang="ru-RU" dirty="0" smtClean="0"/>
              <a:t>а также </a:t>
            </a:r>
            <a:r>
              <a:rPr lang="ru-RU" dirty="0"/>
              <a:t>информацию о том, как должны быть построены системы </a:t>
            </a:r>
            <a:r>
              <a:rPr lang="ru-RU" dirty="0" smtClean="0"/>
              <a:t>распознавания и </a:t>
            </a:r>
            <a:r>
              <a:rPr lang="ru-RU" dirty="0"/>
              <a:t>организованы </a:t>
            </a:r>
            <a:r>
              <a:rPr lang="ru-RU" dirty="0" err="1"/>
              <a:t>многомодальные</a:t>
            </a:r>
            <a:r>
              <a:rPr lang="ru-RU" dirty="0"/>
              <a:t> архитектуры.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В </a:t>
            </a:r>
            <a:r>
              <a:rPr lang="ru-RU" dirty="0"/>
              <a:t>частности, когнитивная </a:t>
            </a:r>
            <a:r>
              <a:rPr lang="ru-RU" dirty="0" smtClean="0"/>
              <a:t>наука предоставляет </a:t>
            </a:r>
            <a:r>
              <a:rPr lang="ru-RU" dirty="0"/>
              <a:t>необходимые знания о моделях естественной интеграции </a:t>
            </a:r>
            <a:r>
              <a:rPr lang="ru-RU" dirty="0" smtClean="0"/>
              <a:t>информации</a:t>
            </a:r>
            <a:r>
              <a:rPr lang="ru-RU" dirty="0"/>
              <a:t>, которые служат для объединения движений губ и мимики лица с </a:t>
            </a:r>
            <a:r>
              <a:rPr lang="ru-RU" dirty="0" smtClean="0"/>
              <a:t>речевым </a:t>
            </a:r>
            <a:r>
              <a:rPr lang="ru-RU" dirty="0"/>
              <a:t>вводом, а также знания о том, как человек использует жесты руками </a:t>
            </a:r>
            <a:r>
              <a:rPr lang="ru-RU" dirty="0" smtClean="0"/>
              <a:t>в различных </a:t>
            </a:r>
            <a:r>
              <a:rPr lang="ru-RU" dirty="0"/>
              <a:t>речевых </a:t>
            </a:r>
            <a:r>
              <a:rPr lang="ru-RU" dirty="0" smtClean="0"/>
              <a:t>диалогах.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В </a:t>
            </a:r>
            <a:r>
              <a:rPr lang="ru-RU" dirty="0"/>
              <a:t>сложной природе </a:t>
            </a:r>
            <a:r>
              <a:rPr lang="ru-RU" dirty="0" err="1"/>
              <a:t>многомодального</a:t>
            </a:r>
            <a:r>
              <a:rPr lang="ru-RU" dirty="0"/>
              <a:t> взаимодействия когнитивная </a:t>
            </a:r>
            <a:r>
              <a:rPr lang="ru-RU" dirty="0" smtClean="0"/>
              <a:t>наука приобретает </a:t>
            </a:r>
            <a:r>
              <a:rPr lang="ru-RU" dirty="0"/>
              <a:t>особую важность при разработке робастных и эффективных </a:t>
            </a:r>
            <a:r>
              <a:rPr lang="ru-RU" dirty="0" err="1" smtClean="0"/>
              <a:t>многомодальных</a:t>
            </a:r>
            <a:r>
              <a:rPr lang="ru-RU" dirty="0" smtClean="0"/>
              <a:t> </a:t>
            </a:r>
            <a:r>
              <a:rPr lang="ru-RU" dirty="0"/>
              <a:t>систем. Реалистичные автоматические симуляторы </a:t>
            </a:r>
            <a:r>
              <a:rPr lang="ru-RU" dirty="0" smtClean="0"/>
              <a:t>поведения также </a:t>
            </a:r>
            <a:r>
              <a:rPr lang="ru-RU" dirty="0"/>
              <a:t>играют критическую роль в создании новых прототипов </a:t>
            </a:r>
            <a:r>
              <a:rPr lang="ru-RU" dirty="0" smtClean="0"/>
              <a:t>систем.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На </a:t>
            </a:r>
            <a:r>
              <a:rPr lang="ru-RU" dirty="0" smtClean="0"/>
              <a:t>стадии </a:t>
            </a:r>
            <a:r>
              <a:rPr lang="ru-RU" dirty="0"/>
              <a:t>планирования систем, разработки дизайна и первичного тестирования </a:t>
            </a:r>
            <a:r>
              <a:rPr lang="ru-RU" dirty="0" smtClean="0"/>
              <a:t>системы </a:t>
            </a:r>
            <a:r>
              <a:rPr lang="ru-RU" dirty="0"/>
              <a:t>такие модели могут использоваться для планирования </a:t>
            </a:r>
            <a:r>
              <a:rPr lang="ru-RU" dirty="0" smtClean="0"/>
              <a:t>человеко-машинного </a:t>
            </a:r>
            <a:r>
              <a:rPr lang="ru-RU" dirty="0"/>
              <a:t>взаимодействия. </a:t>
            </a:r>
            <a:endParaRPr lang="ru-RU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15898" y="26902"/>
            <a:ext cx="69763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Когнитивная наука и </a:t>
            </a:r>
            <a:r>
              <a:rPr lang="ru-RU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многомодальные</a:t>
            </a:r>
            <a:r>
              <a:rPr lang="ru-RU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интерфейсы</a:t>
            </a:r>
            <a:endParaRPr lang="ru-R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13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9987" y="2132856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dirty="0"/>
              <a:t>Этот процесс позволяет выстроить эффективные модели </a:t>
            </a:r>
            <a:r>
              <a:rPr lang="ru-RU" dirty="0" smtClean="0"/>
              <a:t>диалогов </a:t>
            </a:r>
            <a:r>
              <a:rPr lang="ru-RU" dirty="0"/>
              <a:t>в будущей </a:t>
            </a:r>
            <a:r>
              <a:rPr lang="ru-RU" dirty="0" err="1"/>
              <a:t>многомодальной</a:t>
            </a:r>
            <a:r>
              <a:rPr lang="ru-RU" dirty="0"/>
              <a:t> системе и учесть возможное поведение </a:t>
            </a:r>
            <a:r>
              <a:rPr lang="ru-RU" dirty="0" smtClean="0"/>
              <a:t>пользователей</a:t>
            </a:r>
            <a:r>
              <a:rPr lang="ru-RU" dirty="0"/>
              <a:t>. Такой подход получил название Волшебник страны </a:t>
            </a:r>
            <a:r>
              <a:rPr lang="ru-RU" dirty="0" err="1"/>
              <a:t>Оз</a:t>
            </a:r>
            <a:r>
              <a:rPr lang="ru-RU" dirty="0"/>
              <a:t> (</a:t>
            </a:r>
            <a:r>
              <a:rPr lang="ru-RU" dirty="0" err="1"/>
              <a:t>Wizard</a:t>
            </a:r>
            <a:r>
              <a:rPr lang="ru-RU" dirty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en-US" dirty="0" smtClean="0"/>
              <a:t>Oz).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5156" y="94273"/>
            <a:ext cx="88913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" lvl="1" indent="358775" algn="just"/>
            <a:r>
              <a:rPr lang="ru-RU" dirty="0"/>
              <a:t>Так на первом этапе дизайна системы возможна подмена компьютерной системы человеком-разработчиком и общение с пользователем, который полагает, что работает с реальной полнофункциональной компьютерной системой. В ходе таких экспериментов разработчик сам эмулирует работу системы, контролирует поведение пользователя, отслеживает </a:t>
            </a:r>
            <a:r>
              <a:rPr lang="ru-RU" dirty="0" err="1"/>
              <a:t>многомодальный</a:t>
            </a:r>
            <a:r>
              <a:rPr lang="ru-RU" dirty="0"/>
              <a:t> ввод и выдает ответы системы настолько точно насколько возможно.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40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028343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Языки пользовательских интерфейсов</a:t>
            </a:r>
            <a:endParaRPr lang="ru-RU" dirty="0"/>
          </a:p>
          <a:p>
            <a:r>
              <a:rPr lang="ru-RU" i="1" dirty="0"/>
              <a:t> </a:t>
            </a:r>
            <a:endParaRPr lang="ru-RU" dirty="0"/>
          </a:p>
          <a:p>
            <a:pPr indent="355600" algn="just"/>
            <a:r>
              <a:rPr lang="ru-RU" b="1" dirty="0"/>
              <a:t>UIML</a:t>
            </a:r>
            <a:r>
              <a:rPr lang="ru-RU" dirty="0"/>
              <a:t> (</a:t>
            </a:r>
            <a:r>
              <a:rPr lang="ru-RU" b="1" dirty="0" err="1"/>
              <a:t>U</a:t>
            </a:r>
            <a:r>
              <a:rPr lang="ru-RU" dirty="0" err="1"/>
              <a:t>ser</a:t>
            </a:r>
            <a:r>
              <a:rPr lang="ru-RU" dirty="0"/>
              <a:t> </a:t>
            </a:r>
            <a:r>
              <a:rPr lang="ru-RU" b="1" dirty="0" err="1"/>
              <a:t>I</a:t>
            </a:r>
            <a:r>
              <a:rPr lang="ru-RU" dirty="0" err="1"/>
              <a:t>nterface</a:t>
            </a:r>
            <a:r>
              <a:rPr lang="ru-RU" dirty="0"/>
              <a:t> </a:t>
            </a:r>
            <a:r>
              <a:rPr lang="ru-RU" b="1" dirty="0" err="1"/>
              <a:t>M</a:t>
            </a:r>
            <a:r>
              <a:rPr lang="ru-RU" dirty="0" err="1"/>
              <a:t>arkup</a:t>
            </a:r>
            <a:r>
              <a:rPr lang="ru-RU" dirty="0"/>
              <a:t> </a:t>
            </a:r>
            <a:r>
              <a:rPr lang="ru-RU" b="1" dirty="0" err="1"/>
              <a:t>L</a:t>
            </a:r>
            <a:r>
              <a:rPr lang="ru-RU" dirty="0" err="1"/>
              <a:t>anguage</a:t>
            </a:r>
            <a:r>
              <a:rPr lang="ru-RU" dirty="0"/>
              <a:t>) — это дочерний язык </a:t>
            </a:r>
            <a:r>
              <a:rPr lang="ru-RU" u="sng" dirty="0">
                <a:hlinkClick r:id="rId2" tooltip="XML"/>
              </a:rPr>
              <a:t>XML</a:t>
            </a:r>
            <a:r>
              <a:rPr lang="ru-RU" dirty="0"/>
              <a:t>, который служит для описания </a:t>
            </a:r>
            <a:r>
              <a:rPr lang="ru-RU" u="sng" dirty="0">
                <a:hlinkClick r:id="rId3" tooltip="Интерфейс пользователя"/>
              </a:rPr>
              <a:t>пользовательского интерфейса</a:t>
            </a:r>
            <a:r>
              <a:rPr lang="ru-RU" dirty="0"/>
              <a:t> </a:t>
            </a:r>
            <a:r>
              <a:rPr lang="ru-RU" u="sng" dirty="0">
                <a:hlinkClick r:id="rId4" tooltip="Прикладное программное обеспечение"/>
              </a:rPr>
              <a:t>приложений</a:t>
            </a:r>
            <a:r>
              <a:rPr lang="ru-RU" dirty="0"/>
              <a:t>. В настоящее время написание приложений на этом языке реализовано в </a:t>
            </a:r>
            <a:r>
              <a:rPr lang="ru-RU" u="sng" dirty="0" err="1">
                <a:hlinkClick r:id="rId5" tooltip="Microsoft Visual Studio"/>
              </a:rPr>
              <a:t>Microsoft</a:t>
            </a:r>
            <a:r>
              <a:rPr lang="ru-RU" u="sng" dirty="0">
                <a:hlinkClick r:id="rId5" tooltip="Microsoft Visual Studio"/>
              </a:rPr>
              <a:t> </a:t>
            </a:r>
            <a:r>
              <a:rPr lang="ru-RU" u="sng" dirty="0" err="1">
                <a:hlinkClick r:id="rId5" tooltip="Microsoft Visual Studio"/>
              </a:rPr>
              <a:t>Visual</a:t>
            </a:r>
            <a:r>
              <a:rPr lang="ru-RU" u="sng" dirty="0">
                <a:hlinkClick r:id="rId5" tooltip="Microsoft Visual Studio"/>
              </a:rPr>
              <a:t> </a:t>
            </a:r>
            <a:r>
              <a:rPr lang="ru-RU" u="sng" dirty="0" err="1">
                <a:hlinkClick r:id="rId5" tooltip="Microsoft Visual Studio"/>
              </a:rPr>
              <a:t>Studio</a:t>
            </a:r>
            <a:r>
              <a:rPr lang="ru-RU" dirty="0"/>
              <a:t> в виде </a:t>
            </a:r>
            <a:r>
              <a:rPr lang="ru-RU" u="sng" dirty="0">
                <a:hlinkClick r:id="rId6" tooltip="XAML"/>
              </a:rPr>
              <a:t>XAML</a:t>
            </a:r>
            <a:r>
              <a:rPr lang="ru-RU" dirty="0"/>
              <a:t> для создания </a:t>
            </a:r>
            <a:r>
              <a:rPr lang="ru-RU" u="sng" dirty="0">
                <a:hlinkClick r:id="rId7" tooltip="Windows Presentation Foundation"/>
              </a:rPr>
              <a:t>WPF</a:t>
            </a:r>
            <a:r>
              <a:rPr lang="ru-RU" dirty="0"/>
              <a:t> приложений. UIML — абстрактный язык. На сегодня, UIML стандартизован </a:t>
            </a:r>
            <a:r>
              <a:rPr lang="ru-RU" u="sng" dirty="0">
                <a:hlinkClick r:id="rId8" tooltip="OASIS consortium"/>
              </a:rPr>
              <a:t>OASIS</a:t>
            </a:r>
            <a:r>
              <a:rPr lang="ru-RU" dirty="0"/>
              <a:t>. Теоретически, UIML разрабатывался для разработки кросс-платформенных (</a:t>
            </a:r>
            <a:r>
              <a:rPr lang="ru-RU" u="sng" dirty="0" err="1">
                <a:hlinkClick r:id="rId9" tooltip="Microsoft Windows"/>
              </a:rPr>
              <a:t>Win</a:t>
            </a:r>
            <a:r>
              <a:rPr lang="ru-RU" dirty="0"/>
              <a:t>, </a:t>
            </a:r>
            <a:r>
              <a:rPr lang="ru-RU" u="sng" dirty="0">
                <a:hlinkClick r:id="rId10" tooltip="PDA"/>
              </a:rPr>
              <a:t>PDA</a:t>
            </a:r>
            <a:r>
              <a:rPr lang="ru-RU" dirty="0"/>
              <a:t> и т. п.) приложений. Но на практике перевод приложений с одной платформы на другую связан с трудностями.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17702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703" y="1268760"/>
            <a:ext cx="88407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Представьте себе, что вы никогда не видели </a:t>
            </a:r>
            <a:r>
              <a:rPr lang="en-US" dirty="0" err="1" smtClean="0"/>
              <a:t>iPAD</a:t>
            </a:r>
            <a:r>
              <a:rPr lang="ru-RU" dirty="0" smtClean="0"/>
              <a:t>, </a:t>
            </a:r>
            <a:r>
              <a:rPr lang="ru-RU" dirty="0"/>
              <a:t>и вот </a:t>
            </a:r>
            <a:r>
              <a:rPr lang="ru-RU" dirty="0" smtClean="0"/>
              <a:t>его вам</a:t>
            </a:r>
            <a:r>
              <a:rPr lang="en-US" dirty="0" smtClean="0"/>
              <a:t> </a:t>
            </a:r>
            <a:r>
              <a:rPr lang="ru-RU" dirty="0" smtClean="0"/>
              <a:t>вручают и говорят, </a:t>
            </a:r>
            <a:r>
              <a:rPr lang="ru-RU" dirty="0"/>
              <a:t>что вы должны читать на нем книги. Прежде чем вы обратитесь к </a:t>
            </a:r>
            <a:r>
              <a:rPr lang="en-US" dirty="0" err="1" smtClean="0"/>
              <a:t>iPad</a:t>
            </a:r>
            <a:r>
              <a:rPr lang="ru-RU" dirty="0" smtClean="0"/>
              <a:t> </a:t>
            </a:r>
            <a:r>
              <a:rPr lang="ru-RU" dirty="0"/>
              <a:t>и начнете его использовать, в вашей голове должна сформироваться модель, «объясняющая» вам, на что может быть похоже чтение книги на </a:t>
            </a:r>
            <a:r>
              <a:rPr lang="en-US" dirty="0" err="1" smtClean="0"/>
              <a:t>iPad</a:t>
            </a:r>
            <a:r>
              <a:rPr lang="ru-RU" dirty="0" smtClean="0"/>
              <a:t>. </a:t>
            </a:r>
          </a:p>
          <a:p>
            <a:pPr indent="361950" algn="just"/>
            <a:endParaRPr lang="en-US" dirty="0" smtClean="0"/>
          </a:p>
          <a:p>
            <a:pPr indent="361950" algn="just"/>
            <a:r>
              <a:rPr lang="ru-RU" dirty="0" smtClean="0"/>
              <a:t>Вы </a:t>
            </a:r>
            <a:r>
              <a:rPr lang="ru-RU" dirty="0"/>
              <a:t>строите предположения, как может выглядеть книга на экране, какие действия вы можете совершать и как </a:t>
            </a:r>
            <a:r>
              <a:rPr lang="ru-RU" b="1" dirty="0"/>
              <a:t>вы </a:t>
            </a:r>
            <a:r>
              <a:rPr lang="ru-RU" dirty="0"/>
              <a:t>это будете делать — листать страницы или использовать закладки. </a:t>
            </a:r>
            <a:r>
              <a:rPr lang="ru-RU" b="1" dirty="0"/>
              <a:t>Вы </a:t>
            </a:r>
            <a:r>
              <a:rPr lang="ru-RU" dirty="0"/>
              <a:t>создадите </a:t>
            </a:r>
            <a:r>
              <a:rPr lang="ru-RU" i="1" dirty="0"/>
              <a:t>ментальную модель </a:t>
            </a:r>
            <a:r>
              <a:rPr lang="ru-RU" dirty="0"/>
              <a:t>процесса чтения книги на </a:t>
            </a:r>
            <a:r>
              <a:rPr lang="en-US" dirty="0" err="1"/>
              <a:t>iPad</a:t>
            </a:r>
            <a:r>
              <a:rPr lang="ru-RU" dirty="0" smtClean="0"/>
              <a:t>, </a:t>
            </a:r>
            <a:r>
              <a:rPr lang="ru-RU" dirty="0"/>
              <a:t>даже если вы никогда не делали этого </a:t>
            </a:r>
            <a:r>
              <a:rPr lang="ru-RU" dirty="0" smtClean="0"/>
              <a:t>раньше.</a:t>
            </a:r>
          </a:p>
          <a:p>
            <a:pPr indent="361950" algn="just"/>
            <a:endParaRPr lang="en-US" dirty="0" smtClean="0"/>
          </a:p>
          <a:p>
            <a:pPr indent="361950" algn="just"/>
            <a:r>
              <a:rPr lang="ru-RU" dirty="0" smtClean="0"/>
              <a:t>Как </a:t>
            </a:r>
            <a:r>
              <a:rPr lang="ru-RU" dirty="0"/>
              <a:t>выглядит и как действует эта ментальная модель в вашей голове, зависит от многих вещей. Модель человека, который раньше уже использовал </a:t>
            </a:r>
            <a:r>
              <a:rPr lang="en-US" dirty="0" err="1"/>
              <a:t>iPad</a:t>
            </a:r>
            <a:r>
              <a:rPr lang="ru-RU" dirty="0" smtClean="0"/>
              <a:t>, </a:t>
            </a:r>
            <a:r>
              <a:rPr lang="ru-RU" dirty="0"/>
              <a:t>будет отличаться от модели того, кто никогда раньше не читал электронных книг. И если вы однажды начали пользоваться </a:t>
            </a:r>
            <a:r>
              <a:rPr lang="en-US" dirty="0" err="1"/>
              <a:t>iPad</a:t>
            </a:r>
            <a:r>
              <a:rPr lang="ru-RU" i="1" dirty="0" smtClean="0"/>
              <a:t> </a:t>
            </a:r>
            <a:r>
              <a:rPr lang="ru-RU" dirty="0"/>
              <a:t>и прочли на нем пару книг, модель, первоначально сформированная вами, будет меняться, отражая ваш новый опыт.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4624"/>
            <a:ext cx="464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Модели пользовательского интерфейса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703" y="516742"/>
            <a:ext cx="230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 smtClean="0"/>
              <a:t>Ментальные модели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820004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843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presentation</a:t>
            </a:r>
            <a:r>
              <a:rPr lang="ru-RU" dirty="0"/>
              <a:t> </a:t>
            </a:r>
            <a:r>
              <a:rPr lang="ru-RU" dirty="0" err="1"/>
              <a:t>foundation</a:t>
            </a:r>
            <a:r>
              <a:rPr lang="ru-RU" dirty="0"/>
              <a:t> - система для построения клиентских приложений </a:t>
            </a:r>
            <a:r>
              <a:rPr lang="ru-RU" u="sng" dirty="0" err="1">
                <a:hlinkClick r:id="rId2" tooltip="Windows"/>
              </a:rPr>
              <a:t>Windows</a:t>
            </a:r>
            <a:r>
              <a:rPr lang="ru-RU" dirty="0"/>
              <a:t> с визуально привлекательными возможностями взаимодействия с пользователем, графическая (презентационная) подсистема в составе </a:t>
            </a:r>
            <a:r>
              <a:rPr lang="ru-RU" u="sng" dirty="0">
                <a:hlinkClick r:id="rId3" tooltip=".NET Framework"/>
              </a:rPr>
              <a:t>.NET </a:t>
            </a:r>
            <a:r>
              <a:rPr lang="ru-RU" u="sng" dirty="0" err="1">
                <a:hlinkClick r:id="rId3" tooltip=".NET Framework"/>
              </a:rPr>
              <a:t>Framework</a:t>
            </a:r>
            <a:r>
              <a:rPr lang="ru-RU" dirty="0"/>
              <a:t> (начиная с версии </a:t>
            </a:r>
            <a:r>
              <a:rPr lang="ru-RU" u="sng" dirty="0">
                <a:hlinkClick r:id="rId4" tooltip=".NET Framework 3.0"/>
              </a:rPr>
              <a:t>3.0</a:t>
            </a:r>
            <a:r>
              <a:rPr lang="ru-RU" dirty="0"/>
              <a:t>), использующая язык </a:t>
            </a:r>
            <a:r>
              <a:rPr lang="ru-RU" u="sng" dirty="0">
                <a:hlinkClick r:id="rId5" tooltip="XAML"/>
              </a:rPr>
              <a:t>XAML</a:t>
            </a:r>
            <a:r>
              <a:rPr lang="ru-RU" u="sng" baseline="30000" dirty="0">
                <a:hlinkClick r:id="rId6"/>
              </a:rPr>
              <a:t>[2]</a:t>
            </a:r>
            <a:r>
              <a:rPr lang="ru-RU" dirty="0"/>
              <a:t>.</a:t>
            </a:r>
          </a:p>
          <a:p>
            <a:pPr indent="355600" algn="just"/>
            <a:endParaRPr lang="ru-RU" dirty="0" smtClean="0"/>
          </a:p>
          <a:p>
            <a:pPr indent="355600" algn="just"/>
            <a:r>
              <a:rPr lang="en-US" dirty="0" smtClean="0"/>
              <a:t>WPF </a:t>
            </a:r>
            <a:r>
              <a:rPr lang="ru-RU" dirty="0"/>
              <a:t>предустановлена в</a:t>
            </a:r>
            <a:r>
              <a:rPr lang="en-US" dirty="0"/>
              <a:t> </a:t>
            </a:r>
            <a:r>
              <a:rPr lang="en-US" u="sng" dirty="0">
                <a:hlinkClick r:id="rId7" tooltip="Windows Vista"/>
              </a:rPr>
              <a:t>Windows Vista</a:t>
            </a:r>
            <a:r>
              <a:rPr lang="en-US" dirty="0"/>
              <a:t> (</a:t>
            </a:r>
            <a:r>
              <a:rPr lang="en-US" u="sng" dirty="0">
                <a:hlinkClick r:id="rId3" tooltip=".NET Framework"/>
              </a:rPr>
              <a:t>.NET Framework</a:t>
            </a:r>
            <a:r>
              <a:rPr lang="en-US" dirty="0"/>
              <a:t> 3.0), </a:t>
            </a:r>
            <a:r>
              <a:rPr lang="en-US" u="sng" dirty="0">
                <a:hlinkClick r:id="rId8" tooltip="Windows 7"/>
              </a:rPr>
              <a:t>Windows 7</a:t>
            </a:r>
            <a:r>
              <a:rPr lang="en-US" dirty="0"/>
              <a:t> (</a:t>
            </a:r>
            <a:r>
              <a:rPr lang="en-US" u="sng" dirty="0">
                <a:hlinkClick r:id="rId3" tooltip=".NET Framework"/>
              </a:rPr>
              <a:t>.NET Framework</a:t>
            </a:r>
            <a:r>
              <a:rPr lang="en-US" dirty="0"/>
              <a:t> 3.5 SP1), </a:t>
            </a:r>
            <a:r>
              <a:rPr lang="en-US" u="sng" dirty="0">
                <a:hlinkClick r:id="rId9" tooltip="Windows 8"/>
              </a:rPr>
              <a:t>Windows 8</a:t>
            </a:r>
            <a:r>
              <a:rPr lang="en-US" dirty="0"/>
              <a:t> (.NET Framework 4.0 </a:t>
            </a:r>
            <a:r>
              <a:rPr lang="ru-RU" dirty="0"/>
              <a:t>и</a:t>
            </a:r>
            <a:r>
              <a:rPr lang="en-US" dirty="0"/>
              <a:t> 4.5), </a:t>
            </a:r>
            <a:r>
              <a:rPr lang="en-US" u="sng" dirty="0">
                <a:hlinkClick r:id="rId10" tooltip="Windows 8.1"/>
              </a:rPr>
              <a:t>Windows 8.1</a:t>
            </a:r>
            <a:r>
              <a:rPr lang="en-US" dirty="0"/>
              <a:t> (.NET Framework 4.5.1). </a:t>
            </a:r>
            <a:r>
              <a:rPr lang="ru-RU" dirty="0"/>
              <a:t>С помощью WPF можно создавать широкий спектр как автономных, так и запускаемых в </a:t>
            </a:r>
            <a:r>
              <a:rPr lang="ru-RU" u="sng" dirty="0">
                <a:hlinkClick r:id="rId11" tooltip="Браузер"/>
              </a:rPr>
              <a:t>браузере</a:t>
            </a:r>
            <a:r>
              <a:rPr lang="ru-RU" dirty="0"/>
              <a:t> </a:t>
            </a:r>
            <a:r>
              <a:rPr lang="ru-RU" dirty="0" smtClean="0"/>
              <a:t>приложений.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6632"/>
            <a:ext cx="4572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err="1" smtClean="0">
                <a:solidFill>
                  <a:srgbClr val="FF0000"/>
                </a:solidFill>
              </a:rPr>
              <a:t>Windows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presentation</a:t>
            </a:r>
            <a:r>
              <a:rPr lang="ru-RU" sz="2400" b="1" dirty="0" smtClean="0">
                <a:solidFill>
                  <a:srgbClr val="FF0000"/>
                </a:solidFill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</a:rPr>
              <a:t>foundation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55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537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</a:rPr>
              <a:t>Проектирование ПИ. </a:t>
            </a:r>
            <a:r>
              <a:rPr lang="ru-RU" sz="2000" b="1" dirty="0" err="1" smtClean="0">
                <a:solidFill>
                  <a:srgbClr val="FF0000"/>
                </a:solidFill>
              </a:rPr>
              <a:t>Деятельностный</a:t>
            </a:r>
            <a:r>
              <a:rPr lang="ru-RU" sz="2000" b="1" dirty="0" smtClean="0">
                <a:solidFill>
                  <a:srgbClr val="FF0000"/>
                </a:solidFill>
              </a:rPr>
              <a:t> подход.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764102"/>
            <a:ext cx="88924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Обращение к психологическим знаниям приобретает особую остроту при </a:t>
            </a:r>
            <a:r>
              <a:rPr lang="ru-RU" dirty="0" smtClean="0"/>
              <a:t>проектировании </a:t>
            </a:r>
            <a:r>
              <a:rPr lang="ru-RU" dirty="0"/>
              <a:t>пользовательских интерфейсов – устройств ввода – вывода </a:t>
            </a:r>
            <a:r>
              <a:rPr lang="ru-RU" dirty="0" smtClean="0"/>
              <a:t>информации, с </a:t>
            </a:r>
            <a:r>
              <a:rPr lang="ru-RU" dirty="0"/>
              <a:t>которыми непосредственно соприкасается человек. Основная функция </a:t>
            </a:r>
            <a:r>
              <a:rPr lang="ru-RU" dirty="0" smtClean="0"/>
              <a:t>пользовательского </a:t>
            </a:r>
            <a:r>
              <a:rPr lang="ru-RU" dirty="0"/>
              <a:t>интерфейса – обеспечение оптимального информационного </a:t>
            </a:r>
            <a:r>
              <a:rPr lang="ru-RU" dirty="0" smtClean="0"/>
              <a:t>взаимодействия </a:t>
            </a:r>
            <a:r>
              <a:rPr lang="ru-RU" dirty="0"/>
              <a:t>между человеком и компьютером.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Существует </a:t>
            </a:r>
            <a:r>
              <a:rPr lang="ru-RU" dirty="0"/>
              <a:t>немало примеров </a:t>
            </a:r>
            <a:r>
              <a:rPr lang="ru-RU" dirty="0" smtClean="0"/>
              <a:t>неудачного внедрения </a:t>
            </a:r>
            <a:r>
              <a:rPr lang="ru-RU" dirty="0"/>
              <a:t>дорогостоящих компьютерных технологий из-за трудностей в </a:t>
            </a:r>
            <a:r>
              <a:rPr lang="ru-RU" dirty="0" smtClean="0"/>
              <a:t>освоении и </a:t>
            </a:r>
            <a:r>
              <a:rPr lang="ru-RU" dirty="0"/>
              <a:t>применении пользовательских интерфейсов вследствие игнорирования </a:t>
            </a:r>
            <a:r>
              <a:rPr lang="ru-RU" dirty="0" smtClean="0"/>
              <a:t>либо некорректного </a:t>
            </a:r>
            <a:r>
              <a:rPr lang="ru-RU" dirty="0"/>
              <a:t>учета возможностей человека по приему и преобразованию </a:t>
            </a:r>
            <a:r>
              <a:rPr lang="ru-RU" dirty="0" smtClean="0"/>
              <a:t>информации</a:t>
            </a:r>
            <a:r>
              <a:rPr lang="ru-RU" dirty="0"/>
              <a:t>. </a:t>
            </a:r>
            <a:endParaRPr lang="ru-RU" dirty="0" smtClean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Включение </a:t>
            </a:r>
            <a:r>
              <a:rPr lang="ru-RU" dirty="0"/>
              <a:t>психологических знаний в проектирование </a:t>
            </a:r>
            <a:r>
              <a:rPr lang="ru-RU" dirty="0" smtClean="0"/>
              <a:t>пользовательского интерфейса </a:t>
            </a:r>
            <a:r>
              <a:rPr lang="ru-RU" dirty="0"/>
              <a:t>отнюдь не сводится к приложению данных, собранных в </a:t>
            </a:r>
            <a:r>
              <a:rPr lang="ru-RU" dirty="0" smtClean="0"/>
              <a:t>руководствах и </a:t>
            </a:r>
            <a:r>
              <a:rPr lang="ru-RU" dirty="0"/>
              <a:t>справочниках по инженерной психологии. Речь идет о сложном, </a:t>
            </a:r>
            <a:r>
              <a:rPr lang="ru-RU" dirty="0" smtClean="0"/>
              <a:t>рекуррентном процессе </a:t>
            </a:r>
            <a:r>
              <a:rPr lang="ru-RU" dirty="0"/>
              <a:t>применения психологических знаний на всех этапах разработки и </a:t>
            </a:r>
            <a:r>
              <a:rPr lang="ru-RU" dirty="0" smtClean="0"/>
              <a:t>создания </a:t>
            </a:r>
            <a:r>
              <a:rPr lang="ru-RU" dirty="0"/>
              <a:t>пользовательского интерфейса с помощью широкого спектра методов и </a:t>
            </a:r>
            <a:r>
              <a:rPr lang="ru-RU" dirty="0" smtClean="0"/>
              <a:t>методик, среди </a:t>
            </a:r>
            <a:r>
              <a:rPr lang="ru-RU" dirty="0"/>
              <a:t>которых важная роль отводится </a:t>
            </a:r>
            <a:r>
              <a:rPr lang="ru-RU" b="1" dirty="0"/>
              <a:t>эксперименту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569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24"/>
            <a:ext cx="89289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Методологической </a:t>
            </a:r>
            <a:r>
              <a:rPr lang="ru-RU" dirty="0" smtClean="0"/>
              <a:t>основой такого </a:t>
            </a:r>
            <a:r>
              <a:rPr lang="ru-RU" dirty="0"/>
              <a:t>применения служит </a:t>
            </a:r>
            <a:r>
              <a:rPr lang="ru-RU" dirty="0" err="1"/>
              <a:t>деятельностный</a:t>
            </a:r>
            <a:r>
              <a:rPr lang="ru-RU" dirty="0"/>
              <a:t> подход, идея которого, </a:t>
            </a:r>
            <a:r>
              <a:rPr lang="ru-RU" dirty="0" smtClean="0"/>
              <a:t>перефразируя выражение </a:t>
            </a:r>
            <a:r>
              <a:rPr lang="ru-RU" dirty="0"/>
              <a:t>В. П. Зинченко и В. М. Мунипова (1979), может быть </a:t>
            </a:r>
            <a:r>
              <a:rPr lang="ru-RU" dirty="0" smtClean="0"/>
              <a:t>сформулирована так</a:t>
            </a:r>
            <a:r>
              <a:rPr lang="ru-RU" dirty="0"/>
              <a:t>:  </a:t>
            </a:r>
            <a:r>
              <a:rPr lang="ru-RU" dirty="0" smtClean="0"/>
              <a:t>деятельность </a:t>
            </a:r>
            <a:r>
              <a:rPr lang="ru-RU" dirty="0"/>
              <a:t>пользователя есть начало и завершение создания </a:t>
            </a:r>
            <a:r>
              <a:rPr lang="ru-RU" dirty="0" smtClean="0"/>
              <a:t>интерфейса.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Уже </a:t>
            </a:r>
            <a:r>
              <a:rPr lang="ru-RU" dirty="0"/>
              <a:t>на начальной стадии проектирования интерфейса должна </a:t>
            </a:r>
            <a:r>
              <a:rPr lang="ru-RU" dirty="0" smtClean="0"/>
              <a:t>составляться ориентировочная </a:t>
            </a:r>
            <a:r>
              <a:rPr lang="ru-RU" dirty="0" err="1"/>
              <a:t>профессиограмма</a:t>
            </a:r>
            <a:r>
              <a:rPr lang="ru-RU" dirty="0"/>
              <a:t> будущей деятельности пользователя, </a:t>
            </a:r>
            <a:r>
              <a:rPr lang="ru-RU" dirty="0" smtClean="0"/>
              <a:t>определяющая </a:t>
            </a:r>
            <a:r>
              <a:rPr lang="ru-RU" dirty="0"/>
              <a:t>ее конкретные задачи, средства и условия осуществления. В ходе </a:t>
            </a:r>
            <a:r>
              <a:rPr lang="ru-RU" dirty="0" smtClean="0"/>
              <a:t>соотнесения </a:t>
            </a:r>
            <a:r>
              <a:rPr lang="ru-RU" dirty="0"/>
              <a:t>того, </a:t>
            </a:r>
            <a:r>
              <a:rPr lang="ru-RU" i="1" dirty="0"/>
              <a:t>что, как и в каких условиях </a:t>
            </a:r>
            <a:r>
              <a:rPr lang="ru-RU" dirty="0"/>
              <a:t>будет делать пользователь со </a:t>
            </a:r>
            <a:r>
              <a:rPr lang="ru-RU" dirty="0" smtClean="0"/>
              <a:t>знаниями о </a:t>
            </a:r>
            <a:r>
              <a:rPr lang="ru-RU" i="1" dirty="0"/>
              <a:t>возможностях и ограничениях </a:t>
            </a:r>
            <a:r>
              <a:rPr lang="ru-RU" dirty="0"/>
              <a:t>человека по приему и преобразованию </a:t>
            </a:r>
            <a:r>
              <a:rPr lang="ru-RU" dirty="0" smtClean="0"/>
              <a:t>информации предлагаются </a:t>
            </a:r>
            <a:r>
              <a:rPr lang="ru-RU" dirty="0"/>
              <a:t>проектные решения по пространственно-временной </a:t>
            </a:r>
            <a:r>
              <a:rPr lang="ru-RU" dirty="0" smtClean="0"/>
              <a:t>организации информации </a:t>
            </a:r>
            <a:r>
              <a:rPr lang="ru-RU" dirty="0"/>
              <a:t>на основных и вспомогательных экранах пользовательского </a:t>
            </a:r>
            <a:r>
              <a:rPr lang="ru-RU" dirty="0" smtClean="0"/>
              <a:t>интерфейса.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Следует </a:t>
            </a:r>
            <a:r>
              <a:rPr lang="ru-RU" dirty="0"/>
              <a:t>отметить, что приемлемый уровень соответствия </a:t>
            </a:r>
            <a:r>
              <a:rPr lang="ru-RU" dirty="0" smtClean="0"/>
              <a:t>организации информации </a:t>
            </a:r>
            <a:r>
              <a:rPr lang="ru-RU" dirty="0"/>
              <a:t>задачам пользователя и его возможностям по приему и </a:t>
            </a:r>
            <a:r>
              <a:rPr lang="ru-RU" dirty="0" smtClean="0"/>
              <a:t>преобразованию </a:t>
            </a:r>
            <a:r>
              <a:rPr lang="ru-RU" dirty="0"/>
              <a:t>информации может достигаться с помощью различных проектных </a:t>
            </a:r>
            <a:r>
              <a:rPr lang="ru-RU" dirty="0" smtClean="0"/>
              <a:t>решений.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Например</a:t>
            </a:r>
            <a:r>
              <a:rPr lang="ru-RU" dirty="0"/>
              <a:t>, для отображения надписей в диалоговом окне применяются </a:t>
            </a:r>
            <a:r>
              <a:rPr lang="ru-RU" dirty="0" smtClean="0"/>
              <a:t>следующие кодирующие </a:t>
            </a:r>
            <a:r>
              <a:rPr lang="ru-RU" dirty="0"/>
              <a:t>признаки: размер, яркостной контраст, цвет, шрифт и др.; </a:t>
            </a:r>
            <a:r>
              <a:rPr lang="ru-RU" dirty="0" smtClean="0"/>
              <a:t>приемлемый </a:t>
            </a:r>
            <a:r>
              <a:rPr lang="ru-RU" dirty="0"/>
              <a:t>уровень читаемости этих надписей обеспечивается за счет разных </a:t>
            </a:r>
            <a:r>
              <a:rPr lang="ru-RU" dirty="0" smtClean="0"/>
              <a:t>сочетаний данных </a:t>
            </a:r>
            <a:r>
              <a:rPr lang="ru-RU" dirty="0"/>
              <a:t>признаков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305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21960"/>
            <a:ext cx="90364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Прежде всего, специфика эксперимента, включенного в разработку и </a:t>
            </a:r>
            <a:r>
              <a:rPr lang="ru-RU" dirty="0" smtClean="0"/>
              <a:t>создание </a:t>
            </a:r>
            <a:r>
              <a:rPr lang="ru-RU" dirty="0"/>
              <a:t>интерфейса, состоит в его нацеленности на </a:t>
            </a:r>
            <a:r>
              <a:rPr lang="ru-RU" i="1" dirty="0"/>
              <a:t>проверку проектных </a:t>
            </a:r>
            <a:r>
              <a:rPr lang="ru-RU" i="1" dirty="0" smtClean="0"/>
              <a:t>предложений, </a:t>
            </a:r>
            <a:r>
              <a:rPr lang="ru-RU" dirty="0" smtClean="0"/>
              <a:t>а </a:t>
            </a:r>
            <a:r>
              <a:rPr lang="ru-RU" dirty="0"/>
              <a:t>не исследовательских </a:t>
            </a:r>
            <a:r>
              <a:rPr lang="ru-RU" dirty="0" smtClean="0"/>
              <a:t>гипотез.</a:t>
            </a:r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Другая </a:t>
            </a:r>
            <a:r>
              <a:rPr lang="ru-RU" dirty="0"/>
              <a:t>особенность такого эксперимента связана с тем, что возможности и </a:t>
            </a:r>
            <a:r>
              <a:rPr lang="ru-RU" dirty="0" smtClean="0"/>
              <a:t>ограничения </a:t>
            </a:r>
            <a:r>
              <a:rPr lang="ru-RU" dirty="0"/>
              <a:t>пользователя по приему и преобразованию информации </a:t>
            </a:r>
            <a:r>
              <a:rPr lang="ru-RU" dirty="0" smtClean="0"/>
              <a:t>проявляются существенно </a:t>
            </a:r>
            <a:r>
              <a:rPr lang="ru-RU" dirty="0"/>
              <a:t>по-разному в зависимости от конкретных обстоятельств. </a:t>
            </a:r>
            <a:endParaRPr lang="ru-RU" dirty="0" smtClean="0"/>
          </a:p>
          <a:p>
            <a:pPr indent="361950" algn="just"/>
            <a:endParaRPr lang="ru-RU"/>
          </a:p>
          <a:p>
            <a:pPr indent="361950" algn="just"/>
            <a:r>
              <a:rPr lang="ru-RU" smtClean="0"/>
              <a:t>Поэтому </a:t>
            </a:r>
            <a:r>
              <a:rPr lang="ru-RU" dirty="0" smtClean="0"/>
              <a:t>актуальным </a:t>
            </a:r>
            <a:r>
              <a:rPr lang="ru-RU" dirty="0"/>
              <a:t>является вопрос, насколько полным и точным должно быть </a:t>
            </a:r>
            <a:r>
              <a:rPr lang="ru-RU" dirty="0" smtClean="0"/>
              <a:t>воспроизведение </a:t>
            </a:r>
            <a:r>
              <a:rPr lang="ru-RU" dirty="0"/>
              <a:t>в экспериментальной ситуации условий и особенностей </a:t>
            </a:r>
            <a:r>
              <a:rPr lang="ru-RU" dirty="0" smtClean="0"/>
              <a:t>организации будущей </a:t>
            </a:r>
            <a:r>
              <a:rPr lang="ru-RU" dirty="0"/>
              <a:t>(еще не существующей!) деятельности пользователя. Например, </a:t>
            </a:r>
            <a:r>
              <a:rPr lang="ru-RU" dirty="0" smtClean="0"/>
              <a:t>«Требуется </a:t>
            </a:r>
            <a:r>
              <a:rPr lang="ru-RU" dirty="0"/>
              <a:t>ли полное воссоздание всех элементов будущего рабочего места или </a:t>
            </a:r>
            <a:r>
              <a:rPr lang="ru-RU" dirty="0" smtClean="0"/>
              <a:t>будущего графика </a:t>
            </a:r>
            <a:r>
              <a:rPr lang="ru-RU" dirty="0"/>
              <a:t>работы </a:t>
            </a:r>
            <a:r>
              <a:rPr lang="ru-RU" dirty="0" smtClean="0"/>
              <a:t>пользователя?», «Должно </a:t>
            </a:r>
            <a:r>
              <a:rPr lang="ru-RU" dirty="0"/>
              <a:t>ли воспроизводиться </a:t>
            </a:r>
            <a:r>
              <a:rPr lang="ru-RU" dirty="0" smtClean="0"/>
              <a:t>предполагаемое взаимодействие </a:t>
            </a:r>
            <a:r>
              <a:rPr lang="ru-RU" dirty="0"/>
              <a:t>пользователей</a:t>
            </a:r>
            <a:r>
              <a:rPr lang="ru-RU" dirty="0" smtClean="0"/>
              <a:t>?»</a:t>
            </a:r>
            <a:endParaRPr lang="ru-RU" dirty="0"/>
          </a:p>
          <a:p>
            <a:pPr indent="361950" algn="just"/>
            <a:endParaRPr lang="ru-RU" dirty="0"/>
          </a:p>
          <a:p>
            <a:pPr indent="361950" algn="just"/>
            <a:r>
              <a:rPr lang="ru-RU" dirty="0" smtClean="0"/>
              <a:t>Особо </a:t>
            </a:r>
            <a:r>
              <a:rPr lang="ru-RU" dirty="0"/>
              <a:t>отметим вопрос о статусе испытуемых, подбираемых для участия в </a:t>
            </a:r>
            <a:r>
              <a:rPr lang="ru-RU" dirty="0" smtClean="0"/>
              <a:t>подобных </a:t>
            </a:r>
            <a:r>
              <a:rPr lang="ru-RU" dirty="0"/>
              <a:t>экспериментах. Поскольку интерфейсы зачастую проектируются для </a:t>
            </a:r>
            <a:r>
              <a:rPr lang="ru-RU" dirty="0" smtClean="0"/>
              <a:t>специалистов определенного </a:t>
            </a:r>
            <a:r>
              <a:rPr lang="ru-RU" dirty="0"/>
              <a:t>профиля – операторов, бухгалтеров, юристов и т. д., </a:t>
            </a:r>
            <a:r>
              <a:rPr lang="ru-RU" dirty="0" smtClean="0"/>
              <a:t>возникает вопрос </a:t>
            </a:r>
            <a:r>
              <a:rPr lang="ru-RU" dirty="0"/>
              <a:t>о том, должны ли испытуемыми быть только </a:t>
            </a:r>
            <a:r>
              <a:rPr lang="ru-RU" dirty="0" smtClean="0"/>
              <a:t>специалисты-пользователи или </a:t>
            </a:r>
            <a:r>
              <a:rPr lang="ru-RU" dirty="0"/>
              <a:t>допустимо привлечение </a:t>
            </a:r>
            <a:r>
              <a:rPr lang="ru-RU" dirty="0" smtClean="0"/>
              <a:t>«наивных» испытуемых.</a:t>
            </a:r>
          </a:p>
          <a:p>
            <a:pPr indent="361950" algn="just"/>
            <a:r>
              <a:rPr lang="ru-RU" dirty="0" smtClean="0"/>
              <a:t>Указанные </a:t>
            </a:r>
            <a:r>
              <a:rPr lang="ru-RU" dirty="0"/>
              <a:t>особенности эксперимента отличают его от применения в </a:t>
            </a:r>
            <a:r>
              <a:rPr lang="ru-RU" dirty="0" smtClean="0"/>
              <a:t>качестве исследовательского </a:t>
            </a:r>
            <a:r>
              <a:rPr lang="ru-RU" dirty="0" err="1"/>
              <a:t>мето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0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477827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Утверждение, что люди полагаются на ментальные модели, была впервые выдвинута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шотландским психологом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Кеннетом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Крейком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1943 году. В своей книге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«Природа объяснения 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Крейк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1943 г.), он писал, что сознание создает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«ограниченные модели»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реальности,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он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использует для рассуждений, прогнозирования событий и они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лежат в основе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объяснений.</a:t>
            </a:r>
          </a:p>
          <a:p>
            <a:pPr indent="361950"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361950" algn="just"/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 книге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Филипа </a:t>
            </a:r>
            <a:r>
              <a:rPr lang="ru-RU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Джонсон-</a:t>
            </a:r>
            <a:r>
              <a:rPr lang="ru-RU" b="1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Лэрда</a:t>
            </a:r>
            <a:r>
              <a:rPr lang="ru-RU" b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«Ментальные модели» 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Johnson-Laird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1983</a:t>
            </a:r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втор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выдвигает концепцию, согласно которой процессы понимания (в том числе языкового) и умозаключения обусловлены так называемыми </a:t>
            </a:r>
            <a:r>
              <a:rPr lang="ru-RU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ментальными моделями, 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служащими для представления мира в сознании человека. </a:t>
            </a:r>
            <a:endParaRPr lang="ru-RU" dirty="0" smtClean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just"/>
            <a:endParaRPr lang="ru-RU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361950" algn="just"/>
            <a:r>
              <a:rPr lang="ru-RU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у человека ментальных моделей действительного или воображаемого мира, манипуляция ими в процессе умозаключения, а также понимание языковых выражений - все это, по мнению автора, осуществляется посредством рекурсивных </a:t>
            </a:r>
            <a:r>
              <a:rPr lang="ru-RU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ментальных </a:t>
            </a:r>
            <a:r>
              <a:rPr lang="ru-RU" i="1" dirty="0" smtClean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процедур</a:t>
            </a:r>
            <a:r>
              <a:rPr lang="ru-RU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7200" y="372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4624"/>
            <a:ext cx="86409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Использование ментальных моделей </a:t>
            </a:r>
            <a:r>
              <a:rPr lang="ru-RU" dirty="0" smtClean="0"/>
              <a:t>в проектировании </a:t>
            </a:r>
            <a:r>
              <a:rPr lang="en-US" dirty="0" smtClean="0"/>
              <a:t>HCI</a:t>
            </a:r>
            <a:r>
              <a:rPr lang="ru-RU" dirty="0" smtClean="0"/>
              <a:t> </a:t>
            </a:r>
            <a:r>
              <a:rPr lang="ru-RU" dirty="0"/>
              <a:t>и интерактивного дизайна </a:t>
            </a:r>
            <a:r>
              <a:rPr lang="ru-RU" dirty="0" smtClean="0"/>
              <a:t>было </a:t>
            </a:r>
            <a:r>
              <a:rPr lang="ru-RU" dirty="0" err="1" smtClean="0"/>
              <a:t>полпуляризированно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b="1" dirty="0" smtClean="0"/>
              <a:t>Дональдом </a:t>
            </a:r>
            <a:r>
              <a:rPr lang="ru-RU" b="1" dirty="0" err="1"/>
              <a:t>Норманом</a:t>
            </a:r>
            <a:r>
              <a:rPr lang="ru-RU" b="1" dirty="0"/>
              <a:t> </a:t>
            </a:r>
            <a:r>
              <a:rPr lang="ru-RU" dirty="0"/>
              <a:t>в книге </a:t>
            </a:r>
            <a:r>
              <a:rPr lang="ru-RU" dirty="0" smtClean="0"/>
              <a:t>«Дизайн </a:t>
            </a:r>
            <a:r>
              <a:rPr lang="ru-RU" dirty="0"/>
              <a:t>привычных </a:t>
            </a:r>
            <a:r>
              <a:rPr lang="ru-RU" dirty="0" smtClean="0"/>
              <a:t>вещей» </a:t>
            </a:r>
            <a:r>
              <a:rPr lang="ru-RU" dirty="0"/>
              <a:t>(</a:t>
            </a:r>
            <a:r>
              <a:rPr lang="ru-RU" dirty="0" err="1" smtClean="0"/>
              <a:t>Норман</a:t>
            </a:r>
            <a:r>
              <a:rPr lang="ru-RU" dirty="0" smtClean="0"/>
              <a:t>, </a:t>
            </a:r>
            <a:r>
              <a:rPr lang="ru-RU" dirty="0"/>
              <a:t>1988). В своей книге он использовал ментальные модели, чтобы описать, как система разработана и внедрена на основе ментальной модели дизайнера. </a:t>
            </a:r>
            <a:endParaRPr lang="ru-RU" dirty="0" smtClean="0"/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smtClean="0"/>
              <a:t>Похожий </a:t>
            </a:r>
            <a:r>
              <a:rPr lang="ru-RU" dirty="0"/>
              <a:t>на читателя из текста, пользователь создает ментальную модель того, как он/она думает, что система работает благодаря взаимодействию системы. Эта модель используется для того, чтобы рассуждать о системе, прогнозировать поведение системы и объяснить, почему система реагирует именно так. Другими словами, дизайнер материализует </a:t>
            </a:r>
            <a:r>
              <a:rPr lang="ru-RU" dirty="0" smtClean="0"/>
              <a:t>его ментальные </a:t>
            </a:r>
            <a:r>
              <a:rPr lang="ru-RU" dirty="0"/>
              <a:t>модели данной конструкции, например, </a:t>
            </a:r>
            <a:r>
              <a:rPr lang="ru-RU" b="1" dirty="0"/>
              <a:t>компьютерной системы</a:t>
            </a:r>
            <a:r>
              <a:rPr lang="ru-RU" dirty="0"/>
              <a:t>, которая становится единственным способом передачи его ментальной модели пользователя.</a:t>
            </a:r>
          </a:p>
        </p:txBody>
      </p:sp>
      <p:pic>
        <p:nvPicPr>
          <p:cNvPr id="3" name="Picture 2" descr="https://public-media.interaction-design.org/images/figures/mental_model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359" y="3501008"/>
            <a:ext cx="43148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6095037"/>
            <a:ext cx="8892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i="1" dirty="0"/>
              <a:t>Рисунок </a:t>
            </a:r>
            <a:r>
              <a:rPr lang="ru-RU" sz="1200" b="1" i="1" dirty="0" smtClean="0"/>
              <a:t>. </a:t>
            </a:r>
            <a:r>
              <a:rPr lang="ru-RU" sz="1200" dirty="0" smtClean="0"/>
              <a:t>Проблема в обеспечении </a:t>
            </a:r>
            <a:r>
              <a:rPr lang="ru-RU" sz="1200" dirty="0"/>
              <a:t>того, чтобы ментальная модель пользователя соответствовала модели дизайнера, возникает из-за того, что дизайнер не </a:t>
            </a:r>
            <a:r>
              <a:rPr lang="ru-RU" sz="1200" dirty="0" smtClean="0"/>
              <a:t>взаимодействует </a:t>
            </a:r>
            <a:r>
              <a:rPr lang="ru-RU" sz="1200" dirty="0"/>
              <a:t>напрямую с пользователем. Дизайнер может разговаривать с пользователем только через «системный образ» - материализованную ментальную модель дизайнера. </a:t>
            </a:r>
          </a:p>
        </p:txBody>
      </p:sp>
    </p:spTree>
    <p:extLst>
      <p:ext uri="{BB962C8B-B14F-4D97-AF65-F5344CB8AC3E}">
        <p14:creationId xmlns:p14="http://schemas.microsoft.com/office/powerpoint/2010/main" val="210698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107504" y="4843025"/>
            <a:ext cx="89289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 smtClean="0"/>
              <a:t>Модель отражает ожидания человека, работающего с компьютером, и тот опыт, который он получает  в результате. Это лишь формальная  расшифровка опыта и ожиданий пользователя от окружающего мира. </a:t>
            </a:r>
          </a:p>
          <a:p>
            <a:pPr indent="360000" algn="just"/>
            <a:endParaRPr lang="ru-RU" dirty="0" smtClean="0"/>
          </a:p>
          <a:p>
            <a:pPr indent="360000" algn="just"/>
            <a:r>
              <a:rPr lang="ru-RU" b="1" i="1" u="sng" dirty="0" smtClean="0"/>
              <a:t>Ментальная и концептуальная модель </a:t>
            </a:r>
            <a:r>
              <a:rPr lang="ru-RU" dirty="0" smtClean="0"/>
              <a:t>– это внутреннее отображение того, как пользователь понимает и взаимодействует с системой.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1" y="3330857"/>
            <a:ext cx="88569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ru-RU" b="1" i="1" dirty="0"/>
              <a:t>Ментальная модель </a:t>
            </a:r>
            <a:r>
              <a:rPr lang="ru-RU" dirty="0"/>
              <a:t>– это внутреннее сознательное представление человека о том, как работают вещи. Это широкая концепция причины действий и их результатов. Люди применяют эти модели к новым ситуациям и таким образом, нет необходимости изучать все с пустого места. Это помогает </a:t>
            </a:r>
            <a:r>
              <a:rPr lang="ru-RU" dirty="0" smtClean="0"/>
              <a:t>им </a:t>
            </a:r>
            <a:r>
              <a:rPr lang="ru-RU" dirty="0"/>
              <a:t>разбираться в новом намного эффективнее.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9511" y="145663"/>
            <a:ext cx="88569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ЧТО ТАКОЕ МЕНТАЛЬНАЯ МОДЕЛЬ?</a:t>
            </a:r>
          </a:p>
          <a:p>
            <a:pPr indent="361950" algn="just"/>
            <a:r>
              <a:rPr lang="ru-RU" dirty="0"/>
              <a:t>Существует множество определений ментальных моделей, некоторым из них не меньше 25 лет. Одно </a:t>
            </a:r>
            <a:r>
              <a:rPr lang="ru-RU" dirty="0" smtClean="0"/>
              <a:t>из них, </a:t>
            </a:r>
            <a:r>
              <a:rPr lang="ru-RU" dirty="0"/>
              <a:t>данное в 1986 году в статье </a:t>
            </a:r>
            <a:r>
              <a:rPr lang="ru-RU" b="1" dirty="0"/>
              <a:t>Сьюзен Карей </a:t>
            </a:r>
            <a:r>
              <a:rPr lang="ru-RU" dirty="0" smtClean="0"/>
              <a:t>в </a:t>
            </a:r>
            <a:r>
              <a:rPr lang="ru-RU" dirty="0"/>
              <a:t>журнале </a:t>
            </a:r>
            <a:r>
              <a:rPr lang="ru-RU" dirty="0" smtClean="0"/>
              <a:t>«</a:t>
            </a:r>
            <a:r>
              <a:rPr lang="en-US" dirty="0" smtClean="0"/>
              <a:t>Cognitive Science and Science Education</a:t>
            </a:r>
            <a:r>
              <a:rPr lang="ru-RU" dirty="0" smtClean="0"/>
              <a:t>»:</a:t>
            </a:r>
            <a:endParaRPr lang="ru-RU" dirty="0"/>
          </a:p>
          <a:p>
            <a:pPr indent="361950" algn="just"/>
            <a:r>
              <a:rPr lang="ru-RU" i="1" dirty="0"/>
              <a:t>«Ментальная модель представляет собой мыслительный процесс, направленный на понимание того, как работает что-либо (то есть на понимание окружающего мира). </a:t>
            </a:r>
            <a:endParaRPr lang="ru-RU" i="1" dirty="0" smtClean="0"/>
          </a:p>
          <a:p>
            <a:pPr indent="361950" algn="just"/>
            <a:r>
              <a:rPr lang="ru-RU" i="1" dirty="0" smtClean="0"/>
              <a:t>Ментальные </a:t>
            </a:r>
            <a:r>
              <a:rPr lang="ru-RU" i="1" dirty="0"/>
              <a:t>модели основаны на неполных фактах, прошлом опыте и даже на интуитивном восприятии. Они помогают формировать действия и поведение, влияют на то, чему люди уделяют внимание в сложных ситуациях, и определяют их подход к проблемам».</a:t>
            </a:r>
          </a:p>
        </p:txBody>
      </p:sp>
    </p:spTree>
    <p:extLst>
      <p:ext uri="{BB962C8B-B14F-4D97-AF65-F5344CB8AC3E}">
        <p14:creationId xmlns:p14="http://schemas.microsoft.com/office/powerpoint/2010/main" val="324151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052736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 smtClean="0"/>
              <a:t>Ментальная модель</a:t>
            </a:r>
            <a:r>
              <a:rPr lang="ru-RU" dirty="0"/>
              <a:t> — это интуитивное понимание принципов работы объекта или системы, основанное на прошлом опыте человека, имеющейся информации и здравом смысле.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2157824"/>
            <a:ext cx="89289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dirty="0"/>
              <a:t>Дональд </a:t>
            </a:r>
            <a:r>
              <a:rPr lang="ru-RU" dirty="0" err="1"/>
              <a:t>Норман</a:t>
            </a:r>
            <a:r>
              <a:rPr lang="ru-RU" b="1" dirty="0"/>
              <a:t> </a:t>
            </a:r>
            <a:r>
              <a:rPr lang="ru-RU" b="1" dirty="0" smtClean="0"/>
              <a:t>: «Ментальные </a:t>
            </a:r>
            <a:r>
              <a:rPr lang="ru-RU" b="1" dirty="0"/>
              <a:t>модели</a:t>
            </a:r>
            <a:r>
              <a:rPr lang="ru-RU" dirty="0"/>
              <a:t> — это то, что сидит у людей в головах, тот процесс, который направляет их при использовании объектов. Концептуальные же модели были придуманы как инструмент для понимания и изучения физических объектов</a:t>
            </a:r>
            <a:r>
              <a:rPr lang="ru-RU" dirty="0" smtClean="0"/>
              <a:t>.» (</a:t>
            </a:r>
            <a:r>
              <a:rPr lang="ru-RU" sz="1400" dirty="0" smtClean="0"/>
              <a:t>Дональд </a:t>
            </a:r>
            <a:r>
              <a:rPr lang="ru-RU" sz="1400" dirty="0" err="1" smtClean="0"/>
              <a:t>Норман</a:t>
            </a:r>
            <a:r>
              <a:rPr lang="ru-RU" sz="1400" dirty="0" smtClean="0"/>
              <a:t> </a:t>
            </a:r>
            <a:r>
              <a:rPr lang="ru-RU" sz="1400" b="1" dirty="0" smtClean="0"/>
              <a:t>—</a:t>
            </a:r>
            <a:r>
              <a:rPr lang="ru-RU" sz="1400" b="1" dirty="0"/>
              <a:t> </a:t>
            </a:r>
            <a:r>
              <a:rPr lang="ru-RU" sz="1400" dirty="0"/>
              <a:t>основатель одной из ведущих компаний в области дизайна </a:t>
            </a:r>
            <a:r>
              <a:rPr lang="ru-RU" sz="1400" dirty="0" err="1"/>
              <a:t>Nielsen</a:t>
            </a:r>
            <a:r>
              <a:rPr lang="ru-RU" sz="1400" dirty="0"/>
              <a:t> </a:t>
            </a:r>
            <a:r>
              <a:rPr lang="ru-RU" sz="1400" dirty="0" err="1"/>
              <a:t>Norman</a:t>
            </a:r>
            <a:r>
              <a:rPr lang="ru-RU" sz="1400" dirty="0"/>
              <a:t> </a:t>
            </a:r>
            <a:r>
              <a:rPr lang="ru-RU" sz="1400" dirty="0" err="1"/>
              <a:t>Group</a:t>
            </a:r>
            <a:r>
              <a:rPr lang="ru-RU" sz="1400" dirty="0"/>
              <a:t>, бывший вице-президент </a:t>
            </a:r>
            <a:r>
              <a:rPr lang="ru-RU" sz="1400" dirty="0" err="1"/>
              <a:t>Apple</a:t>
            </a:r>
            <a:r>
              <a:rPr lang="ru-RU" sz="1400" dirty="0"/>
              <a:t>, профессор информатики Северо-Западного университета. Автор 11 книг по дизайну.</a:t>
            </a:r>
            <a:r>
              <a:rPr lang="ru-RU" sz="1400" dirty="0" smtClean="0"/>
              <a:t>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337880"/>
            <a:ext cx="8928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/>
              <a:t>М</a:t>
            </a:r>
            <a:r>
              <a:rPr lang="ru-RU" b="1" i="1" u="sng" dirty="0" smtClean="0"/>
              <a:t>ентальная модель</a:t>
            </a:r>
            <a:r>
              <a:rPr lang="ru-RU" dirty="0" smtClean="0"/>
              <a:t> </a:t>
            </a:r>
            <a:r>
              <a:rPr lang="ru-RU" dirty="0"/>
              <a:t> — это представление человека о процессе взаимодействия с объектом. </a:t>
            </a: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4039904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1950" algn="just"/>
            <a:r>
              <a:rPr lang="ru-RU" b="1" i="1" u="sng" dirty="0"/>
              <a:t>Концептуальная модель</a:t>
            </a:r>
            <a:r>
              <a:rPr lang="ru-RU" dirty="0"/>
              <a:t> — это действующая модель, которую человек получает, знакомясь с интерфейсом конкретного продукта. </a:t>
            </a:r>
          </a:p>
          <a:p>
            <a:pPr indent="361950" algn="just"/>
            <a:endParaRPr lang="ru-RU" dirty="0" smtClean="0"/>
          </a:p>
          <a:p>
            <a:pPr indent="361950" algn="just"/>
            <a:r>
              <a:rPr lang="ru-RU" dirty="0" smtClean="0"/>
              <a:t>Кто-то </a:t>
            </a:r>
            <a:r>
              <a:rPr lang="ru-RU" dirty="0"/>
              <a:t>спроектировал интерфейс, заложив в него определённую логику, и этот интерфейс сообщает вам как с ним нужно взаимодействовать, т.е. предоставляет вам свою концептуальную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09585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97346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b="1" dirty="0" smtClean="0"/>
              <a:t>Люди формируют ментальные модели по ряду причин. Ментальные </a:t>
            </a:r>
            <a:r>
              <a:rPr lang="ru-RU" b="1" dirty="0" smtClean="0"/>
              <a:t>модели </a:t>
            </a:r>
            <a:r>
              <a:rPr lang="ru-RU" dirty="0" smtClean="0"/>
              <a:t>позволяют пользователям:</a:t>
            </a:r>
          </a:p>
          <a:p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предсказывать </a:t>
            </a:r>
            <a:r>
              <a:rPr lang="ru-RU" dirty="0"/>
              <a:t>(или обозначать невидимые) собы­тия</a:t>
            </a:r>
            <a:r>
              <a:rPr lang="ru-RU" dirty="0" smtClean="0"/>
              <a:t>;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найти </a:t>
            </a:r>
            <a:r>
              <a:rPr lang="ru-RU" dirty="0"/>
              <a:t>причины замеченных событий</a:t>
            </a:r>
            <a:r>
              <a:rPr lang="ru-RU" dirty="0" smtClean="0"/>
              <a:t>;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определить </a:t>
            </a:r>
            <a:r>
              <a:rPr lang="ru-RU" dirty="0"/>
              <a:t>необходимые действия для осуществ­ления нужных изменений</a:t>
            </a:r>
            <a:r>
              <a:rPr lang="ru-RU" dirty="0" smtClean="0"/>
              <a:t>;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использовать </a:t>
            </a:r>
            <a:r>
              <a:rPr lang="ru-RU" dirty="0"/>
              <a:t>их как мнемонические устройства для запоминания событий и связей (отношений</a:t>
            </a:r>
            <a:r>
              <a:rPr lang="ru-RU" dirty="0" smtClean="0"/>
              <a:t>);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обеспечивать </a:t>
            </a:r>
            <a:r>
              <a:rPr lang="ru-RU" dirty="0"/>
              <a:t>понимание аналогичных устройств</a:t>
            </a:r>
            <a:r>
              <a:rPr lang="ru-RU" dirty="0" smtClean="0"/>
              <a:t>;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ru-RU" dirty="0"/>
          </a:p>
          <a:p>
            <a:pPr marL="742950" lvl="1" indent="-285750">
              <a:buFont typeface="Wingdings" pitchFamily="2" charset="2"/>
              <a:buChar char="q"/>
            </a:pPr>
            <a:r>
              <a:rPr lang="ru-RU" dirty="0" smtClean="0"/>
              <a:t>применять </a:t>
            </a:r>
            <a:r>
              <a:rPr lang="ru-RU" dirty="0"/>
              <a:t>стратегии, которые позволяют преодолеть ограничения, заложенные в алгоритме обработки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804464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4765</Words>
  <Application>Microsoft Office PowerPoint</Application>
  <PresentationFormat>Экран (4:3)</PresentationFormat>
  <Paragraphs>346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veronika</dc:creator>
  <cp:lastModifiedBy>RePack by Diakov</cp:lastModifiedBy>
  <cp:revision>62</cp:revision>
  <dcterms:created xsi:type="dcterms:W3CDTF">2017-03-13T12:12:07Z</dcterms:created>
  <dcterms:modified xsi:type="dcterms:W3CDTF">2018-04-13T09:40:47Z</dcterms:modified>
</cp:coreProperties>
</file>