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60" r:id="rId2"/>
    <p:sldId id="263" r:id="rId3"/>
    <p:sldId id="318" r:id="rId4"/>
    <p:sldId id="319" r:id="rId5"/>
    <p:sldId id="317" r:id="rId6"/>
    <p:sldId id="298" r:id="rId7"/>
    <p:sldId id="299" r:id="rId8"/>
    <p:sldId id="314" r:id="rId9"/>
    <p:sldId id="312" r:id="rId10"/>
    <p:sldId id="301" r:id="rId11"/>
    <p:sldId id="300" r:id="rId12"/>
    <p:sldId id="313" r:id="rId13"/>
    <p:sldId id="307" r:id="rId14"/>
    <p:sldId id="315" r:id="rId15"/>
    <p:sldId id="316" r:id="rId16"/>
    <p:sldId id="302" r:id="rId17"/>
    <p:sldId id="303" r:id="rId18"/>
    <p:sldId id="304" r:id="rId19"/>
    <p:sldId id="305" r:id="rId20"/>
    <p:sldId id="296" r:id="rId21"/>
    <p:sldId id="261" r:id="rId22"/>
    <p:sldId id="262" r:id="rId23"/>
    <p:sldId id="256" r:id="rId24"/>
    <p:sldId id="297" r:id="rId25"/>
    <p:sldId id="259" r:id="rId26"/>
    <p:sldId id="270" r:id="rId27"/>
    <p:sldId id="321" r:id="rId28"/>
    <p:sldId id="322" r:id="rId29"/>
    <p:sldId id="308" r:id="rId30"/>
    <p:sldId id="310" r:id="rId31"/>
    <p:sldId id="311" r:id="rId32"/>
    <p:sldId id="271" r:id="rId33"/>
    <p:sldId id="272" r:id="rId34"/>
    <p:sldId id="290"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281" r:id="rId48"/>
    <p:sldId id="284" r:id="rId49"/>
    <p:sldId id="282" r:id="rId50"/>
    <p:sldId id="283" r:id="rId51"/>
    <p:sldId id="286" r:id="rId52"/>
    <p:sldId id="287" r:id="rId53"/>
    <p:sldId id="288" r:id="rId54"/>
    <p:sldId id="320" r:id="rId55"/>
    <p:sldId id="291" r:id="rId56"/>
    <p:sldId id="292" r:id="rId57"/>
    <p:sldId id="293" r:id="rId58"/>
    <p:sldId id="294" r:id="rId59"/>
    <p:sldId id="269" r:id="rId6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9" d="100"/>
          <a:sy n="99" d="100"/>
        </p:scale>
        <p:origin x="-2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332077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336738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2745358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E913BC2D-2525-4248-9631-089AA3F012E5}" type="slidenum">
              <a:rPr lang="ru-RU"/>
              <a:pPr>
                <a:defRPr/>
              </a:pPr>
              <a:t>‹#›</a:t>
            </a:fld>
            <a:endParaRPr lang="ru-RU"/>
          </a:p>
        </p:txBody>
      </p:sp>
    </p:spTree>
    <p:extLst>
      <p:ext uri="{BB962C8B-B14F-4D97-AF65-F5344CB8AC3E}">
        <p14:creationId xmlns:p14="http://schemas.microsoft.com/office/powerpoint/2010/main" val="80138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243424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11445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55E6D4-A32F-4B1A-8FCD-1C9C1FA0CA27}" type="datetimeFigureOut">
              <a:rPr lang="ru-RU" smtClean="0"/>
              <a:t>25.04.2018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326882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955E6D4-A32F-4B1A-8FCD-1C9C1FA0CA27}" type="datetimeFigureOut">
              <a:rPr lang="ru-RU" smtClean="0"/>
              <a:t>25.04.2018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58347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955E6D4-A32F-4B1A-8FCD-1C9C1FA0CA27}" type="datetimeFigureOut">
              <a:rPr lang="ru-RU" smtClean="0"/>
              <a:t>25.04.2018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70791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55E6D4-A32F-4B1A-8FCD-1C9C1FA0CA27}" type="datetimeFigureOut">
              <a:rPr lang="ru-RU" smtClean="0"/>
              <a:t>25.04.2018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63031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55E6D4-A32F-4B1A-8FCD-1C9C1FA0CA27}" type="datetimeFigureOut">
              <a:rPr lang="ru-RU" smtClean="0"/>
              <a:t>25.04.2018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145254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955E6D4-A32F-4B1A-8FCD-1C9C1FA0CA27}" type="datetimeFigureOut">
              <a:rPr lang="ru-RU" smtClean="0"/>
              <a:t>25.04.2018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724F625-D462-4B21-BCFF-ABC9CF478AC4}" type="slidenum">
              <a:rPr lang="ru-RU" smtClean="0"/>
              <a:t>‹#›</a:t>
            </a:fld>
            <a:endParaRPr lang="ru-RU"/>
          </a:p>
        </p:txBody>
      </p:sp>
    </p:spTree>
    <p:extLst>
      <p:ext uri="{BB962C8B-B14F-4D97-AF65-F5344CB8AC3E}">
        <p14:creationId xmlns:p14="http://schemas.microsoft.com/office/powerpoint/2010/main" val="192331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5E6D4-A32F-4B1A-8FCD-1C9C1FA0CA27}" type="datetimeFigureOut">
              <a:rPr lang="ru-RU" smtClean="0"/>
              <a:t>25.04.2018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F625-D462-4B21-BCFF-ABC9CF478AC4}" type="slidenum">
              <a:rPr lang="ru-RU" smtClean="0"/>
              <a:t>‹#›</a:t>
            </a:fld>
            <a:endParaRPr lang="ru-RU"/>
          </a:p>
        </p:txBody>
      </p:sp>
    </p:spTree>
    <p:extLst>
      <p:ext uri="{BB962C8B-B14F-4D97-AF65-F5344CB8AC3E}">
        <p14:creationId xmlns:p14="http://schemas.microsoft.com/office/powerpoint/2010/main" val="123888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jpeg"/><Relationship Id="rId1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17" Type="http://schemas.openxmlformats.org/officeDocument/2006/relationships/hyperlink" Target="http://www.mcs-info.com/mcs/computers/MPC-II-15T-01.html" TargetMode="External"/><Relationship Id="rId2" Type="http://schemas.openxmlformats.org/officeDocument/2006/relationships/slideLayout" Target="../slideLayouts/slideLayout2.xml"/><Relationship Id="rId16" Type="http://schemas.openxmlformats.org/officeDocument/2006/relationships/image" Target="../media/image12.jpe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hyperlink" Target="http://www.ferrum-group.ru/Pages/?id=6&amp;m=17" TargetMode="External"/><Relationship Id="rId10" Type="http://schemas.openxmlformats.org/officeDocument/2006/relationships/image" Target="../media/image1.png"/><Relationship Id="rId19" Type="http://schemas.openxmlformats.org/officeDocument/2006/relationships/image" Target="../media/image14.jpeg"/><Relationship Id="rId4" Type="http://schemas.openxmlformats.org/officeDocument/2006/relationships/image" Target="../media/image3.png"/><Relationship Id="rId9" Type="http://schemas.openxmlformats.org/officeDocument/2006/relationships/oleObject" Target="../embeddings/oleObject1.bin"/><Relationship Id="rId14"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19.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2.wmf"/><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51"/>
          <p:cNvSpPr>
            <a:spLocks noChangeArrowheads="1"/>
          </p:cNvSpPr>
          <p:nvPr/>
        </p:nvSpPr>
        <p:spPr bwMode="auto">
          <a:xfrm>
            <a:off x="4852988" y="839788"/>
            <a:ext cx="3365500" cy="1119187"/>
          </a:xfrm>
          <a:prstGeom prst="flowChartMultidocument">
            <a:avLst/>
          </a:prstGeom>
          <a:noFill/>
          <a:ln w="25400">
            <a:solidFill>
              <a:srgbClr val="3366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spcBef>
                <a:spcPct val="0"/>
              </a:spcBef>
              <a:spcAft>
                <a:spcPct val="0"/>
              </a:spcAft>
            </a:pPr>
            <a:r>
              <a:rPr lang="ru-RU" sz="1400" u="sng" dirty="0"/>
              <a:t>Инструментально – технологические среды</a:t>
            </a:r>
            <a:r>
              <a:rPr lang="en-US" sz="1400" u="sng" dirty="0"/>
              <a:t> </a:t>
            </a:r>
            <a:r>
              <a:rPr lang="ru-RU" sz="1400" u="sng" dirty="0"/>
              <a:t>разработки АС</a:t>
            </a:r>
            <a:endParaRPr lang="en-US" sz="1400" u="sng" dirty="0"/>
          </a:p>
          <a:p>
            <a:pPr algn="ctr">
              <a:spcBef>
                <a:spcPct val="0"/>
              </a:spcBef>
              <a:spcAft>
                <a:spcPct val="0"/>
              </a:spcAft>
            </a:pPr>
            <a:r>
              <a:rPr lang="en-US" sz="1400" dirty="0"/>
              <a:t>IBM Rational, Eclipse, Microsoft Framework Solution</a:t>
            </a:r>
            <a:endParaRPr lang="ru-RU" sz="1400" dirty="0"/>
          </a:p>
        </p:txBody>
      </p:sp>
      <p:pic>
        <p:nvPicPr>
          <p:cNvPr id="1028" name="Picture 4" descr="j0431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1852613"/>
            <a:ext cx="269557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150" y="2379663"/>
            <a:ext cx="5445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6988" y="3478213"/>
            <a:ext cx="542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AutoShape 36"/>
          <p:cNvSpPr>
            <a:spLocks noChangeArrowheads="1"/>
          </p:cNvSpPr>
          <p:nvPr/>
        </p:nvSpPr>
        <p:spPr bwMode="auto">
          <a:xfrm>
            <a:off x="4114800" y="3743325"/>
            <a:ext cx="193675" cy="184150"/>
          </a:xfrm>
          <a:prstGeom prst="pentagon">
            <a:avLst/>
          </a:prstGeom>
          <a:noFill/>
          <a:ln w="57150" cmpd="thickThin"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ru-RU"/>
          </a:p>
        </p:txBody>
      </p:sp>
      <p:sp>
        <p:nvSpPr>
          <p:cNvPr id="1032" name="AutoShape 36"/>
          <p:cNvSpPr>
            <a:spLocks noChangeArrowheads="1"/>
          </p:cNvSpPr>
          <p:nvPr/>
        </p:nvSpPr>
        <p:spPr bwMode="auto">
          <a:xfrm>
            <a:off x="5026025" y="2640013"/>
            <a:ext cx="193675" cy="184150"/>
          </a:xfrm>
          <a:prstGeom prst="pentagon">
            <a:avLst/>
          </a:prstGeom>
          <a:noFill/>
          <a:ln w="57150" cmpd="thickThin"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ru-RU"/>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4413" y="2330450"/>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AutoShape 36"/>
          <p:cNvSpPr>
            <a:spLocks noChangeArrowheads="1"/>
          </p:cNvSpPr>
          <p:nvPr/>
        </p:nvSpPr>
        <p:spPr bwMode="auto">
          <a:xfrm>
            <a:off x="3843338" y="2595563"/>
            <a:ext cx="193675" cy="184150"/>
          </a:xfrm>
          <a:prstGeom prst="pentagon">
            <a:avLst/>
          </a:prstGeom>
          <a:noFill/>
          <a:ln w="57150" cmpd="thickThin"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ru-RU"/>
          </a:p>
        </p:txBody>
      </p:sp>
      <p:sp>
        <p:nvSpPr>
          <p:cNvPr id="1035" name="Line 11"/>
          <p:cNvSpPr>
            <a:spLocks noChangeShapeType="1"/>
          </p:cNvSpPr>
          <p:nvPr/>
        </p:nvSpPr>
        <p:spPr bwMode="auto">
          <a:xfrm>
            <a:off x="4016375" y="2736850"/>
            <a:ext cx="506413" cy="395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1036" name="Line 12"/>
          <p:cNvSpPr>
            <a:spLocks noChangeShapeType="1"/>
          </p:cNvSpPr>
          <p:nvPr/>
        </p:nvSpPr>
        <p:spPr bwMode="auto">
          <a:xfrm flipH="1">
            <a:off x="4579938" y="2801938"/>
            <a:ext cx="441325"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1037" name="Line 13"/>
          <p:cNvSpPr>
            <a:spLocks noChangeShapeType="1"/>
          </p:cNvSpPr>
          <p:nvPr/>
        </p:nvSpPr>
        <p:spPr bwMode="auto">
          <a:xfrm flipV="1">
            <a:off x="4368800" y="3186113"/>
            <a:ext cx="16510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1038" name="Oval 14"/>
          <p:cNvSpPr>
            <a:spLocks noChangeArrowheads="1"/>
          </p:cNvSpPr>
          <p:nvPr/>
        </p:nvSpPr>
        <p:spPr bwMode="auto">
          <a:xfrm>
            <a:off x="4468813" y="3044825"/>
            <a:ext cx="233362" cy="233363"/>
          </a:xfrm>
          <a:prstGeom prst="ellipse">
            <a:avLst/>
          </a:prstGeom>
          <a:solidFill>
            <a:schemeClr val="bg1"/>
          </a:solidFill>
          <a:ln w="25400" algn="ctr">
            <a:solidFill>
              <a:schemeClr val="tx1"/>
            </a:solidFill>
            <a:round/>
            <a:headEnd/>
            <a:tailEnd/>
          </a:ln>
        </p:spPr>
        <p:txBody>
          <a:bodyPr wrap="none" lIns="0" tIns="0" rIns="0" bIns="0" anchor="ctr"/>
          <a:lstStyle/>
          <a:p>
            <a:endParaRPr lang="ru-RU"/>
          </a:p>
        </p:txBody>
      </p:sp>
      <p:sp>
        <p:nvSpPr>
          <p:cNvPr id="1039" name="Line 16"/>
          <p:cNvSpPr>
            <a:spLocks noChangeShapeType="1"/>
          </p:cNvSpPr>
          <p:nvPr/>
        </p:nvSpPr>
        <p:spPr bwMode="auto">
          <a:xfrm flipH="1">
            <a:off x="4556125" y="4287838"/>
            <a:ext cx="0" cy="730250"/>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sp>
        <p:nvSpPr>
          <p:cNvPr id="1040" name="Line 17"/>
          <p:cNvSpPr>
            <a:spLocks noChangeShapeType="1"/>
          </p:cNvSpPr>
          <p:nvPr/>
        </p:nvSpPr>
        <p:spPr bwMode="auto">
          <a:xfrm flipH="1">
            <a:off x="2492375" y="3443288"/>
            <a:ext cx="841375" cy="712787"/>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sp>
        <p:nvSpPr>
          <p:cNvPr id="1041" name="Line 20"/>
          <p:cNvSpPr>
            <a:spLocks noChangeShapeType="1"/>
          </p:cNvSpPr>
          <p:nvPr/>
        </p:nvSpPr>
        <p:spPr bwMode="auto">
          <a:xfrm rot="15600000" flipH="1">
            <a:off x="5883275" y="3340100"/>
            <a:ext cx="727075" cy="695325"/>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sp>
        <p:nvSpPr>
          <p:cNvPr id="1042" name="Line 22"/>
          <p:cNvSpPr>
            <a:spLocks noChangeShapeType="1"/>
          </p:cNvSpPr>
          <p:nvPr/>
        </p:nvSpPr>
        <p:spPr bwMode="auto">
          <a:xfrm>
            <a:off x="5816600" y="2859088"/>
            <a:ext cx="1136650" cy="1587"/>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sp>
        <p:nvSpPr>
          <p:cNvPr id="1043" name="Line 24"/>
          <p:cNvSpPr>
            <a:spLocks noChangeShapeType="1"/>
          </p:cNvSpPr>
          <p:nvPr/>
        </p:nvSpPr>
        <p:spPr bwMode="auto">
          <a:xfrm>
            <a:off x="1128713" y="2352675"/>
            <a:ext cx="327025" cy="28575"/>
          </a:xfrm>
          <a:prstGeom prst="line">
            <a:avLst/>
          </a:prstGeom>
          <a:noFill/>
          <a:ln w="44450" cmpd="dbl">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pic>
        <p:nvPicPr>
          <p:cNvPr id="1044"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6525" y="1762125"/>
            <a:ext cx="1011238"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45"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989138"/>
            <a:ext cx="9953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46"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5538" y="2800350"/>
            <a:ext cx="9525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47" name="Line 28"/>
          <p:cNvSpPr>
            <a:spLocks noChangeShapeType="1"/>
          </p:cNvSpPr>
          <p:nvPr/>
        </p:nvSpPr>
        <p:spPr bwMode="auto">
          <a:xfrm>
            <a:off x="1039813" y="2786063"/>
            <a:ext cx="195262" cy="206375"/>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1048" name="Text Box 29"/>
          <p:cNvSpPr txBox="1">
            <a:spLocks noChangeArrowheads="1"/>
          </p:cNvSpPr>
          <p:nvPr/>
        </p:nvSpPr>
        <p:spPr bwMode="auto">
          <a:xfrm>
            <a:off x="179388" y="3409950"/>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sz="2000">
                <a:latin typeface="Courier New" pitchFamily="49" charset="0"/>
              </a:rPr>
              <a:t>АС ВМФ</a:t>
            </a:r>
          </a:p>
        </p:txBody>
      </p:sp>
      <p:sp>
        <p:nvSpPr>
          <p:cNvPr id="1049" name="Rectangle 30"/>
          <p:cNvSpPr>
            <a:spLocks noChangeArrowheads="1"/>
          </p:cNvSpPr>
          <p:nvPr/>
        </p:nvSpPr>
        <p:spPr bwMode="auto">
          <a:xfrm>
            <a:off x="127000" y="1754188"/>
            <a:ext cx="2343150" cy="2030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1050" name="Rectangle 37"/>
          <p:cNvSpPr>
            <a:spLocks noChangeArrowheads="1"/>
          </p:cNvSpPr>
          <p:nvPr/>
        </p:nvSpPr>
        <p:spPr bwMode="auto">
          <a:xfrm>
            <a:off x="454025" y="4194175"/>
            <a:ext cx="2503488" cy="22669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1051" name="Rectangle 38"/>
          <p:cNvSpPr>
            <a:spLocks noChangeArrowheads="1"/>
          </p:cNvSpPr>
          <p:nvPr/>
        </p:nvSpPr>
        <p:spPr bwMode="auto">
          <a:xfrm>
            <a:off x="3221038" y="5092700"/>
            <a:ext cx="2668587" cy="1577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1052" name="Rectangle 39"/>
          <p:cNvSpPr>
            <a:spLocks noChangeArrowheads="1"/>
          </p:cNvSpPr>
          <p:nvPr/>
        </p:nvSpPr>
        <p:spPr bwMode="auto">
          <a:xfrm>
            <a:off x="6053138" y="4024313"/>
            <a:ext cx="2416175" cy="20050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1053" name="Rectangle 40"/>
          <p:cNvSpPr>
            <a:spLocks noChangeArrowheads="1"/>
          </p:cNvSpPr>
          <p:nvPr/>
        </p:nvSpPr>
        <p:spPr bwMode="auto">
          <a:xfrm>
            <a:off x="6991350" y="2009775"/>
            <a:ext cx="1938338" cy="16573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1054" name="Line 21"/>
          <p:cNvSpPr>
            <a:spLocks noChangeShapeType="1"/>
          </p:cNvSpPr>
          <p:nvPr/>
        </p:nvSpPr>
        <p:spPr bwMode="auto">
          <a:xfrm flipH="1">
            <a:off x="2525713" y="2857500"/>
            <a:ext cx="827087" cy="0"/>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graphicFrame>
        <p:nvGraphicFramePr>
          <p:cNvPr id="1026" name="Object 41"/>
          <p:cNvGraphicFramePr>
            <a:graphicFrameLocks noChangeAspect="1"/>
          </p:cNvGraphicFramePr>
          <p:nvPr/>
        </p:nvGraphicFramePr>
        <p:xfrm>
          <a:off x="663575" y="5235575"/>
          <a:ext cx="1295400" cy="876300"/>
        </p:xfrm>
        <a:graphic>
          <a:graphicData uri="http://schemas.openxmlformats.org/presentationml/2006/ole">
            <mc:AlternateContent xmlns:mc="http://schemas.openxmlformats.org/markup-compatibility/2006">
              <mc:Choice xmlns:v="urn:schemas-microsoft-com:vml" Requires="v">
                <p:oleObj spid="_x0000_s2089" name="Image" r:id="rId9" imgW="1294781" imgH="875882" progId="Photoshop.Image.9">
                  <p:embed/>
                </p:oleObj>
              </mc:Choice>
              <mc:Fallback>
                <p:oleObj name="Image" r:id="rId9" imgW="1294781" imgH="875882" progId="Photoshop.Image.9">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575" y="5235575"/>
                        <a:ext cx="129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55" name="Picture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113" y="4257675"/>
            <a:ext cx="1282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56" name="Picture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9563" y="4614863"/>
            <a:ext cx="1320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57" name="Picture 44" descr="i?id=2063412&amp;tov=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5475" y="5157788"/>
            <a:ext cx="13731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45" descr="i?id=11325131&amp;tov=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3113" y="5667375"/>
            <a:ext cx="1333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Text Box 46"/>
          <p:cNvSpPr txBox="1">
            <a:spLocks noChangeArrowheads="1"/>
          </p:cNvSpPr>
          <p:nvPr/>
        </p:nvSpPr>
        <p:spPr bwMode="auto">
          <a:xfrm>
            <a:off x="4600575" y="6297613"/>
            <a:ext cx="1166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sz="2000">
                <a:latin typeface="Courier New" pitchFamily="49" charset="0"/>
              </a:rPr>
              <a:t>АС ВС</a:t>
            </a:r>
          </a:p>
        </p:txBody>
      </p:sp>
      <p:pic>
        <p:nvPicPr>
          <p:cNvPr id="1060" name="Picture 47" descr="ferrum_44">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5050" y="4105275"/>
            <a:ext cx="17716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1" name="Picture 48" descr="mpc_11">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67575" y="4926013"/>
            <a:ext cx="11334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2" name="Picture 49" descr="3421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24688" y="2041525"/>
            <a:ext cx="1677987"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Text Box 55"/>
          <p:cNvSpPr txBox="1">
            <a:spLocks noChangeArrowheads="1"/>
          </p:cNvSpPr>
          <p:nvPr/>
        </p:nvSpPr>
        <p:spPr bwMode="auto">
          <a:xfrm>
            <a:off x="7085013" y="3330575"/>
            <a:ext cx="1778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sz="1600">
                <a:latin typeface="Courier New" pitchFamily="49" charset="0"/>
              </a:rPr>
              <a:t>АС</a:t>
            </a:r>
            <a:r>
              <a:rPr lang="en-US" sz="1600">
                <a:latin typeface="Courier New" pitchFamily="49" charset="0"/>
              </a:rPr>
              <a:t> </a:t>
            </a:r>
            <a:r>
              <a:rPr lang="ru-RU" sz="1600">
                <a:latin typeface="Courier New" pitchFamily="49" charset="0"/>
              </a:rPr>
              <a:t>предприятий</a:t>
            </a:r>
          </a:p>
        </p:txBody>
      </p:sp>
      <p:sp>
        <p:nvSpPr>
          <p:cNvPr id="1064" name="Text Box 56"/>
          <p:cNvSpPr txBox="1">
            <a:spLocks noChangeArrowheads="1"/>
          </p:cNvSpPr>
          <p:nvPr/>
        </p:nvSpPr>
        <p:spPr bwMode="auto">
          <a:xfrm>
            <a:off x="6084888" y="5483225"/>
            <a:ext cx="1292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sz="1600">
                <a:latin typeface="Courier New" pitchFamily="49" charset="0"/>
              </a:rPr>
              <a:t>Бортовые  системы</a:t>
            </a:r>
          </a:p>
        </p:txBody>
      </p:sp>
      <p:sp>
        <p:nvSpPr>
          <p:cNvPr id="1065" name="Text Box 57"/>
          <p:cNvSpPr txBox="1">
            <a:spLocks noChangeArrowheads="1"/>
          </p:cNvSpPr>
          <p:nvPr/>
        </p:nvSpPr>
        <p:spPr bwMode="auto">
          <a:xfrm>
            <a:off x="520700" y="6088063"/>
            <a:ext cx="23796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lnSpc>
                <a:spcPct val="90000"/>
              </a:lnSpc>
              <a:spcBef>
                <a:spcPct val="0"/>
              </a:spcBef>
              <a:spcAft>
                <a:spcPct val="0"/>
              </a:spcAft>
            </a:pPr>
            <a:r>
              <a:rPr lang="ru-RU" sz="1400">
                <a:latin typeface="Courier New" pitchFamily="49" charset="0"/>
              </a:rPr>
              <a:t>АС производственных процессов</a:t>
            </a:r>
          </a:p>
        </p:txBody>
      </p:sp>
      <p:sp>
        <p:nvSpPr>
          <p:cNvPr id="4255" name="Text Box 159"/>
          <p:cNvSpPr txBox="1">
            <a:spLocks noChangeArrowheads="1"/>
          </p:cNvSpPr>
          <p:nvPr/>
        </p:nvSpPr>
        <p:spPr bwMode="auto">
          <a:xfrm>
            <a:off x="252413" y="44450"/>
            <a:ext cx="8280400" cy="822325"/>
          </a:xfrm>
          <a:prstGeom prst="rect">
            <a:avLst/>
          </a:prstGeom>
          <a:noFill/>
          <a:ln w="9525">
            <a:noFill/>
            <a:miter lim="800000"/>
            <a:headEnd/>
            <a:tailEnd/>
          </a:ln>
          <a:effectLst/>
        </p:spPr>
        <p:txBody>
          <a:bodyPr>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spcAft>
                <a:spcPct val="0"/>
              </a:spcAft>
            </a:pPr>
            <a:r>
              <a:rPr lang="ru-RU" sz="2400" u="sng">
                <a:solidFill>
                  <a:schemeClr val="accent2"/>
                </a:solidFill>
                <a:effectLst>
                  <a:outerShdw blurRad="38100" dist="38100" dir="2700000" algn="tl">
                    <a:srgbClr val="C0C0C0"/>
                  </a:outerShdw>
                </a:effectLst>
              </a:rPr>
              <a:t>АВТОМАТИЗИРОВАННЫЕ СИСТЕМЫ, ИНТЕНСИВНО ИСПОЛЬЗУЮЩИЕ ПО</a:t>
            </a:r>
            <a:endParaRPr lang="ru-RU" sz="3200">
              <a:solidFill>
                <a:schemeClr val="accent2"/>
              </a:solidFill>
              <a:effectLst>
                <a:outerShdw blurRad="38100" dist="38100" dir="2700000" algn="tl">
                  <a:srgbClr val="C0C0C0"/>
                </a:outerShdw>
              </a:effectLst>
            </a:endParaRPr>
          </a:p>
        </p:txBody>
      </p:sp>
      <p:sp>
        <p:nvSpPr>
          <p:cNvPr id="1067" name="Line 59"/>
          <p:cNvSpPr>
            <a:spLocks noChangeShapeType="1"/>
          </p:cNvSpPr>
          <p:nvPr/>
        </p:nvSpPr>
        <p:spPr bwMode="auto">
          <a:xfrm flipH="1" flipV="1">
            <a:off x="3725863" y="1527175"/>
            <a:ext cx="835025" cy="1614488"/>
          </a:xfrm>
          <a:prstGeom prst="line">
            <a:avLst/>
          </a:prstGeom>
          <a:noFill/>
          <a:ln w="38100" cmpd="dbl">
            <a:solidFill>
              <a:schemeClr val="tx1"/>
            </a:solidFill>
            <a:round/>
            <a:headEnd type="triangle" w="med" len="lg"/>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1068" name="Line 60"/>
          <p:cNvSpPr>
            <a:spLocks noChangeShapeType="1"/>
          </p:cNvSpPr>
          <p:nvPr/>
        </p:nvSpPr>
        <p:spPr bwMode="auto">
          <a:xfrm>
            <a:off x="3725863" y="1546225"/>
            <a:ext cx="1089025" cy="0"/>
          </a:xfrm>
          <a:prstGeom prst="line">
            <a:avLst/>
          </a:prstGeom>
          <a:noFill/>
          <a:ln w="38100" cmpd="dbl">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sp>
        <p:nvSpPr>
          <p:cNvPr id="6153" name="Text Box 9"/>
          <p:cNvSpPr txBox="1">
            <a:spLocks noChangeArrowheads="1"/>
          </p:cNvSpPr>
          <p:nvPr/>
        </p:nvSpPr>
        <p:spPr bwMode="auto">
          <a:xfrm>
            <a:off x="8636000" y="-34925"/>
            <a:ext cx="539750" cy="539750"/>
          </a:xfrm>
          <a:prstGeom prst="rect">
            <a:avLst/>
          </a:prstGeom>
          <a:noFill/>
          <a:ln w="3175">
            <a:solidFill>
              <a:srgbClr val="808080"/>
            </a:solidFill>
            <a:miter lim="800000"/>
            <a:headEnd/>
            <a:tailEnd/>
          </a:ln>
          <a:effectLst/>
        </p:spPr>
        <p:txBody>
          <a:bodyPr lIns="18000" tIns="0" rIns="18000" bIns="0"/>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spcAft>
                <a:spcPct val="0"/>
              </a:spcAft>
            </a:pPr>
            <a:r>
              <a:rPr lang="en-US" sz="3200">
                <a:solidFill>
                  <a:srgbClr val="003300"/>
                </a:solidFill>
                <a:effectLst>
                  <a:outerShdw blurRad="38100" dist="38100" dir="2700000" algn="tl">
                    <a:srgbClr val="C0C0C0"/>
                  </a:outerShdw>
                </a:effectLst>
              </a:rPr>
              <a:t>2</a:t>
            </a:r>
            <a:endParaRPr lang="ru-RU" sz="3200">
              <a:solidFill>
                <a:srgbClr val="003300"/>
              </a:solidFill>
              <a:effectLst>
                <a:outerShdw blurRad="38100" dist="38100" dir="2700000" algn="tl">
                  <a:srgbClr val="C0C0C0"/>
                </a:outerShdw>
              </a:effectLst>
            </a:endParaRPr>
          </a:p>
        </p:txBody>
      </p:sp>
    </p:spTree>
    <p:extLst>
      <p:ext uri="{BB962C8B-B14F-4D97-AF65-F5344CB8AC3E}">
        <p14:creationId xmlns:p14="http://schemas.microsoft.com/office/powerpoint/2010/main" val="246668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8520" y="86409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88" y="864096"/>
            <a:ext cx="7317456" cy="270892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088232" y="3923764"/>
            <a:ext cx="4572000" cy="369332"/>
          </a:xfrm>
          <a:prstGeom prst="rect">
            <a:avLst/>
          </a:prstGeom>
        </p:spPr>
        <p:txBody>
          <a:bodyPr>
            <a:spAutoFit/>
          </a:bodyPr>
          <a:lstStyle/>
          <a:p>
            <a:r>
              <a:rPr lang="ru-RU" dirty="0"/>
              <a:t>Рис. 1.1 Процесс работы над </a:t>
            </a:r>
            <a:r>
              <a:rPr lang="ru-RU" dirty="0" smtClean="0"/>
              <a:t>требованиями</a:t>
            </a:r>
            <a:endParaRPr lang="ru-RU" dirty="0"/>
          </a:p>
        </p:txBody>
      </p:sp>
      <p:sp>
        <p:nvSpPr>
          <p:cNvPr id="4" name="TextBox 3"/>
          <p:cNvSpPr txBox="1"/>
          <p:nvPr/>
        </p:nvSpPr>
        <p:spPr>
          <a:xfrm>
            <a:off x="395536" y="188640"/>
            <a:ext cx="2799613" cy="400110"/>
          </a:xfrm>
          <a:prstGeom prst="rect">
            <a:avLst/>
          </a:prstGeom>
          <a:noFill/>
        </p:spPr>
        <p:txBody>
          <a:bodyPr wrap="none" rtlCol="0">
            <a:spAutoFit/>
          </a:bodyPr>
          <a:lstStyle/>
          <a:p>
            <a:r>
              <a:rPr lang="ru-RU" sz="2000" b="1" dirty="0" smtClean="0">
                <a:solidFill>
                  <a:srgbClr val="FF0000"/>
                </a:solidFill>
              </a:rPr>
              <a:t>Работа с требованиями</a:t>
            </a:r>
            <a:endParaRPr lang="ru-RU" sz="2000" b="1" dirty="0">
              <a:solidFill>
                <a:srgbClr val="FF0000"/>
              </a:solidFill>
            </a:endParaRPr>
          </a:p>
        </p:txBody>
      </p:sp>
    </p:spTree>
    <p:extLst>
      <p:ext uri="{BB962C8B-B14F-4D97-AF65-F5344CB8AC3E}">
        <p14:creationId xmlns:p14="http://schemas.microsoft.com/office/powerpoint/2010/main" val="39229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60752"/>
            <a:ext cx="8784976" cy="3693319"/>
          </a:xfrm>
          <a:prstGeom prst="rect">
            <a:avLst/>
          </a:prstGeom>
        </p:spPr>
        <p:txBody>
          <a:bodyPr wrap="square">
            <a:spAutoFit/>
          </a:bodyPr>
          <a:lstStyle/>
          <a:p>
            <a:pPr indent="355600" algn="just"/>
            <a:r>
              <a:rPr lang="ru-RU" dirty="0"/>
              <a:t>Перейти от абстрактных рекомендаций по созданию хороших, полных и логичных спецификаций требований к непосредственному оформлению текста документа требований позволяют шаблоны. </a:t>
            </a:r>
            <a:endParaRPr lang="ru-RU" dirty="0" smtClean="0"/>
          </a:p>
          <a:p>
            <a:pPr indent="355600" algn="just"/>
            <a:endParaRPr lang="ru-RU" dirty="0"/>
          </a:p>
          <a:p>
            <a:pPr indent="355600" algn="just"/>
            <a:r>
              <a:rPr lang="ru-RU" dirty="0"/>
              <a:t>Шаблон </a:t>
            </a:r>
            <a:r>
              <a:rPr lang="en-US" dirty="0"/>
              <a:t>VISION</a:t>
            </a:r>
            <a:r>
              <a:rPr lang="ru-RU" dirty="0"/>
              <a:t> </a:t>
            </a:r>
            <a:r>
              <a:rPr lang="ru-RU" dirty="0" smtClean="0"/>
              <a:t> </a:t>
            </a:r>
            <a:r>
              <a:rPr lang="ru-RU" dirty="0"/>
              <a:t>(</a:t>
            </a:r>
            <a:r>
              <a:rPr lang="ru-RU" b="1" dirty="0"/>
              <a:t>Автор – Карл </a:t>
            </a:r>
            <a:r>
              <a:rPr lang="ru-RU" b="1" dirty="0" err="1"/>
              <a:t>Вейгерс</a:t>
            </a:r>
            <a:r>
              <a:rPr lang="ru-RU" dirty="0"/>
              <a:t>) определяет вид и  границы проекта. Сам шаблон представляет собой развернутую структуру глав и параграфов («Бизнес требования», «Видение решений», «Масштабы и ограничения»), с пояснениями и рекомендациями, представленными как в текстовой форме, так и в табличной (Таблицы 1.1. и 1.2.). В самом начале шаблона </a:t>
            </a:r>
            <a:r>
              <a:rPr lang="en-US" dirty="0"/>
              <a:t>VISION  </a:t>
            </a:r>
            <a:r>
              <a:rPr lang="ru-RU" dirty="0"/>
              <a:t>располагается таблица вносимых изменений в текст  уже готового документа (Таблица 1.1.), в котором наряду с именем и датой фиксируется основание для изменения документа </a:t>
            </a:r>
            <a:r>
              <a:rPr lang="ru-RU" dirty="0" smtClean="0"/>
              <a:t>Спецификации требований. </a:t>
            </a:r>
            <a:r>
              <a:rPr lang="ru-RU" dirty="0"/>
              <a:t>Наличие такой  информации позволяет сохранить в тексте логику и последовательность. </a:t>
            </a:r>
          </a:p>
        </p:txBody>
      </p:sp>
      <p:sp>
        <p:nvSpPr>
          <p:cNvPr id="3" name="TextBox 2"/>
          <p:cNvSpPr txBox="1"/>
          <p:nvPr/>
        </p:nvSpPr>
        <p:spPr>
          <a:xfrm>
            <a:off x="251520" y="188640"/>
            <a:ext cx="2400850" cy="369332"/>
          </a:xfrm>
          <a:prstGeom prst="rect">
            <a:avLst/>
          </a:prstGeom>
          <a:noFill/>
        </p:spPr>
        <p:txBody>
          <a:bodyPr wrap="none" rtlCol="0">
            <a:spAutoFit/>
          </a:bodyPr>
          <a:lstStyle/>
          <a:p>
            <a:r>
              <a:rPr lang="ru-RU" b="1" dirty="0" smtClean="0">
                <a:solidFill>
                  <a:srgbClr val="FF0000"/>
                </a:solidFill>
              </a:rPr>
              <a:t>Шаблоны требований</a:t>
            </a:r>
            <a:endParaRPr lang="ru-RU" b="1" dirty="0">
              <a:solidFill>
                <a:srgbClr val="FF0000"/>
              </a:solidFill>
            </a:endParaRPr>
          </a:p>
        </p:txBody>
      </p:sp>
    </p:spTree>
    <p:extLst>
      <p:ext uri="{BB962C8B-B14F-4D97-AF65-F5344CB8AC3E}">
        <p14:creationId xmlns:p14="http://schemas.microsoft.com/office/powerpoint/2010/main" val="156960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79512" y="58847"/>
            <a:ext cx="8712968" cy="3970318"/>
          </a:xfrm>
          <a:prstGeom prst="rect">
            <a:avLst/>
          </a:prstGeom>
        </p:spPr>
        <p:txBody>
          <a:bodyPr wrap="square">
            <a:spAutoFit/>
          </a:bodyPr>
          <a:lstStyle/>
          <a:p>
            <a:pPr indent="355600" algn="just"/>
            <a:r>
              <a:rPr lang="ru-RU" dirty="0"/>
              <a:t>Шаблон </a:t>
            </a:r>
            <a:r>
              <a:rPr lang="en-US" dirty="0" err="1" smtClean="0"/>
              <a:t>Volere</a:t>
            </a:r>
            <a:r>
              <a:rPr lang="ru-RU" dirty="0" smtClean="0"/>
              <a:t>, в </a:t>
            </a:r>
            <a:r>
              <a:rPr lang="ru-RU" dirty="0"/>
              <a:t>свою очередь, предоставляет всеобъемлющий список так называемых компонент, которые  рекомендуется использовать в качестве основы для написания документа спецификаций требований.  Шаблон может быть обработан с применением базового инструментария автоматизированной обработки требований или в любом текстовом редакторе. Текстовый документ шаблона предусматривает секции для каждого типа требований, соответствующие проектируемой системе (См. Рис. 1.2) [69]. </a:t>
            </a:r>
          </a:p>
          <a:p>
            <a:pPr indent="355600" algn="just"/>
            <a:endParaRPr lang="ru-RU" dirty="0" smtClean="0"/>
          </a:p>
          <a:p>
            <a:pPr indent="355600" algn="just"/>
            <a:r>
              <a:rPr lang="ru-RU" dirty="0" smtClean="0"/>
              <a:t>Эскиз </a:t>
            </a:r>
            <a:r>
              <a:rPr lang="ru-RU" dirty="0"/>
              <a:t>требования, это, по сути,  руководство для написания каждого даже самого малого требования. На рисунке 1.2. представлена «карточка образцов». Особенностью шаблона является наличие раздела  «Комната ожидания» (“</a:t>
            </a:r>
            <a:r>
              <a:rPr lang="en-US" dirty="0"/>
              <a:t>Waiting room</a:t>
            </a:r>
            <a:r>
              <a:rPr lang="ru-RU" dirty="0"/>
              <a:t>”), в котором документируются идеи, не вошедшие в текущий выпуск, но могут быть полезными для последующих проектов, и, таким образом, ни одна из идей не будет потеряна. </a:t>
            </a:r>
          </a:p>
        </p:txBody>
      </p:sp>
    </p:spTree>
    <p:extLst>
      <p:ext uri="{BB962C8B-B14F-4D97-AF65-F5344CB8AC3E}">
        <p14:creationId xmlns:p14="http://schemas.microsoft.com/office/powerpoint/2010/main" val="197780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460" y="404664"/>
            <a:ext cx="5890095" cy="513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1259632" y="5805264"/>
            <a:ext cx="7056784" cy="369332"/>
          </a:xfrm>
          <a:prstGeom prst="rect">
            <a:avLst/>
          </a:prstGeom>
        </p:spPr>
        <p:txBody>
          <a:bodyPr wrap="square">
            <a:spAutoFit/>
          </a:bodyPr>
          <a:lstStyle/>
          <a:p>
            <a:r>
              <a:rPr lang="ru-RU" dirty="0"/>
              <a:t>Рис. 1.2 Эскиз карточки простого требования в шаблоне </a:t>
            </a:r>
            <a:r>
              <a:rPr lang="en-US" dirty="0" err="1"/>
              <a:t>Volere</a:t>
            </a:r>
            <a:endParaRPr lang="ru-RU" dirty="0"/>
          </a:p>
        </p:txBody>
      </p:sp>
    </p:spTree>
    <p:extLst>
      <p:ext uri="{BB962C8B-B14F-4D97-AF65-F5344CB8AC3E}">
        <p14:creationId xmlns:p14="http://schemas.microsoft.com/office/powerpoint/2010/main" val="104120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1942" y="260648"/>
            <a:ext cx="8842546" cy="6186309"/>
          </a:xfrm>
          <a:prstGeom prst="rect">
            <a:avLst/>
          </a:prstGeom>
        </p:spPr>
        <p:txBody>
          <a:bodyPr wrap="square">
            <a:spAutoFit/>
          </a:bodyPr>
          <a:lstStyle/>
          <a:p>
            <a:pPr indent="355600" algn="just"/>
            <a:r>
              <a:rPr lang="ru-RU" dirty="0"/>
              <a:t>Некоторые вопросы, связанные с требованиями, могут показаться </a:t>
            </a:r>
            <a:r>
              <a:rPr lang="ru-RU" dirty="0" smtClean="0"/>
              <a:t>неожиданными</a:t>
            </a:r>
            <a:r>
              <a:rPr lang="ru-RU" dirty="0"/>
              <a:t>, другие — общими проблемами для ПИ. Ниже приведены очевидные вопросы, </a:t>
            </a:r>
            <a:r>
              <a:rPr lang="ru-RU" dirty="0" smtClean="0"/>
              <a:t>которые </a:t>
            </a:r>
            <a:r>
              <a:rPr lang="ru-RU" dirty="0"/>
              <a:t>должны войти в требования. </a:t>
            </a:r>
            <a:endParaRPr lang="ru-RU" dirty="0" smtClean="0"/>
          </a:p>
          <a:p>
            <a:pPr indent="355600" algn="just"/>
            <a:endParaRPr lang="en-US" dirty="0"/>
          </a:p>
          <a:p>
            <a:pPr marL="285750" indent="-285750">
              <a:lnSpc>
                <a:spcPct val="150000"/>
              </a:lnSpc>
              <a:buFont typeface="Arial" pitchFamily="34" charset="0"/>
              <a:buChar char="•"/>
            </a:pPr>
            <a:r>
              <a:rPr lang="ru-RU" dirty="0" smtClean="0"/>
              <a:t>Стиль </a:t>
            </a:r>
            <a:r>
              <a:rPr lang="ru-RU" dirty="0"/>
              <a:t>ПИ</a:t>
            </a:r>
            <a:r>
              <a:rPr lang="ru-RU" dirty="0" smtClean="0"/>
              <a:t>.</a:t>
            </a:r>
            <a:endParaRPr lang="en-US" dirty="0"/>
          </a:p>
          <a:p>
            <a:pPr marL="285750" indent="-285750">
              <a:lnSpc>
                <a:spcPct val="150000"/>
              </a:lnSpc>
              <a:buFont typeface="Arial" pitchFamily="34" charset="0"/>
              <a:buChar char="•"/>
            </a:pPr>
            <a:r>
              <a:rPr lang="ru-RU" dirty="0" smtClean="0"/>
              <a:t>Платформа </a:t>
            </a:r>
            <a:r>
              <a:rPr lang="ru-RU" dirty="0"/>
              <a:t>и другие стандарты ПИ для приложения</a:t>
            </a:r>
            <a:r>
              <a:rPr lang="ru-RU" dirty="0" smtClean="0"/>
              <a:t>.</a:t>
            </a:r>
            <a:endParaRPr lang="ru-RU" dirty="0"/>
          </a:p>
          <a:p>
            <a:pPr marL="285750" indent="-285750">
              <a:lnSpc>
                <a:spcPct val="150000"/>
              </a:lnSpc>
              <a:buFont typeface="Arial" pitchFamily="34" charset="0"/>
              <a:buChar char="•"/>
            </a:pPr>
            <a:r>
              <a:rPr lang="ru-RU" dirty="0" smtClean="0"/>
              <a:t>Совместимость </a:t>
            </a:r>
            <a:r>
              <a:rPr lang="ru-RU" dirty="0"/>
              <a:t>с ведущим ПО, работающим на данной платформе (например, приложение </a:t>
            </a:r>
            <a:r>
              <a:rPr lang="en-US" dirty="0"/>
              <a:t>X </a:t>
            </a:r>
            <a:r>
              <a:rPr lang="ru-RU" dirty="0"/>
              <a:t>или пакет У).</a:t>
            </a:r>
          </a:p>
          <a:p>
            <a:pPr marL="285750" indent="-285750">
              <a:lnSpc>
                <a:spcPct val="150000"/>
              </a:lnSpc>
              <a:buFont typeface="Arial" pitchFamily="34" charset="0"/>
              <a:buChar char="•"/>
            </a:pPr>
            <a:r>
              <a:rPr lang="ru-RU" dirty="0" smtClean="0"/>
              <a:t>Содержание </a:t>
            </a:r>
            <a:r>
              <a:rPr lang="ru-RU" dirty="0"/>
              <a:t>экрана (например, данные и функции, необходимые в ключевые моменты выполнения задач).</a:t>
            </a:r>
          </a:p>
          <a:p>
            <a:pPr marL="285750" indent="-285750">
              <a:lnSpc>
                <a:spcPct val="150000"/>
              </a:lnSpc>
              <a:buFont typeface="Arial" pitchFamily="34" charset="0"/>
              <a:buChar char="•"/>
            </a:pPr>
            <a:r>
              <a:rPr lang="ru-RU" dirty="0" smtClean="0"/>
              <a:t>Поведение </a:t>
            </a:r>
            <a:r>
              <a:rPr lang="ru-RU" dirty="0"/>
              <a:t>экрана (например, входной фокус на первом элементе управления при отображении экрана</a:t>
            </a:r>
            <a:r>
              <a:rPr lang="ru-RU" dirty="0" smtClean="0"/>
              <a:t>).</a:t>
            </a:r>
            <a:endParaRPr lang="en-US" dirty="0"/>
          </a:p>
          <a:p>
            <a:pPr marL="285750" indent="-285750">
              <a:lnSpc>
                <a:spcPct val="150000"/>
              </a:lnSpc>
              <a:buFont typeface="Arial" pitchFamily="34" charset="0"/>
              <a:buChar char="•"/>
            </a:pPr>
            <a:r>
              <a:rPr lang="ru-RU" dirty="0" smtClean="0"/>
              <a:t>Характеристики </a:t>
            </a:r>
            <a:r>
              <a:rPr lang="ru-RU" dirty="0"/>
              <a:t>внешнего вида экрана (например, использование графики для </a:t>
            </a:r>
            <a:r>
              <a:rPr lang="ru-RU" dirty="0" smtClean="0"/>
              <a:t>отображения </a:t>
            </a:r>
            <a:r>
              <a:rPr lang="ru-RU" dirty="0"/>
              <a:t>данных, представления и эстетические свойства). </a:t>
            </a:r>
            <a:endParaRPr lang="en-US" dirty="0"/>
          </a:p>
          <a:p>
            <a:pPr marL="285750" indent="-285750">
              <a:lnSpc>
                <a:spcPct val="150000"/>
              </a:lnSpc>
              <a:buFont typeface="Arial" pitchFamily="34" charset="0"/>
              <a:buChar char="•"/>
            </a:pPr>
            <a:r>
              <a:rPr lang="ru-RU" dirty="0" smtClean="0"/>
              <a:t>Методы </a:t>
            </a:r>
            <a:r>
              <a:rPr lang="ru-RU" dirty="0"/>
              <a:t>взаимодействия пользователей с системой (например, доступ к </a:t>
            </a:r>
            <a:r>
              <a:rPr lang="ru-RU" dirty="0" smtClean="0"/>
              <a:t>командам</a:t>
            </a:r>
            <a:r>
              <a:rPr lang="ru-RU" dirty="0"/>
              <a:t>, способы образования комбинаций клавиш и т.д.). </a:t>
            </a:r>
          </a:p>
        </p:txBody>
      </p:sp>
    </p:spTree>
    <p:extLst>
      <p:ext uri="{BB962C8B-B14F-4D97-AF65-F5344CB8AC3E}">
        <p14:creationId xmlns:p14="http://schemas.microsoft.com/office/powerpoint/2010/main" val="333449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44624"/>
            <a:ext cx="8928992" cy="6795707"/>
          </a:xfrm>
          <a:prstGeom prst="rect">
            <a:avLst/>
          </a:prstGeom>
        </p:spPr>
        <p:txBody>
          <a:bodyPr wrap="square">
            <a:spAutoFit/>
          </a:bodyPr>
          <a:lstStyle/>
          <a:p>
            <a:pPr marL="285750" indent="-285750" algn="just">
              <a:lnSpc>
                <a:spcPct val="120000"/>
              </a:lnSpc>
              <a:buFont typeface="Arial" pitchFamily="34" charset="0"/>
              <a:buChar char="•"/>
            </a:pPr>
            <a:r>
              <a:rPr lang="ru-RU" dirty="0" smtClean="0"/>
              <a:t>Возможности </a:t>
            </a:r>
            <a:r>
              <a:rPr lang="ru-RU" dirty="0"/>
              <a:t>работы с клавиатурой, включая поведение средств табуляции и циклическую работу клавиши табуляции.</a:t>
            </a:r>
          </a:p>
          <a:p>
            <a:pPr marL="285750" indent="-285750" algn="just">
              <a:lnSpc>
                <a:spcPct val="120000"/>
              </a:lnSpc>
              <a:buFont typeface="Arial" pitchFamily="34" charset="0"/>
              <a:buChar char="•"/>
            </a:pPr>
            <a:r>
              <a:rPr lang="ru-RU" dirty="0" smtClean="0"/>
              <a:t>Обратная </a:t>
            </a:r>
            <a:r>
              <a:rPr lang="ru-RU" dirty="0"/>
              <a:t>связь пользователя в ответ на состояние системы и время отклика.</a:t>
            </a:r>
          </a:p>
          <a:p>
            <a:pPr marL="285750" indent="-285750" algn="just">
              <a:lnSpc>
                <a:spcPct val="120000"/>
              </a:lnSpc>
              <a:buFont typeface="Arial" pitchFamily="34" charset="0"/>
              <a:buChar char="•"/>
            </a:pPr>
            <a:r>
              <a:rPr lang="ru-RU" dirty="0" smtClean="0"/>
              <a:t>Пользовательский </a:t>
            </a:r>
            <a:r>
              <a:rPr lang="ru-RU" dirty="0"/>
              <a:t>контроль над различными функциями.</a:t>
            </a:r>
          </a:p>
          <a:p>
            <a:pPr marL="285750" indent="-285750" algn="just">
              <a:lnSpc>
                <a:spcPct val="120000"/>
              </a:lnSpc>
              <a:buFont typeface="Arial" pitchFamily="34" charset="0"/>
              <a:buChar char="•"/>
            </a:pPr>
            <a:r>
              <a:rPr lang="ru-RU" dirty="0" smtClean="0"/>
              <a:t>Запоминание </a:t>
            </a:r>
            <a:r>
              <a:rPr lang="ru-RU" dirty="0"/>
              <a:t>результатов операций расположения и изменения размеров окна, а также данных, состояния и контекста.</a:t>
            </a:r>
          </a:p>
          <a:p>
            <a:pPr marL="285750" indent="-285750" algn="just">
              <a:lnSpc>
                <a:spcPct val="120000"/>
              </a:lnSpc>
              <a:buFont typeface="Arial" pitchFamily="34" charset="0"/>
              <a:buChar char="•"/>
            </a:pPr>
            <a:r>
              <a:rPr lang="ru-RU" dirty="0" smtClean="0"/>
              <a:t>Возможности </a:t>
            </a:r>
            <a:r>
              <a:rPr lang="ru-RU" dirty="0"/>
              <a:t>навигации для приложения.</a:t>
            </a:r>
          </a:p>
          <a:p>
            <a:pPr marL="285750" indent="-285750" algn="just">
              <a:lnSpc>
                <a:spcPct val="120000"/>
              </a:lnSpc>
              <a:buFont typeface="Arial" pitchFamily="34" charset="0"/>
              <a:buChar char="•"/>
            </a:pPr>
            <a:r>
              <a:rPr lang="ru-RU" dirty="0" smtClean="0"/>
              <a:t>Сохранение </a:t>
            </a:r>
            <a:r>
              <a:rPr lang="ru-RU" dirty="0"/>
              <a:t>данных пользователя при навигации.</a:t>
            </a:r>
          </a:p>
          <a:p>
            <a:pPr marL="285750" indent="-285750" algn="just">
              <a:lnSpc>
                <a:spcPct val="120000"/>
              </a:lnSpc>
              <a:buFont typeface="Arial" pitchFamily="34" charset="0"/>
              <a:buChar char="•"/>
            </a:pPr>
            <a:r>
              <a:rPr lang="ru-RU" dirty="0" smtClean="0"/>
              <a:t>Запоминание </a:t>
            </a:r>
            <a:r>
              <a:rPr lang="ru-RU" dirty="0"/>
              <a:t>промежуточных данных пользователя при навигации.</a:t>
            </a:r>
          </a:p>
          <a:p>
            <a:pPr marL="285750" indent="-285750" algn="just">
              <a:lnSpc>
                <a:spcPct val="120000"/>
              </a:lnSpc>
              <a:buFont typeface="Arial" pitchFamily="34" charset="0"/>
              <a:buChar char="•"/>
            </a:pPr>
            <a:r>
              <a:rPr lang="ru-RU" dirty="0" smtClean="0"/>
              <a:t>Интерактивное   </a:t>
            </a:r>
            <a:r>
              <a:rPr lang="ru-RU" dirty="0"/>
              <a:t>обучение,   поддержка   производительности   и   справочная система.</a:t>
            </a:r>
          </a:p>
          <a:p>
            <a:pPr marL="285750" indent="-285750" algn="just">
              <a:lnSpc>
                <a:spcPct val="120000"/>
              </a:lnSpc>
              <a:buFont typeface="Arial" pitchFamily="34" charset="0"/>
              <a:buChar char="•"/>
            </a:pPr>
            <a:r>
              <a:rPr lang="ru-RU" dirty="0" smtClean="0"/>
              <a:t>Предотвращение </a:t>
            </a:r>
            <a:r>
              <a:rPr lang="ru-RU" dirty="0"/>
              <a:t>ошибок и восстановление системы после ошибок.</a:t>
            </a:r>
          </a:p>
          <a:p>
            <a:pPr marL="285750" indent="-285750" algn="just">
              <a:lnSpc>
                <a:spcPct val="120000"/>
              </a:lnSpc>
              <a:buFont typeface="Arial" pitchFamily="34" charset="0"/>
              <a:buChar char="•"/>
            </a:pPr>
            <a:r>
              <a:rPr lang="ru-RU" dirty="0" smtClean="0"/>
              <a:t>Методы </a:t>
            </a:r>
            <a:r>
              <a:rPr lang="ru-RU" dirty="0"/>
              <a:t>прямого ввода для устранения диалога.</a:t>
            </a:r>
          </a:p>
          <a:p>
            <a:pPr marL="285750" indent="-285750" algn="just">
              <a:lnSpc>
                <a:spcPct val="120000"/>
              </a:lnSpc>
              <a:buFont typeface="Arial" pitchFamily="34" charset="0"/>
              <a:buChar char="•"/>
            </a:pPr>
            <a:r>
              <a:rPr lang="ru-RU" dirty="0" smtClean="0"/>
              <a:t>Проверка </a:t>
            </a:r>
            <a:r>
              <a:rPr lang="ru-RU" dirty="0"/>
              <a:t>правильности значений полей, а также идентификация требуемых полей.</a:t>
            </a:r>
          </a:p>
          <a:p>
            <a:pPr marL="285750" indent="-285750" algn="just">
              <a:lnSpc>
                <a:spcPct val="120000"/>
              </a:lnSpc>
              <a:buFont typeface="Arial" pitchFamily="34" charset="0"/>
              <a:buChar char="•"/>
            </a:pPr>
            <a:r>
              <a:rPr lang="ru-RU" dirty="0" smtClean="0"/>
              <a:t>Стандартное </a:t>
            </a:r>
            <a:r>
              <a:rPr lang="ru-RU" dirty="0"/>
              <a:t>использование цвета, индикаторов, графики и т.д.</a:t>
            </a:r>
          </a:p>
          <a:p>
            <a:pPr marL="285750" indent="-285750" algn="just">
              <a:lnSpc>
                <a:spcPct val="120000"/>
              </a:lnSpc>
              <a:buFont typeface="Arial" pitchFamily="34" charset="0"/>
              <a:buChar char="•"/>
            </a:pPr>
            <a:r>
              <a:rPr lang="ru-RU" dirty="0" smtClean="0"/>
              <a:t>Средства </a:t>
            </a:r>
            <a:r>
              <a:rPr lang="ru-RU" dirty="0"/>
              <a:t>обеспечения доступа для пользователей с физическими недостатками.</a:t>
            </a:r>
          </a:p>
          <a:p>
            <a:endParaRPr lang="ru-RU" dirty="0" smtClean="0"/>
          </a:p>
          <a:p>
            <a:pPr indent="355600" algn="just"/>
            <a:r>
              <a:rPr lang="ru-RU" dirty="0" smtClean="0"/>
              <a:t>Многие </a:t>
            </a:r>
            <a:r>
              <a:rPr lang="ru-RU" dirty="0"/>
              <a:t>из перечисленных выше вопросов ПИ зачастую явно и конкретно не фиксируются в руководствах по стилю ПИ, документах описания требований или спецификациях продукта. Однако обоснованность данного подхода зависит от того, насколько часто вы сталкиваетесь с подобными проблемами.</a:t>
            </a:r>
          </a:p>
        </p:txBody>
      </p:sp>
    </p:spTree>
    <p:extLst>
      <p:ext uri="{BB962C8B-B14F-4D97-AF65-F5344CB8AC3E}">
        <p14:creationId xmlns:p14="http://schemas.microsoft.com/office/powerpoint/2010/main" val="360393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6463308"/>
          </a:xfrm>
          <a:prstGeom prst="rect">
            <a:avLst/>
          </a:prstGeom>
        </p:spPr>
        <p:txBody>
          <a:bodyPr wrap="square">
            <a:spAutoFit/>
          </a:bodyPr>
          <a:lstStyle/>
          <a:p>
            <a:r>
              <a:rPr lang="ru-RU" dirty="0"/>
              <a:t>В ряде положительных эффектов от применения  в проектировании АС  спецификаций требований (СТ) можно отметить </a:t>
            </a:r>
            <a:r>
              <a:rPr lang="ru-RU" dirty="0" smtClean="0"/>
              <a:t>следующие: </a:t>
            </a:r>
          </a:p>
          <a:p>
            <a:endParaRPr lang="ru-RU" dirty="0"/>
          </a:p>
          <a:p>
            <a:pPr marL="342900" indent="-342900" algn="just">
              <a:buAutoNum type="arabicPeriod"/>
            </a:pPr>
            <a:r>
              <a:rPr lang="ru-RU" b="1" dirty="0" smtClean="0"/>
              <a:t>Установление </a:t>
            </a:r>
            <a:r>
              <a:rPr lang="ru-RU" b="1" dirty="0"/>
              <a:t>оснований для соглашения между клиентами и поставщиками</a:t>
            </a:r>
            <a:r>
              <a:rPr lang="ru-RU" dirty="0"/>
              <a:t> о том, что разрабатываемое ПО должно делать. Сюда входят полное описание функций, которые будут выполнены программным обеспечением, указанным в СТ, что поможет потенциальному пользователю определить, выполняет ли программное обеспечение их потребности или как программное обеспечение должно быть изменено, чтобы выполнить их </a:t>
            </a:r>
            <a:r>
              <a:rPr lang="ru-RU" dirty="0" smtClean="0"/>
              <a:t>потребности.</a:t>
            </a:r>
          </a:p>
          <a:p>
            <a:pPr marL="342900" indent="-342900" algn="just">
              <a:buAutoNum type="arabicPeriod"/>
            </a:pPr>
            <a:endParaRPr lang="ru-RU" dirty="0" smtClean="0"/>
          </a:p>
          <a:p>
            <a:pPr marL="342900" indent="-342900" algn="just">
              <a:buAutoNum type="arabicPeriod"/>
            </a:pPr>
            <a:r>
              <a:rPr lang="ru-RU" b="1" dirty="0" smtClean="0"/>
              <a:t>Уменьшение </a:t>
            </a:r>
            <a:r>
              <a:rPr lang="ru-RU" b="1" dirty="0"/>
              <a:t>объема усилий, затраченных на разработку.</a:t>
            </a:r>
            <a:r>
              <a:rPr lang="ru-RU" dirty="0"/>
              <a:t> Подготовка спецификаций требований вынуждает различные заинтересованные группы в организации клиента строго рассматривать все требования до начала разработки проекта и уменьшает в дальнейшем объем работ по перепроектированию, перекодированию, и повторному тестированию. Внимательное рассмотрение требований в спецификации требований  может выявить упущения, недоразумения и нелогичности на ранних стадиях разработки, когда эти проблемы более легко </a:t>
            </a:r>
            <a:r>
              <a:rPr lang="ru-RU" dirty="0" smtClean="0"/>
              <a:t>исправляются.</a:t>
            </a:r>
          </a:p>
          <a:p>
            <a:pPr marL="342900" indent="-342900" algn="just">
              <a:buAutoNum type="arabicPeriod"/>
            </a:pPr>
            <a:endParaRPr lang="ru-RU" dirty="0" smtClean="0"/>
          </a:p>
          <a:p>
            <a:pPr marL="342900" indent="-342900" algn="just">
              <a:buAutoNum type="arabicPeriod"/>
            </a:pPr>
            <a:r>
              <a:rPr lang="ru-RU" b="1" dirty="0" smtClean="0"/>
              <a:t>Обеспечение </a:t>
            </a:r>
            <a:r>
              <a:rPr lang="ru-RU" b="1" dirty="0"/>
              <a:t>оснований для утверждения  бюджета и сроков окончания разработки.</a:t>
            </a:r>
            <a:r>
              <a:rPr lang="ru-RU" dirty="0"/>
              <a:t> Описание изделия, которое будет разработано так, как определено в СТ является реалистическим основанием для оценки проектных затрат и может использоваться для согласования предложений или оценки стоимости.</a:t>
            </a:r>
          </a:p>
        </p:txBody>
      </p:sp>
    </p:spTree>
    <p:extLst>
      <p:ext uri="{BB962C8B-B14F-4D97-AF65-F5344CB8AC3E}">
        <p14:creationId xmlns:p14="http://schemas.microsoft.com/office/powerpoint/2010/main" val="83741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6632"/>
            <a:ext cx="8640960" cy="2308324"/>
          </a:xfrm>
          <a:prstGeom prst="rect">
            <a:avLst/>
          </a:prstGeom>
        </p:spPr>
        <p:txBody>
          <a:bodyPr wrap="square">
            <a:spAutoFit/>
          </a:bodyPr>
          <a:lstStyle/>
          <a:p>
            <a:pPr indent="355600" algn="just"/>
            <a:r>
              <a:rPr lang="ru-RU" dirty="0" smtClean="0"/>
              <a:t>4. О</a:t>
            </a:r>
            <a:r>
              <a:rPr lang="ru-RU" b="1" dirty="0" smtClean="0"/>
              <a:t>блегчение </a:t>
            </a:r>
            <a:r>
              <a:rPr lang="ru-RU" b="1" dirty="0"/>
              <a:t>передачи и сопровождения.</a:t>
            </a:r>
            <a:r>
              <a:rPr lang="ru-RU" dirty="0"/>
              <a:t> В таком ключе  СТ обеспечивают более легкую передачу изделия программного обеспечения новым пользователям или установку на новые машины, а также  обеспечивают базу для дальнейшего улучшения готового изделия</a:t>
            </a:r>
            <a:r>
              <a:rPr lang="ru-RU" dirty="0" smtClean="0"/>
              <a:t>.</a:t>
            </a:r>
          </a:p>
          <a:p>
            <a:pPr indent="355600" algn="just"/>
            <a:endParaRPr lang="ru-RU" dirty="0"/>
          </a:p>
          <a:p>
            <a:pPr indent="355600" algn="just"/>
            <a:r>
              <a:rPr lang="ru-RU" dirty="0"/>
              <a:t>5.</a:t>
            </a:r>
            <a:r>
              <a:rPr lang="ru-RU" b="1" dirty="0"/>
              <a:t>  Обеспечение основы для испытаний и проверок.</a:t>
            </a:r>
            <a:r>
              <a:rPr lang="ru-RU" dirty="0"/>
              <a:t> Организации могут развивать собственные  планы испытаний и проверок намного более продуктивно при наличии хорошей документации</a:t>
            </a:r>
          </a:p>
        </p:txBody>
      </p:sp>
    </p:spTree>
    <p:extLst>
      <p:ext uri="{BB962C8B-B14F-4D97-AF65-F5344CB8AC3E}">
        <p14:creationId xmlns:p14="http://schemas.microsoft.com/office/powerpoint/2010/main" val="30221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12845"/>
            <a:ext cx="8712968" cy="4247317"/>
          </a:xfrm>
          <a:prstGeom prst="rect">
            <a:avLst/>
          </a:prstGeom>
        </p:spPr>
        <p:txBody>
          <a:bodyPr wrap="square">
            <a:spAutoFit/>
          </a:bodyPr>
          <a:lstStyle/>
          <a:p>
            <a:pPr indent="355600" algn="just"/>
            <a:r>
              <a:rPr lang="ru-RU" dirty="0"/>
              <a:t>В международном стандарте «IEEE </a:t>
            </a:r>
            <a:r>
              <a:rPr lang="ru-RU" dirty="0" err="1"/>
              <a:t>Std</a:t>
            </a:r>
            <a:r>
              <a:rPr lang="ru-RU" dirty="0"/>
              <a:t> 830-1993. Рекомендации по разработке спецификаций требований программного обеспечения» определены ключевые требования к качественной спецификации</a:t>
            </a:r>
            <a:r>
              <a:rPr lang="ru-RU" dirty="0" smtClean="0"/>
              <a:t>:</a:t>
            </a:r>
          </a:p>
          <a:p>
            <a:pPr indent="355600" algn="just"/>
            <a:endParaRPr lang="ru-RU" dirty="0"/>
          </a:p>
          <a:p>
            <a:pPr marL="285750" lvl="0" indent="-285750" algn="just">
              <a:buFont typeface="Wingdings" pitchFamily="2" charset="2"/>
              <a:buChar char="Ø"/>
            </a:pPr>
            <a:r>
              <a:rPr lang="ru-RU" dirty="0"/>
              <a:t>Характеристика недвусмысленности (</a:t>
            </a:r>
            <a:r>
              <a:rPr lang="en-US" dirty="0"/>
              <a:t>U</a:t>
            </a:r>
            <a:r>
              <a:rPr lang="ru-RU" dirty="0" err="1"/>
              <a:t>nambiguousness</a:t>
            </a:r>
            <a:r>
              <a:rPr lang="ru-RU" dirty="0"/>
              <a:t>) означает отсутствие лексических, синтаксических и семантических ошибок; </a:t>
            </a:r>
            <a:endParaRPr lang="ru-RU" dirty="0" smtClean="0"/>
          </a:p>
          <a:p>
            <a:pPr marL="285750" lvl="0" indent="-285750" algn="just">
              <a:buFont typeface="Wingdings" pitchFamily="2" charset="2"/>
              <a:buChar char="Ø"/>
            </a:pPr>
            <a:endParaRPr lang="ru-RU" dirty="0"/>
          </a:p>
          <a:p>
            <a:pPr marL="285750" lvl="0" indent="-285750" algn="just">
              <a:buFont typeface="Wingdings" pitchFamily="2" charset="2"/>
              <a:buChar char="Ø"/>
            </a:pPr>
            <a:r>
              <a:rPr lang="ru-RU" dirty="0"/>
              <a:t>Характеристика полноты (</a:t>
            </a:r>
            <a:r>
              <a:rPr lang="en-US" dirty="0"/>
              <a:t>C</a:t>
            </a:r>
            <a:r>
              <a:rPr lang="ru-RU" dirty="0" err="1"/>
              <a:t>ompleteness</a:t>
            </a:r>
            <a:r>
              <a:rPr lang="ru-RU" dirty="0"/>
              <a:t>) подразумевает  описание всех значимых предметных областей в полном объеме</a:t>
            </a:r>
            <a:r>
              <a:rPr lang="ru-RU" dirty="0" smtClean="0"/>
              <a:t>;</a:t>
            </a:r>
          </a:p>
          <a:p>
            <a:pPr marL="285750" lvl="0" indent="-285750" algn="just">
              <a:buFont typeface="Wingdings" pitchFamily="2" charset="2"/>
              <a:buChar char="Ø"/>
            </a:pPr>
            <a:endParaRPr lang="ru-RU" dirty="0"/>
          </a:p>
          <a:p>
            <a:pPr marL="285750" lvl="0" indent="-285750" algn="just">
              <a:buFont typeface="Wingdings" pitchFamily="2" charset="2"/>
              <a:buChar char="Ø"/>
            </a:pPr>
            <a:r>
              <a:rPr lang="ru-RU" dirty="0"/>
              <a:t>Характеристика целостности (</a:t>
            </a:r>
            <a:r>
              <a:rPr lang="en-US" dirty="0"/>
              <a:t>C</a:t>
            </a:r>
            <a:r>
              <a:rPr lang="ru-RU" dirty="0" err="1"/>
              <a:t>onsistency</a:t>
            </a:r>
            <a:r>
              <a:rPr lang="ru-RU" dirty="0"/>
              <a:t>) означает, отсутствие разного рода конфликтов и противоречий внутри документов СТ; </a:t>
            </a:r>
            <a:endParaRPr lang="ru-RU" dirty="0" smtClean="0"/>
          </a:p>
          <a:p>
            <a:pPr marL="285750" lvl="0" indent="-285750" algn="just">
              <a:buFont typeface="Wingdings" pitchFamily="2" charset="2"/>
              <a:buChar char="Ø"/>
            </a:pPr>
            <a:endParaRPr lang="ru-RU" dirty="0"/>
          </a:p>
          <a:p>
            <a:pPr marL="285750" lvl="0" indent="-285750" algn="just">
              <a:buFont typeface="Wingdings" pitchFamily="2" charset="2"/>
              <a:buChar char="Ø"/>
            </a:pPr>
            <a:r>
              <a:rPr lang="ru-RU" dirty="0"/>
              <a:t>Характеристика применимости (</a:t>
            </a:r>
            <a:r>
              <a:rPr lang="ru-RU" dirty="0" err="1"/>
              <a:t>Usable</a:t>
            </a:r>
            <a:r>
              <a:rPr lang="ru-RU" dirty="0"/>
              <a:t>) означает, что документ СТ должен без лишних деталей описывать весь жизненный цикл АС.</a:t>
            </a:r>
          </a:p>
        </p:txBody>
      </p:sp>
    </p:spTree>
    <p:extLst>
      <p:ext uri="{BB962C8B-B14F-4D97-AF65-F5344CB8AC3E}">
        <p14:creationId xmlns:p14="http://schemas.microsoft.com/office/powerpoint/2010/main" val="355393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76672"/>
            <a:ext cx="8856984" cy="5909310"/>
          </a:xfrm>
          <a:prstGeom prst="rect">
            <a:avLst/>
          </a:prstGeom>
        </p:spPr>
        <p:txBody>
          <a:bodyPr wrap="square">
            <a:spAutoFit/>
          </a:bodyPr>
          <a:lstStyle/>
          <a:p>
            <a:pPr indent="355600" algn="just"/>
            <a:r>
              <a:rPr lang="ru-RU" dirty="0"/>
              <a:t>В настоящее время разработчиками программного обеспечения для АС активно используются программные средства,  поддерживающие ту или иную методологию проектирования и разработки программного обеспечения. Наиболее известная методология  – </a:t>
            </a:r>
            <a:r>
              <a:rPr lang="ru-RU" dirty="0" err="1"/>
              <a:t>Rational</a:t>
            </a:r>
            <a:r>
              <a:rPr lang="ru-RU" dirty="0"/>
              <a:t> </a:t>
            </a:r>
            <a:r>
              <a:rPr lang="ru-RU" dirty="0" err="1"/>
              <a:t>Unified</a:t>
            </a:r>
            <a:r>
              <a:rPr lang="ru-RU" dirty="0"/>
              <a:t> </a:t>
            </a:r>
            <a:r>
              <a:rPr lang="ru-RU" dirty="0" err="1"/>
              <a:t>Process</a:t>
            </a:r>
            <a:r>
              <a:rPr lang="ru-RU" dirty="0"/>
              <a:t> (</a:t>
            </a:r>
            <a:r>
              <a:rPr lang="en-US" dirty="0"/>
              <a:t>RUP</a:t>
            </a:r>
            <a:r>
              <a:rPr lang="ru-RU" dirty="0"/>
              <a:t>), предоставляющая команде разработчиков гибкую систему методов  и средства коммуникации для общения на достаточном уровне формализации, с возможностью автоматизированного создания документов в соответствии с </a:t>
            </a:r>
            <a:r>
              <a:rPr lang="ru-RU" dirty="0" smtClean="0"/>
              <a:t>ГОСТами</a:t>
            </a:r>
            <a:r>
              <a:rPr lang="ru-RU" dirty="0" smtClean="0"/>
              <a:t>.</a:t>
            </a:r>
          </a:p>
          <a:p>
            <a:pPr indent="355600" algn="just"/>
            <a:endParaRPr lang="ru-RU" dirty="0" smtClean="0"/>
          </a:p>
          <a:p>
            <a:pPr indent="355600" algn="just"/>
            <a:r>
              <a:rPr lang="ru-RU" dirty="0" smtClean="0"/>
              <a:t>RUP </a:t>
            </a:r>
            <a:r>
              <a:rPr lang="ru-RU" dirty="0"/>
              <a:t>реализует следующие принципы: </a:t>
            </a:r>
            <a:endParaRPr lang="ru-RU" dirty="0" smtClean="0"/>
          </a:p>
          <a:p>
            <a:pPr marL="342900" indent="-342900" algn="just">
              <a:buAutoNum type="arabicParenR"/>
            </a:pPr>
            <a:r>
              <a:rPr lang="ru-RU" dirty="0" smtClean="0"/>
              <a:t>обеспечивается </a:t>
            </a:r>
            <a:r>
              <a:rPr lang="ru-RU" dirty="0"/>
              <a:t>строгий подход к распределению задач и ответственности внутри </a:t>
            </a:r>
            <a:r>
              <a:rPr lang="ru-RU" dirty="0" err="1"/>
              <a:t>оганизации</a:t>
            </a:r>
            <a:r>
              <a:rPr lang="ru-RU" dirty="0"/>
              <a:t>-разработчика; </a:t>
            </a:r>
            <a:endParaRPr lang="ru-RU" dirty="0" smtClean="0"/>
          </a:p>
          <a:p>
            <a:pPr marL="342900" indent="-342900" algn="just">
              <a:buAutoNum type="arabicParenR"/>
            </a:pPr>
            <a:r>
              <a:rPr lang="ru-RU" dirty="0" smtClean="0"/>
              <a:t>построение </a:t>
            </a:r>
            <a:r>
              <a:rPr lang="ru-RU" dirty="0"/>
              <a:t>различных моделей проектируемой системы в ходе разработки, позволяет взглянуть на нее с различных точек зрения, может служить основой для дальнейшего улучшения готового изделия; </a:t>
            </a:r>
            <a:endParaRPr lang="ru-RU" dirty="0" smtClean="0"/>
          </a:p>
          <a:p>
            <a:pPr marL="342900" indent="-342900" algn="just">
              <a:buAutoNum type="arabicParenR"/>
            </a:pPr>
            <a:r>
              <a:rPr lang="ru-RU" dirty="0" smtClean="0"/>
              <a:t>присутствует </a:t>
            </a:r>
            <a:r>
              <a:rPr lang="ru-RU" dirty="0"/>
              <a:t>возможность использования опыта предыдущих разработок.  </a:t>
            </a:r>
            <a:endParaRPr lang="ru-RU" dirty="0" smtClean="0"/>
          </a:p>
          <a:p>
            <a:pPr marL="342900" indent="-342900" algn="just">
              <a:buAutoNum type="arabicParenR"/>
            </a:pPr>
            <a:endParaRPr lang="ru-RU" dirty="0" smtClean="0"/>
          </a:p>
          <a:p>
            <a:pPr indent="355600" algn="just"/>
            <a:r>
              <a:rPr lang="ru-RU" dirty="0" smtClean="0"/>
              <a:t>Таким </a:t>
            </a:r>
            <a:r>
              <a:rPr lang="ru-RU" dirty="0"/>
              <a:t>образом, обеспечивается создание АС точно в срок и в рамках установленного бюджета качественного ПО, отвечающего требованиям функциональности конечных пользователей. В качестве языка моделирования в общей базе знаний </a:t>
            </a:r>
            <a:r>
              <a:rPr lang="en-US" dirty="0"/>
              <a:t>RUP </a:t>
            </a:r>
            <a:r>
              <a:rPr lang="ru-RU" dirty="0"/>
              <a:t>используется </a:t>
            </a:r>
            <a:r>
              <a:rPr lang="ru-RU" dirty="0" err="1"/>
              <a:t>Unified</a:t>
            </a:r>
            <a:r>
              <a:rPr lang="ru-RU" dirty="0"/>
              <a:t> </a:t>
            </a:r>
            <a:r>
              <a:rPr lang="ru-RU" dirty="0" err="1"/>
              <a:t>Modeling</a:t>
            </a:r>
            <a:r>
              <a:rPr lang="ru-RU" dirty="0"/>
              <a:t> </a:t>
            </a:r>
            <a:r>
              <a:rPr lang="ru-RU" dirty="0" err="1"/>
              <a:t>Language</a:t>
            </a:r>
            <a:r>
              <a:rPr lang="ru-RU" dirty="0"/>
              <a:t> (UML), который, кроме того,  является международным стандартом</a:t>
            </a:r>
          </a:p>
        </p:txBody>
      </p:sp>
    </p:spTree>
    <p:extLst>
      <p:ext uri="{BB962C8B-B14F-4D97-AF65-F5344CB8AC3E}">
        <p14:creationId xmlns:p14="http://schemas.microsoft.com/office/powerpoint/2010/main" val="42024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784976" cy="2308324"/>
          </a:xfrm>
          <a:prstGeom prst="rect">
            <a:avLst/>
          </a:prstGeom>
        </p:spPr>
        <p:txBody>
          <a:bodyPr wrap="square">
            <a:spAutoFit/>
          </a:bodyPr>
          <a:lstStyle/>
          <a:p>
            <a:pPr indent="355600" algn="just"/>
            <a:r>
              <a:rPr lang="ru-RU" dirty="0"/>
              <a:t>Коллективное проектирование  непременно приводит к необходимости  взаимодействия  и обеспечения совместимости компонентов систем.  </a:t>
            </a:r>
            <a:endParaRPr lang="ru-RU" dirty="0" smtClean="0"/>
          </a:p>
          <a:p>
            <a:pPr indent="355600" algn="just"/>
            <a:endParaRPr lang="ru-RU" dirty="0" smtClean="0"/>
          </a:p>
          <a:p>
            <a:pPr indent="355600" algn="just"/>
            <a:r>
              <a:rPr lang="ru-RU" dirty="0" smtClean="0"/>
              <a:t>Поэтому </a:t>
            </a:r>
            <a:r>
              <a:rPr lang="ru-RU" dirty="0"/>
              <a:t>разработка, как правило, ведется в условиях определённой инструментально-технологической среды проектирования, современные образцы которых охватывают обширную область поддержки технологий проектирования: от простых средств анализа и документирования до полномасштабных средств автоматизации.</a:t>
            </a:r>
          </a:p>
        </p:txBody>
      </p:sp>
    </p:spTree>
    <p:extLst>
      <p:ext uri="{BB962C8B-B14F-4D97-AF65-F5344CB8AC3E}">
        <p14:creationId xmlns:p14="http://schemas.microsoft.com/office/powerpoint/2010/main" val="3603973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776893"/>
            <a:ext cx="8784976" cy="5078313"/>
          </a:xfrm>
          <a:prstGeom prst="rect">
            <a:avLst/>
          </a:prstGeom>
        </p:spPr>
        <p:txBody>
          <a:bodyPr wrap="square">
            <a:spAutoFit/>
          </a:bodyPr>
          <a:lstStyle/>
          <a:p>
            <a:pPr indent="355600" algn="just"/>
            <a:r>
              <a:rPr lang="ru-RU" dirty="0"/>
              <a:t>Цель этапа  концептуального проектирования заключается в определении основных архитектурных и технических решений, в формировании целостного  документального описания и представление АС. </a:t>
            </a:r>
            <a:r>
              <a:rPr lang="ru-RU" dirty="0" smtClean="0"/>
              <a:t> </a:t>
            </a:r>
          </a:p>
          <a:p>
            <a:pPr indent="355600" algn="just"/>
            <a:r>
              <a:rPr lang="ru-RU" dirty="0" smtClean="0"/>
              <a:t>Основные концептуальные </a:t>
            </a:r>
            <a:r>
              <a:rPr lang="ru-RU" dirty="0"/>
              <a:t>формы существования: </a:t>
            </a:r>
            <a:r>
              <a:rPr lang="ru-RU" b="1" dirty="0"/>
              <a:t>в форме</a:t>
            </a:r>
            <a:r>
              <a:rPr lang="ru-RU" dirty="0"/>
              <a:t> </a:t>
            </a:r>
            <a:r>
              <a:rPr lang="ru-RU" b="1" dirty="0"/>
              <a:t>системы требований</a:t>
            </a:r>
            <a:r>
              <a:rPr lang="ru-RU" dirty="0"/>
              <a:t>, в </a:t>
            </a:r>
            <a:r>
              <a:rPr lang="ru-RU" b="1" dirty="0"/>
              <a:t>форме</a:t>
            </a:r>
            <a:r>
              <a:rPr lang="ru-RU" dirty="0"/>
              <a:t>  </a:t>
            </a:r>
            <a:r>
              <a:rPr lang="ru-RU" b="1" dirty="0"/>
              <a:t>архитектуры</a:t>
            </a:r>
            <a:r>
              <a:rPr lang="ru-RU" dirty="0"/>
              <a:t> и  в </a:t>
            </a:r>
            <a:r>
              <a:rPr lang="ru-RU" b="1" dirty="0"/>
              <a:t>форме </a:t>
            </a:r>
            <a:r>
              <a:rPr lang="ru-RU" dirty="0"/>
              <a:t> </a:t>
            </a:r>
            <a:r>
              <a:rPr lang="ru-RU" b="1" dirty="0"/>
              <a:t>обобщённого </a:t>
            </a:r>
            <a:r>
              <a:rPr lang="ru-RU" b="1" dirty="0" smtClean="0"/>
              <a:t>проекта</a:t>
            </a:r>
            <a:r>
              <a:rPr lang="ru-RU" dirty="0" smtClean="0"/>
              <a:t>.</a:t>
            </a:r>
          </a:p>
          <a:p>
            <a:pPr indent="355600" algn="just"/>
            <a:endParaRPr lang="ru-RU" dirty="0"/>
          </a:p>
          <a:p>
            <a:pPr indent="355600" algn="just"/>
            <a:r>
              <a:rPr lang="ru-RU" dirty="0" smtClean="0"/>
              <a:t>Создание </a:t>
            </a:r>
            <a:r>
              <a:rPr lang="ru-RU" dirty="0"/>
              <a:t>каждой из этих форм поддерживается национальными и международными стандартам, технологиями и ИТ средами проектирования.</a:t>
            </a:r>
          </a:p>
          <a:p>
            <a:pPr algn="just"/>
            <a:r>
              <a:rPr lang="en-US" dirty="0"/>
              <a:t>(</a:t>
            </a:r>
            <a:r>
              <a:rPr lang="ru-RU" dirty="0"/>
              <a:t>ГОСТ</a:t>
            </a:r>
            <a:r>
              <a:rPr lang="en-US" dirty="0"/>
              <a:t> 19, 34, IEEE [</a:t>
            </a:r>
            <a:r>
              <a:rPr lang="en-US" b="1" dirty="0"/>
              <a:t>Institute of Electrical and Electronics Engineers</a:t>
            </a:r>
            <a:r>
              <a:rPr lang="en-US" dirty="0"/>
              <a:t>] </a:t>
            </a:r>
            <a:r>
              <a:rPr lang="ru-RU" dirty="0"/>
              <a:t>Институт инженеров по электротехнике и электронике </a:t>
            </a:r>
            <a:r>
              <a:rPr lang="en-US" dirty="0"/>
              <a:t>830 [Recommended Practice for Software Requirements Specifications], 1223[Guide for Developing of System Requirements Specifications]),  </a:t>
            </a:r>
            <a:r>
              <a:rPr lang="en-US" b="1" dirty="0"/>
              <a:t>ISO/IEC 15288, 12207 (</a:t>
            </a:r>
            <a:r>
              <a:rPr lang="en-US" dirty="0"/>
              <a:t>«Information Technology — Software Life Cycle Processes</a:t>
            </a:r>
            <a:r>
              <a:rPr lang="en-US" dirty="0" smtClean="0"/>
              <a:t>»</a:t>
            </a:r>
            <a:r>
              <a:rPr lang="en-US" b="1" dirty="0" smtClean="0"/>
              <a:t>)</a:t>
            </a:r>
            <a:endParaRPr lang="ru-RU" dirty="0"/>
          </a:p>
          <a:p>
            <a:pPr algn="just"/>
            <a:endParaRPr lang="ru-RU" dirty="0"/>
          </a:p>
          <a:p>
            <a:pPr algn="just"/>
            <a:r>
              <a:rPr lang="ru-RU" dirty="0" smtClean="0"/>
              <a:t>Так </a:t>
            </a:r>
            <a:r>
              <a:rPr lang="ru-RU" dirty="0"/>
              <a:t>как ошибки этапа проектирования (концептуального) являются самыми «дорогими», то систему инструментально-технологических средств проектирования АС целесообразно дополнять средствами обнаружения, исправления и предотвращения ошибок  в формулировках требований, в архитектурных описаниях АС и деталях концептуального проекта. </a:t>
            </a:r>
          </a:p>
        </p:txBody>
      </p:sp>
      <p:sp>
        <p:nvSpPr>
          <p:cNvPr id="3" name="TextBox 2"/>
          <p:cNvSpPr txBox="1"/>
          <p:nvPr/>
        </p:nvSpPr>
        <p:spPr>
          <a:xfrm>
            <a:off x="251520" y="188640"/>
            <a:ext cx="3556999" cy="369332"/>
          </a:xfrm>
          <a:prstGeom prst="rect">
            <a:avLst/>
          </a:prstGeom>
          <a:noFill/>
        </p:spPr>
        <p:txBody>
          <a:bodyPr wrap="none" rtlCol="0">
            <a:spAutoFit/>
          </a:bodyPr>
          <a:lstStyle/>
          <a:p>
            <a:r>
              <a:rPr lang="ru-RU" b="1" dirty="0" smtClean="0">
                <a:solidFill>
                  <a:srgbClr val="FF0000"/>
                </a:solidFill>
              </a:rPr>
              <a:t>Концептуальное проектирование</a:t>
            </a:r>
            <a:endParaRPr lang="ru-RU" b="1" dirty="0">
              <a:solidFill>
                <a:srgbClr val="FF0000"/>
              </a:solidFill>
            </a:endParaRPr>
          </a:p>
        </p:txBody>
      </p:sp>
    </p:spTree>
    <p:extLst>
      <p:ext uri="{BB962C8B-B14F-4D97-AF65-F5344CB8AC3E}">
        <p14:creationId xmlns:p14="http://schemas.microsoft.com/office/powerpoint/2010/main" val="390491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51"/>
          <p:cNvSpPr>
            <a:spLocks noChangeArrowheads="1"/>
          </p:cNvSpPr>
          <p:nvPr/>
        </p:nvSpPr>
        <p:spPr bwMode="auto">
          <a:xfrm>
            <a:off x="171450" y="854075"/>
            <a:ext cx="8729663" cy="5873750"/>
          </a:xfrm>
          <a:prstGeom prst="rect">
            <a:avLst/>
          </a:prstGeom>
          <a:noFill/>
          <a:ln w="9525" algn="ctr">
            <a:solidFill>
              <a:srgbClr val="0000FF"/>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9255" name="Text Box 39"/>
          <p:cNvSpPr txBox="1">
            <a:spLocks noChangeArrowheads="1"/>
          </p:cNvSpPr>
          <p:nvPr/>
        </p:nvSpPr>
        <p:spPr bwMode="auto">
          <a:xfrm>
            <a:off x="8636000" y="-34925"/>
            <a:ext cx="539750" cy="539750"/>
          </a:xfrm>
          <a:prstGeom prst="rect">
            <a:avLst/>
          </a:prstGeom>
          <a:noFill/>
          <a:ln w="3175">
            <a:solidFill>
              <a:schemeClr val="tx1"/>
            </a:solidFill>
            <a:miter lim="800000"/>
            <a:headEnd/>
            <a:tailEnd/>
          </a:ln>
          <a:effectLst/>
        </p:spPr>
        <p:txBody>
          <a:bodyPr lIns="18000" tIns="0" rIns="18000" bIns="0"/>
          <a:lstStyle/>
          <a:p>
            <a:pPr algn="ctr">
              <a:spcBef>
                <a:spcPct val="50000"/>
              </a:spcBef>
              <a:spcAft>
                <a:spcPct val="0"/>
              </a:spcAft>
              <a:defRPr/>
            </a:pPr>
            <a:r>
              <a:rPr lang="ru-RU" sz="3200">
                <a:solidFill>
                  <a:srgbClr val="003300"/>
                </a:solidFill>
                <a:effectLst>
                  <a:outerShdw blurRad="38100" dist="38100" dir="2700000" algn="tl">
                    <a:srgbClr val="C0C0C0"/>
                  </a:outerShdw>
                </a:effectLst>
              </a:rPr>
              <a:t>4</a:t>
            </a:r>
          </a:p>
        </p:txBody>
      </p:sp>
      <p:sp>
        <p:nvSpPr>
          <p:cNvPr id="3077" name="Text Box 418"/>
          <p:cNvSpPr txBox="1">
            <a:spLocks noChangeArrowheads="1"/>
          </p:cNvSpPr>
          <p:nvPr/>
        </p:nvSpPr>
        <p:spPr bwMode="auto">
          <a:xfrm>
            <a:off x="2547938" y="619125"/>
            <a:ext cx="13335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0"/>
              </a:spcBef>
              <a:spcAft>
                <a:spcPct val="5000"/>
              </a:spcAft>
            </a:pPr>
            <a:r>
              <a:rPr lang="ru-RU" i="1"/>
              <a:t>Интервьюирование</a:t>
            </a:r>
          </a:p>
          <a:p>
            <a:pPr algn="ctr" eaLnBrk="1" hangingPunct="1">
              <a:spcBef>
                <a:spcPct val="0"/>
              </a:spcBef>
              <a:spcAft>
                <a:spcPct val="5000"/>
              </a:spcAft>
            </a:pPr>
            <a:r>
              <a:rPr lang="ru-RU" i="1"/>
              <a:t>Мозговой штурм</a:t>
            </a:r>
          </a:p>
          <a:p>
            <a:pPr algn="ctr" eaLnBrk="1" hangingPunct="1">
              <a:spcBef>
                <a:spcPct val="0"/>
              </a:spcBef>
              <a:spcAft>
                <a:spcPct val="5000"/>
              </a:spcAft>
            </a:pPr>
            <a:r>
              <a:rPr lang="ru-RU" i="1"/>
              <a:t>Совещания</a:t>
            </a:r>
          </a:p>
          <a:p>
            <a:pPr algn="ctr" eaLnBrk="1" hangingPunct="1">
              <a:spcBef>
                <a:spcPct val="0"/>
              </a:spcBef>
              <a:spcAft>
                <a:spcPct val="5000"/>
              </a:spcAft>
            </a:pPr>
            <a:r>
              <a:rPr lang="ru-RU" i="1"/>
              <a:t>Анкетирование</a:t>
            </a:r>
          </a:p>
          <a:p>
            <a:pPr algn="ctr" eaLnBrk="1" hangingPunct="1">
              <a:spcBef>
                <a:spcPct val="0"/>
              </a:spcBef>
              <a:spcAft>
                <a:spcPct val="5000"/>
              </a:spcAft>
            </a:pPr>
            <a:r>
              <a:rPr lang="ru-RU" i="1"/>
              <a:t>…</a:t>
            </a:r>
          </a:p>
        </p:txBody>
      </p:sp>
      <p:grpSp>
        <p:nvGrpSpPr>
          <p:cNvPr id="3078" name="Group 64"/>
          <p:cNvGrpSpPr>
            <a:grpSpLocks/>
          </p:cNvGrpSpPr>
          <p:nvPr/>
        </p:nvGrpSpPr>
        <p:grpSpPr bwMode="auto">
          <a:xfrm>
            <a:off x="3873500" y="596900"/>
            <a:ext cx="1008063" cy="1008063"/>
            <a:chOff x="240" y="2026"/>
            <a:chExt cx="769" cy="577"/>
          </a:xfrm>
        </p:grpSpPr>
        <p:grpSp>
          <p:nvGrpSpPr>
            <p:cNvPr id="3111" name="Group 65"/>
            <p:cNvGrpSpPr>
              <a:grpSpLocks/>
            </p:cNvGrpSpPr>
            <p:nvPr/>
          </p:nvGrpSpPr>
          <p:grpSpPr bwMode="auto">
            <a:xfrm>
              <a:off x="396" y="2152"/>
              <a:ext cx="225" cy="352"/>
              <a:chOff x="396" y="2152"/>
              <a:chExt cx="225" cy="352"/>
            </a:xfrm>
          </p:grpSpPr>
          <p:grpSp>
            <p:nvGrpSpPr>
              <p:cNvPr id="3415" name="Group 66"/>
              <p:cNvGrpSpPr>
                <a:grpSpLocks/>
              </p:cNvGrpSpPr>
              <p:nvPr/>
            </p:nvGrpSpPr>
            <p:grpSpPr bwMode="auto">
              <a:xfrm>
                <a:off x="419" y="2372"/>
                <a:ext cx="146" cy="125"/>
                <a:chOff x="419" y="2372"/>
                <a:chExt cx="146" cy="125"/>
              </a:xfrm>
            </p:grpSpPr>
            <p:grpSp>
              <p:nvGrpSpPr>
                <p:cNvPr id="3458" name="Group 67"/>
                <p:cNvGrpSpPr>
                  <a:grpSpLocks/>
                </p:cNvGrpSpPr>
                <p:nvPr/>
              </p:nvGrpSpPr>
              <p:grpSpPr bwMode="auto">
                <a:xfrm>
                  <a:off x="446" y="2416"/>
                  <a:ext cx="85" cy="81"/>
                  <a:chOff x="446" y="2416"/>
                  <a:chExt cx="85" cy="81"/>
                </a:xfrm>
              </p:grpSpPr>
              <p:sp>
                <p:nvSpPr>
                  <p:cNvPr id="3462" name="Oval 68"/>
                  <p:cNvSpPr>
                    <a:spLocks noChangeArrowheads="1"/>
                  </p:cNvSpPr>
                  <p:nvPr/>
                </p:nvSpPr>
                <p:spPr bwMode="auto">
                  <a:xfrm>
                    <a:off x="446" y="2464"/>
                    <a:ext cx="85" cy="33"/>
                  </a:xfrm>
                  <a:prstGeom prst="ellipse">
                    <a:avLst/>
                  </a:prstGeom>
                  <a:solidFill>
                    <a:srgbClr val="606060"/>
                  </a:solidFill>
                  <a:ln w="12699">
                    <a:solidFill>
                      <a:srgbClr val="000000"/>
                    </a:solidFill>
                    <a:round/>
                    <a:headEnd/>
                    <a:tailEnd/>
                  </a:ln>
                </p:spPr>
                <p:txBody>
                  <a:bodyPr wrap="none" anchor="ctr"/>
                  <a:lstStyle/>
                  <a:p>
                    <a:endParaRPr lang="ru-RU"/>
                  </a:p>
                </p:txBody>
              </p:sp>
              <p:sp>
                <p:nvSpPr>
                  <p:cNvPr id="3463" name="Rectangle 69"/>
                  <p:cNvSpPr>
                    <a:spLocks noChangeArrowheads="1"/>
                  </p:cNvSpPr>
                  <p:nvPr/>
                </p:nvSpPr>
                <p:spPr bwMode="auto">
                  <a:xfrm>
                    <a:off x="480" y="2416"/>
                    <a:ext cx="15" cy="49"/>
                  </a:xfrm>
                  <a:prstGeom prst="rect">
                    <a:avLst/>
                  </a:prstGeom>
                  <a:solidFill>
                    <a:srgbClr val="606060"/>
                  </a:solidFill>
                  <a:ln w="12699">
                    <a:solidFill>
                      <a:srgbClr val="000000"/>
                    </a:solidFill>
                    <a:miter lim="800000"/>
                    <a:headEnd/>
                    <a:tailEnd/>
                  </a:ln>
                </p:spPr>
                <p:txBody>
                  <a:bodyPr wrap="none" anchor="ctr"/>
                  <a:lstStyle/>
                  <a:p>
                    <a:endParaRPr lang="ru-RU"/>
                  </a:p>
                </p:txBody>
              </p:sp>
            </p:grpSp>
            <p:grpSp>
              <p:nvGrpSpPr>
                <p:cNvPr id="3459" name="Group 70"/>
                <p:cNvGrpSpPr>
                  <a:grpSpLocks/>
                </p:cNvGrpSpPr>
                <p:nvPr/>
              </p:nvGrpSpPr>
              <p:grpSpPr bwMode="auto">
                <a:xfrm>
                  <a:off x="419" y="2372"/>
                  <a:ext cx="146" cy="45"/>
                  <a:chOff x="419" y="2372"/>
                  <a:chExt cx="146" cy="45"/>
                </a:xfrm>
              </p:grpSpPr>
              <p:sp>
                <p:nvSpPr>
                  <p:cNvPr id="3460" name="Freeform 71"/>
                  <p:cNvSpPr>
                    <a:spLocks/>
                  </p:cNvSpPr>
                  <p:nvPr/>
                </p:nvSpPr>
                <p:spPr bwMode="auto">
                  <a:xfrm>
                    <a:off x="419" y="2372"/>
                    <a:ext cx="146" cy="45"/>
                  </a:xfrm>
                  <a:custGeom>
                    <a:avLst/>
                    <a:gdLst>
                      <a:gd name="T0" fmla="*/ 145 w 146"/>
                      <a:gd name="T1" fmla="*/ 22 h 45"/>
                      <a:gd name="T2" fmla="*/ 143 w 146"/>
                      <a:gd name="T3" fmla="*/ 36 h 45"/>
                      <a:gd name="T4" fmla="*/ 96 w 146"/>
                      <a:gd name="T5" fmla="*/ 44 h 45"/>
                      <a:gd name="T6" fmla="*/ 43 w 146"/>
                      <a:gd name="T7" fmla="*/ 44 h 45"/>
                      <a:gd name="T8" fmla="*/ 2 w 146"/>
                      <a:gd name="T9" fmla="*/ 33 h 45"/>
                      <a:gd name="T10" fmla="*/ 0 w 146"/>
                      <a:gd name="T11" fmla="*/ 1 h 45"/>
                      <a:gd name="T12" fmla="*/ 81 w 146"/>
                      <a:gd name="T13" fmla="*/ 0 h 45"/>
                      <a:gd name="T14" fmla="*/ 145 w 146"/>
                      <a:gd name="T15" fmla="*/ 22 h 45"/>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45"/>
                      <a:gd name="T26" fmla="*/ 146 w 146"/>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45">
                        <a:moveTo>
                          <a:pt x="145" y="22"/>
                        </a:moveTo>
                        <a:lnTo>
                          <a:pt x="143" y="36"/>
                        </a:lnTo>
                        <a:lnTo>
                          <a:pt x="96" y="44"/>
                        </a:lnTo>
                        <a:lnTo>
                          <a:pt x="43" y="44"/>
                        </a:lnTo>
                        <a:lnTo>
                          <a:pt x="2" y="33"/>
                        </a:lnTo>
                        <a:lnTo>
                          <a:pt x="0" y="1"/>
                        </a:lnTo>
                        <a:lnTo>
                          <a:pt x="81" y="0"/>
                        </a:lnTo>
                        <a:lnTo>
                          <a:pt x="145" y="22"/>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461" name="Freeform 72"/>
                  <p:cNvSpPr>
                    <a:spLocks/>
                  </p:cNvSpPr>
                  <p:nvPr/>
                </p:nvSpPr>
                <p:spPr bwMode="auto">
                  <a:xfrm>
                    <a:off x="422" y="2390"/>
                    <a:ext cx="139" cy="26"/>
                  </a:xfrm>
                  <a:custGeom>
                    <a:avLst/>
                    <a:gdLst>
                      <a:gd name="T0" fmla="*/ 138 w 139"/>
                      <a:gd name="T1" fmla="*/ 8 h 26"/>
                      <a:gd name="T2" fmla="*/ 136 w 139"/>
                      <a:gd name="T3" fmla="*/ 17 h 26"/>
                      <a:gd name="T4" fmla="*/ 94 w 139"/>
                      <a:gd name="T5" fmla="*/ 25 h 26"/>
                      <a:gd name="T6" fmla="*/ 38 w 139"/>
                      <a:gd name="T7" fmla="*/ 25 h 26"/>
                      <a:gd name="T8" fmla="*/ 0 w 139"/>
                      <a:gd name="T9" fmla="*/ 13 h 26"/>
                      <a:gd name="T10" fmla="*/ 0 w 139"/>
                      <a:gd name="T11" fmla="*/ 0 h 26"/>
                      <a:gd name="T12" fmla="*/ 37 w 139"/>
                      <a:gd name="T13" fmla="*/ 13 h 26"/>
                      <a:gd name="T14" fmla="*/ 93 w 139"/>
                      <a:gd name="T15" fmla="*/ 13 h 26"/>
                      <a:gd name="T16" fmla="*/ 138 w 139"/>
                      <a:gd name="T17" fmla="*/ 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26"/>
                      <a:gd name="T29" fmla="*/ 139 w 13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26">
                        <a:moveTo>
                          <a:pt x="138" y="8"/>
                        </a:moveTo>
                        <a:lnTo>
                          <a:pt x="136" y="17"/>
                        </a:lnTo>
                        <a:lnTo>
                          <a:pt x="94" y="25"/>
                        </a:lnTo>
                        <a:lnTo>
                          <a:pt x="38" y="25"/>
                        </a:lnTo>
                        <a:lnTo>
                          <a:pt x="0" y="13"/>
                        </a:lnTo>
                        <a:lnTo>
                          <a:pt x="0" y="0"/>
                        </a:lnTo>
                        <a:lnTo>
                          <a:pt x="37" y="13"/>
                        </a:lnTo>
                        <a:lnTo>
                          <a:pt x="93" y="13"/>
                        </a:lnTo>
                        <a:lnTo>
                          <a:pt x="138" y="8"/>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nvGrpSpPr>
              <p:cNvPr id="3416" name="Group 73"/>
              <p:cNvGrpSpPr>
                <a:grpSpLocks/>
              </p:cNvGrpSpPr>
              <p:nvPr/>
            </p:nvGrpSpPr>
            <p:grpSpPr bwMode="auto">
              <a:xfrm>
                <a:off x="437" y="2152"/>
                <a:ext cx="184" cy="352"/>
                <a:chOff x="437" y="2152"/>
                <a:chExt cx="184" cy="352"/>
              </a:xfrm>
            </p:grpSpPr>
            <p:grpSp>
              <p:nvGrpSpPr>
                <p:cNvPr id="3420" name="Group 74"/>
                <p:cNvGrpSpPr>
                  <a:grpSpLocks/>
                </p:cNvGrpSpPr>
                <p:nvPr/>
              </p:nvGrpSpPr>
              <p:grpSpPr bwMode="auto">
                <a:xfrm>
                  <a:off x="558" y="2418"/>
                  <a:ext cx="60" cy="86"/>
                  <a:chOff x="558" y="2418"/>
                  <a:chExt cx="60" cy="86"/>
                </a:xfrm>
              </p:grpSpPr>
              <p:grpSp>
                <p:nvGrpSpPr>
                  <p:cNvPr id="3450" name="Group 75"/>
                  <p:cNvGrpSpPr>
                    <a:grpSpLocks/>
                  </p:cNvGrpSpPr>
                  <p:nvPr/>
                </p:nvGrpSpPr>
                <p:grpSpPr bwMode="auto">
                  <a:xfrm>
                    <a:off x="558" y="2418"/>
                    <a:ext cx="57" cy="80"/>
                    <a:chOff x="558" y="2418"/>
                    <a:chExt cx="57" cy="80"/>
                  </a:xfrm>
                </p:grpSpPr>
                <p:sp>
                  <p:nvSpPr>
                    <p:cNvPr id="3455" name="Freeform 76"/>
                    <p:cNvSpPr>
                      <a:spLocks/>
                    </p:cNvSpPr>
                    <p:nvPr/>
                  </p:nvSpPr>
                  <p:spPr bwMode="auto">
                    <a:xfrm>
                      <a:off x="561" y="2418"/>
                      <a:ext cx="39" cy="74"/>
                    </a:xfrm>
                    <a:custGeom>
                      <a:avLst/>
                      <a:gdLst>
                        <a:gd name="T0" fmla="*/ 35 w 39"/>
                        <a:gd name="T1" fmla="*/ 0 h 74"/>
                        <a:gd name="T2" fmla="*/ 33 w 39"/>
                        <a:gd name="T3" fmla="*/ 13 h 74"/>
                        <a:gd name="T4" fmla="*/ 29 w 39"/>
                        <a:gd name="T5" fmla="*/ 25 h 74"/>
                        <a:gd name="T6" fmla="*/ 24 w 39"/>
                        <a:gd name="T7" fmla="*/ 36 h 74"/>
                        <a:gd name="T8" fmla="*/ 21 w 39"/>
                        <a:gd name="T9" fmla="*/ 43 h 74"/>
                        <a:gd name="T10" fmla="*/ 21 w 39"/>
                        <a:gd name="T11" fmla="*/ 48 h 74"/>
                        <a:gd name="T12" fmla="*/ 21 w 39"/>
                        <a:gd name="T13" fmla="*/ 52 h 74"/>
                        <a:gd name="T14" fmla="*/ 27 w 39"/>
                        <a:gd name="T15" fmla="*/ 59 h 74"/>
                        <a:gd name="T16" fmla="*/ 38 w 39"/>
                        <a:gd name="T17" fmla="*/ 66 h 74"/>
                        <a:gd name="T18" fmla="*/ 28 w 39"/>
                        <a:gd name="T19" fmla="*/ 73 h 74"/>
                        <a:gd name="T20" fmla="*/ 16 w 39"/>
                        <a:gd name="T21" fmla="*/ 67 h 74"/>
                        <a:gd name="T22" fmla="*/ 6 w 39"/>
                        <a:gd name="T23" fmla="*/ 62 h 74"/>
                        <a:gd name="T24" fmla="*/ 0 w 39"/>
                        <a:gd name="T25" fmla="*/ 60 h 74"/>
                        <a:gd name="T26" fmla="*/ 0 w 39"/>
                        <a:gd name="T27" fmla="*/ 52 h 74"/>
                        <a:gd name="T28" fmla="*/ 3 w 39"/>
                        <a:gd name="T29" fmla="*/ 49 h 74"/>
                        <a:gd name="T30" fmla="*/ 7 w 39"/>
                        <a:gd name="T31" fmla="*/ 43 h 74"/>
                        <a:gd name="T32" fmla="*/ 7 w 39"/>
                        <a:gd name="T33" fmla="*/ 34 h 74"/>
                        <a:gd name="T34" fmla="*/ 7 w 39"/>
                        <a:gd name="T35" fmla="*/ 27 h 74"/>
                        <a:gd name="T36" fmla="*/ 6 w 39"/>
                        <a:gd name="T37" fmla="*/ 18 h 74"/>
                        <a:gd name="T38" fmla="*/ 5 w 39"/>
                        <a:gd name="T39" fmla="*/ 12 h 74"/>
                        <a:gd name="T40" fmla="*/ 5 w 39"/>
                        <a:gd name="T41" fmla="*/ 1 h 74"/>
                        <a:gd name="T42" fmla="*/ 35 w 39"/>
                        <a:gd name="T43" fmla="*/ 0 h 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74"/>
                        <a:gd name="T68" fmla="*/ 39 w 39"/>
                        <a:gd name="T69" fmla="*/ 74 h 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74">
                          <a:moveTo>
                            <a:pt x="35" y="0"/>
                          </a:moveTo>
                          <a:lnTo>
                            <a:pt x="33" y="13"/>
                          </a:lnTo>
                          <a:lnTo>
                            <a:pt x="29" y="25"/>
                          </a:lnTo>
                          <a:lnTo>
                            <a:pt x="24" y="36"/>
                          </a:lnTo>
                          <a:lnTo>
                            <a:pt x="21" y="43"/>
                          </a:lnTo>
                          <a:lnTo>
                            <a:pt x="21" y="48"/>
                          </a:lnTo>
                          <a:lnTo>
                            <a:pt x="21" y="52"/>
                          </a:lnTo>
                          <a:lnTo>
                            <a:pt x="27" y="59"/>
                          </a:lnTo>
                          <a:lnTo>
                            <a:pt x="38" y="66"/>
                          </a:lnTo>
                          <a:lnTo>
                            <a:pt x="28" y="73"/>
                          </a:lnTo>
                          <a:lnTo>
                            <a:pt x="16" y="67"/>
                          </a:lnTo>
                          <a:lnTo>
                            <a:pt x="6" y="62"/>
                          </a:lnTo>
                          <a:lnTo>
                            <a:pt x="0" y="60"/>
                          </a:lnTo>
                          <a:lnTo>
                            <a:pt x="0" y="52"/>
                          </a:lnTo>
                          <a:lnTo>
                            <a:pt x="3" y="49"/>
                          </a:lnTo>
                          <a:lnTo>
                            <a:pt x="7" y="43"/>
                          </a:lnTo>
                          <a:lnTo>
                            <a:pt x="7" y="34"/>
                          </a:lnTo>
                          <a:lnTo>
                            <a:pt x="7" y="27"/>
                          </a:lnTo>
                          <a:lnTo>
                            <a:pt x="6" y="18"/>
                          </a:lnTo>
                          <a:lnTo>
                            <a:pt x="5" y="12"/>
                          </a:lnTo>
                          <a:lnTo>
                            <a:pt x="5" y="1"/>
                          </a:lnTo>
                          <a:lnTo>
                            <a:pt x="35"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456" name="Freeform 77"/>
                    <p:cNvSpPr>
                      <a:spLocks/>
                    </p:cNvSpPr>
                    <p:nvPr/>
                  </p:nvSpPr>
                  <p:spPr bwMode="auto">
                    <a:xfrm>
                      <a:off x="558" y="2470"/>
                      <a:ext cx="57" cy="27"/>
                    </a:xfrm>
                    <a:custGeom>
                      <a:avLst/>
                      <a:gdLst>
                        <a:gd name="T0" fmla="*/ 40 w 57"/>
                        <a:gd name="T1" fmla="*/ 14 h 27"/>
                        <a:gd name="T2" fmla="*/ 34 w 57"/>
                        <a:gd name="T3" fmla="*/ 17 h 27"/>
                        <a:gd name="T4" fmla="*/ 25 w 57"/>
                        <a:gd name="T5" fmla="*/ 16 h 27"/>
                        <a:gd name="T6" fmla="*/ 15 w 57"/>
                        <a:gd name="T7" fmla="*/ 12 h 27"/>
                        <a:gd name="T8" fmla="*/ 9 w 57"/>
                        <a:gd name="T9" fmla="*/ 7 h 27"/>
                        <a:gd name="T10" fmla="*/ 5 w 57"/>
                        <a:gd name="T11" fmla="*/ 0 h 27"/>
                        <a:gd name="T12" fmla="*/ 3 w 57"/>
                        <a:gd name="T13" fmla="*/ 1 h 27"/>
                        <a:gd name="T14" fmla="*/ 0 w 57"/>
                        <a:gd name="T15" fmla="*/ 8 h 27"/>
                        <a:gd name="T16" fmla="*/ 2 w 57"/>
                        <a:gd name="T17" fmla="*/ 11 h 27"/>
                        <a:gd name="T18" fmla="*/ 9 w 57"/>
                        <a:gd name="T19" fmla="*/ 13 h 27"/>
                        <a:gd name="T20" fmla="*/ 19 w 57"/>
                        <a:gd name="T21" fmla="*/ 16 h 27"/>
                        <a:gd name="T22" fmla="*/ 29 w 57"/>
                        <a:gd name="T23" fmla="*/ 24 h 27"/>
                        <a:gd name="T24" fmla="*/ 40 w 57"/>
                        <a:gd name="T25" fmla="*/ 26 h 27"/>
                        <a:gd name="T26" fmla="*/ 47 w 57"/>
                        <a:gd name="T27" fmla="*/ 26 h 27"/>
                        <a:gd name="T28" fmla="*/ 52 w 57"/>
                        <a:gd name="T29" fmla="*/ 25 h 27"/>
                        <a:gd name="T30" fmla="*/ 56 w 57"/>
                        <a:gd name="T31" fmla="*/ 23 h 27"/>
                        <a:gd name="T32" fmla="*/ 54 w 57"/>
                        <a:gd name="T33" fmla="*/ 20 h 27"/>
                        <a:gd name="T34" fmla="*/ 52 w 57"/>
                        <a:gd name="T35" fmla="*/ 19 h 27"/>
                        <a:gd name="T36" fmla="*/ 40 w 57"/>
                        <a:gd name="T37" fmla="*/ 14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27"/>
                        <a:gd name="T59" fmla="*/ 57 w 57"/>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27">
                          <a:moveTo>
                            <a:pt x="40" y="14"/>
                          </a:moveTo>
                          <a:lnTo>
                            <a:pt x="34" y="17"/>
                          </a:lnTo>
                          <a:lnTo>
                            <a:pt x="25" y="16"/>
                          </a:lnTo>
                          <a:lnTo>
                            <a:pt x="15" y="12"/>
                          </a:lnTo>
                          <a:lnTo>
                            <a:pt x="9" y="7"/>
                          </a:lnTo>
                          <a:lnTo>
                            <a:pt x="5" y="0"/>
                          </a:lnTo>
                          <a:lnTo>
                            <a:pt x="3" y="1"/>
                          </a:lnTo>
                          <a:lnTo>
                            <a:pt x="0" y="8"/>
                          </a:lnTo>
                          <a:lnTo>
                            <a:pt x="2" y="11"/>
                          </a:lnTo>
                          <a:lnTo>
                            <a:pt x="9" y="13"/>
                          </a:lnTo>
                          <a:lnTo>
                            <a:pt x="19" y="16"/>
                          </a:lnTo>
                          <a:lnTo>
                            <a:pt x="29" y="24"/>
                          </a:lnTo>
                          <a:lnTo>
                            <a:pt x="40" y="26"/>
                          </a:lnTo>
                          <a:lnTo>
                            <a:pt x="47" y="26"/>
                          </a:lnTo>
                          <a:lnTo>
                            <a:pt x="52" y="25"/>
                          </a:lnTo>
                          <a:lnTo>
                            <a:pt x="56" y="23"/>
                          </a:lnTo>
                          <a:lnTo>
                            <a:pt x="54" y="20"/>
                          </a:lnTo>
                          <a:lnTo>
                            <a:pt x="52" y="19"/>
                          </a:lnTo>
                          <a:lnTo>
                            <a:pt x="40" y="14"/>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457" name="Freeform 78"/>
                    <p:cNvSpPr>
                      <a:spLocks/>
                    </p:cNvSpPr>
                    <p:nvPr/>
                  </p:nvSpPr>
                  <p:spPr bwMode="auto">
                    <a:xfrm>
                      <a:off x="560" y="2481"/>
                      <a:ext cx="17" cy="17"/>
                    </a:xfrm>
                    <a:custGeom>
                      <a:avLst/>
                      <a:gdLst>
                        <a:gd name="T0" fmla="*/ 16 w 17"/>
                        <a:gd name="T1" fmla="*/ 4 h 17"/>
                        <a:gd name="T2" fmla="*/ 13 w 17"/>
                        <a:gd name="T3" fmla="*/ 16 h 17"/>
                        <a:gd name="T4" fmla="*/ 4 w 17"/>
                        <a:gd name="T5" fmla="*/ 16 h 17"/>
                        <a:gd name="T6" fmla="*/ 0 w 17"/>
                        <a:gd name="T7" fmla="*/ 0 h 17"/>
                        <a:gd name="T8" fmla="*/ 16 w 17"/>
                        <a:gd name="T9" fmla="*/ 4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4"/>
                          </a:moveTo>
                          <a:lnTo>
                            <a:pt x="13" y="16"/>
                          </a:lnTo>
                          <a:lnTo>
                            <a:pt x="4" y="16"/>
                          </a:lnTo>
                          <a:lnTo>
                            <a:pt x="0" y="0"/>
                          </a:lnTo>
                          <a:lnTo>
                            <a:pt x="16" y="4"/>
                          </a:lnTo>
                        </a:path>
                      </a:pathLst>
                    </a:custGeom>
                    <a:solidFill>
                      <a:srgbClr val="606060"/>
                    </a:solidFill>
                    <a:ln w="12699" cap="rnd">
                      <a:solidFill>
                        <a:srgbClr val="000000"/>
                      </a:solidFill>
                      <a:round/>
                      <a:headEnd type="none" w="sm" len="sm"/>
                      <a:tailEnd type="none" w="sm" len="sm"/>
                    </a:ln>
                  </p:spPr>
                  <p:txBody>
                    <a:bodyPr/>
                    <a:lstStyle/>
                    <a:p>
                      <a:endParaRPr lang="ru-RU"/>
                    </a:p>
                  </p:txBody>
                </p:sp>
              </p:grpSp>
              <p:grpSp>
                <p:nvGrpSpPr>
                  <p:cNvPr id="3451" name="Group 79"/>
                  <p:cNvGrpSpPr>
                    <a:grpSpLocks/>
                  </p:cNvGrpSpPr>
                  <p:nvPr/>
                </p:nvGrpSpPr>
                <p:grpSpPr bwMode="auto">
                  <a:xfrm>
                    <a:off x="561" y="2423"/>
                    <a:ext cx="57" cy="81"/>
                    <a:chOff x="561" y="2423"/>
                    <a:chExt cx="57" cy="81"/>
                  </a:xfrm>
                </p:grpSpPr>
                <p:sp>
                  <p:nvSpPr>
                    <p:cNvPr id="3452" name="Freeform 80"/>
                    <p:cNvSpPr>
                      <a:spLocks/>
                    </p:cNvSpPr>
                    <p:nvPr/>
                  </p:nvSpPr>
                  <p:spPr bwMode="auto">
                    <a:xfrm>
                      <a:off x="566" y="2423"/>
                      <a:ext cx="37" cy="75"/>
                    </a:xfrm>
                    <a:custGeom>
                      <a:avLst/>
                      <a:gdLst>
                        <a:gd name="T0" fmla="*/ 33 w 37"/>
                        <a:gd name="T1" fmla="*/ 0 h 75"/>
                        <a:gd name="T2" fmla="*/ 31 w 37"/>
                        <a:gd name="T3" fmla="*/ 13 h 75"/>
                        <a:gd name="T4" fmla="*/ 27 w 37"/>
                        <a:gd name="T5" fmla="*/ 25 h 75"/>
                        <a:gd name="T6" fmla="*/ 22 w 37"/>
                        <a:gd name="T7" fmla="*/ 37 h 75"/>
                        <a:gd name="T8" fmla="*/ 19 w 37"/>
                        <a:gd name="T9" fmla="*/ 44 h 75"/>
                        <a:gd name="T10" fmla="*/ 19 w 37"/>
                        <a:gd name="T11" fmla="*/ 49 h 75"/>
                        <a:gd name="T12" fmla="*/ 19 w 37"/>
                        <a:gd name="T13" fmla="*/ 53 h 75"/>
                        <a:gd name="T14" fmla="*/ 25 w 37"/>
                        <a:gd name="T15" fmla="*/ 60 h 75"/>
                        <a:gd name="T16" fmla="*/ 36 w 37"/>
                        <a:gd name="T17" fmla="*/ 67 h 75"/>
                        <a:gd name="T18" fmla="*/ 26 w 37"/>
                        <a:gd name="T19" fmla="*/ 74 h 75"/>
                        <a:gd name="T20" fmla="*/ 15 w 37"/>
                        <a:gd name="T21" fmla="*/ 68 h 75"/>
                        <a:gd name="T22" fmla="*/ 6 w 37"/>
                        <a:gd name="T23" fmla="*/ 63 h 75"/>
                        <a:gd name="T24" fmla="*/ 0 w 37"/>
                        <a:gd name="T25" fmla="*/ 61 h 75"/>
                        <a:gd name="T26" fmla="*/ 0 w 37"/>
                        <a:gd name="T27" fmla="*/ 53 h 75"/>
                        <a:gd name="T28" fmla="*/ 4 w 37"/>
                        <a:gd name="T29" fmla="*/ 49 h 75"/>
                        <a:gd name="T30" fmla="*/ 6 w 37"/>
                        <a:gd name="T31" fmla="*/ 44 h 75"/>
                        <a:gd name="T32" fmla="*/ 6 w 37"/>
                        <a:gd name="T33" fmla="*/ 35 h 75"/>
                        <a:gd name="T34" fmla="*/ 7 w 37"/>
                        <a:gd name="T35" fmla="*/ 27 h 75"/>
                        <a:gd name="T36" fmla="*/ 6 w 37"/>
                        <a:gd name="T37" fmla="*/ 18 h 75"/>
                        <a:gd name="T38" fmla="*/ 5 w 37"/>
                        <a:gd name="T39" fmla="*/ 12 h 75"/>
                        <a:gd name="T40" fmla="*/ 5 w 37"/>
                        <a:gd name="T41" fmla="*/ 1 h 75"/>
                        <a:gd name="T42" fmla="*/ 33 w 37"/>
                        <a:gd name="T43" fmla="*/ 0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7"/>
                        <a:gd name="T67" fmla="*/ 0 h 75"/>
                        <a:gd name="T68" fmla="*/ 37 w 37"/>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7" h="75">
                          <a:moveTo>
                            <a:pt x="33" y="0"/>
                          </a:moveTo>
                          <a:lnTo>
                            <a:pt x="31" y="13"/>
                          </a:lnTo>
                          <a:lnTo>
                            <a:pt x="27" y="25"/>
                          </a:lnTo>
                          <a:lnTo>
                            <a:pt x="22" y="37"/>
                          </a:lnTo>
                          <a:lnTo>
                            <a:pt x="19" y="44"/>
                          </a:lnTo>
                          <a:lnTo>
                            <a:pt x="19" y="49"/>
                          </a:lnTo>
                          <a:lnTo>
                            <a:pt x="19" y="53"/>
                          </a:lnTo>
                          <a:lnTo>
                            <a:pt x="25" y="60"/>
                          </a:lnTo>
                          <a:lnTo>
                            <a:pt x="36" y="67"/>
                          </a:lnTo>
                          <a:lnTo>
                            <a:pt x="26" y="74"/>
                          </a:lnTo>
                          <a:lnTo>
                            <a:pt x="15" y="68"/>
                          </a:lnTo>
                          <a:lnTo>
                            <a:pt x="6" y="63"/>
                          </a:lnTo>
                          <a:lnTo>
                            <a:pt x="0" y="61"/>
                          </a:lnTo>
                          <a:lnTo>
                            <a:pt x="0" y="53"/>
                          </a:lnTo>
                          <a:lnTo>
                            <a:pt x="4" y="49"/>
                          </a:lnTo>
                          <a:lnTo>
                            <a:pt x="6" y="44"/>
                          </a:lnTo>
                          <a:lnTo>
                            <a:pt x="6" y="35"/>
                          </a:lnTo>
                          <a:lnTo>
                            <a:pt x="7" y="27"/>
                          </a:lnTo>
                          <a:lnTo>
                            <a:pt x="6" y="18"/>
                          </a:lnTo>
                          <a:lnTo>
                            <a:pt x="5" y="12"/>
                          </a:lnTo>
                          <a:lnTo>
                            <a:pt x="5" y="1"/>
                          </a:lnTo>
                          <a:lnTo>
                            <a:pt x="33"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453" name="Freeform 81"/>
                    <p:cNvSpPr>
                      <a:spLocks/>
                    </p:cNvSpPr>
                    <p:nvPr/>
                  </p:nvSpPr>
                  <p:spPr bwMode="auto">
                    <a:xfrm>
                      <a:off x="561" y="2476"/>
                      <a:ext cx="57" cy="27"/>
                    </a:xfrm>
                    <a:custGeom>
                      <a:avLst/>
                      <a:gdLst>
                        <a:gd name="T0" fmla="*/ 40 w 57"/>
                        <a:gd name="T1" fmla="*/ 14 h 27"/>
                        <a:gd name="T2" fmla="*/ 34 w 57"/>
                        <a:gd name="T3" fmla="*/ 17 h 27"/>
                        <a:gd name="T4" fmla="*/ 25 w 57"/>
                        <a:gd name="T5" fmla="*/ 16 h 27"/>
                        <a:gd name="T6" fmla="*/ 15 w 57"/>
                        <a:gd name="T7" fmla="*/ 12 h 27"/>
                        <a:gd name="T8" fmla="*/ 9 w 57"/>
                        <a:gd name="T9" fmla="*/ 7 h 27"/>
                        <a:gd name="T10" fmla="*/ 5 w 57"/>
                        <a:gd name="T11" fmla="*/ 0 h 27"/>
                        <a:gd name="T12" fmla="*/ 3 w 57"/>
                        <a:gd name="T13" fmla="*/ 1 h 27"/>
                        <a:gd name="T14" fmla="*/ 0 w 57"/>
                        <a:gd name="T15" fmla="*/ 8 h 27"/>
                        <a:gd name="T16" fmla="*/ 2 w 57"/>
                        <a:gd name="T17" fmla="*/ 11 h 27"/>
                        <a:gd name="T18" fmla="*/ 9 w 57"/>
                        <a:gd name="T19" fmla="*/ 13 h 27"/>
                        <a:gd name="T20" fmla="*/ 19 w 57"/>
                        <a:gd name="T21" fmla="*/ 17 h 27"/>
                        <a:gd name="T22" fmla="*/ 29 w 57"/>
                        <a:gd name="T23" fmla="*/ 24 h 27"/>
                        <a:gd name="T24" fmla="*/ 40 w 57"/>
                        <a:gd name="T25" fmla="*/ 26 h 27"/>
                        <a:gd name="T26" fmla="*/ 47 w 57"/>
                        <a:gd name="T27" fmla="*/ 26 h 27"/>
                        <a:gd name="T28" fmla="*/ 52 w 57"/>
                        <a:gd name="T29" fmla="*/ 25 h 27"/>
                        <a:gd name="T30" fmla="*/ 56 w 57"/>
                        <a:gd name="T31" fmla="*/ 23 h 27"/>
                        <a:gd name="T32" fmla="*/ 54 w 57"/>
                        <a:gd name="T33" fmla="*/ 20 h 27"/>
                        <a:gd name="T34" fmla="*/ 52 w 57"/>
                        <a:gd name="T35" fmla="*/ 19 h 27"/>
                        <a:gd name="T36" fmla="*/ 40 w 57"/>
                        <a:gd name="T37" fmla="*/ 14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27"/>
                        <a:gd name="T59" fmla="*/ 57 w 57"/>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27">
                          <a:moveTo>
                            <a:pt x="40" y="14"/>
                          </a:moveTo>
                          <a:lnTo>
                            <a:pt x="34" y="17"/>
                          </a:lnTo>
                          <a:lnTo>
                            <a:pt x="25" y="16"/>
                          </a:lnTo>
                          <a:lnTo>
                            <a:pt x="15" y="12"/>
                          </a:lnTo>
                          <a:lnTo>
                            <a:pt x="9" y="7"/>
                          </a:lnTo>
                          <a:lnTo>
                            <a:pt x="5" y="0"/>
                          </a:lnTo>
                          <a:lnTo>
                            <a:pt x="3" y="1"/>
                          </a:lnTo>
                          <a:lnTo>
                            <a:pt x="0" y="8"/>
                          </a:lnTo>
                          <a:lnTo>
                            <a:pt x="2" y="11"/>
                          </a:lnTo>
                          <a:lnTo>
                            <a:pt x="9" y="13"/>
                          </a:lnTo>
                          <a:lnTo>
                            <a:pt x="19" y="17"/>
                          </a:lnTo>
                          <a:lnTo>
                            <a:pt x="29" y="24"/>
                          </a:lnTo>
                          <a:lnTo>
                            <a:pt x="40" y="26"/>
                          </a:lnTo>
                          <a:lnTo>
                            <a:pt x="47" y="26"/>
                          </a:lnTo>
                          <a:lnTo>
                            <a:pt x="52" y="25"/>
                          </a:lnTo>
                          <a:lnTo>
                            <a:pt x="56" y="23"/>
                          </a:lnTo>
                          <a:lnTo>
                            <a:pt x="54" y="20"/>
                          </a:lnTo>
                          <a:lnTo>
                            <a:pt x="52" y="19"/>
                          </a:lnTo>
                          <a:lnTo>
                            <a:pt x="40" y="14"/>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454" name="Freeform 82"/>
                    <p:cNvSpPr>
                      <a:spLocks/>
                    </p:cNvSpPr>
                    <p:nvPr/>
                  </p:nvSpPr>
                  <p:spPr bwMode="auto">
                    <a:xfrm>
                      <a:off x="563" y="2487"/>
                      <a:ext cx="18" cy="17"/>
                    </a:xfrm>
                    <a:custGeom>
                      <a:avLst/>
                      <a:gdLst>
                        <a:gd name="T0" fmla="*/ 17 w 18"/>
                        <a:gd name="T1" fmla="*/ 4 h 17"/>
                        <a:gd name="T2" fmla="*/ 14 w 18"/>
                        <a:gd name="T3" fmla="*/ 16 h 17"/>
                        <a:gd name="T4" fmla="*/ 4 w 18"/>
                        <a:gd name="T5" fmla="*/ 16 h 17"/>
                        <a:gd name="T6" fmla="*/ 0 w 18"/>
                        <a:gd name="T7" fmla="*/ 0 h 17"/>
                        <a:gd name="T8" fmla="*/ 17 w 18"/>
                        <a:gd name="T9" fmla="*/ 4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4"/>
                          </a:moveTo>
                          <a:lnTo>
                            <a:pt x="14" y="16"/>
                          </a:lnTo>
                          <a:lnTo>
                            <a:pt x="4" y="16"/>
                          </a:lnTo>
                          <a:lnTo>
                            <a:pt x="0" y="0"/>
                          </a:lnTo>
                          <a:lnTo>
                            <a:pt x="17" y="4"/>
                          </a:lnTo>
                        </a:path>
                      </a:pathLst>
                    </a:custGeom>
                    <a:solidFill>
                      <a:srgbClr val="606060"/>
                    </a:solidFill>
                    <a:ln w="12699" cap="rnd">
                      <a:solidFill>
                        <a:srgbClr val="000000"/>
                      </a:solidFill>
                      <a:round/>
                      <a:headEnd type="none" w="sm" len="sm"/>
                      <a:tailEnd type="none" w="sm" len="sm"/>
                    </a:ln>
                  </p:spPr>
                  <p:txBody>
                    <a:bodyPr/>
                    <a:lstStyle/>
                    <a:p>
                      <a:endParaRPr lang="ru-RU"/>
                    </a:p>
                  </p:txBody>
                </p:sp>
              </p:grpSp>
            </p:grpSp>
            <p:grpSp>
              <p:nvGrpSpPr>
                <p:cNvPr id="3421" name="Group 83"/>
                <p:cNvGrpSpPr>
                  <a:grpSpLocks/>
                </p:cNvGrpSpPr>
                <p:nvPr/>
              </p:nvGrpSpPr>
              <p:grpSpPr bwMode="auto">
                <a:xfrm>
                  <a:off x="454" y="2157"/>
                  <a:ext cx="64" cy="69"/>
                  <a:chOff x="454" y="2157"/>
                  <a:chExt cx="64" cy="69"/>
                </a:xfrm>
              </p:grpSpPr>
              <p:sp>
                <p:nvSpPr>
                  <p:cNvPr id="3448" name="Freeform 84"/>
                  <p:cNvSpPr>
                    <a:spLocks/>
                  </p:cNvSpPr>
                  <p:nvPr/>
                </p:nvSpPr>
                <p:spPr bwMode="auto">
                  <a:xfrm>
                    <a:off x="454" y="2157"/>
                    <a:ext cx="64" cy="69"/>
                  </a:xfrm>
                  <a:custGeom>
                    <a:avLst/>
                    <a:gdLst>
                      <a:gd name="T0" fmla="*/ 43 w 64"/>
                      <a:gd name="T1" fmla="*/ 1 h 69"/>
                      <a:gd name="T2" fmla="*/ 51 w 64"/>
                      <a:gd name="T3" fmla="*/ 4 h 69"/>
                      <a:gd name="T4" fmla="*/ 54 w 64"/>
                      <a:gd name="T5" fmla="*/ 10 h 69"/>
                      <a:gd name="T6" fmla="*/ 56 w 64"/>
                      <a:gd name="T7" fmla="*/ 17 h 69"/>
                      <a:gd name="T8" fmla="*/ 56 w 64"/>
                      <a:gd name="T9" fmla="*/ 21 h 69"/>
                      <a:gd name="T10" fmla="*/ 56 w 64"/>
                      <a:gd name="T11" fmla="*/ 24 h 69"/>
                      <a:gd name="T12" fmla="*/ 56 w 64"/>
                      <a:gd name="T13" fmla="*/ 26 h 69"/>
                      <a:gd name="T14" fmla="*/ 57 w 64"/>
                      <a:gd name="T15" fmla="*/ 30 h 69"/>
                      <a:gd name="T16" fmla="*/ 59 w 64"/>
                      <a:gd name="T17" fmla="*/ 34 h 69"/>
                      <a:gd name="T18" fmla="*/ 60 w 64"/>
                      <a:gd name="T19" fmla="*/ 35 h 69"/>
                      <a:gd name="T20" fmla="*/ 61 w 64"/>
                      <a:gd name="T21" fmla="*/ 36 h 69"/>
                      <a:gd name="T22" fmla="*/ 61 w 64"/>
                      <a:gd name="T23" fmla="*/ 37 h 69"/>
                      <a:gd name="T24" fmla="*/ 63 w 64"/>
                      <a:gd name="T25" fmla="*/ 39 h 69"/>
                      <a:gd name="T26" fmla="*/ 61 w 64"/>
                      <a:gd name="T27" fmla="*/ 39 h 69"/>
                      <a:gd name="T28" fmla="*/ 60 w 64"/>
                      <a:gd name="T29" fmla="*/ 40 h 69"/>
                      <a:gd name="T30" fmla="*/ 58 w 64"/>
                      <a:gd name="T31" fmla="*/ 40 h 69"/>
                      <a:gd name="T32" fmla="*/ 57 w 64"/>
                      <a:gd name="T33" fmla="*/ 41 h 69"/>
                      <a:gd name="T34" fmla="*/ 56 w 64"/>
                      <a:gd name="T35" fmla="*/ 43 h 69"/>
                      <a:gd name="T36" fmla="*/ 57 w 64"/>
                      <a:gd name="T37" fmla="*/ 44 h 69"/>
                      <a:gd name="T38" fmla="*/ 58 w 64"/>
                      <a:gd name="T39" fmla="*/ 46 h 69"/>
                      <a:gd name="T40" fmla="*/ 57 w 64"/>
                      <a:gd name="T41" fmla="*/ 48 h 69"/>
                      <a:gd name="T42" fmla="*/ 56 w 64"/>
                      <a:gd name="T43" fmla="*/ 49 h 69"/>
                      <a:gd name="T44" fmla="*/ 56 w 64"/>
                      <a:gd name="T45" fmla="*/ 50 h 69"/>
                      <a:gd name="T46" fmla="*/ 57 w 64"/>
                      <a:gd name="T47" fmla="*/ 51 h 69"/>
                      <a:gd name="T48" fmla="*/ 56 w 64"/>
                      <a:gd name="T49" fmla="*/ 52 h 69"/>
                      <a:gd name="T50" fmla="*/ 55 w 64"/>
                      <a:gd name="T51" fmla="*/ 54 h 69"/>
                      <a:gd name="T52" fmla="*/ 55 w 64"/>
                      <a:gd name="T53" fmla="*/ 56 h 69"/>
                      <a:gd name="T54" fmla="*/ 54 w 64"/>
                      <a:gd name="T55" fmla="*/ 57 h 69"/>
                      <a:gd name="T56" fmla="*/ 53 w 64"/>
                      <a:gd name="T57" fmla="*/ 58 h 69"/>
                      <a:gd name="T58" fmla="*/ 52 w 64"/>
                      <a:gd name="T59" fmla="*/ 58 h 69"/>
                      <a:gd name="T60" fmla="*/ 50 w 64"/>
                      <a:gd name="T61" fmla="*/ 59 h 69"/>
                      <a:gd name="T62" fmla="*/ 49 w 64"/>
                      <a:gd name="T63" fmla="*/ 59 h 69"/>
                      <a:gd name="T64" fmla="*/ 45 w 64"/>
                      <a:gd name="T65" fmla="*/ 59 h 69"/>
                      <a:gd name="T66" fmla="*/ 40 w 64"/>
                      <a:gd name="T67" fmla="*/ 58 h 69"/>
                      <a:gd name="T68" fmla="*/ 34 w 64"/>
                      <a:gd name="T69" fmla="*/ 68 h 69"/>
                      <a:gd name="T70" fmla="*/ 8 w 64"/>
                      <a:gd name="T71" fmla="*/ 56 h 69"/>
                      <a:gd name="T72" fmla="*/ 11 w 64"/>
                      <a:gd name="T73" fmla="*/ 54 h 69"/>
                      <a:gd name="T74" fmla="*/ 12 w 64"/>
                      <a:gd name="T75" fmla="*/ 50 h 69"/>
                      <a:gd name="T76" fmla="*/ 12 w 64"/>
                      <a:gd name="T77" fmla="*/ 45 h 69"/>
                      <a:gd name="T78" fmla="*/ 0 w 64"/>
                      <a:gd name="T79" fmla="*/ 35 h 69"/>
                      <a:gd name="T80" fmla="*/ 0 w 64"/>
                      <a:gd name="T81" fmla="*/ 12 h 69"/>
                      <a:gd name="T82" fmla="*/ 6 w 64"/>
                      <a:gd name="T83" fmla="*/ 5 h 69"/>
                      <a:gd name="T84" fmla="*/ 14 w 64"/>
                      <a:gd name="T85" fmla="*/ 2 h 69"/>
                      <a:gd name="T86" fmla="*/ 22 w 64"/>
                      <a:gd name="T87" fmla="*/ 0 h 69"/>
                      <a:gd name="T88" fmla="*/ 33 w 64"/>
                      <a:gd name="T89" fmla="*/ 1 h 69"/>
                      <a:gd name="T90" fmla="*/ 43 w 64"/>
                      <a:gd name="T91" fmla="*/ 1 h 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4"/>
                      <a:gd name="T139" fmla="*/ 0 h 69"/>
                      <a:gd name="T140" fmla="*/ 64 w 64"/>
                      <a:gd name="T141" fmla="*/ 69 h 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4" h="69">
                        <a:moveTo>
                          <a:pt x="43" y="1"/>
                        </a:moveTo>
                        <a:lnTo>
                          <a:pt x="51" y="4"/>
                        </a:lnTo>
                        <a:lnTo>
                          <a:pt x="54" y="10"/>
                        </a:lnTo>
                        <a:lnTo>
                          <a:pt x="56" y="17"/>
                        </a:lnTo>
                        <a:lnTo>
                          <a:pt x="56" y="21"/>
                        </a:lnTo>
                        <a:lnTo>
                          <a:pt x="56" y="24"/>
                        </a:lnTo>
                        <a:lnTo>
                          <a:pt x="56" y="26"/>
                        </a:lnTo>
                        <a:lnTo>
                          <a:pt x="57" y="30"/>
                        </a:lnTo>
                        <a:lnTo>
                          <a:pt x="59" y="34"/>
                        </a:lnTo>
                        <a:lnTo>
                          <a:pt x="60" y="35"/>
                        </a:lnTo>
                        <a:lnTo>
                          <a:pt x="61" y="36"/>
                        </a:lnTo>
                        <a:lnTo>
                          <a:pt x="61" y="37"/>
                        </a:lnTo>
                        <a:lnTo>
                          <a:pt x="63" y="39"/>
                        </a:lnTo>
                        <a:lnTo>
                          <a:pt x="61" y="39"/>
                        </a:lnTo>
                        <a:lnTo>
                          <a:pt x="60" y="40"/>
                        </a:lnTo>
                        <a:lnTo>
                          <a:pt x="58" y="40"/>
                        </a:lnTo>
                        <a:lnTo>
                          <a:pt x="57" y="41"/>
                        </a:lnTo>
                        <a:lnTo>
                          <a:pt x="56" y="43"/>
                        </a:lnTo>
                        <a:lnTo>
                          <a:pt x="57" y="44"/>
                        </a:lnTo>
                        <a:lnTo>
                          <a:pt x="58" y="46"/>
                        </a:lnTo>
                        <a:lnTo>
                          <a:pt x="57" y="48"/>
                        </a:lnTo>
                        <a:lnTo>
                          <a:pt x="56" y="49"/>
                        </a:lnTo>
                        <a:lnTo>
                          <a:pt x="56" y="50"/>
                        </a:lnTo>
                        <a:lnTo>
                          <a:pt x="57" y="51"/>
                        </a:lnTo>
                        <a:lnTo>
                          <a:pt x="56" y="52"/>
                        </a:lnTo>
                        <a:lnTo>
                          <a:pt x="55" y="54"/>
                        </a:lnTo>
                        <a:lnTo>
                          <a:pt x="55" y="56"/>
                        </a:lnTo>
                        <a:lnTo>
                          <a:pt x="54" y="57"/>
                        </a:lnTo>
                        <a:lnTo>
                          <a:pt x="53" y="58"/>
                        </a:lnTo>
                        <a:lnTo>
                          <a:pt x="52" y="58"/>
                        </a:lnTo>
                        <a:lnTo>
                          <a:pt x="50" y="59"/>
                        </a:lnTo>
                        <a:lnTo>
                          <a:pt x="49" y="59"/>
                        </a:lnTo>
                        <a:lnTo>
                          <a:pt x="45" y="59"/>
                        </a:lnTo>
                        <a:lnTo>
                          <a:pt x="40" y="58"/>
                        </a:lnTo>
                        <a:lnTo>
                          <a:pt x="34" y="68"/>
                        </a:lnTo>
                        <a:lnTo>
                          <a:pt x="8" y="56"/>
                        </a:lnTo>
                        <a:lnTo>
                          <a:pt x="11" y="54"/>
                        </a:lnTo>
                        <a:lnTo>
                          <a:pt x="12" y="50"/>
                        </a:lnTo>
                        <a:lnTo>
                          <a:pt x="12" y="45"/>
                        </a:lnTo>
                        <a:lnTo>
                          <a:pt x="0" y="35"/>
                        </a:lnTo>
                        <a:lnTo>
                          <a:pt x="0" y="12"/>
                        </a:lnTo>
                        <a:lnTo>
                          <a:pt x="6" y="5"/>
                        </a:lnTo>
                        <a:lnTo>
                          <a:pt x="14" y="2"/>
                        </a:lnTo>
                        <a:lnTo>
                          <a:pt x="22" y="0"/>
                        </a:lnTo>
                        <a:lnTo>
                          <a:pt x="33" y="1"/>
                        </a:lnTo>
                        <a:lnTo>
                          <a:pt x="43" y="1"/>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449" name="Freeform 85"/>
                  <p:cNvSpPr>
                    <a:spLocks/>
                  </p:cNvSpPr>
                  <p:nvPr/>
                </p:nvSpPr>
                <p:spPr bwMode="auto">
                  <a:xfrm>
                    <a:off x="481" y="2199"/>
                    <a:ext cx="17" cy="17"/>
                  </a:xfrm>
                  <a:custGeom>
                    <a:avLst/>
                    <a:gdLst>
                      <a:gd name="T0" fmla="*/ 0 w 17"/>
                      <a:gd name="T1" fmla="*/ 0 h 17"/>
                      <a:gd name="T2" fmla="*/ 2 w 17"/>
                      <a:gd name="T3" fmla="*/ 8 h 17"/>
                      <a:gd name="T4" fmla="*/ 8 w 17"/>
                      <a:gd name="T5" fmla="*/ 11 h 17"/>
                      <a:gd name="T6" fmla="*/ 16 w 17"/>
                      <a:gd name="T7" fmla="*/ 16 h 17"/>
                      <a:gd name="T8" fmla="*/ 5 w 17"/>
                      <a:gd name="T9" fmla="*/ 12 h 17"/>
                      <a:gd name="T10" fmla="*/ 2 w 17"/>
                      <a:gd name="T11" fmla="*/ 8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2" y="8"/>
                        </a:lnTo>
                        <a:lnTo>
                          <a:pt x="8" y="11"/>
                        </a:lnTo>
                        <a:lnTo>
                          <a:pt x="16" y="16"/>
                        </a:lnTo>
                        <a:lnTo>
                          <a:pt x="5" y="12"/>
                        </a:lnTo>
                        <a:lnTo>
                          <a:pt x="2"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422" name="Freeform 86"/>
                <p:cNvSpPr>
                  <a:spLocks/>
                </p:cNvSpPr>
                <p:nvPr/>
              </p:nvSpPr>
              <p:spPr bwMode="auto">
                <a:xfrm>
                  <a:off x="499" y="2183"/>
                  <a:ext cx="18" cy="17"/>
                </a:xfrm>
                <a:custGeom>
                  <a:avLst/>
                  <a:gdLst>
                    <a:gd name="T0" fmla="*/ 14 w 18"/>
                    <a:gd name="T1" fmla="*/ 0 h 17"/>
                    <a:gd name="T2" fmla="*/ 14 w 18"/>
                    <a:gd name="T3" fmla="*/ 4 h 17"/>
                    <a:gd name="T4" fmla="*/ 17 w 18"/>
                    <a:gd name="T5" fmla="*/ 4 h 17"/>
                    <a:gd name="T6" fmla="*/ 14 w 18"/>
                    <a:gd name="T7" fmla="*/ 4 h 17"/>
                    <a:gd name="T8" fmla="*/ 12 w 18"/>
                    <a:gd name="T9" fmla="*/ 8 h 17"/>
                    <a:gd name="T10" fmla="*/ 14 w 18"/>
                    <a:gd name="T11" fmla="*/ 12 h 17"/>
                    <a:gd name="T12" fmla="*/ 12 w 18"/>
                    <a:gd name="T13" fmla="*/ 12 h 17"/>
                    <a:gd name="T14" fmla="*/ 14 w 18"/>
                    <a:gd name="T15" fmla="*/ 16 h 17"/>
                    <a:gd name="T16" fmla="*/ 12 w 18"/>
                    <a:gd name="T17" fmla="*/ 12 h 17"/>
                    <a:gd name="T18" fmla="*/ 9 w 18"/>
                    <a:gd name="T19" fmla="*/ 12 h 17"/>
                    <a:gd name="T20" fmla="*/ 4 w 18"/>
                    <a:gd name="T21" fmla="*/ 8 h 17"/>
                    <a:gd name="T22" fmla="*/ 0 w 18"/>
                    <a:gd name="T23" fmla="*/ 8 h 17"/>
                    <a:gd name="T24" fmla="*/ 4 w 18"/>
                    <a:gd name="T25" fmla="*/ 4 h 17"/>
                    <a:gd name="T26" fmla="*/ 14 w 18"/>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7"/>
                    <a:gd name="T44" fmla="*/ 18 w 1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7">
                      <a:moveTo>
                        <a:pt x="14" y="0"/>
                      </a:moveTo>
                      <a:lnTo>
                        <a:pt x="14" y="4"/>
                      </a:lnTo>
                      <a:lnTo>
                        <a:pt x="17" y="4"/>
                      </a:lnTo>
                      <a:lnTo>
                        <a:pt x="14" y="4"/>
                      </a:lnTo>
                      <a:lnTo>
                        <a:pt x="12" y="8"/>
                      </a:lnTo>
                      <a:lnTo>
                        <a:pt x="14" y="12"/>
                      </a:lnTo>
                      <a:lnTo>
                        <a:pt x="12" y="12"/>
                      </a:lnTo>
                      <a:lnTo>
                        <a:pt x="14" y="16"/>
                      </a:lnTo>
                      <a:lnTo>
                        <a:pt x="12" y="12"/>
                      </a:lnTo>
                      <a:lnTo>
                        <a:pt x="9" y="12"/>
                      </a:lnTo>
                      <a:lnTo>
                        <a:pt x="4" y="8"/>
                      </a:lnTo>
                      <a:lnTo>
                        <a:pt x="0" y="8"/>
                      </a:lnTo>
                      <a:lnTo>
                        <a:pt x="4" y="4"/>
                      </a:lnTo>
                      <a:lnTo>
                        <a:pt x="14"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3" name="Freeform 87"/>
                <p:cNvSpPr>
                  <a:spLocks/>
                </p:cNvSpPr>
                <p:nvPr/>
              </p:nvSpPr>
              <p:spPr bwMode="auto">
                <a:xfrm>
                  <a:off x="495" y="2178"/>
                  <a:ext cx="17" cy="17"/>
                </a:xfrm>
                <a:custGeom>
                  <a:avLst/>
                  <a:gdLst>
                    <a:gd name="T0" fmla="*/ 16 w 17"/>
                    <a:gd name="T1" fmla="*/ 10 h 17"/>
                    <a:gd name="T2" fmla="*/ 14 w 17"/>
                    <a:gd name="T3" fmla="*/ 16 h 17"/>
                    <a:gd name="T4" fmla="*/ 13 w 17"/>
                    <a:gd name="T5" fmla="*/ 16 h 17"/>
                    <a:gd name="T6" fmla="*/ 10 w 17"/>
                    <a:gd name="T7" fmla="*/ 10 h 17"/>
                    <a:gd name="T8" fmla="*/ 8 w 17"/>
                    <a:gd name="T9" fmla="*/ 10 h 17"/>
                    <a:gd name="T10" fmla="*/ 2 w 17"/>
                    <a:gd name="T11" fmla="*/ 10 h 17"/>
                    <a:gd name="T12" fmla="*/ 0 w 17"/>
                    <a:gd name="T13" fmla="*/ 10 h 17"/>
                    <a:gd name="T14" fmla="*/ 4 w 17"/>
                    <a:gd name="T15" fmla="*/ 5 h 17"/>
                    <a:gd name="T16" fmla="*/ 6 w 17"/>
                    <a:gd name="T17" fmla="*/ 0 h 17"/>
                    <a:gd name="T18" fmla="*/ 9 w 17"/>
                    <a:gd name="T19" fmla="*/ 0 h 17"/>
                    <a:gd name="T20" fmla="*/ 10 w 17"/>
                    <a:gd name="T21" fmla="*/ 5 h 17"/>
                    <a:gd name="T22" fmla="*/ 13 w 17"/>
                    <a:gd name="T23" fmla="*/ 5 h 17"/>
                    <a:gd name="T24" fmla="*/ 16 w 17"/>
                    <a:gd name="T25" fmla="*/ 1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10"/>
                      </a:moveTo>
                      <a:lnTo>
                        <a:pt x="14" y="16"/>
                      </a:lnTo>
                      <a:lnTo>
                        <a:pt x="13" y="16"/>
                      </a:lnTo>
                      <a:lnTo>
                        <a:pt x="10" y="10"/>
                      </a:lnTo>
                      <a:lnTo>
                        <a:pt x="8" y="10"/>
                      </a:lnTo>
                      <a:lnTo>
                        <a:pt x="2" y="10"/>
                      </a:lnTo>
                      <a:lnTo>
                        <a:pt x="0" y="10"/>
                      </a:lnTo>
                      <a:lnTo>
                        <a:pt x="4" y="5"/>
                      </a:lnTo>
                      <a:lnTo>
                        <a:pt x="6" y="0"/>
                      </a:lnTo>
                      <a:lnTo>
                        <a:pt x="9" y="0"/>
                      </a:lnTo>
                      <a:lnTo>
                        <a:pt x="10" y="5"/>
                      </a:lnTo>
                      <a:lnTo>
                        <a:pt x="13" y="5"/>
                      </a:lnTo>
                      <a:lnTo>
                        <a:pt x="16" y="10"/>
                      </a:lnTo>
                    </a:path>
                  </a:pathLst>
                </a:custGeom>
                <a:solidFill>
                  <a:srgbClr val="201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4" name="Freeform 88"/>
                <p:cNvSpPr>
                  <a:spLocks/>
                </p:cNvSpPr>
                <p:nvPr/>
              </p:nvSpPr>
              <p:spPr bwMode="auto">
                <a:xfrm>
                  <a:off x="507" y="2205"/>
                  <a:ext cx="17" cy="17"/>
                </a:xfrm>
                <a:custGeom>
                  <a:avLst/>
                  <a:gdLst>
                    <a:gd name="T0" fmla="*/ 16 w 17"/>
                    <a:gd name="T1" fmla="*/ 0 h 17"/>
                    <a:gd name="T2" fmla="*/ 12 w 17"/>
                    <a:gd name="T3" fmla="*/ 0 h 17"/>
                    <a:gd name="T4" fmla="*/ 9 w 17"/>
                    <a:gd name="T5" fmla="*/ 0 h 17"/>
                    <a:gd name="T6" fmla="*/ 6 w 17"/>
                    <a:gd name="T7" fmla="*/ 4 h 17"/>
                    <a:gd name="T8" fmla="*/ 3 w 17"/>
                    <a:gd name="T9" fmla="*/ 4 h 17"/>
                    <a:gd name="T10" fmla="*/ 0 w 17"/>
                    <a:gd name="T11" fmla="*/ 8 h 17"/>
                    <a:gd name="T12" fmla="*/ 0 w 17"/>
                    <a:gd name="T13" fmla="*/ 12 h 17"/>
                    <a:gd name="T14" fmla="*/ 3 w 17"/>
                    <a:gd name="T15" fmla="*/ 16 h 17"/>
                    <a:gd name="T16" fmla="*/ 0 w 17"/>
                    <a:gd name="T17" fmla="*/ 12 h 17"/>
                    <a:gd name="T18" fmla="*/ 3 w 17"/>
                    <a:gd name="T19" fmla="*/ 8 h 17"/>
                    <a:gd name="T20" fmla="*/ 6 w 17"/>
                    <a:gd name="T21" fmla="*/ 4 h 17"/>
                    <a:gd name="T22" fmla="*/ 9 w 17"/>
                    <a:gd name="T23" fmla="*/ 8 h 17"/>
                    <a:gd name="T24" fmla="*/ 12 w 17"/>
                    <a:gd name="T25" fmla="*/ 8 h 17"/>
                    <a:gd name="T26" fmla="*/ 12 w 17"/>
                    <a:gd name="T27" fmla="*/ 4 h 17"/>
                    <a:gd name="T28" fmla="*/ 16 w 17"/>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7"/>
                    <a:gd name="T47" fmla="*/ 17 w 17"/>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7">
                      <a:moveTo>
                        <a:pt x="16" y="0"/>
                      </a:moveTo>
                      <a:lnTo>
                        <a:pt x="12" y="0"/>
                      </a:lnTo>
                      <a:lnTo>
                        <a:pt x="9" y="0"/>
                      </a:lnTo>
                      <a:lnTo>
                        <a:pt x="6" y="4"/>
                      </a:lnTo>
                      <a:lnTo>
                        <a:pt x="3" y="4"/>
                      </a:lnTo>
                      <a:lnTo>
                        <a:pt x="0" y="8"/>
                      </a:lnTo>
                      <a:lnTo>
                        <a:pt x="0" y="12"/>
                      </a:lnTo>
                      <a:lnTo>
                        <a:pt x="3" y="16"/>
                      </a:lnTo>
                      <a:lnTo>
                        <a:pt x="0" y="12"/>
                      </a:lnTo>
                      <a:lnTo>
                        <a:pt x="3" y="8"/>
                      </a:lnTo>
                      <a:lnTo>
                        <a:pt x="6" y="4"/>
                      </a:lnTo>
                      <a:lnTo>
                        <a:pt x="9" y="8"/>
                      </a:lnTo>
                      <a:lnTo>
                        <a:pt x="12" y="8"/>
                      </a:lnTo>
                      <a:lnTo>
                        <a:pt x="12" y="4"/>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5" name="Freeform 89"/>
                <p:cNvSpPr>
                  <a:spLocks/>
                </p:cNvSpPr>
                <p:nvPr/>
              </p:nvSpPr>
              <p:spPr bwMode="auto">
                <a:xfrm>
                  <a:off x="508" y="2208"/>
                  <a:ext cx="18" cy="1"/>
                </a:xfrm>
                <a:custGeom>
                  <a:avLst/>
                  <a:gdLst>
                    <a:gd name="T0" fmla="*/ 17 w 18"/>
                    <a:gd name="T1" fmla="*/ 0 h 1"/>
                    <a:gd name="T2" fmla="*/ 8 w 18"/>
                    <a:gd name="T3" fmla="*/ 0 h 1"/>
                    <a:gd name="T4" fmla="*/ 0 w 18"/>
                    <a:gd name="T5" fmla="*/ 0 h 1"/>
                    <a:gd name="T6" fmla="*/ 8 w 18"/>
                    <a:gd name="T7" fmla="*/ 0 h 1"/>
                    <a:gd name="T8" fmla="*/ 17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17" y="0"/>
                      </a:moveTo>
                      <a:lnTo>
                        <a:pt x="8" y="0"/>
                      </a:lnTo>
                      <a:lnTo>
                        <a:pt x="0" y="0"/>
                      </a:lnTo>
                      <a:lnTo>
                        <a:pt x="8" y="0"/>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6" name="Freeform 90"/>
                <p:cNvSpPr>
                  <a:spLocks/>
                </p:cNvSpPr>
                <p:nvPr/>
              </p:nvSpPr>
              <p:spPr bwMode="auto">
                <a:xfrm>
                  <a:off x="511" y="2196"/>
                  <a:ext cx="18" cy="17"/>
                </a:xfrm>
                <a:custGeom>
                  <a:avLst/>
                  <a:gdLst>
                    <a:gd name="T0" fmla="*/ 17 w 18"/>
                    <a:gd name="T1" fmla="*/ 0 h 17"/>
                    <a:gd name="T2" fmla="*/ 0 w 18"/>
                    <a:gd name="T3" fmla="*/ 0 h 17"/>
                    <a:gd name="T4" fmla="*/ 0 w 18"/>
                    <a:gd name="T5" fmla="*/ 16 h 17"/>
                    <a:gd name="T6" fmla="*/ 17 w 18"/>
                    <a:gd name="T7" fmla="*/ 0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17" y="0"/>
                      </a:moveTo>
                      <a:lnTo>
                        <a:pt x="0" y="0"/>
                      </a:lnTo>
                      <a:lnTo>
                        <a:pt x="0"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7" name="Freeform 91"/>
                <p:cNvSpPr>
                  <a:spLocks/>
                </p:cNvSpPr>
                <p:nvPr/>
              </p:nvSpPr>
              <p:spPr bwMode="auto">
                <a:xfrm>
                  <a:off x="508" y="2195"/>
                  <a:ext cx="1" cy="17"/>
                </a:xfrm>
                <a:custGeom>
                  <a:avLst/>
                  <a:gdLst>
                    <a:gd name="T0" fmla="*/ 0 w 1"/>
                    <a:gd name="T1" fmla="*/ 0 h 17"/>
                    <a:gd name="T2" fmla="*/ 0 w 1"/>
                    <a:gd name="T3" fmla="*/ 8 h 17"/>
                    <a:gd name="T4" fmla="*/ 0 w 1"/>
                    <a:gd name="T5" fmla="*/ 16 h 17"/>
                    <a:gd name="T6" fmla="*/ 0 w 1"/>
                    <a:gd name="T7" fmla="*/ 8 h 17"/>
                    <a:gd name="T8" fmla="*/ 0 w 1"/>
                    <a:gd name="T9" fmla="*/ 0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0"/>
                      </a:moveTo>
                      <a:lnTo>
                        <a:pt x="0" y="8"/>
                      </a:lnTo>
                      <a:lnTo>
                        <a:pt x="0" y="16"/>
                      </a:lnTo>
                      <a:lnTo>
                        <a:pt x="0"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28" name="Freeform 92"/>
                <p:cNvSpPr>
                  <a:spLocks/>
                </p:cNvSpPr>
                <p:nvPr/>
              </p:nvSpPr>
              <p:spPr bwMode="auto">
                <a:xfrm>
                  <a:off x="501" y="2185"/>
                  <a:ext cx="17" cy="1"/>
                </a:xfrm>
                <a:custGeom>
                  <a:avLst/>
                  <a:gdLst>
                    <a:gd name="T0" fmla="*/ 16 w 17"/>
                    <a:gd name="T1" fmla="*/ 0 h 1"/>
                    <a:gd name="T2" fmla="*/ 16 w 17"/>
                    <a:gd name="T3" fmla="*/ 0 h 1"/>
                    <a:gd name="T4" fmla="*/ 0 w 17"/>
                    <a:gd name="T5" fmla="*/ 0 h 1"/>
                    <a:gd name="T6" fmla="*/ 16 w 17"/>
                    <a:gd name="T7" fmla="*/ 0 h 1"/>
                    <a:gd name="T8" fmla="*/ 0 60000 65536"/>
                    <a:gd name="T9" fmla="*/ 0 60000 65536"/>
                    <a:gd name="T10" fmla="*/ 0 60000 65536"/>
                    <a:gd name="T11" fmla="*/ 0 60000 65536"/>
                    <a:gd name="T12" fmla="*/ 0 w 17"/>
                    <a:gd name="T13" fmla="*/ 0 h 1"/>
                    <a:gd name="T14" fmla="*/ 17 w 17"/>
                    <a:gd name="T15" fmla="*/ 1 h 1"/>
                  </a:gdLst>
                  <a:ahLst/>
                  <a:cxnLst>
                    <a:cxn ang="T8">
                      <a:pos x="T0" y="T1"/>
                    </a:cxn>
                    <a:cxn ang="T9">
                      <a:pos x="T2" y="T3"/>
                    </a:cxn>
                    <a:cxn ang="T10">
                      <a:pos x="T4" y="T5"/>
                    </a:cxn>
                    <a:cxn ang="T11">
                      <a:pos x="T6" y="T7"/>
                    </a:cxn>
                  </a:cxnLst>
                  <a:rect l="T12" t="T13" r="T14" b="T15"/>
                  <a:pathLst>
                    <a:path w="17" h="1">
                      <a:moveTo>
                        <a:pt x="16" y="0"/>
                      </a:moveTo>
                      <a:lnTo>
                        <a:pt x="16" y="0"/>
                      </a:lnTo>
                      <a:lnTo>
                        <a:pt x="0" y="0"/>
                      </a:lnTo>
                      <a:lnTo>
                        <a:pt x="16" y="0"/>
                      </a:lnTo>
                    </a:path>
                  </a:pathLst>
                </a:custGeom>
                <a:solidFill>
                  <a:srgbClr val="FFC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429" name="Group 93"/>
                <p:cNvGrpSpPr>
                  <a:grpSpLocks/>
                </p:cNvGrpSpPr>
                <p:nvPr/>
              </p:nvGrpSpPr>
              <p:grpSpPr bwMode="auto">
                <a:xfrm>
                  <a:off x="475" y="2181"/>
                  <a:ext cx="18" cy="18"/>
                  <a:chOff x="475" y="2181"/>
                  <a:chExt cx="18" cy="18"/>
                </a:xfrm>
              </p:grpSpPr>
              <p:sp>
                <p:nvSpPr>
                  <p:cNvPr id="3446" name="Freeform 94"/>
                  <p:cNvSpPr>
                    <a:spLocks/>
                  </p:cNvSpPr>
                  <p:nvPr/>
                </p:nvSpPr>
                <p:spPr bwMode="auto">
                  <a:xfrm>
                    <a:off x="475" y="2182"/>
                    <a:ext cx="18" cy="17"/>
                  </a:xfrm>
                  <a:custGeom>
                    <a:avLst/>
                    <a:gdLst>
                      <a:gd name="T0" fmla="*/ 17 w 18"/>
                      <a:gd name="T1" fmla="*/ 2 h 17"/>
                      <a:gd name="T2" fmla="*/ 13 w 18"/>
                      <a:gd name="T3" fmla="*/ 1 h 17"/>
                      <a:gd name="T4" fmla="*/ 3 w 18"/>
                      <a:gd name="T5" fmla="*/ 2 h 17"/>
                      <a:gd name="T6" fmla="*/ 3 w 18"/>
                      <a:gd name="T7" fmla="*/ 4 h 17"/>
                      <a:gd name="T8" fmla="*/ 3 w 18"/>
                      <a:gd name="T9" fmla="*/ 8 h 17"/>
                      <a:gd name="T10" fmla="*/ 3 w 18"/>
                      <a:gd name="T11" fmla="*/ 10 h 17"/>
                      <a:gd name="T12" fmla="*/ 3 w 18"/>
                      <a:gd name="T13" fmla="*/ 13 h 17"/>
                      <a:gd name="T14" fmla="*/ 6 w 18"/>
                      <a:gd name="T15" fmla="*/ 9 h 17"/>
                      <a:gd name="T16" fmla="*/ 10 w 18"/>
                      <a:gd name="T17" fmla="*/ 8 h 17"/>
                      <a:gd name="T18" fmla="*/ 13 w 18"/>
                      <a:gd name="T19" fmla="*/ 6 h 17"/>
                      <a:gd name="T20" fmla="*/ 10 w 18"/>
                      <a:gd name="T21" fmla="*/ 8 h 17"/>
                      <a:gd name="T22" fmla="*/ 6 w 18"/>
                      <a:gd name="T23" fmla="*/ 10 h 17"/>
                      <a:gd name="T24" fmla="*/ 3 w 18"/>
                      <a:gd name="T25" fmla="*/ 13 h 17"/>
                      <a:gd name="T26" fmla="*/ 6 w 18"/>
                      <a:gd name="T27" fmla="*/ 16 h 17"/>
                      <a:gd name="T28" fmla="*/ 10 w 18"/>
                      <a:gd name="T29" fmla="*/ 16 h 17"/>
                      <a:gd name="T30" fmla="*/ 3 w 18"/>
                      <a:gd name="T31" fmla="*/ 14 h 17"/>
                      <a:gd name="T32" fmla="*/ 0 w 18"/>
                      <a:gd name="T33" fmla="*/ 12 h 17"/>
                      <a:gd name="T34" fmla="*/ 0 w 18"/>
                      <a:gd name="T35" fmla="*/ 8 h 17"/>
                      <a:gd name="T36" fmla="*/ 0 w 18"/>
                      <a:gd name="T37" fmla="*/ 2 h 17"/>
                      <a:gd name="T38" fmla="*/ 3 w 18"/>
                      <a:gd name="T39" fmla="*/ 1 h 17"/>
                      <a:gd name="T40" fmla="*/ 10 w 18"/>
                      <a:gd name="T41" fmla="*/ 0 h 17"/>
                      <a:gd name="T42" fmla="*/ 13 w 18"/>
                      <a:gd name="T43" fmla="*/ 1 h 17"/>
                      <a:gd name="T44" fmla="*/ 17 w 18"/>
                      <a:gd name="T45" fmla="*/ 2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
                      <a:gd name="T70" fmla="*/ 0 h 17"/>
                      <a:gd name="T71" fmla="*/ 18 w 18"/>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 h="17">
                        <a:moveTo>
                          <a:pt x="17" y="2"/>
                        </a:moveTo>
                        <a:lnTo>
                          <a:pt x="13" y="1"/>
                        </a:lnTo>
                        <a:lnTo>
                          <a:pt x="3" y="2"/>
                        </a:lnTo>
                        <a:lnTo>
                          <a:pt x="3" y="4"/>
                        </a:lnTo>
                        <a:lnTo>
                          <a:pt x="3" y="8"/>
                        </a:lnTo>
                        <a:lnTo>
                          <a:pt x="3" y="10"/>
                        </a:lnTo>
                        <a:lnTo>
                          <a:pt x="3" y="13"/>
                        </a:lnTo>
                        <a:lnTo>
                          <a:pt x="6" y="9"/>
                        </a:lnTo>
                        <a:lnTo>
                          <a:pt x="10" y="8"/>
                        </a:lnTo>
                        <a:lnTo>
                          <a:pt x="13" y="6"/>
                        </a:lnTo>
                        <a:lnTo>
                          <a:pt x="10" y="8"/>
                        </a:lnTo>
                        <a:lnTo>
                          <a:pt x="6" y="10"/>
                        </a:lnTo>
                        <a:lnTo>
                          <a:pt x="3" y="13"/>
                        </a:lnTo>
                        <a:lnTo>
                          <a:pt x="6" y="16"/>
                        </a:lnTo>
                        <a:lnTo>
                          <a:pt x="10" y="16"/>
                        </a:lnTo>
                        <a:lnTo>
                          <a:pt x="3" y="14"/>
                        </a:lnTo>
                        <a:lnTo>
                          <a:pt x="0" y="12"/>
                        </a:lnTo>
                        <a:lnTo>
                          <a:pt x="0" y="8"/>
                        </a:lnTo>
                        <a:lnTo>
                          <a:pt x="0" y="2"/>
                        </a:lnTo>
                        <a:lnTo>
                          <a:pt x="3" y="1"/>
                        </a:lnTo>
                        <a:lnTo>
                          <a:pt x="10" y="0"/>
                        </a:lnTo>
                        <a:lnTo>
                          <a:pt x="13" y="1"/>
                        </a:lnTo>
                        <a:lnTo>
                          <a:pt x="17" y="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7" name="Freeform 95"/>
                  <p:cNvSpPr>
                    <a:spLocks/>
                  </p:cNvSpPr>
                  <p:nvPr/>
                </p:nvSpPr>
                <p:spPr bwMode="auto">
                  <a:xfrm>
                    <a:off x="475" y="2181"/>
                    <a:ext cx="17" cy="17"/>
                  </a:xfrm>
                  <a:custGeom>
                    <a:avLst/>
                    <a:gdLst>
                      <a:gd name="T0" fmla="*/ 16 w 17"/>
                      <a:gd name="T1" fmla="*/ 4 h 17"/>
                      <a:gd name="T2" fmla="*/ 14 w 17"/>
                      <a:gd name="T3" fmla="*/ 2 h 17"/>
                      <a:gd name="T4" fmla="*/ 8 w 17"/>
                      <a:gd name="T5" fmla="*/ 1 h 17"/>
                      <a:gd name="T6" fmla="*/ 4 w 17"/>
                      <a:gd name="T7" fmla="*/ 1 h 17"/>
                      <a:gd name="T8" fmla="*/ 2 w 17"/>
                      <a:gd name="T9" fmla="*/ 2 h 17"/>
                      <a:gd name="T10" fmla="*/ 0 w 17"/>
                      <a:gd name="T11" fmla="*/ 5 h 17"/>
                      <a:gd name="T12" fmla="*/ 0 w 17"/>
                      <a:gd name="T13" fmla="*/ 6 h 17"/>
                      <a:gd name="T14" fmla="*/ 2 w 17"/>
                      <a:gd name="T15" fmla="*/ 8 h 17"/>
                      <a:gd name="T16" fmla="*/ 2 w 17"/>
                      <a:gd name="T17" fmla="*/ 10 h 17"/>
                      <a:gd name="T18" fmla="*/ 2 w 17"/>
                      <a:gd name="T19" fmla="*/ 11 h 17"/>
                      <a:gd name="T20" fmla="*/ 6 w 17"/>
                      <a:gd name="T21" fmla="*/ 14 h 17"/>
                      <a:gd name="T22" fmla="*/ 8 w 17"/>
                      <a:gd name="T23" fmla="*/ 14 h 17"/>
                      <a:gd name="T24" fmla="*/ 10 w 17"/>
                      <a:gd name="T25" fmla="*/ 14 h 17"/>
                      <a:gd name="T26" fmla="*/ 8 w 17"/>
                      <a:gd name="T27" fmla="*/ 16 h 17"/>
                      <a:gd name="T28" fmla="*/ 6 w 17"/>
                      <a:gd name="T29" fmla="*/ 14 h 17"/>
                      <a:gd name="T30" fmla="*/ 2 w 17"/>
                      <a:gd name="T31" fmla="*/ 14 h 17"/>
                      <a:gd name="T32" fmla="*/ 0 w 17"/>
                      <a:gd name="T33" fmla="*/ 12 h 17"/>
                      <a:gd name="T34" fmla="*/ 0 w 17"/>
                      <a:gd name="T35" fmla="*/ 8 h 17"/>
                      <a:gd name="T36" fmla="*/ 0 w 17"/>
                      <a:gd name="T37" fmla="*/ 6 h 17"/>
                      <a:gd name="T38" fmla="*/ 0 w 17"/>
                      <a:gd name="T39" fmla="*/ 4 h 17"/>
                      <a:gd name="T40" fmla="*/ 2 w 17"/>
                      <a:gd name="T41" fmla="*/ 2 h 17"/>
                      <a:gd name="T42" fmla="*/ 2 w 17"/>
                      <a:gd name="T43" fmla="*/ 1 h 17"/>
                      <a:gd name="T44" fmla="*/ 8 w 17"/>
                      <a:gd name="T45" fmla="*/ 0 h 17"/>
                      <a:gd name="T46" fmla="*/ 14 w 17"/>
                      <a:gd name="T47" fmla="*/ 0 h 17"/>
                      <a:gd name="T48" fmla="*/ 14 w 17"/>
                      <a:gd name="T49" fmla="*/ 2 h 17"/>
                      <a:gd name="T50" fmla="*/ 16 w 17"/>
                      <a:gd name="T51" fmla="*/ 4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
                      <a:gd name="T79" fmla="*/ 0 h 17"/>
                      <a:gd name="T80" fmla="*/ 17 w 17"/>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 h="17">
                        <a:moveTo>
                          <a:pt x="16" y="4"/>
                        </a:moveTo>
                        <a:lnTo>
                          <a:pt x="14" y="2"/>
                        </a:lnTo>
                        <a:lnTo>
                          <a:pt x="8" y="1"/>
                        </a:lnTo>
                        <a:lnTo>
                          <a:pt x="4" y="1"/>
                        </a:lnTo>
                        <a:lnTo>
                          <a:pt x="2" y="2"/>
                        </a:lnTo>
                        <a:lnTo>
                          <a:pt x="0" y="5"/>
                        </a:lnTo>
                        <a:lnTo>
                          <a:pt x="0" y="6"/>
                        </a:lnTo>
                        <a:lnTo>
                          <a:pt x="2" y="8"/>
                        </a:lnTo>
                        <a:lnTo>
                          <a:pt x="2" y="10"/>
                        </a:lnTo>
                        <a:lnTo>
                          <a:pt x="2" y="11"/>
                        </a:lnTo>
                        <a:lnTo>
                          <a:pt x="6" y="14"/>
                        </a:lnTo>
                        <a:lnTo>
                          <a:pt x="8" y="14"/>
                        </a:lnTo>
                        <a:lnTo>
                          <a:pt x="10" y="14"/>
                        </a:lnTo>
                        <a:lnTo>
                          <a:pt x="8" y="16"/>
                        </a:lnTo>
                        <a:lnTo>
                          <a:pt x="6" y="14"/>
                        </a:lnTo>
                        <a:lnTo>
                          <a:pt x="2" y="14"/>
                        </a:lnTo>
                        <a:lnTo>
                          <a:pt x="0" y="12"/>
                        </a:lnTo>
                        <a:lnTo>
                          <a:pt x="0" y="8"/>
                        </a:lnTo>
                        <a:lnTo>
                          <a:pt x="0" y="6"/>
                        </a:lnTo>
                        <a:lnTo>
                          <a:pt x="0" y="4"/>
                        </a:lnTo>
                        <a:lnTo>
                          <a:pt x="2" y="2"/>
                        </a:lnTo>
                        <a:lnTo>
                          <a:pt x="2" y="1"/>
                        </a:lnTo>
                        <a:lnTo>
                          <a:pt x="8" y="0"/>
                        </a:lnTo>
                        <a:lnTo>
                          <a:pt x="14" y="0"/>
                        </a:lnTo>
                        <a:lnTo>
                          <a:pt x="14" y="2"/>
                        </a:lnTo>
                        <a:lnTo>
                          <a:pt x="16"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430" name="Group 96"/>
                <p:cNvGrpSpPr>
                  <a:grpSpLocks/>
                </p:cNvGrpSpPr>
                <p:nvPr/>
              </p:nvGrpSpPr>
              <p:grpSpPr bwMode="auto">
                <a:xfrm>
                  <a:off x="558" y="2291"/>
                  <a:ext cx="63" cy="29"/>
                  <a:chOff x="558" y="2291"/>
                  <a:chExt cx="63" cy="29"/>
                </a:xfrm>
              </p:grpSpPr>
              <p:sp>
                <p:nvSpPr>
                  <p:cNvPr id="3438" name="Freeform 97"/>
                  <p:cNvSpPr>
                    <a:spLocks/>
                  </p:cNvSpPr>
                  <p:nvPr/>
                </p:nvSpPr>
                <p:spPr bwMode="auto">
                  <a:xfrm>
                    <a:off x="558" y="2291"/>
                    <a:ext cx="51" cy="24"/>
                  </a:xfrm>
                  <a:custGeom>
                    <a:avLst/>
                    <a:gdLst>
                      <a:gd name="T0" fmla="*/ 0 w 51"/>
                      <a:gd name="T1" fmla="*/ 13 h 24"/>
                      <a:gd name="T2" fmla="*/ 6 w 51"/>
                      <a:gd name="T3" fmla="*/ 12 h 24"/>
                      <a:gd name="T4" fmla="*/ 8 w 51"/>
                      <a:gd name="T5" fmla="*/ 12 h 24"/>
                      <a:gd name="T6" fmla="*/ 9 w 51"/>
                      <a:gd name="T7" fmla="*/ 11 h 24"/>
                      <a:gd name="T8" fmla="*/ 10 w 51"/>
                      <a:gd name="T9" fmla="*/ 9 h 24"/>
                      <a:gd name="T10" fmla="*/ 14 w 51"/>
                      <a:gd name="T11" fmla="*/ 7 h 24"/>
                      <a:gd name="T12" fmla="*/ 18 w 51"/>
                      <a:gd name="T13" fmla="*/ 4 h 24"/>
                      <a:gd name="T14" fmla="*/ 19 w 51"/>
                      <a:gd name="T15" fmla="*/ 2 h 24"/>
                      <a:gd name="T16" fmla="*/ 21 w 51"/>
                      <a:gd name="T17" fmla="*/ 1 h 24"/>
                      <a:gd name="T18" fmla="*/ 25 w 51"/>
                      <a:gd name="T19" fmla="*/ 1 h 24"/>
                      <a:gd name="T20" fmla="*/ 33 w 51"/>
                      <a:gd name="T21" fmla="*/ 0 h 24"/>
                      <a:gd name="T22" fmla="*/ 35 w 51"/>
                      <a:gd name="T23" fmla="*/ 0 h 24"/>
                      <a:gd name="T24" fmla="*/ 38 w 51"/>
                      <a:gd name="T25" fmla="*/ 0 h 24"/>
                      <a:gd name="T26" fmla="*/ 39 w 51"/>
                      <a:gd name="T27" fmla="*/ 1 h 24"/>
                      <a:gd name="T28" fmla="*/ 42 w 51"/>
                      <a:gd name="T29" fmla="*/ 1 h 24"/>
                      <a:gd name="T30" fmla="*/ 43 w 51"/>
                      <a:gd name="T31" fmla="*/ 2 h 24"/>
                      <a:gd name="T32" fmla="*/ 44 w 51"/>
                      <a:gd name="T33" fmla="*/ 2 h 24"/>
                      <a:gd name="T34" fmla="*/ 46 w 51"/>
                      <a:gd name="T35" fmla="*/ 3 h 24"/>
                      <a:gd name="T36" fmla="*/ 47 w 51"/>
                      <a:gd name="T37" fmla="*/ 5 h 24"/>
                      <a:gd name="T38" fmla="*/ 47 w 51"/>
                      <a:gd name="T39" fmla="*/ 6 h 24"/>
                      <a:gd name="T40" fmla="*/ 47 w 51"/>
                      <a:gd name="T41" fmla="*/ 7 h 24"/>
                      <a:gd name="T42" fmla="*/ 48 w 51"/>
                      <a:gd name="T43" fmla="*/ 7 h 24"/>
                      <a:gd name="T44" fmla="*/ 50 w 51"/>
                      <a:gd name="T45" fmla="*/ 8 h 24"/>
                      <a:gd name="T46" fmla="*/ 48 w 51"/>
                      <a:gd name="T47" fmla="*/ 9 h 24"/>
                      <a:gd name="T48" fmla="*/ 47 w 51"/>
                      <a:gd name="T49" fmla="*/ 9 h 24"/>
                      <a:gd name="T50" fmla="*/ 46 w 51"/>
                      <a:gd name="T51" fmla="*/ 9 h 24"/>
                      <a:gd name="T52" fmla="*/ 44 w 51"/>
                      <a:gd name="T53" fmla="*/ 9 h 24"/>
                      <a:gd name="T54" fmla="*/ 43 w 51"/>
                      <a:gd name="T55" fmla="*/ 8 h 24"/>
                      <a:gd name="T56" fmla="*/ 42 w 51"/>
                      <a:gd name="T57" fmla="*/ 8 h 24"/>
                      <a:gd name="T58" fmla="*/ 40 w 51"/>
                      <a:gd name="T59" fmla="*/ 8 h 24"/>
                      <a:gd name="T60" fmla="*/ 39 w 51"/>
                      <a:gd name="T61" fmla="*/ 7 h 24"/>
                      <a:gd name="T62" fmla="*/ 37 w 51"/>
                      <a:gd name="T63" fmla="*/ 7 h 24"/>
                      <a:gd name="T64" fmla="*/ 35 w 51"/>
                      <a:gd name="T65" fmla="*/ 8 h 24"/>
                      <a:gd name="T66" fmla="*/ 39 w 51"/>
                      <a:gd name="T67" fmla="*/ 9 h 24"/>
                      <a:gd name="T68" fmla="*/ 41 w 51"/>
                      <a:gd name="T69" fmla="*/ 9 h 24"/>
                      <a:gd name="T70" fmla="*/ 44 w 51"/>
                      <a:gd name="T71" fmla="*/ 11 h 24"/>
                      <a:gd name="T72" fmla="*/ 45 w 51"/>
                      <a:gd name="T73" fmla="*/ 11 h 24"/>
                      <a:gd name="T74" fmla="*/ 46 w 51"/>
                      <a:gd name="T75" fmla="*/ 12 h 24"/>
                      <a:gd name="T76" fmla="*/ 45 w 51"/>
                      <a:gd name="T77" fmla="*/ 13 h 24"/>
                      <a:gd name="T78" fmla="*/ 44 w 51"/>
                      <a:gd name="T79" fmla="*/ 13 h 24"/>
                      <a:gd name="T80" fmla="*/ 43 w 51"/>
                      <a:gd name="T81" fmla="*/ 13 h 24"/>
                      <a:gd name="T82" fmla="*/ 39 w 51"/>
                      <a:gd name="T83" fmla="*/ 12 h 24"/>
                      <a:gd name="T84" fmla="*/ 35 w 51"/>
                      <a:gd name="T85" fmla="*/ 12 h 24"/>
                      <a:gd name="T86" fmla="*/ 31 w 51"/>
                      <a:gd name="T87" fmla="*/ 12 h 24"/>
                      <a:gd name="T88" fmla="*/ 30 w 51"/>
                      <a:gd name="T89" fmla="*/ 13 h 24"/>
                      <a:gd name="T90" fmla="*/ 28 w 51"/>
                      <a:gd name="T91" fmla="*/ 14 h 24"/>
                      <a:gd name="T92" fmla="*/ 27 w 51"/>
                      <a:gd name="T93" fmla="*/ 15 h 24"/>
                      <a:gd name="T94" fmla="*/ 25 w 51"/>
                      <a:gd name="T95" fmla="*/ 17 h 24"/>
                      <a:gd name="T96" fmla="*/ 22 w 51"/>
                      <a:gd name="T97" fmla="*/ 19 h 24"/>
                      <a:gd name="T98" fmla="*/ 20 w 51"/>
                      <a:gd name="T99" fmla="*/ 20 h 24"/>
                      <a:gd name="T100" fmla="*/ 18 w 51"/>
                      <a:gd name="T101" fmla="*/ 20 h 24"/>
                      <a:gd name="T102" fmla="*/ 16 w 51"/>
                      <a:gd name="T103" fmla="*/ 20 h 24"/>
                      <a:gd name="T104" fmla="*/ 13 w 51"/>
                      <a:gd name="T105" fmla="*/ 21 h 24"/>
                      <a:gd name="T106" fmla="*/ 10 w 51"/>
                      <a:gd name="T107" fmla="*/ 21 h 24"/>
                      <a:gd name="T108" fmla="*/ 8 w 51"/>
                      <a:gd name="T109" fmla="*/ 21 h 24"/>
                      <a:gd name="T110" fmla="*/ 0 w 51"/>
                      <a:gd name="T111" fmla="*/ 23 h 24"/>
                      <a:gd name="T112" fmla="*/ 0 w 51"/>
                      <a:gd name="T113" fmla="*/ 13 h 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
                      <a:gd name="T172" fmla="*/ 0 h 24"/>
                      <a:gd name="T173" fmla="*/ 51 w 51"/>
                      <a:gd name="T174" fmla="*/ 24 h 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 h="24">
                        <a:moveTo>
                          <a:pt x="0" y="13"/>
                        </a:moveTo>
                        <a:lnTo>
                          <a:pt x="6" y="12"/>
                        </a:lnTo>
                        <a:lnTo>
                          <a:pt x="8" y="12"/>
                        </a:lnTo>
                        <a:lnTo>
                          <a:pt x="9" y="11"/>
                        </a:lnTo>
                        <a:lnTo>
                          <a:pt x="10" y="9"/>
                        </a:lnTo>
                        <a:lnTo>
                          <a:pt x="14" y="7"/>
                        </a:lnTo>
                        <a:lnTo>
                          <a:pt x="18" y="4"/>
                        </a:lnTo>
                        <a:lnTo>
                          <a:pt x="19" y="2"/>
                        </a:lnTo>
                        <a:lnTo>
                          <a:pt x="21" y="1"/>
                        </a:lnTo>
                        <a:lnTo>
                          <a:pt x="25" y="1"/>
                        </a:lnTo>
                        <a:lnTo>
                          <a:pt x="33" y="0"/>
                        </a:lnTo>
                        <a:lnTo>
                          <a:pt x="35" y="0"/>
                        </a:lnTo>
                        <a:lnTo>
                          <a:pt x="38" y="0"/>
                        </a:lnTo>
                        <a:lnTo>
                          <a:pt x="39" y="1"/>
                        </a:lnTo>
                        <a:lnTo>
                          <a:pt x="42" y="1"/>
                        </a:lnTo>
                        <a:lnTo>
                          <a:pt x="43" y="2"/>
                        </a:lnTo>
                        <a:lnTo>
                          <a:pt x="44" y="2"/>
                        </a:lnTo>
                        <a:lnTo>
                          <a:pt x="46" y="3"/>
                        </a:lnTo>
                        <a:lnTo>
                          <a:pt x="47" y="5"/>
                        </a:lnTo>
                        <a:lnTo>
                          <a:pt x="47" y="6"/>
                        </a:lnTo>
                        <a:lnTo>
                          <a:pt x="47" y="7"/>
                        </a:lnTo>
                        <a:lnTo>
                          <a:pt x="48" y="7"/>
                        </a:lnTo>
                        <a:lnTo>
                          <a:pt x="50" y="8"/>
                        </a:lnTo>
                        <a:lnTo>
                          <a:pt x="48" y="9"/>
                        </a:lnTo>
                        <a:lnTo>
                          <a:pt x="47" y="9"/>
                        </a:lnTo>
                        <a:lnTo>
                          <a:pt x="46" y="9"/>
                        </a:lnTo>
                        <a:lnTo>
                          <a:pt x="44" y="9"/>
                        </a:lnTo>
                        <a:lnTo>
                          <a:pt x="43" y="8"/>
                        </a:lnTo>
                        <a:lnTo>
                          <a:pt x="42" y="8"/>
                        </a:lnTo>
                        <a:lnTo>
                          <a:pt x="40" y="8"/>
                        </a:lnTo>
                        <a:lnTo>
                          <a:pt x="39" y="7"/>
                        </a:lnTo>
                        <a:lnTo>
                          <a:pt x="37" y="7"/>
                        </a:lnTo>
                        <a:lnTo>
                          <a:pt x="35" y="8"/>
                        </a:lnTo>
                        <a:lnTo>
                          <a:pt x="39" y="9"/>
                        </a:lnTo>
                        <a:lnTo>
                          <a:pt x="41" y="9"/>
                        </a:lnTo>
                        <a:lnTo>
                          <a:pt x="44" y="11"/>
                        </a:lnTo>
                        <a:lnTo>
                          <a:pt x="45" y="11"/>
                        </a:lnTo>
                        <a:lnTo>
                          <a:pt x="46" y="12"/>
                        </a:lnTo>
                        <a:lnTo>
                          <a:pt x="45" y="13"/>
                        </a:lnTo>
                        <a:lnTo>
                          <a:pt x="44" y="13"/>
                        </a:lnTo>
                        <a:lnTo>
                          <a:pt x="43" y="13"/>
                        </a:lnTo>
                        <a:lnTo>
                          <a:pt x="39" y="12"/>
                        </a:lnTo>
                        <a:lnTo>
                          <a:pt x="35" y="12"/>
                        </a:lnTo>
                        <a:lnTo>
                          <a:pt x="31" y="12"/>
                        </a:lnTo>
                        <a:lnTo>
                          <a:pt x="30" y="13"/>
                        </a:lnTo>
                        <a:lnTo>
                          <a:pt x="28" y="14"/>
                        </a:lnTo>
                        <a:lnTo>
                          <a:pt x="27" y="15"/>
                        </a:lnTo>
                        <a:lnTo>
                          <a:pt x="25" y="17"/>
                        </a:lnTo>
                        <a:lnTo>
                          <a:pt x="22" y="19"/>
                        </a:lnTo>
                        <a:lnTo>
                          <a:pt x="20" y="20"/>
                        </a:lnTo>
                        <a:lnTo>
                          <a:pt x="18" y="20"/>
                        </a:lnTo>
                        <a:lnTo>
                          <a:pt x="16" y="20"/>
                        </a:lnTo>
                        <a:lnTo>
                          <a:pt x="13" y="21"/>
                        </a:lnTo>
                        <a:lnTo>
                          <a:pt x="10" y="21"/>
                        </a:lnTo>
                        <a:lnTo>
                          <a:pt x="8" y="21"/>
                        </a:lnTo>
                        <a:lnTo>
                          <a:pt x="0" y="23"/>
                        </a:lnTo>
                        <a:lnTo>
                          <a:pt x="0" y="13"/>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439" name="Freeform 98"/>
                  <p:cNvSpPr>
                    <a:spLocks/>
                  </p:cNvSpPr>
                  <p:nvPr/>
                </p:nvSpPr>
                <p:spPr bwMode="auto">
                  <a:xfrm>
                    <a:off x="590" y="2294"/>
                    <a:ext cx="17" cy="17"/>
                  </a:xfrm>
                  <a:custGeom>
                    <a:avLst/>
                    <a:gdLst>
                      <a:gd name="T0" fmla="*/ 16 w 17"/>
                      <a:gd name="T1" fmla="*/ 16 h 17"/>
                      <a:gd name="T2" fmla="*/ 12 w 17"/>
                      <a:gd name="T3" fmla="*/ 16 h 17"/>
                      <a:gd name="T4" fmla="*/ 11 w 17"/>
                      <a:gd name="T5" fmla="*/ 16 h 17"/>
                      <a:gd name="T6" fmla="*/ 8 w 17"/>
                      <a:gd name="T7" fmla="*/ 8 h 17"/>
                      <a:gd name="T8" fmla="*/ 6 w 17"/>
                      <a:gd name="T9" fmla="*/ 8 h 17"/>
                      <a:gd name="T10" fmla="*/ 2 w 17"/>
                      <a:gd name="T11" fmla="*/ 8 h 17"/>
                      <a:gd name="T12" fmla="*/ 0 w 17"/>
                      <a:gd name="T13" fmla="*/ 8 h 17"/>
                      <a:gd name="T14" fmla="*/ 4 w 17"/>
                      <a:gd name="T15" fmla="*/ 8 h 17"/>
                      <a:gd name="T16" fmla="*/ 7 w 17"/>
                      <a:gd name="T17" fmla="*/ 0 h 17"/>
                      <a:gd name="T18" fmla="*/ 11 w 17"/>
                      <a:gd name="T19" fmla="*/ 8 h 17"/>
                      <a:gd name="T20" fmla="*/ 12 w 17"/>
                      <a:gd name="T21" fmla="*/ 16 h 17"/>
                      <a:gd name="T22" fmla="*/ 14 w 17"/>
                      <a:gd name="T23" fmla="*/ 16 h 17"/>
                      <a:gd name="T24" fmla="*/ 16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16"/>
                        </a:moveTo>
                        <a:lnTo>
                          <a:pt x="12" y="16"/>
                        </a:lnTo>
                        <a:lnTo>
                          <a:pt x="11" y="16"/>
                        </a:lnTo>
                        <a:lnTo>
                          <a:pt x="8" y="8"/>
                        </a:lnTo>
                        <a:lnTo>
                          <a:pt x="6" y="8"/>
                        </a:lnTo>
                        <a:lnTo>
                          <a:pt x="2" y="8"/>
                        </a:lnTo>
                        <a:lnTo>
                          <a:pt x="0" y="8"/>
                        </a:lnTo>
                        <a:lnTo>
                          <a:pt x="4" y="8"/>
                        </a:lnTo>
                        <a:lnTo>
                          <a:pt x="7" y="0"/>
                        </a:lnTo>
                        <a:lnTo>
                          <a:pt x="11" y="8"/>
                        </a:lnTo>
                        <a:lnTo>
                          <a:pt x="12" y="16"/>
                        </a:lnTo>
                        <a:lnTo>
                          <a:pt x="14" y="16"/>
                        </a:lnTo>
                        <a:lnTo>
                          <a:pt x="16"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0" name="Freeform 99"/>
                  <p:cNvSpPr>
                    <a:spLocks/>
                  </p:cNvSpPr>
                  <p:nvPr/>
                </p:nvSpPr>
                <p:spPr bwMode="auto">
                  <a:xfrm>
                    <a:off x="583" y="2291"/>
                    <a:ext cx="17" cy="17"/>
                  </a:xfrm>
                  <a:custGeom>
                    <a:avLst/>
                    <a:gdLst>
                      <a:gd name="T0" fmla="*/ 12 w 17"/>
                      <a:gd name="T1" fmla="*/ 0 h 17"/>
                      <a:gd name="T2" fmla="*/ 14 w 17"/>
                      <a:gd name="T3" fmla="*/ 0 h 17"/>
                      <a:gd name="T4" fmla="*/ 16 w 17"/>
                      <a:gd name="T5" fmla="*/ 0 h 17"/>
                      <a:gd name="T6" fmla="*/ 14 w 17"/>
                      <a:gd name="T7" fmla="*/ 0 h 17"/>
                      <a:gd name="T8" fmla="*/ 12 w 17"/>
                      <a:gd name="T9" fmla="*/ 0 h 17"/>
                      <a:gd name="T10" fmla="*/ 6 w 17"/>
                      <a:gd name="T11" fmla="*/ 16 h 17"/>
                      <a:gd name="T12" fmla="*/ 4 w 17"/>
                      <a:gd name="T13" fmla="*/ 16 h 17"/>
                      <a:gd name="T14" fmla="*/ 1 w 17"/>
                      <a:gd name="T15" fmla="*/ 16 h 17"/>
                      <a:gd name="T16" fmla="*/ 0 w 17"/>
                      <a:gd name="T17" fmla="*/ 16 h 17"/>
                      <a:gd name="T18" fmla="*/ 4 w 17"/>
                      <a:gd name="T19" fmla="*/ 16 h 17"/>
                      <a:gd name="T20" fmla="*/ 8 w 17"/>
                      <a:gd name="T21" fmla="*/ 0 h 17"/>
                      <a:gd name="T22" fmla="*/ 12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12" y="0"/>
                        </a:moveTo>
                        <a:lnTo>
                          <a:pt x="14" y="0"/>
                        </a:lnTo>
                        <a:lnTo>
                          <a:pt x="16" y="0"/>
                        </a:lnTo>
                        <a:lnTo>
                          <a:pt x="14" y="0"/>
                        </a:lnTo>
                        <a:lnTo>
                          <a:pt x="12" y="0"/>
                        </a:lnTo>
                        <a:lnTo>
                          <a:pt x="6" y="16"/>
                        </a:lnTo>
                        <a:lnTo>
                          <a:pt x="4" y="16"/>
                        </a:lnTo>
                        <a:lnTo>
                          <a:pt x="1" y="16"/>
                        </a:lnTo>
                        <a:lnTo>
                          <a:pt x="0" y="16"/>
                        </a:lnTo>
                        <a:lnTo>
                          <a:pt x="4" y="16"/>
                        </a:lnTo>
                        <a:lnTo>
                          <a:pt x="8" y="0"/>
                        </a:lnTo>
                        <a:lnTo>
                          <a:pt x="12"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1" name="Freeform 100"/>
                  <p:cNvSpPr>
                    <a:spLocks/>
                  </p:cNvSpPr>
                  <p:nvPr/>
                </p:nvSpPr>
                <p:spPr bwMode="auto">
                  <a:xfrm>
                    <a:off x="590" y="2299"/>
                    <a:ext cx="17" cy="17"/>
                  </a:xfrm>
                  <a:custGeom>
                    <a:avLst/>
                    <a:gdLst>
                      <a:gd name="T0" fmla="*/ 16 w 17"/>
                      <a:gd name="T1" fmla="*/ 16 h 17"/>
                      <a:gd name="T2" fmla="*/ 16 w 17"/>
                      <a:gd name="T3" fmla="*/ 16 h 17"/>
                      <a:gd name="T4" fmla="*/ 8 w 17"/>
                      <a:gd name="T5" fmla="*/ 16 h 17"/>
                      <a:gd name="T6" fmla="*/ 0 w 17"/>
                      <a:gd name="T7" fmla="*/ 16 h 17"/>
                      <a:gd name="T8" fmla="*/ 0 w 17"/>
                      <a:gd name="T9" fmla="*/ 0 h 17"/>
                      <a:gd name="T10" fmla="*/ 4 w 17"/>
                      <a:gd name="T11" fmla="*/ 0 h 17"/>
                      <a:gd name="T12" fmla="*/ 16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6"/>
                        </a:moveTo>
                        <a:lnTo>
                          <a:pt x="16" y="16"/>
                        </a:lnTo>
                        <a:lnTo>
                          <a:pt x="8" y="16"/>
                        </a:lnTo>
                        <a:lnTo>
                          <a:pt x="0" y="16"/>
                        </a:lnTo>
                        <a:lnTo>
                          <a:pt x="0" y="0"/>
                        </a:lnTo>
                        <a:lnTo>
                          <a:pt x="4" y="0"/>
                        </a:lnTo>
                        <a:lnTo>
                          <a:pt x="16"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2" name="Freeform 101"/>
                  <p:cNvSpPr>
                    <a:spLocks/>
                  </p:cNvSpPr>
                  <p:nvPr/>
                </p:nvSpPr>
                <p:spPr bwMode="auto">
                  <a:xfrm>
                    <a:off x="601" y="2303"/>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3" name="Freeform 102"/>
                  <p:cNvSpPr>
                    <a:spLocks/>
                  </p:cNvSpPr>
                  <p:nvPr/>
                </p:nvSpPr>
                <p:spPr bwMode="auto">
                  <a:xfrm>
                    <a:off x="582" y="2296"/>
                    <a:ext cx="18" cy="17"/>
                  </a:xfrm>
                  <a:custGeom>
                    <a:avLst/>
                    <a:gdLst>
                      <a:gd name="T0" fmla="*/ 17 w 18"/>
                      <a:gd name="T1" fmla="*/ 0 h 17"/>
                      <a:gd name="T2" fmla="*/ 17 w 18"/>
                      <a:gd name="T3" fmla="*/ 8 h 17"/>
                      <a:gd name="T4" fmla="*/ 0 w 18"/>
                      <a:gd name="T5" fmla="*/ 16 h 17"/>
                      <a:gd name="T6" fmla="*/ 17 w 18"/>
                      <a:gd name="T7" fmla="*/ 0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17" y="0"/>
                        </a:moveTo>
                        <a:lnTo>
                          <a:pt x="17" y="8"/>
                        </a:lnTo>
                        <a:lnTo>
                          <a:pt x="0"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4" name="Freeform 103"/>
                  <p:cNvSpPr>
                    <a:spLocks/>
                  </p:cNvSpPr>
                  <p:nvPr/>
                </p:nvSpPr>
                <p:spPr bwMode="auto">
                  <a:xfrm>
                    <a:off x="586" y="2300"/>
                    <a:ext cx="1" cy="17"/>
                  </a:xfrm>
                  <a:custGeom>
                    <a:avLst/>
                    <a:gdLst>
                      <a:gd name="T0" fmla="*/ 0 w 1"/>
                      <a:gd name="T1" fmla="*/ 0 h 17"/>
                      <a:gd name="T2" fmla="*/ 0 w 1"/>
                      <a:gd name="T3" fmla="*/ 8 h 17"/>
                      <a:gd name="T4" fmla="*/ 0 w 1"/>
                      <a:gd name="T5" fmla="*/ 16 h 17"/>
                      <a:gd name="T6" fmla="*/ 0 w 1"/>
                      <a:gd name="T7" fmla="*/ 0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0"/>
                        </a:moveTo>
                        <a:lnTo>
                          <a:pt x="0" y="8"/>
                        </a:ln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45" name="Freeform 104"/>
                  <p:cNvSpPr>
                    <a:spLocks/>
                  </p:cNvSpPr>
                  <p:nvPr/>
                </p:nvSpPr>
                <p:spPr bwMode="auto">
                  <a:xfrm>
                    <a:off x="604" y="2298"/>
                    <a:ext cx="17" cy="17"/>
                  </a:xfrm>
                  <a:custGeom>
                    <a:avLst/>
                    <a:gdLst>
                      <a:gd name="T0" fmla="*/ 16 w 17"/>
                      <a:gd name="T1" fmla="*/ 16 h 17"/>
                      <a:gd name="T2" fmla="*/ 16 w 17"/>
                      <a:gd name="T3" fmla="*/ 16 h 17"/>
                      <a:gd name="T4" fmla="*/ 16 w 17"/>
                      <a:gd name="T5" fmla="*/ 0 h 17"/>
                      <a:gd name="T6" fmla="*/ 0 w 17"/>
                      <a:gd name="T7" fmla="*/ 16 h 17"/>
                      <a:gd name="T8" fmla="*/ 16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16"/>
                        </a:moveTo>
                        <a:lnTo>
                          <a:pt x="16" y="16"/>
                        </a:lnTo>
                        <a:lnTo>
                          <a:pt x="16" y="0"/>
                        </a:lnTo>
                        <a:lnTo>
                          <a:pt x="0" y="16"/>
                        </a:lnTo>
                        <a:lnTo>
                          <a:pt x="16"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431" name="Freeform 105"/>
                <p:cNvSpPr>
                  <a:spLocks/>
                </p:cNvSpPr>
                <p:nvPr/>
              </p:nvSpPr>
              <p:spPr bwMode="auto">
                <a:xfrm>
                  <a:off x="437" y="2210"/>
                  <a:ext cx="171" cy="226"/>
                </a:xfrm>
                <a:custGeom>
                  <a:avLst/>
                  <a:gdLst>
                    <a:gd name="T0" fmla="*/ 23 w 171"/>
                    <a:gd name="T1" fmla="*/ 0 h 226"/>
                    <a:gd name="T2" fmla="*/ 49 w 171"/>
                    <a:gd name="T3" fmla="*/ 20 h 226"/>
                    <a:gd name="T4" fmla="*/ 58 w 171"/>
                    <a:gd name="T5" fmla="*/ 35 h 226"/>
                    <a:gd name="T6" fmla="*/ 72 w 171"/>
                    <a:gd name="T7" fmla="*/ 58 h 226"/>
                    <a:gd name="T8" fmla="*/ 75 w 171"/>
                    <a:gd name="T9" fmla="*/ 68 h 226"/>
                    <a:gd name="T10" fmla="*/ 74 w 171"/>
                    <a:gd name="T11" fmla="*/ 77 h 226"/>
                    <a:gd name="T12" fmla="*/ 73 w 171"/>
                    <a:gd name="T13" fmla="*/ 86 h 226"/>
                    <a:gd name="T14" fmla="*/ 115 w 171"/>
                    <a:gd name="T15" fmla="*/ 94 h 226"/>
                    <a:gd name="T16" fmla="*/ 127 w 171"/>
                    <a:gd name="T17" fmla="*/ 96 h 226"/>
                    <a:gd name="T18" fmla="*/ 129 w 171"/>
                    <a:gd name="T19" fmla="*/ 105 h 226"/>
                    <a:gd name="T20" fmla="*/ 105 w 171"/>
                    <a:gd name="T21" fmla="*/ 109 h 226"/>
                    <a:gd name="T22" fmla="*/ 82 w 171"/>
                    <a:gd name="T23" fmla="*/ 110 h 226"/>
                    <a:gd name="T24" fmla="*/ 74 w 171"/>
                    <a:gd name="T25" fmla="*/ 119 h 226"/>
                    <a:gd name="T26" fmla="*/ 73 w 171"/>
                    <a:gd name="T27" fmla="*/ 130 h 226"/>
                    <a:gd name="T28" fmla="*/ 76 w 171"/>
                    <a:gd name="T29" fmla="*/ 134 h 226"/>
                    <a:gd name="T30" fmla="*/ 87 w 171"/>
                    <a:gd name="T31" fmla="*/ 137 h 226"/>
                    <a:gd name="T32" fmla="*/ 97 w 171"/>
                    <a:gd name="T33" fmla="*/ 142 h 226"/>
                    <a:gd name="T34" fmla="*/ 143 w 171"/>
                    <a:gd name="T35" fmla="*/ 156 h 226"/>
                    <a:gd name="T36" fmla="*/ 155 w 171"/>
                    <a:gd name="T37" fmla="*/ 165 h 226"/>
                    <a:gd name="T38" fmla="*/ 166 w 171"/>
                    <a:gd name="T39" fmla="*/ 193 h 226"/>
                    <a:gd name="T40" fmla="*/ 154 w 171"/>
                    <a:gd name="T41" fmla="*/ 225 h 226"/>
                    <a:gd name="T42" fmla="*/ 129 w 171"/>
                    <a:gd name="T43" fmla="*/ 222 h 226"/>
                    <a:gd name="T44" fmla="*/ 123 w 171"/>
                    <a:gd name="T45" fmla="*/ 208 h 226"/>
                    <a:gd name="T46" fmla="*/ 127 w 171"/>
                    <a:gd name="T47" fmla="*/ 193 h 226"/>
                    <a:gd name="T48" fmla="*/ 82 w 171"/>
                    <a:gd name="T49" fmla="*/ 188 h 226"/>
                    <a:gd name="T50" fmla="*/ 36 w 171"/>
                    <a:gd name="T51" fmla="*/ 187 h 226"/>
                    <a:gd name="T52" fmla="*/ 14 w 171"/>
                    <a:gd name="T53" fmla="*/ 185 h 226"/>
                    <a:gd name="T54" fmla="*/ 4 w 171"/>
                    <a:gd name="T55" fmla="*/ 177 h 226"/>
                    <a:gd name="T56" fmla="*/ 1 w 171"/>
                    <a:gd name="T57" fmla="*/ 165 h 226"/>
                    <a:gd name="T58" fmla="*/ 6 w 171"/>
                    <a:gd name="T59" fmla="*/ 146 h 226"/>
                    <a:gd name="T60" fmla="*/ 12 w 171"/>
                    <a:gd name="T61" fmla="*/ 130 h 226"/>
                    <a:gd name="T62" fmla="*/ 10 w 171"/>
                    <a:gd name="T63" fmla="*/ 116 h 226"/>
                    <a:gd name="T64" fmla="*/ 11 w 171"/>
                    <a:gd name="T65" fmla="*/ 104 h 226"/>
                    <a:gd name="T66" fmla="*/ 2 w 171"/>
                    <a:gd name="T67" fmla="*/ 74 h 226"/>
                    <a:gd name="T68" fmla="*/ 0 w 171"/>
                    <a:gd name="T69" fmla="*/ 46 h 226"/>
                    <a:gd name="T70" fmla="*/ 3 w 171"/>
                    <a:gd name="T71" fmla="*/ 31 h 226"/>
                    <a:gd name="T72" fmla="*/ 10 w 171"/>
                    <a:gd name="T73" fmla="*/ 18 h 2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1"/>
                    <a:gd name="T112" fmla="*/ 0 h 226"/>
                    <a:gd name="T113" fmla="*/ 171 w 171"/>
                    <a:gd name="T114" fmla="*/ 226 h 2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1" h="226">
                      <a:moveTo>
                        <a:pt x="20" y="10"/>
                      </a:moveTo>
                      <a:lnTo>
                        <a:pt x="23" y="0"/>
                      </a:lnTo>
                      <a:lnTo>
                        <a:pt x="52" y="12"/>
                      </a:lnTo>
                      <a:lnTo>
                        <a:pt x="49" y="20"/>
                      </a:lnTo>
                      <a:lnTo>
                        <a:pt x="52" y="27"/>
                      </a:lnTo>
                      <a:lnTo>
                        <a:pt x="58" y="35"/>
                      </a:lnTo>
                      <a:lnTo>
                        <a:pt x="64" y="47"/>
                      </a:lnTo>
                      <a:lnTo>
                        <a:pt x="72" y="58"/>
                      </a:lnTo>
                      <a:lnTo>
                        <a:pt x="74" y="64"/>
                      </a:lnTo>
                      <a:lnTo>
                        <a:pt x="75" y="68"/>
                      </a:lnTo>
                      <a:lnTo>
                        <a:pt x="75" y="72"/>
                      </a:lnTo>
                      <a:lnTo>
                        <a:pt x="74" y="77"/>
                      </a:lnTo>
                      <a:lnTo>
                        <a:pt x="73" y="81"/>
                      </a:lnTo>
                      <a:lnTo>
                        <a:pt x="73" y="86"/>
                      </a:lnTo>
                      <a:lnTo>
                        <a:pt x="99" y="92"/>
                      </a:lnTo>
                      <a:lnTo>
                        <a:pt x="115" y="94"/>
                      </a:lnTo>
                      <a:lnTo>
                        <a:pt x="126" y="93"/>
                      </a:lnTo>
                      <a:lnTo>
                        <a:pt x="127" y="96"/>
                      </a:lnTo>
                      <a:lnTo>
                        <a:pt x="129" y="100"/>
                      </a:lnTo>
                      <a:lnTo>
                        <a:pt x="129" y="105"/>
                      </a:lnTo>
                      <a:lnTo>
                        <a:pt x="118" y="108"/>
                      </a:lnTo>
                      <a:lnTo>
                        <a:pt x="105" y="109"/>
                      </a:lnTo>
                      <a:lnTo>
                        <a:pt x="95" y="109"/>
                      </a:lnTo>
                      <a:lnTo>
                        <a:pt x="82" y="110"/>
                      </a:lnTo>
                      <a:lnTo>
                        <a:pt x="74" y="109"/>
                      </a:lnTo>
                      <a:lnTo>
                        <a:pt x="74" y="119"/>
                      </a:lnTo>
                      <a:lnTo>
                        <a:pt x="71" y="124"/>
                      </a:lnTo>
                      <a:lnTo>
                        <a:pt x="73" y="130"/>
                      </a:lnTo>
                      <a:lnTo>
                        <a:pt x="72" y="134"/>
                      </a:lnTo>
                      <a:lnTo>
                        <a:pt x="76" y="134"/>
                      </a:lnTo>
                      <a:lnTo>
                        <a:pt x="78" y="135"/>
                      </a:lnTo>
                      <a:lnTo>
                        <a:pt x="87" y="137"/>
                      </a:lnTo>
                      <a:lnTo>
                        <a:pt x="92" y="140"/>
                      </a:lnTo>
                      <a:lnTo>
                        <a:pt x="97" y="142"/>
                      </a:lnTo>
                      <a:lnTo>
                        <a:pt x="131" y="153"/>
                      </a:lnTo>
                      <a:lnTo>
                        <a:pt x="143" y="156"/>
                      </a:lnTo>
                      <a:lnTo>
                        <a:pt x="150" y="159"/>
                      </a:lnTo>
                      <a:lnTo>
                        <a:pt x="155" y="165"/>
                      </a:lnTo>
                      <a:lnTo>
                        <a:pt x="160" y="176"/>
                      </a:lnTo>
                      <a:lnTo>
                        <a:pt x="166" y="193"/>
                      </a:lnTo>
                      <a:lnTo>
                        <a:pt x="170" y="220"/>
                      </a:lnTo>
                      <a:lnTo>
                        <a:pt x="154" y="225"/>
                      </a:lnTo>
                      <a:lnTo>
                        <a:pt x="139" y="224"/>
                      </a:lnTo>
                      <a:lnTo>
                        <a:pt x="129" y="222"/>
                      </a:lnTo>
                      <a:lnTo>
                        <a:pt x="121" y="219"/>
                      </a:lnTo>
                      <a:lnTo>
                        <a:pt x="123" y="208"/>
                      </a:lnTo>
                      <a:lnTo>
                        <a:pt x="126" y="198"/>
                      </a:lnTo>
                      <a:lnTo>
                        <a:pt x="127" y="193"/>
                      </a:lnTo>
                      <a:lnTo>
                        <a:pt x="103" y="193"/>
                      </a:lnTo>
                      <a:lnTo>
                        <a:pt x="82" y="188"/>
                      </a:lnTo>
                      <a:lnTo>
                        <a:pt x="53" y="187"/>
                      </a:lnTo>
                      <a:lnTo>
                        <a:pt x="36" y="187"/>
                      </a:lnTo>
                      <a:lnTo>
                        <a:pt x="25" y="188"/>
                      </a:lnTo>
                      <a:lnTo>
                        <a:pt x="14" y="185"/>
                      </a:lnTo>
                      <a:lnTo>
                        <a:pt x="10" y="183"/>
                      </a:lnTo>
                      <a:lnTo>
                        <a:pt x="4" y="177"/>
                      </a:lnTo>
                      <a:lnTo>
                        <a:pt x="2" y="174"/>
                      </a:lnTo>
                      <a:lnTo>
                        <a:pt x="1" y="165"/>
                      </a:lnTo>
                      <a:lnTo>
                        <a:pt x="2" y="159"/>
                      </a:lnTo>
                      <a:lnTo>
                        <a:pt x="6" y="146"/>
                      </a:lnTo>
                      <a:lnTo>
                        <a:pt x="11" y="134"/>
                      </a:lnTo>
                      <a:lnTo>
                        <a:pt x="12" y="130"/>
                      </a:lnTo>
                      <a:lnTo>
                        <a:pt x="10" y="127"/>
                      </a:lnTo>
                      <a:lnTo>
                        <a:pt x="10" y="116"/>
                      </a:lnTo>
                      <a:lnTo>
                        <a:pt x="12" y="112"/>
                      </a:lnTo>
                      <a:lnTo>
                        <a:pt x="11" y="104"/>
                      </a:lnTo>
                      <a:lnTo>
                        <a:pt x="7" y="91"/>
                      </a:lnTo>
                      <a:lnTo>
                        <a:pt x="2" y="74"/>
                      </a:lnTo>
                      <a:lnTo>
                        <a:pt x="0" y="59"/>
                      </a:lnTo>
                      <a:lnTo>
                        <a:pt x="0" y="46"/>
                      </a:lnTo>
                      <a:lnTo>
                        <a:pt x="2" y="36"/>
                      </a:lnTo>
                      <a:lnTo>
                        <a:pt x="3" y="31"/>
                      </a:lnTo>
                      <a:lnTo>
                        <a:pt x="6" y="24"/>
                      </a:lnTo>
                      <a:lnTo>
                        <a:pt x="10" y="18"/>
                      </a:lnTo>
                      <a:lnTo>
                        <a:pt x="20" y="10"/>
                      </a:lnTo>
                    </a:path>
                  </a:pathLst>
                </a:custGeom>
                <a:solidFill>
                  <a:srgbClr val="000060"/>
                </a:solidFill>
                <a:ln w="12699" cap="rnd">
                  <a:solidFill>
                    <a:srgbClr val="000000"/>
                  </a:solidFill>
                  <a:round/>
                  <a:headEnd type="none" w="sm" len="sm"/>
                  <a:tailEnd type="none" w="sm" len="sm"/>
                </a:ln>
              </p:spPr>
              <p:txBody>
                <a:bodyPr/>
                <a:lstStyle/>
                <a:p>
                  <a:endParaRPr lang="ru-RU"/>
                </a:p>
              </p:txBody>
            </p:sp>
            <p:sp>
              <p:nvSpPr>
                <p:cNvPr id="3432" name="Freeform 106"/>
                <p:cNvSpPr>
                  <a:spLocks/>
                </p:cNvSpPr>
                <p:nvPr/>
              </p:nvSpPr>
              <p:spPr bwMode="auto">
                <a:xfrm>
                  <a:off x="455" y="2228"/>
                  <a:ext cx="109" cy="92"/>
                </a:xfrm>
                <a:custGeom>
                  <a:avLst/>
                  <a:gdLst>
                    <a:gd name="T0" fmla="*/ 10 w 109"/>
                    <a:gd name="T1" fmla="*/ 0 h 92"/>
                    <a:gd name="T2" fmla="*/ 16 w 109"/>
                    <a:gd name="T3" fmla="*/ 0 h 92"/>
                    <a:gd name="T4" fmla="*/ 22 w 109"/>
                    <a:gd name="T5" fmla="*/ 4 h 92"/>
                    <a:gd name="T6" fmla="*/ 25 w 109"/>
                    <a:gd name="T7" fmla="*/ 9 h 92"/>
                    <a:gd name="T8" fmla="*/ 25 w 109"/>
                    <a:gd name="T9" fmla="*/ 15 h 92"/>
                    <a:gd name="T10" fmla="*/ 28 w 109"/>
                    <a:gd name="T11" fmla="*/ 25 h 92"/>
                    <a:gd name="T12" fmla="*/ 31 w 109"/>
                    <a:gd name="T13" fmla="*/ 34 h 92"/>
                    <a:gd name="T14" fmla="*/ 36 w 109"/>
                    <a:gd name="T15" fmla="*/ 44 h 92"/>
                    <a:gd name="T16" fmla="*/ 38 w 109"/>
                    <a:gd name="T17" fmla="*/ 52 h 92"/>
                    <a:gd name="T18" fmla="*/ 41 w 109"/>
                    <a:gd name="T19" fmla="*/ 60 h 92"/>
                    <a:gd name="T20" fmla="*/ 32 w 109"/>
                    <a:gd name="T21" fmla="*/ 63 h 92"/>
                    <a:gd name="T22" fmla="*/ 42 w 109"/>
                    <a:gd name="T23" fmla="*/ 61 h 92"/>
                    <a:gd name="T24" fmla="*/ 45 w 109"/>
                    <a:gd name="T25" fmla="*/ 65 h 92"/>
                    <a:gd name="T26" fmla="*/ 41 w 109"/>
                    <a:gd name="T27" fmla="*/ 68 h 92"/>
                    <a:gd name="T28" fmla="*/ 47 w 109"/>
                    <a:gd name="T29" fmla="*/ 67 h 92"/>
                    <a:gd name="T30" fmla="*/ 55 w 109"/>
                    <a:gd name="T31" fmla="*/ 68 h 92"/>
                    <a:gd name="T32" fmla="*/ 65 w 109"/>
                    <a:gd name="T33" fmla="*/ 71 h 92"/>
                    <a:gd name="T34" fmla="*/ 77 w 109"/>
                    <a:gd name="T35" fmla="*/ 74 h 92"/>
                    <a:gd name="T36" fmla="*/ 87 w 109"/>
                    <a:gd name="T37" fmla="*/ 75 h 92"/>
                    <a:gd name="T38" fmla="*/ 97 w 109"/>
                    <a:gd name="T39" fmla="*/ 76 h 92"/>
                    <a:gd name="T40" fmla="*/ 105 w 109"/>
                    <a:gd name="T41" fmla="*/ 75 h 92"/>
                    <a:gd name="T42" fmla="*/ 106 w 109"/>
                    <a:gd name="T43" fmla="*/ 78 h 92"/>
                    <a:gd name="T44" fmla="*/ 108 w 109"/>
                    <a:gd name="T45" fmla="*/ 81 h 92"/>
                    <a:gd name="T46" fmla="*/ 108 w 109"/>
                    <a:gd name="T47" fmla="*/ 85 h 92"/>
                    <a:gd name="T48" fmla="*/ 100 w 109"/>
                    <a:gd name="T49" fmla="*/ 88 h 92"/>
                    <a:gd name="T50" fmla="*/ 98 w 109"/>
                    <a:gd name="T51" fmla="*/ 85 h 92"/>
                    <a:gd name="T52" fmla="*/ 97 w 109"/>
                    <a:gd name="T53" fmla="*/ 88 h 92"/>
                    <a:gd name="T54" fmla="*/ 86 w 109"/>
                    <a:gd name="T55" fmla="*/ 89 h 92"/>
                    <a:gd name="T56" fmla="*/ 65 w 109"/>
                    <a:gd name="T57" fmla="*/ 91 h 92"/>
                    <a:gd name="T58" fmla="*/ 38 w 109"/>
                    <a:gd name="T59" fmla="*/ 86 h 92"/>
                    <a:gd name="T60" fmla="*/ 32 w 109"/>
                    <a:gd name="T61" fmla="*/ 85 h 92"/>
                    <a:gd name="T62" fmla="*/ 23 w 109"/>
                    <a:gd name="T63" fmla="*/ 72 h 92"/>
                    <a:gd name="T64" fmla="*/ 12 w 109"/>
                    <a:gd name="T65" fmla="*/ 51 h 92"/>
                    <a:gd name="T66" fmla="*/ 4 w 109"/>
                    <a:gd name="T67" fmla="*/ 28 h 92"/>
                    <a:gd name="T68" fmla="*/ 0 w 109"/>
                    <a:gd name="T69" fmla="*/ 19 h 92"/>
                    <a:gd name="T70" fmla="*/ 2 w 109"/>
                    <a:gd name="T71" fmla="*/ 9 h 92"/>
                    <a:gd name="T72" fmla="*/ 5 w 109"/>
                    <a:gd name="T73" fmla="*/ 2 h 92"/>
                    <a:gd name="T74" fmla="*/ 10 w 109"/>
                    <a:gd name="T75" fmla="*/ 0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2"/>
                    <a:gd name="T116" fmla="*/ 109 w 109"/>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2">
                      <a:moveTo>
                        <a:pt x="10" y="0"/>
                      </a:moveTo>
                      <a:lnTo>
                        <a:pt x="16" y="0"/>
                      </a:lnTo>
                      <a:lnTo>
                        <a:pt x="22" y="4"/>
                      </a:lnTo>
                      <a:lnTo>
                        <a:pt x="25" y="9"/>
                      </a:lnTo>
                      <a:lnTo>
                        <a:pt x="25" y="15"/>
                      </a:lnTo>
                      <a:lnTo>
                        <a:pt x="28" y="25"/>
                      </a:lnTo>
                      <a:lnTo>
                        <a:pt x="31" y="34"/>
                      </a:lnTo>
                      <a:lnTo>
                        <a:pt x="36" y="44"/>
                      </a:lnTo>
                      <a:lnTo>
                        <a:pt x="38" y="52"/>
                      </a:lnTo>
                      <a:lnTo>
                        <a:pt x="41" y="60"/>
                      </a:lnTo>
                      <a:lnTo>
                        <a:pt x="32" y="63"/>
                      </a:lnTo>
                      <a:lnTo>
                        <a:pt x="42" y="61"/>
                      </a:lnTo>
                      <a:lnTo>
                        <a:pt x="45" y="65"/>
                      </a:lnTo>
                      <a:lnTo>
                        <a:pt x="41" y="68"/>
                      </a:lnTo>
                      <a:lnTo>
                        <a:pt x="47" y="67"/>
                      </a:lnTo>
                      <a:lnTo>
                        <a:pt x="55" y="68"/>
                      </a:lnTo>
                      <a:lnTo>
                        <a:pt x="65" y="71"/>
                      </a:lnTo>
                      <a:lnTo>
                        <a:pt x="77" y="74"/>
                      </a:lnTo>
                      <a:lnTo>
                        <a:pt x="87" y="75"/>
                      </a:lnTo>
                      <a:lnTo>
                        <a:pt x="97" y="76"/>
                      </a:lnTo>
                      <a:lnTo>
                        <a:pt x="105" y="75"/>
                      </a:lnTo>
                      <a:lnTo>
                        <a:pt x="106" y="78"/>
                      </a:lnTo>
                      <a:lnTo>
                        <a:pt x="108" y="81"/>
                      </a:lnTo>
                      <a:lnTo>
                        <a:pt x="108" y="85"/>
                      </a:lnTo>
                      <a:lnTo>
                        <a:pt x="100" y="88"/>
                      </a:lnTo>
                      <a:lnTo>
                        <a:pt x="98" y="85"/>
                      </a:lnTo>
                      <a:lnTo>
                        <a:pt x="97" y="88"/>
                      </a:lnTo>
                      <a:lnTo>
                        <a:pt x="86" y="89"/>
                      </a:lnTo>
                      <a:lnTo>
                        <a:pt x="65" y="91"/>
                      </a:lnTo>
                      <a:lnTo>
                        <a:pt x="38" y="86"/>
                      </a:lnTo>
                      <a:lnTo>
                        <a:pt x="32" y="85"/>
                      </a:lnTo>
                      <a:lnTo>
                        <a:pt x="23" y="72"/>
                      </a:lnTo>
                      <a:lnTo>
                        <a:pt x="12" y="51"/>
                      </a:lnTo>
                      <a:lnTo>
                        <a:pt x="4" y="28"/>
                      </a:lnTo>
                      <a:lnTo>
                        <a:pt x="0" y="19"/>
                      </a:lnTo>
                      <a:lnTo>
                        <a:pt x="2" y="9"/>
                      </a:lnTo>
                      <a:lnTo>
                        <a:pt x="5" y="2"/>
                      </a:lnTo>
                      <a:lnTo>
                        <a:pt x="10" y="0"/>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33" name="Freeform 107"/>
                <p:cNvSpPr>
                  <a:spLocks/>
                </p:cNvSpPr>
                <p:nvPr/>
              </p:nvSpPr>
              <p:spPr bwMode="auto">
                <a:xfrm>
                  <a:off x="470" y="2225"/>
                  <a:ext cx="42" cy="72"/>
                </a:xfrm>
                <a:custGeom>
                  <a:avLst/>
                  <a:gdLst>
                    <a:gd name="T0" fmla="*/ 5 w 42"/>
                    <a:gd name="T1" fmla="*/ 0 h 72"/>
                    <a:gd name="T2" fmla="*/ 0 w 42"/>
                    <a:gd name="T3" fmla="*/ 3 h 72"/>
                    <a:gd name="T4" fmla="*/ 2 w 42"/>
                    <a:gd name="T5" fmla="*/ 5 h 72"/>
                    <a:gd name="T6" fmla="*/ 6 w 42"/>
                    <a:gd name="T7" fmla="*/ 9 h 72"/>
                    <a:gd name="T8" fmla="*/ 12 w 42"/>
                    <a:gd name="T9" fmla="*/ 13 h 72"/>
                    <a:gd name="T10" fmla="*/ 15 w 42"/>
                    <a:gd name="T11" fmla="*/ 25 h 72"/>
                    <a:gd name="T12" fmla="*/ 18 w 42"/>
                    <a:gd name="T13" fmla="*/ 33 h 72"/>
                    <a:gd name="T14" fmla="*/ 23 w 42"/>
                    <a:gd name="T15" fmla="*/ 38 h 72"/>
                    <a:gd name="T16" fmla="*/ 27 w 42"/>
                    <a:gd name="T17" fmla="*/ 44 h 72"/>
                    <a:gd name="T18" fmla="*/ 22 w 42"/>
                    <a:gd name="T19" fmla="*/ 40 h 72"/>
                    <a:gd name="T20" fmla="*/ 17 w 42"/>
                    <a:gd name="T21" fmla="*/ 34 h 72"/>
                    <a:gd name="T22" fmla="*/ 22 w 42"/>
                    <a:gd name="T23" fmla="*/ 44 h 72"/>
                    <a:gd name="T24" fmla="*/ 24 w 42"/>
                    <a:gd name="T25" fmla="*/ 51 h 72"/>
                    <a:gd name="T26" fmla="*/ 28 w 42"/>
                    <a:gd name="T27" fmla="*/ 59 h 72"/>
                    <a:gd name="T28" fmla="*/ 29 w 42"/>
                    <a:gd name="T29" fmla="*/ 64 h 72"/>
                    <a:gd name="T30" fmla="*/ 31 w 42"/>
                    <a:gd name="T31" fmla="*/ 66 h 72"/>
                    <a:gd name="T32" fmla="*/ 34 w 42"/>
                    <a:gd name="T33" fmla="*/ 69 h 72"/>
                    <a:gd name="T34" fmla="*/ 38 w 42"/>
                    <a:gd name="T35" fmla="*/ 71 h 72"/>
                    <a:gd name="T36" fmla="*/ 38 w 42"/>
                    <a:gd name="T37" fmla="*/ 65 h 72"/>
                    <a:gd name="T38" fmla="*/ 38 w 42"/>
                    <a:gd name="T39" fmla="*/ 61 h 72"/>
                    <a:gd name="T40" fmla="*/ 41 w 42"/>
                    <a:gd name="T41" fmla="*/ 56 h 72"/>
                    <a:gd name="T42" fmla="*/ 41 w 42"/>
                    <a:gd name="T43" fmla="*/ 51 h 72"/>
                    <a:gd name="T44" fmla="*/ 38 w 42"/>
                    <a:gd name="T45" fmla="*/ 45 h 72"/>
                    <a:gd name="T46" fmla="*/ 35 w 42"/>
                    <a:gd name="T47" fmla="*/ 40 h 72"/>
                    <a:gd name="T48" fmla="*/ 32 w 42"/>
                    <a:gd name="T49" fmla="*/ 36 h 72"/>
                    <a:gd name="T50" fmla="*/ 28 w 42"/>
                    <a:gd name="T51" fmla="*/ 34 h 72"/>
                    <a:gd name="T52" fmla="*/ 23 w 42"/>
                    <a:gd name="T53" fmla="*/ 27 h 72"/>
                    <a:gd name="T54" fmla="*/ 18 w 42"/>
                    <a:gd name="T55" fmla="*/ 20 h 72"/>
                    <a:gd name="T56" fmla="*/ 23 w 42"/>
                    <a:gd name="T57" fmla="*/ 23 h 72"/>
                    <a:gd name="T58" fmla="*/ 27 w 42"/>
                    <a:gd name="T59" fmla="*/ 30 h 72"/>
                    <a:gd name="T60" fmla="*/ 31 w 42"/>
                    <a:gd name="T61" fmla="*/ 35 h 72"/>
                    <a:gd name="T62" fmla="*/ 27 w 42"/>
                    <a:gd name="T63" fmla="*/ 27 h 72"/>
                    <a:gd name="T64" fmla="*/ 22 w 42"/>
                    <a:gd name="T65" fmla="*/ 17 h 72"/>
                    <a:gd name="T66" fmla="*/ 16 w 42"/>
                    <a:gd name="T67" fmla="*/ 7 h 72"/>
                    <a:gd name="T68" fmla="*/ 12 w 42"/>
                    <a:gd name="T69" fmla="*/ 3 h 72"/>
                    <a:gd name="T70" fmla="*/ 5 w 42"/>
                    <a:gd name="T71" fmla="*/ 0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2"/>
                    <a:gd name="T109" fmla="*/ 0 h 72"/>
                    <a:gd name="T110" fmla="*/ 42 w 42"/>
                    <a:gd name="T111" fmla="*/ 72 h 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2" h="72">
                      <a:moveTo>
                        <a:pt x="5" y="0"/>
                      </a:moveTo>
                      <a:lnTo>
                        <a:pt x="0" y="3"/>
                      </a:lnTo>
                      <a:lnTo>
                        <a:pt x="2" y="5"/>
                      </a:lnTo>
                      <a:lnTo>
                        <a:pt x="6" y="9"/>
                      </a:lnTo>
                      <a:lnTo>
                        <a:pt x="12" y="13"/>
                      </a:lnTo>
                      <a:lnTo>
                        <a:pt x="15" y="25"/>
                      </a:lnTo>
                      <a:lnTo>
                        <a:pt x="18" y="33"/>
                      </a:lnTo>
                      <a:lnTo>
                        <a:pt x="23" y="38"/>
                      </a:lnTo>
                      <a:lnTo>
                        <a:pt x="27" y="44"/>
                      </a:lnTo>
                      <a:lnTo>
                        <a:pt x="22" y="40"/>
                      </a:lnTo>
                      <a:lnTo>
                        <a:pt x="17" y="34"/>
                      </a:lnTo>
                      <a:lnTo>
                        <a:pt x="22" y="44"/>
                      </a:lnTo>
                      <a:lnTo>
                        <a:pt x="24" y="51"/>
                      </a:lnTo>
                      <a:lnTo>
                        <a:pt x="28" y="59"/>
                      </a:lnTo>
                      <a:lnTo>
                        <a:pt x="29" y="64"/>
                      </a:lnTo>
                      <a:lnTo>
                        <a:pt x="31" y="66"/>
                      </a:lnTo>
                      <a:lnTo>
                        <a:pt x="34" y="69"/>
                      </a:lnTo>
                      <a:lnTo>
                        <a:pt x="38" y="71"/>
                      </a:lnTo>
                      <a:lnTo>
                        <a:pt x="38" y="65"/>
                      </a:lnTo>
                      <a:lnTo>
                        <a:pt x="38" y="61"/>
                      </a:lnTo>
                      <a:lnTo>
                        <a:pt x="41" y="56"/>
                      </a:lnTo>
                      <a:lnTo>
                        <a:pt x="41" y="51"/>
                      </a:lnTo>
                      <a:lnTo>
                        <a:pt x="38" y="45"/>
                      </a:lnTo>
                      <a:lnTo>
                        <a:pt x="35" y="40"/>
                      </a:lnTo>
                      <a:lnTo>
                        <a:pt x="32" y="36"/>
                      </a:lnTo>
                      <a:lnTo>
                        <a:pt x="28" y="34"/>
                      </a:lnTo>
                      <a:lnTo>
                        <a:pt x="23" y="27"/>
                      </a:lnTo>
                      <a:lnTo>
                        <a:pt x="18" y="20"/>
                      </a:lnTo>
                      <a:lnTo>
                        <a:pt x="23" y="23"/>
                      </a:lnTo>
                      <a:lnTo>
                        <a:pt x="27" y="30"/>
                      </a:lnTo>
                      <a:lnTo>
                        <a:pt x="31" y="35"/>
                      </a:lnTo>
                      <a:lnTo>
                        <a:pt x="27" y="27"/>
                      </a:lnTo>
                      <a:lnTo>
                        <a:pt x="22" y="17"/>
                      </a:lnTo>
                      <a:lnTo>
                        <a:pt x="16" y="7"/>
                      </a:lnTo>
                      <a:lnTo>
                        <a:pt x="12" y="3"/>
                      </a:lnTo>
                      <a:lnTo>
                        <a:pt x="5" y="0"/>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34" name="Freeform 108"/>
                <p:cNvSpPr>
                  <a:spLocks/>
                </p:cNvSpPr>
                <p:nvPr/>
              </p:nvSpPr>
              <p:spPr bwMode="auto">
                <a:xfrm>
                  <a:off x="438" y="2220"/>
                  <a:ext cx="167" cy="212"/>
                </a:xfrm>
                <a:custGeom>
                  <a:avLst/>
                  <a:gdLst>
                    <a:gd name="T0" fmla="*/ 25 w 167"/>
                    <a:gd name="T1" fmla="*/ 9 h 212"/>
                    <a:gd name="T2" fmla="*/ 18 w 167"/>
                    <a:gd name="T3" fmla="*/ 25 h 212"/>
                    <a:gd name="T4" fmla="*/ 14 w 167"/>
                    <a:gd name="T5" fmla="*/ 47 h 212"/>
                    <a:gd name="T6" fmla="*/ 18 w 167"/>
                    <a:gd name="T7" fmla="*/ 40 h 212"/>
                    <a:gd name="T8" fmla="*/ 24 w 167"/>
                    <a:gd name="T9" fmla="*/ 51 h 212"/>
                    <a:gd name="T10" fmla="*/ 24 w 167"/>
                    <a:gd name="T11" fmla="*/ 74 h 212"/>
                    <a:gd name="T12" fmla="*/ 25 w 167"/>
                    <a:gd name="T13" fmla="*/ 66 h 212"/>
                    <a:gd name="T14" fmla="*/ 40 w 167"/>
                    <a:gd name="T15" fmla="*/ 83 h 212"/>
                    <a:gd name="T16" fmla="*/ 60 w 167"/>
                    <a:gd name="T17" fmla="*/ 97 h 212"/>
                    <a:gd name="T18" fmla="*/ 60 w 167"/>
                    <a:gd name="T19" fmla="*/ 104 h 212"/>
                    <a:gd name="T20" fmla="*/ 65 w 167"/>
                    <a:gd name="T21" fmla="*/ 102 h 212"/>
                    <a:gd name="T22" fmla="*/ 68 w 167"/>
                    <a:gd name="T23" fmla="*/ 112 h 212"/>
                    <a:gd name="T24" fmla="*/ 69 w 167"/>
                    <a:gd name="T25" fmla="*/ 118 h 212"/>
                    <a:gd name="T26" fmla="*/ 53 w 167"/>
                    <a:gd name="T27" fmla="*/ 129 h 212"/>
                    <a:gd name="T28" fmla="*/ 75 w 167"/>
                    <a:gd name="T29" fmla="*/ 125 h 212"/>
                    <a:gd name="T30" fmla="*/ 62 w 167"/>
                    <a:gd name="T31" fmla="*/ 134 h 212"/>
                    <a:gd name="T32" fmla="*/ 83 w 167"/>
                    <a:gd name="T33" fmla="*/ 127 h 212"/>
                    <a:gd name="T34" fmla="*/ 83 w 167"/>
                    <a:gd name="T35" fmla="*/ 133 h 212"/>
                    <a:gd name="T36" fmla="*/ 90 w 167"/>
                    <a:gd name="T37" fmla="*/ 130 h 212"/>
                    <a:gd name="T38" fmla="*/ 134 w 167"/>
                    <a:gd name="T39" fmla="*/ 144 h 212"/>
                    <a:gd name="T40" fmla="*/ 156 w 167"/>
                    <a:gd name="T41" fmla="*/ 164 h 212"/>
                    <a:gd name="T42" fmla="*/ 150 w 167"/>
                    <a:gd name="T43" fmla="*/ 211 h 212"/>
                    <a:gd name="T44" fmla="*/ 123 w 167"/>
                    <a:gd name="T45" fmla="*/ 197 h 212"/>
                    <a:gd name="T46" fmla="*/ 99 w 167"/>
                    <a:gd name="T47" fmla="*/ 179 h 212"/>
                    <a:gd name="T48" fmla="*/ 109 w 167"/>
                    <a:gd name="T49" fmla="*/ 176 h 212"/>
                    <a:gd name="T50" fmla="*/ 102 w 167"/>
                    <a:gd name="T51" fmla="*/ 174 h 212"/>
                    <a:gd name="T52" fmla="*/ 86 w 167"/>
                    <a:gd name="T53" fmla="*/ 176 h 212"/>
                    <a:gd name="T54" fmla="*/ 118 w 167"/>
                    <a:gd name="T55" fmla="*/ 162 h 212"/>
                    <a:gd name="T56" fmla="*/ 22 w 167"/>
                    <a:gd name="T57" fmla="*/ 174 h 212"/>
                    <a:gd name="T58" fmla="*/ 4 w 167"/>
                    <a:gd name="T59" fmla="*/ 165 h 212"/>
                    <a:gd name="T60" fmla="*/ 3 w 167"/>
                    <a:gd name="T61" fmla="*/ 145 h 212"/>
                    <a:gd name="T62" fmla="*/ 12 w 167"/>
                    <a:gd name="T63" fmla="*/ 119 h 212"/>
                    <a:gd name="T64" fmla="*/ 33 w 167"/>
                    <a:gd name="T65" fmla="*/ 131 h 212"/>
                    <a:gd name="T66" fmla="*/ 20 w 167"/>
                    <a:gd name="T67" fmla="*/ 112 h 212"/>
                    <a:gd name="T68" fmla="*/ 33 w 167"/>
                    <a:gd name="T69" fmla="*/ 108 h 212"/>
                    <a:gd name="T70" fmla="*/ 25 w 167"/>
                    <a:gd name="T71" fmla="*/ 98 h 212"/>
                    <a:gd name="T72" fmla="*/ 19 w 167"/>
                    <a:gd name="T73" fmla="*/ 102 h 212"/>
                    <a:gd name="T74" fmla="*/ 6 w 167"/>
                    <a:gd name="T75" fmla="*/ 73 h 212"/>
                    <a:gd name="T76" fmla="*/ 5 w 167"/>
                    <a:gd name="T77" fmla="*/ 45 h 212"/>
                    <a:gd name="T78" fmla="*/ 2 w 167"/>
                    <a:gd name="T79" fmla="*/ 61 h 212"/>
                    <a:gd name="T80" fmla="*/ 1 w 167"/>
                    <a:gd name="T81" fmla="*/ 41 h 212"/>
                    <a:gd name="T82" fmla="*/ 10 w 167"/>
                    <a:gd name="T83" fmla="*/ 21 h 212"/>
                    <a:gd name="T84" fmla="*/ 0 w 167"/>
                    <a:gd name="T85" fmla="*/ 38 h 212"/>
                    <a:gd name="T86" fmla="*/ 6 w 167"/>
                    <a:gd name="T87" fmla="*/ 17 h 212"/>
                    <a:gd name="T88" fmla="*/ 21 w 167"/>
                    <a:gd name="T89" fmla="*/ 0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7"/>
                    <a:gd name="T136" fmla="*/ 0 h 212"/>
                    <a:gd name="T137" fmla="*/ 167 w 167"/>
                    <a:gd name="T138" fmla="*/ 212 h 21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7" h="212">
                      <a:moveTo>
                        <a:pt x="34" y="3"/>
                      </a:moveTo>
                      <a:lnTo>
                        <a:pt x="30" y="8"/>
                      </a:lnTo>
                      <a:lnTo>
                        <a:pt x="25" y="9"/>
                      </a:lnTo>
                      <a:lnTo>
                        <a:pt x="19" y="15"/>
                      </a:lnTo>
                      <a:lnTo>
                        <a:pt x="18" y="19"/>
                      </a:lnTo>
                      <a:lnTo>
                        <a:pt x="18" y="25"/>
                      </a:lnTo>
                      <a:lnTo>
                        <a:pt x="18" y="30"/>
                      </a:lnTo>
                      <a:lnTo>
                        <a:pt x="16" y="38"/>
                      </a:lnTo>
                      <a:lnTo>
                        <a:pt x="14" y="47"/>
                      </a:lnTo>
                      <a:lnTo>
                        <a:pt x="14" y="56"/>
                      </a:lnTo>
                      <a:lnTo>
                        <a:pt x="16" y="46"/>
                      </a:lnTo>
                      <a:lnTo>
                        <a:pt x="18" y="40"/>
                      </a:lnTo>
                      <a:lnTo>
                        <a:pt x="18" y="35"/>
                      </a:lnTo>
                      <a:lnTo>
                        <a:pt x="21" y="43"/>
                      </a:lnTo>
                      <a:lnTo>
                        <a:pt x="24" y="51"/>
                      </a:lnTo>
                      <a:lnTo>
                        <a:pt x="25" y="57"/>
                      </a:lnTo>
                      <a:lnTo>
                        <a:pt x="24" y="65"/>
                      </a:lnTo>
                      <a:lnTo>
                        <a:pt x="24" y="74"/>
                      </a:lnTo>
                      <a:lnTo>
                        <a:pt x="25" y="83"/>
                      </a:lnTo>
                      <a:lnTo>
                        <a:pt x="25" y="73"/>
                      </a:lnTo>
                      <a:lnTo>
                        <a:pt x="25" y="66"/>
                      </a:lnTo>
                      <a:lnTo>
                        <a:pt x="28" y="60"/>
                      </a:lnTo>
                      <a:lnTo>
                        <a:pt x="34" y="75"/>
                      </a:lnTo>
                      <a:lnTo>
                        <a:pt x="40" y="83"/>
                      </a:lnTo>
                      <a:lnTo>
                        <a:pt x="42" y="87"/>
                      </a:lnTo>
                      <a:lnTo>
                        <a:pt x="46" y="93"/>
                      </a:lnTo>
                      <a:lnTo>
                        <a:pt x="60" y="97"/>
                      </a:lnTo>
                      <a:lnTo>
                        <a:pt x="66" y="98"/>
                      </a:lnTo>
                      <a:lnTo>
                        <a:pt x="65" y="101"/>
                      </a:lnTo>
                      <a:lnTo>
                        <a:pt x="60" y="104"/>
                      </a:lnTo>
                      <a:lnTo>
                        <a:pt x="46" y="111"/>
                      </a:lnTo>
                      <a:lnTo>
                        <a:pt x="59" y="106"/>
                      </a:lnTo>
                      <a:lnTo>
                        <a:pt x="65" y="102"/>
                      </a:lnTo>
                      <a:lnTo>
                        <a:pt x="71" y="98"/>
                      </a:lnTo>
                      <a:lnTo>
                        <a:pt x="70" y="107"/>
                      </a:lnTo>
                      <a:lnTo>
                        <a:pt x="68" y="112"/>
                      </a:lnTo>
                      <a:lnTo>
                        <a:pt x="61" y="116"/>
                      </a:lnTo>
                      <a:lnTo>
                        <a:pt x="69" y="116"/>
                      </a:lnTo>
                      <a:lnTo>
                        <a:pt x="69" y="118"/>
                      </a:lnTo>
                      <a:lnTo>
                        <a:pt x="68" y="122"/>
                      </a:lnTo>
                      <a:lnTo>
                        <a:pt x="65" y="124"/>
                      </a:lnTo>
                      <a:lnTo>
                        <a:pt x="53" y="129"/>
                      </a:lnTo>
                      <a:lnTo>
                        <a:pt x="69" y="125"/>
                      </a:lnTo>
                      <a:lnTo>
                        <a:pt x="72" y="124"/>
                      </a:lnTo>
                      <a:lnTo>
                        <a:pt x="75" y="125"/>
                      </a:lnTo>
                      <a:lnTo>
                        <a:pt x="75" y="127"/>
                      </a:lnTo>
                      <a:lnTo>
                        <a:pt x="71" y="130"/>
                      </a:lnTo>
                      <a:lnTo>
                        <a:pt x="62" y="134"/>
                      </a:lnTo>
                      <a:lnTo>
                        <a:pt x="75" y="130"/>
                      </a:lnTo>
                      <a:lnTo>
                        <a:pt x="78" y="127"/>
                      </a:lnTo>
                      <a:lnTo>
                        <a:pt x="83" y="127"/>
                      </a:lnTo>
                      <a:lnTo>
                        <a:pt x="86" y="128"/>
                      </a:lnTo>
                      <a:lnTo>
                        <a:pt x="85" y="131"/>
                      </a:lnTo>
                      <a:lnTo>
                        <a:pt x="83" y="133"/>
                      </a:lnTo>
                      <a:lnTo>
                        <a:pt x="75" y="137"/>
                      </a:lnTo>
                      <a:lnTo>
                        <a:pt x="85" y="134"/>
                      </a:lnTo>
                      <a:lnTo>
                        <a:pt x="90" y="130"/>
                      </a:lnTo>
                      <a:lnTo>
                        <a:pt x="96" y="132"/>
                      </a:lnTo>
                      <a:lnTo>
                        <a:pt x="116" y="138"/>
                      </a:lnTo>
                      <a:lnTo>
                        <a:pt x="134" y="144"/>
                      </a:lnTo>
                      <a:lnTo>
                        <a:pt x="147" y="149"/>
                      </a:lnTo>
                      <a:lnTo>
                        <a:pt x="151" y="155"/>
                      </a:lnTo>
                      <a:lnTo>
                        <a:pt x="156" y="164"/>
                      </a:lnTo>
                      <a:lnTo>
                        <a:pt x="162" y="180"/>
                      </a:lnTo>
                      <a:lnTo>
                        <a:pt x="166" y="207"/>
                      </a:lnTo>
                      <a:lnTo>
                        <a:pt x="150" y="211"/>
                      </a:lnTo>
                      <a:lnTo>
                        <a:pt x="136" y="209"/>
                      </a:lnTo>
                      <a:lnTo>
                        <a:pt x="122" y="206"/>
                      </a:lnTo>
                      <a:lnTo>
                        <a:pt x="123" y="197"/>
                      </a:lnTo>
                      <a:lnTo>
                        <a:pt x="128" y="182"/>
                      </a:lnTo>
                      <a:lnTo>
                        <a:pt x="103" y="180"/>
                      </a:lnTo>
                      <a:lnTo>
                        <a:pt x="99" y="179"/>
                      </a:lnTo>
                      <a:lnTo>
                        <a:pt x="114" y="176"/>
                      </a:lnTo>
                      <a:lnTo>
                        <a:pt x="137" y="168"/>
                      </a:lnTo>
                      <a:lnTo>
                        <a:pt x="109" y="176"/>
                      </a:lnTo>
                      <a:lnTo>
                        <a:pt x="97" y="178"/>
                      </a:lnTo>
                      <a:lnTo>
                        <a:pt x="87" y="176"/>
                      </a:lnTo>
                      <a:lnTo>
                        <a:pt x="102" y="174"/>
                      </a:lnTo>
                      <a:lnTo>
                        <a:pt x="131" y="165"/>
                      </a:lnTo>
                      <a:lnTo>
                        <a:pt x="99" y="173"/>
                      </a:lnTo>
                      <a:lnTo>
                        <a:pt x="86" y="176"/>
                      </a:lnTo>
                      <a:lnTo>
                        <a:pt x="83" y="175"/>
                      </a:lnTo>
                      <a:lnTo>
                        <a:pt x="96" y="171"/>
                      </a:lnTo>
                      <a:lnTo>
                        <a:pt x="118" y="162"/>
                      </a:lnTo>
                      <a:lnTo>
                        <a:pt x="92" y="171"/>
                      </a:lnTo>
                      <a:lnTo>
                        <a:pt x="78" y="175"/>
                      </a:lnTo>
                      <a:lnTo>
                        <a:pt x="22" y="174"/>
                      </a:lnTo>
                      <a:lnTo>
                        <a:pt x="16" y="173"/>
                      </a:lnTo>
                      <a:lnTo>
                        <a:pt x="10" y="170"/>
                      </a:lnTo>
                      <a:lnTo>
                        <a:pt x="4" y="165"/>
                      </a:lnTo>
                      <a:lnTo>
                        <a:pt x="2" y="159"/>
                      </a:lnTo>
                      <a:lnTo>
                        <a:pt x="2" y="153"/>
                      </a:lnTo>
                      <a:lnTo>
                        <a:pt x="3" y="145"/>
                      </a:lnTo>
                      <a:lnTo>
                        <a:pt x="7" y="135"/>
                      </a:lnTo>
                      <a:lnTo>
                        <a:pt x="10" y="127"/>
                      </a:lnTo>
                      <a:lnTo>
                        <a:pt x="12" y="119"/>
                      </a:lnTo>
                      <a:lnTo>
                        <a:pt x="16" y="118"/>
                      </a:lnTo>
                      <a:lnTo>
                        <a:pt x="21" y="123"/>
                      </a:lnTo>
                      <a:lnTo>
                        <a:pt x="33" y="131"/>
                      </a:lnTo>
                      <a:lnTo>
                        <a:pt x="21" y="123"/>
                      </a:lnTo>
                      <a:lnTo>
                        <a:pt x="18" y="117"/>
                      </a:lnTo>
                      <a:lnTo>
                        <a:pt x="20" y="112"/>
                      </a:lnTo>
                      <a:lnTo>
                        <a:pt x="34" y="108"/>
                      </a:lnTo>
                      <a:lnTo>
                        <a:pt x="45" y="104"/>
                      </a:lnTo>
                      <a:lnTo>
                        <a:pt x="33" y="108"/>
                      </a:lnTo>
                      <a:lnTo>
                        <a:pt x="20" y="110"/>
                      </a:lnTo>
                      <a:lnTo>
                        <a:pt x="21" y="103"/>
                      </a:lnTo>
                      <a:lnTo>
                        <a:pt x="25" y="98"/>
                      </a:lnTo>
                      <a:lnTo>
                        <a:pt x="30" y="89"/>
                      </a:lnTo>
                      <a:lnTo>
                        <a:pt x="25" y="97"/>
                      </a:lnTo>
                      <a:lnTo>
                        <a:pt x="19" y="102"/>
                      </a:lnTo>
                      <a:lnTo>
                        <a:pt x="14" y="101"/>
                      </a:lnTo>
                      <a:lnTo>
                        <a:pt x="10" y="87"/>
                      </a:lnTo>
                      <a:lnTo>
                        <a:pt x="6" y="73"/>
                      </a:lnTo>
                      <a:lnTo>
                        <a:pt x="3" y="63"/>
                      </a:lnTo>
                      <a:lnTo>
                        <a:pt x="4" y="55"/>
                      </a:lnTo>
                      <a:lnTo>
                        <a:pt x="5" y="45"/>
                      </a:lnTo>
                      <a:lnTo>
                        <a:pt x="3" y="50"/>
                      </a:lnTo>
                      <a:lnTo>
                        <a:pt x="2" y="56"/>
                      </a:lnTo>
                      <a:lnTo>
                        <a:pt x="2" y="61"/>
                      </a:lnTo>
                      <a:lnTo>
                        <a:pt x="1" y="52"/>
                      </a:lnTo>
                      <a:lnTo>
                        <a:pt x="1" y="46"/>
                      </a:lnTo>
                      <a:lnTo>
                        <a:pt x="1" y="41"/>
                      </a:lnTo>
                      <a:lnTo>
                        <a:pt x="2" y="34"/>
                      </a:lnTo>
                      <a:lnTo>
                        <a:pt x="6" y="26"/>
                      </a:lnTo>
                      <a:lnTo>
                        <a:pt x="10" y="21"/>
                      </a:lnTo>
                      <a:lnTo>
                        <a:pt x="6" y="26"/>
                      </a:lnTo>
                      <a:lnTo>
                        <a:pt x="3" y="30"/>
                      </a:lnTo>
                      <a:lnTo>
                        <a:pt x="0" y="38"/>
                      </a:lnTo>
                      <a:lnTo>
                        <a:pt x="1" y="33"/>
                      </a:lnTo>
                      <a:lnTo>
                        <a:pt x="2" y="25"/>
                      </a:lnTo>
                      <a:lnTo>
                        <a:pt x="6" y="17"/>
                      </a:lnTo>
                      <a:lnTo>
                        <a:pt x="10" y="9"/>
                      </a:lnTo>
                      <a:lnTo>
                        <a:pt x="14" y="5"/>
                      </a:lnTo>
                      <a:lnTo>
                        <a:pt x="21" y="0"/>
                      </a:lnTo>
                      <a:lnTo>
                        <a:pt x="28" y="0"/>
                      </a:lnTo>
                      <a:lnTo>
                        <a:pt x="34" y="3"/>
                      </a:lnTo>
                    </a:path>
                  </a:pathLst>
                </a:custGeom>
                <a:solidFill>
                  <a:srgbClr val="0000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35" name="Freeform 109"/>
                <p:cNvSpPr>
                  <a:spLocks/>
                </p:cNvSpPr>
                <p:nvPr/>
              </p:nvSpPr>
              <p:spPr bwMode="auto">
                <a:xfrm>
                  <a:off x="449" y="2324"/>
                  <a:ext cx="18" cy="17"/>
                </a:xfrm>
                <a:custGeom>
                  <a:avLst/>
                  <a:gdLst>
                    <a:gd name="T0" fmla="*/ 2 w 18"/>
                    <a:gd name="T1" fmla="*/ 0 h 17"/>
                    <a:gd name="T2" fmla="*/ 17 w 18"/>
                    <a:gd name="T3" fmla="*/ 1 h 17"/>
                    <a:gd name="T4" fmla="*/ 17 w 18"/>
                    <a:gd name="T5" fmla="*/ 8 h 17"/>
                    <a:gd name="T6" fmla="*/ 14 w 18"/>
                    <a:gd name="T7" fmla="*/ 14 h 17"/>
                    <a:gd name="T8" fmla="*/ 2 w 18"/>
                    <a:gd name="T9" fmla="*/ 16 h 17"/>
                    <a:gd name="T10" fmla="*/ 0 w 18"/>
                    <a:gd name="T11" fmla="*/ 14 h 17"/>
                    <a:gd name="T12" fmla="*/ 0 w 18"/>
                    <a:gd name="T13" fmla="*/ 4 h 17"/>
                    <a:gd name="T14" fmla="*/ 2 w 18"/>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7"/>
                    <a:gd name="T26" fmla="*/ 18 w 18"/>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7">
                      <a:moveTo>
                        <a:pt x="2" y="0"/>
                      </a:moveTo>
                      <a:lnTo>
                        <a:pt x="17" y="1"/>
                      </a:lnTo>
                      <a:lnTo>
                        <a:pt x="17" y="8"/>
                      </a:lnTo>
                      <a:lnTo>
                        <a:pt x="14" y="14"/>
                      </a:lnTo>
                      <a:lnTo>
                        <a:pt x="2" y="16"/>
                      </a:lnTo>
                      <a:lnTo>
                        <a:pt x="0" y="14"/>
                      </a:lnTo>
                      <a:lnTo>
                        <a:pt x="0" y="4"/>
                      </a:lnTo>
                      <a:lnTo>
                        <a:pt x="2" y="0"/>
                      </a:lnTo>
                    </a:path>
                  </a:pathLst>
                </a:custGeom>
                <a:solidFill>
                  <a:srgbClr val="0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36" name="Freeform 110"/>
                <p:cNvSpPr>
                  <a:spLocks/>
                </p:cNvSpPr>
                <p:nvPr/>
              </p:nvSpPr>
              <p:spPr bwMode="auto">
                <a:xfrm>
                  <a:off x="461" y="2374"/>
                  <a:ext cx="77" cy="17"/>
                </a:xfrm>
                <a:custGeom>
                  <a:avLst/>
                  <a:gdLst>
                    <a:gd name="T0" fmla="*/ 76 w 77"/>
                    <a:gd name="T1" fmla="*/ 0 h 17"/>
                    <a:gd name="T2" fmla="*/ 55 w 77"/>
                    <a:gd name="T3" fmla="*/ 8 h 17"/>
                    <a:gd name="T4" fmla="*/ 39 w 77"/>
                    <a:gd name="T5" fmla="*/ 10 h 17"/>
                    <a:gd name="T6" fmla="*/ 23 w 77"/>
                    <a:gd name="T7" fmla="*/ 14 h 17"/>
                    <a:gd name="T8" fmla="*/ 11 w 77"/>
                    <a:gd name="T9" fmla="*/ 14 h 17"/>
                    <a:gd name="T10" fmla="*/ 0 w 77"/>
                    <a:gd name="T11" fmla="*/ 14 h 17"/>
                    <a:gd name="T12" fmla="*/ 11 w 77"/>
                    <a:gd name="T13" fmla="*/ 16 h 17"/>
                    <a:gd name="T14" fmla="*/ 29 w 77"/>
                    <a:gd name="T15" fmla="*/ 16 h 17"/>
                    <a:gd name="T16" fmla="*/ 48 w 77"/>
                    <a:gd name="T17" fmla="*/ 12 h 17"/>
                    <a:gd name="T18" fmla="*/ 59 w 77"/>
                    <a:gd name="T19" fmla="*/ 8 h 17"/>
                    <a:gd name="T20" fmla="*/ 76 w 7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
                    <a:gd name="T35" fmla="*/ 77 w 7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
                      <a:moveTo>
                        <a:pt x="76" y="0"/>
                      </a:moveTo>
                      <a:lnTo>
                        <a:pt x="55" y="8"/>
                      </a:lnTo>
                      <a:lnTo>
                        <a:pt x="39" y="10"/>
                      </a:lnTo>
                      <a:lnTo>
                        <a:pt x="23" y="14"/>
                      </a:lnTo>
                      <a:lnTo>
                        <a:pt x="11" y="14"/>
                      </a:lnTo>
                      <a:lnTo>
                        <a:pt x="0" y="14"/>
                      </a:lnTo>
                      <a:lnTo>
                        <a:pt x="11" y="16"/>
                      </a:lnTo>
                      <a:lnTo>
                        <a:pt x="29" y="16"/>
                      </a:lnTo>
                      <a:lnTo>
                        <a:pt x="48" y="12"/>
                      </a:lnTo>
                      <a:lnTo>
                        <a:pt x="59" y="8"/>
                      </a:lnTo>
                      <a:lnTo>
                        <a:pt x="76" y="0"/>
                      </a:lnTo>
                    </a:path>
                  </a:pathLst>
                </a:custGeom>
                <a:solidFill>
                  <a:srgbClr val="00202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37" name="Freeform 111"/>
                <p:cNvSpPr>
                  <a:spLocks/>
                </p:cNvSpPr>
                <p:nvPr/>
              </p:nvSpPr>
              <p:spPr bwMode="auto">
                <a:xfrm>
                  <a:off x="446" y="2152"/>
                  <a:ext cx="66" cy="86"/>
                </a:xfrm>
                <a:custGeom>
                  <a:avLst/>
                  <a:gdLst>
                    <a:gd name="T0" fmla="*/ 36 w 66"/>
                    <a:gd name="T1" fmla="*/ 33 h 86"/>
                    <a:gd name="T2" fmla="*/ 33 w 66"/>
                    <a:gd name="T3" fmla="*/ 29 h 86"/>
                    <a:gd name="T4" fmla="*/ 30 w 66"/>
                    <a:gd name="T5" fmla="*/ 29 h 86"/>
                    <a:gd name="T6" fmla="*/ 28 w 66"/>
                    <a:gd name="T7" fmla="*/ 30 h 86"/>
                    <a:gd name="T8" fmla="*/ 26 w 66"/>
                    <a:gd name="T9" fmla="*/ 31 h 86"/>
                    <a:gd name="T10" fmla="*/ 26 w 66"/>
                    <a:gd name="T11" fmla="*/ 33 h 86"/>
                    <a:gd name="T12" fmla="*/ 27 w 66"/>
                    <a:gd name="T13" fmla="*/ 40 h 86"/>
                    <a:gd name="T14" fmla="*/ 28 w 66"/>
                    <a:gd name="T15" fmla="*/ 42 h 86"/>
                    <a:gd name="T16" fmla="*/ 29 w 66"/>
                    <a:gd name="T17" fmla="*/ 45 h 86"/>
                    <a:gd name="T18" fmla="*/ 31 w 66"/>
                    <a:gd name="T19" fmla="*/ 49 h 86"/>
                    <a:gd name="T20" fmla="*/ 34 w 66"/>
                    <a:gd name="T21" fmla="*/ 54 h 86"/>
                    <a:gd name="T22" fmla="*/ 36 w 66"/>
                    <a:gd name="T23" fmla="*/ 62 h 86"/>
                    <a:gd name="T24" fmla="*/ 39 w 66"/>
                    <a:gd name="T25" fmla="*/ 67 h 86"/>
                    <a:gd name="T26" fmla="*/ 41 w 66"/>
                    <a:gd name="T27" fmla="*/ 74 h 86"/>
                    <a:gd name="T28" fmla="*/ 43 w 66"/>
                    <a:gd name="T29" fmla="*/ 79 h 86"/>
                    <a:gd name="T30" fmla="*/ 44 w 66"/>
                    <a:gd name="T31" fmla="*/ 85 h 86"/>
                    <a:gd name="T32" fmla="*/ 36 w 66"/>
                    <a:gd name="T33" fmla="*/ 76 h 86"/>
                    <a:gd name="T34" fmla="*/ 28 w 66"/>
                    <a:gd name="T35" fmla="*/ 72 h 86"/>
                    <a:gd name="T36" fmla="*/ 24 w 66"/>
                    <a:gd name="T37" fmla="*/ 69 h 86"/>
                    <a:gd name="T38" fmla="*/ 18 w 66"/>
                    <a:gd name="T39" fmla="*/ 68 h 86"/>
                    <a:gd name="T40" fmla="*/ 12 w 66"/>
                    <a:gd name="T41" fmla="*/ 68 h 86"/>
                    <a:gd name="T42" fmla="*/ 6 w 66"/>
                    <a:gd name="T43" fmla="*/ 72 h 86"/>
                    <a:gd name="T44" fmla="*/ 0 w 66"/>
                    <a:gd name="T45" fmla="*/ 77 h 86"/>
                    <a:gd name="T46" fmla="*/ 0 w 66"/>
                    <a:gd name="T47" fmla="*/ 72 h 86"/>
                    <a:gd name="T48" fmla="*/ 3 w 66"/>
                    <a:gd name="T49" fmla="*/ 66 h 86"/>
                    <a:gd name="T50" fmla="*/ 7 w 66"/>
                    <a:gd name="T51" fmla="*/ 58 h 86"/>
                    <a:gd name="T52" fmla="*/ 9 w 66"/>
                    <a:gd name="T53" fmla="*/ 53 h 86"/>
                    <a:gd name="T54" fmla="*/ 9 w 66"/>
                    <a:gd name="T55" fmla="*/ 48 h 86"/>
                    <a:gd name="T56" fmla="*/ 8 w 66"/>
                    <a:gd name="T57" fmla="*/ 43 h 86"/>
                    <a:gd name="T58" fmla="*/ 6 w 66"/>
                    <a:gd name="T59" fmla="*/ 41 h 86"/>
                    <a:gd name="T60" fmla="*/ 4 w 66"/>
                    <a:gd name="T61" fmla="*/ 35 h 86"/>
                    <a:gd name="T62" fmla="*/ 3 w 66"/>
                    <a:gd name="T63" fmla="*/ 31 h 86"/>
                    <a:gd name="T64" fmla="*/ 2 w 66"/>
                    <a:gd name="T65" fmla="*/ 27 h 86"/>
                    <a:gd name="T66" fmla="*/ 2 w 66"/>
                    <a:gd name="T67" fmla="*/ 22 h 86"/>
                    <a:gd name="T68" fmla="*/ 3 w 66"/>
                    <a:gd name="T69" fmla="*/ 18 h 86"/>
                    <a:gd name="T70" fmla="*/ 5 w 66"/>
                    <a:gd name="T71" fmla="*/ 14 h 86"/>
                    <a:gd name="T72" fmla="*/ 7 w 66"/>
                    <a:gd name="T73" fmla="*/ 10 h 86"/>
                    <a:gd name="T74" fmla="*/ 10 w 66"/>
                    <a:gd name="T75" fmla="*/ 5 h 86"/>
                    <a:gd name="T76" fmla="*/ 14 w 66"/>
                    <a:gd name="T77" fmla="*/ 2 h 86"/>
                    <a:gd name="T78" fmla="*/ 20 w 66"/>
                    <a:gd name="T79" fmla="*/ 1 h 86"/>
                    <a:gd name="T80" fmla="*/ 27 w 66"/>
                    <a:gd name="T81" fmla="*/ 0 h 86"/>
                    <a:gd name="T82" fmla="*/ 38 w 66"/>
                    <a:gd name="T83" fmla="*/ 0 h 86"/>
                    <a:gd name="T84" fmla="*/ 44 w 66"/>
                    <a:gd name="T85" fmla="*/ 0 h 86"/>
                    <a:gd name="T86" fmla="*/ 49 w 66"/>
                    <a:gd name="T87" fmla="*/ 1 h 86"/>
                    <a:gd name="T88" fmla="*/ 55 w 66"/>
                    <a:gd name="T89" fmla="*/ 4 h 86"/>
                    <a:gd name="T90" fmla="*/ 58 w 66"/>
                    <a:gd name="T91" fmla="*/ 7 h 86"/>
                    <a:gd name="T92" fmla="*/ 62 w 66"/>
                    <a:gd name="T93" fmla="*/ 10 h 86"/>
                    <a:gd name="T94" fmla="*/ 65 w 66"/>
                    <a:gd name="T95" fmla="*/ 15 h 86"/>
                    <a:gd name="T96" fmla="*/ 65 w 66"/>
                    <a:gd name="T97" fmla="*/ 20 h 86"/>
                    <a:gd name="T98" fmla="*/ 62 w 66"/>
                    <a:gd name="T99" fmla="*/ 24 h 86"/>
                    <a:gd name="T100" fmla="*/ 58 w 66"/>
                    <a:gd name="T101" fmla="*/ 20 h 86"/>
                    <a:gd name="T102" fmla="*/ 53 w 66"/>
                    <a:gd name="T103" fmla="*/ 18 h 86"/>
                    <a:gd name="T104" fmla="*/ 46 w 66"/>
                    <a:gd name="T105" fmla="*/ 17 h 86"/>
                    <a:gd name="T106" fmla="*/ 47 w 66"/>
                    <a:gd name="T107" fmla="*/ 22 h 86"/>
                    <a:gd name="T108" fmla="*/ 43 w 66"/>
                    <a:gd name="T109" fmla="*/ 24 h 86"/>
                    <a:gd name="T110" fmla="*/ 42 w 66"/>
                    <a:gd name="T111" fmla="*/ 27 h 86"/>
                    <a:gd name="T112" fmla="*/ 36 w 66"/>
                    <a:gd name="T113" fmla="*/ 29 h 86"/>
                    <a:gd name="T114" fmla="*/ 36 w 66"/>
                    <a:gd name="T115" fmla="*/ 33 h 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86"/>
                    <a:gd name="T176" fmla="*/ 66 w 66"/>
                    <a:gd name="T177" fmla="*/ 86 h 8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86">
                      <a:moveTo>
                        <a:pt x="36" y="33"/>
                      </a:moveTo>
                      <a:lnTo>
                        <a:pt x="33" y="29"/>
                      </a:lnTo>
                      <a:lnTo>
                        <a:pt x="30" y="29"/>
                      </a:lnTo>
                      <a:lnTo>
                        <a:pt x="28" y="30"/>
                      </a:lnTo>
                      <a:lnTo>
                        <a:pt x="26" y="31"/>
                      </a:lnTo>
                      <a:lnTo>
                        <a:pt x="26" y="33"/>
                      </a:lnTo>
                      <a:lnTo>
                        <a:pt x="27" y="40"/>
                      </a:lnTo>
                      <a:lnTo>
                        <a:pt x="28" y="42"/>
                      </a:lnTo>
                      <a:lnTo>
                        <a:pt x="29" y="45"/>
                      </a:lnTo>
                      <a:lnTo>
                        <a:pt x="31" y="49"/>
                      </a:lnTo>
                      <a:lnTo>
                        <a:pt x="34" y="54"/>
                      </a:lnTo>
                      <a:lnTo>
                        <a:pt x="36" y="62"/>
                      </a:lnTo>
                      <a:lnTo>
                        <a:pt x="39" y="67"/>
                      </a:lnTo>
                      <a:lnTo>
                        <a:pt x="41" y="74"/>
                      </a:lnTo>
                      <a:lnTo>
                        <a:pt x="43" y="79"/>
                      </a:lnTo>
                      <a:lnTo>
                        <a:pt x="44" y="85"/>
                      </a:lnTo>
                      <a:lnTo>
                        <a:pt x="36" y="76"/>
                      </a:lnTo>
                      <a:lnTo>
                        <a:pt x="28" y="72"/>
                      </a:lnTo>
                      <a:lnTo>
                        <a:pt x="24" y="69"/>
                      </a:lnTo>
                      <a:lnTo>
                        <a:pt x="18" y="68"/>
                      </a:lnTo>
                      <a:lnTo>
                        <a:pt x="12" y="68"/>
                      </a:lnTo>
                      <a:lnTo>
                        <a:pt x="6" y="72"/>
                      </a:lnTo>
                      <a:lnTo>
                        <a:pt x="0" y="77"/>
                      </a:lnTo>
                      <a:lnTo>
                        <a:pt x="0" y="72"/>
                      </a:lnTo>
                      <a:lnTo>
                        <a:pt x="3" y="66"/>
                      </a:lnTo>
                      <a:lnTo>
                        <a:pt x="7" y="58"/>
                      </a:lnTo>
                      <a:lnTo>
                        <a:pt x="9" y="53"/>
                      </a:lnTo>
                      <a:lnTo>
                        <a:pt x="9" y="48"/>
                      </a:lnTo>
                      <a:lnTo>
                        <a:pt x="8" y="43"/>
                      </a:lnTo>
                      <a:lnTo>
                        <a:pt x="6" y="41"/>
                      </a:lnTo>
                      <a:lnTo>
                        <a:pt x="4" y="35"/>
                      </a:lnTo>
                      <a:lnTo>
                        <a:pt x="3" y="31"/>
                      </a:lnTo>
                      <a:lnTo>
                        <a:pt x="2" y="27"/>
                      </a:lnTo>
                      <a:lnTo>
                        <a:pt x="2" y="22"/>
                      </a:lnTo>
                      <a:lnTo>
                        <a:pt x="3" y="18"/>
                      </a:lnTo>
                      <a:lnTo>
                        <a:pt x="5" y="14"/>
                      </a:lnTo>
                      <a:lnTo>
                        <a:pt x="7" y="10"/>
                      </a:lnTo>
                      <a:lnTo>
                        <a:pt x="10" y="5"/>
                      </a:lnTo>
                      <a:lnTo>
                        <a:pt x="14" y="2"/>
                      </a:lnTo>
                      <a:lnTo>
                        <a:pt x="20" y="1"/>
                      </a:lnTo>
                      <a:lnTo>
                        <a:pt x="27" y="0"/>
                      </a:lnTo>
                      <a:lnTo>
                        <a:pt x="38" y="0"/>
                      </a:lnTo>
                      <a:lnTo>
                        <a:pt x="44" y="0"/>
                      </a:lnTo>
                      <a:lnTo>
                        <a:pt x="49" y="1"/>
                      </a:lnTo>
                      <a:lnTo>
                        <a:pt x="55" y="4"/>
                      </a:lnTo>
                      <a:lnTo>
                        <a:pt x="58" y="7"/>
                      </a:lnTo>
                      <a:lnTo>
                        <a:pt x="62" y="10"/>
                      </a:lnTo>
                      <a:lnTo>
                        <a:pt x="65" y="15"/>
                      </a:lnTo>
                      <a:lnTo>
                        <a:pt x="65" y="20"/>
                      </a:lnTo>
                      <a:lnTo>
                        <a:pt x="62" y="24"/>
                      </a:lnTo>
                      <a:lnTo>
                        <a:pt x="58" y="20"/>
                      </a:lnTo>
                      <a:lnTo>
                        <a:pt x="53" y="18"/>
                      </a:lnTo>
                      <a:lnTo>
                        <a:pt x="46" y="17"/>
                      </a:lnTo>
                      <a:lnTo>
                        <a:pt x="47" y="22"/>
                      </a:lnTo>
                      <a:lnTo>
                        <a:pt x="43" y="24"/>
                      </a:lnTo>
                      <a:lnTo>
                        <a:pt x="42" y="27"/>
                      </a:lnTo>
                      <a:lnTo>
                        <a:pt x="36" y="29"/>
                      </a:lnTo>
                      <a:lnTo>
                        <a:pt x="36" y="33"/>
                      </a:lnTo>
                    </a:path>
                  </a:pathLst>
                </a:custGeom>
                <a:solidFill>
                  <a:srgbClr val="0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417" name="Group 112"/>
              <p:cNvGrpSpPr>
                <a:grpSpLocks/>
              </p:cNvGrpSpPr>
              <p:nvPr/>
            </p:nvGrpSpPr>
            <p:grpSpPr bwMode="auto">
              <a:xfrm>
                <a:off x="396" y="2280"/>
                <a:ext cx="96" cy="124"/>
                <a:chOff x="396" y="2280"/>
                <a:chExt cx="96" cy="124"/>
              </a:xfrm>
            </p:grpSpPr>
            <p:sp>
              <p:nvSpPr>
                <p:cNvPr id="3418" name="Freeform 113"/>
                <p:cNvSpPr>
                  <a:spLocks/>
                </p:cNvSpPr>
                <p:nvPr/>
              </p:nvSpPr>
              <p:spPr bwMode="auto">
                <a:xfrm>
                  <a:off x="396" y="2280"/>
                  <a:ext cx="96" cy="124"/>
                </a:xfrm>
                <a:custGeom>
                  <a:avLst/>
                  <a:gdLst>
                    <a:gd name="T0" fmla="*/ 53 w 96"/>
                    <a:gd name="T1" fmla="*/ 17 h 124"/>
                    <a:gd name="T2" fmla="*/ 35 w 96"/>
                    <a:gd name="T3" fmla="*/ 16 h 124"/>
                    <a:gd name="T4" fmla="*/ 24 w 96"/>
                    <a:gd name="T5" fmla="*/ 13 h 124"/>
                    <a:gd name="T6" fmla="*/ 20 w 96"/>
                    <a:gd name="T7" fmla="*/ 9 h 124"/>
                    <a:gd name="T8" fmla="*/ 20 w 96"/>
                    <a:gd name="T9" fmla="*/ 5 h 124"/>
                    <a:gd name="T10" fmla="*/ 18 w 96"/>
                    <a:gd name="T11" fmla="*/ 1 h 124"/>
                    <a:gd name="T12" fmla="*/ 8 w 96"/>
                    <a:gd name="T13" fmla="*/ 0 h 124"/>
                    <a:gd name="T14" fmla="*/ 0 w 96"/>
                    <a:gd name="T15" fmla="*/ 0 h 124"/>
                    <a:gd name="T16" fmla="*/ 10 w 96"/>
                    <a:gd name="T17" fmla="*/ 95 h 124"/>
                    <a:gd name="T18" fmla="*/ 18 w 96"/>
                    <a:gd name="T19" fmla="*/ 103 h 124"/>
                    <a:gd name="T20" fmla="*/ 28 w 96"/>
                    <a:gd name="T21" fmla="*/ 112 h 124"/>
                    <a:gd name="T22" fmla="*/ 41 w 96"/>
                    <a:gd name="T23" fmla="*/ 119 h 124"/>
                    <a:gd name="T24" fmla="*/ 58 w 96"/>
                    <a:gd name="T25" fmla="*/ 121 h 124"/>
                    <a:gd name="T26" fmla="*/ 80 w 96"/>
                    <a:gd name="T27" fmla="*/ 123 h 124"/>
                    <a:gd name="T28" fmla="*/ 92 w 96"/>
                    <a:gd name="T29" fmla="*/ 121 h 124"/>
                    <a:gd name="T30" fmla="*/ 95 w 96"/>
                    <a:gd name="T31" fmla="*/ 113 h 124"/>
                    <a:gd name="T32" fmla="*/ 92 w 96"/>
                    <a:gd name="T33" fmla="*/ 105 h 124"/>
                    <a:gd name="T34" fmla="*/ 84 w 96"/>
                    <a:gd name="T35" fmla="*/ 78 h 124"/>
                    <a:gd name="T36" fmla="*/ 76 w 96"/>
                    <a:gd name="T37" fmla="*/ 52 h 124"/>
                    <a:gd name="T38" fmla="*/ 74 w 96"/>
                    <a:gd name="T39" fmla="*/ 32 h 124"/>
                    <a:gd name="T40" fmla="*/ 74 w 96"/>
                    <a:gd name="T41" fmla="*/ 27 h 124"/>
                    <a:gd name="T42" fmla="*/ 68 w 96"/>
                    <a:gd name="T43" fmla="*/ 20 h 124"/>
                    <a:gd name="T44" fmla="*/ 62 w 96"/>
                    <a:gd name="T45" fmla="*/ 17 h 124"/>
                    <a:gd name="T46" fmla="*/ 53 w 96"/>
                    <a:gd name="T47" fmla="*/ 17 h 1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124"/>
                    <a:gd name="T74" fmla="*/ 96 w 96"/>
                    <a:gd name="T75" fmla="*/ 124 h 1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124">
                      <a:moveTo>
                        <a:pt x="53" y="17"/>
                      </a:moveTo>
                      <a:lnTo>
                        <a:pt x="35" y="16"/>
                      </a:lnTo>
                      <a:lnTo>
                        <a:pt x="24" y="13"/>
                      </a:lnTo>
                      <a:lnTo>
                        <a:pt x="20" y="9"/>
                      </a:lnTo>
                      <a:lnTo>
                        <a:pt x="20" y="5"/>
                      </a:lnTo>
                      <a:lnTo>
                        <a:pt x="18" y="1"/>
                      </a:lnTo>
                      <a:lnTo>
                        <a:pt x="8" y="0"/>
                      </a:lnTo>
                      <a:lnTo>
                        <a:pt x="0" y="0"/>
                      </a:lnTo>
                      <a:lnTo>
                        <a:pt x="10" y="95"/>
                      </a:lnTo>
                      <a:lnTo>
                        <a:pt x="18" y="103"/>
                      </a:lnTo>
                      <a:lnTo>
                        <a:pt x="28" y="112"/>
                      </a:lnTo>
                      <a:lnTo>
                        <a:pt x="41" y="119"/>
                      </a:lnTo>
                      <a:lnTo>
                        <a:pt x="58" y="121"/>
                      </a:lnTo>
                      <a:lnTo>
                        <a:pt x="80" y="123"/>
                      </a:lnTo>
                      <a:lnTo>
                        <a:pt x="92" y="121"/>
                      </a:lnTo>
                      <a:lnTo>
                        <a:pt x="95" y="113"/>
                      </a:lnTo>
                      <a:lnTo>
                        <a:pt x="92" y="105"/>
                      </a:lnTo>
                      <a:lnTo>
                        <a:pt x="84" y="78"/>
                      </a:lnTo>
                      <a:lnTo>
                        <a:pt x="76" y="52"/>
                      </a:lnTo>
                      <a:lnTo>
                        <a:pt x="74" y="32"/>
                      </a:lnTo>
                      <a:lnTo>
                        <a:pt x="74" y="27"/>
                      </a:lnTo>
                      <a:lnTo>
                        <a:pt x="68" y="20"/>
                      </a:lnTo>
                      <a:lnTo>
                        <a:pt x="62" y="17"/>
                      </a:lnTo>
                      <a:lnTo>
                        <a:pt x="53" y="17"/>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419" name="Freeform 114"/>
                <p:cNvSpPr>
                  <a:spLocks/>
                </p:cNvSpPr>
                <p:nvPr/>
              </p:nvSpPr>
              <p:spPr bwMode="auto">
                <a:xfrm>
                  <a:off x="399" y="2285"/>
                  <a:ext cx="80" cy="114"/>
                </a:xfrm>
                <a:custGeom>
                  <a:avLst/>
                  <a:gdLst>
                    <a:gd name="T0" fmla="*/ 51 w 80"/>
                    <a:gd name="T1" fmla="*/ 22 h 114"/>
                    <a:gd name="T2" fmla="*/ 36 w 80"/>
                    <a:gd name="T3" fmla="*/ 22 h 114"/>
                    <a:gd name="T4" fmla="*/ 20 w 80"/>
                    <a:gd name="T5" fmla="*/ 19 h 114"/>
                    <a:gd name="T6" fmla="*/ 12 w 80"/>
                    <a:gd name="T7" fmla="*/ 14 h 114"/>
                    <a:gd name="T8" fmla="*/ 6 w 80"/>
                    <a:gd name="T9" fmla="*/ 10 h 114"/>
                    <a:gd name="T10" fmla="*/ 0 w 80"/>
                    <a:gd name="T11" fmla="*/ 0 h 114"/>
                    <a:gd name="T12" fmla="*/ 9 w 80"/>
                    <a:gd name="T13" fmla="*/ 87 h 114"/>
                    <a:gd name="T14" fmla="*/ 17 w 80"/>
                    <a:gd name="T15" fmla="*/ 95 h 114"/>
                    <a:gd name="T16" fmla="*/ 24 w 80"/>
                    <a:gd name="T17" fmla="*/ 102 h 114"/>
                    <a:gd name="T18" fmla="*/ 33 w 80"/>
                    <a:gd name="T19" fmla="*/ 107 h 114"/>
                    <a:gd name="T20" fmla="*/ 41 w 80"/>
                    <a:gd name="T21" fmla="*/ 111 h 114"/>
                    <a:gd name="T22" fmla="*/ 51 w 80"/>
                    <a:gd name="T23" fmla="*/ 112 h 114"/>
                    <a:gd name="T24" fmla="*/ 61 w 80"/>
                    <a:gd name="T25" fmla="*/ 113 h 114"/>
                    <a:gd name="T26" fmla="*/ 71 w 80"/>
                    <a:gd name="T27" fmla="*/ 113 h 114"/>
                    <a:gd name="T28" fmla="*/ 75 w 80"/>
                    <a:gd name="T29" fmla="*/ 112 h 114"/>
                    <a:gd name="T30" fmla="*/ 79 w 80"/>
                    <a:gd name="T31" fmla="*/ 107 h 114"/>
                    <a:gd name="T32" fmla="*/ 76 w 80"/>
                    <a:gd name="T33" fmla="*/ 101 h 114"/>
                    <a:gd name="T34" fmla="*/ 70 w 80"/>
                    <a:gd name="T35" fmla="*/ 85 h 114"/>
                    <a:gd name="T36" fmla="*/ 59 w 80"/>
                    <a:gd name="T37" fmla="*/ 33 h 114"/>
                    <a:gd name="T38" fmla="*/ 57 w 80"/>
                    <a:gd name="T39" fmla="*/ 26 h 114"/>
                    <a:gd name="T40" fmla="*/ 51 w 80"/>
                    <a:gd name="T41" fmla="*/ 22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14"/>
                    <a:gd name="T65" fmla="*/ 80 w 80"/>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14">
                      <a:moveTo>
                        <a:pt x="51" y="22"/>
                      </a:moveTo>
                      <a:lnTo>
                        <a:pt x="36" y="22"/>
                      </a:lnTo>
                      <a:lnTo>
                        <a:pt x="20" y="19"/>
                      </a:lnTo>
                      <a:lnTo>
                        <a:pt x="12" y="14"/>
                      </a:lnTo>
                      <a:lnTo>
                        <a:pt x="6" y="10"/>
                      </a:lnTo>
                      <a:lnTo>
                        <a:pt x="0" y="0"/>
                      </a:lnTo>
                      <a:lnTo>
                        <a:pt x="9" y="87"/>
                      </a:lnTo>
                      <a:lnTo>
                        <a:pt x="17" y="95"/>
                      </a:lnTo>
                      <a:lnTo>
                        <a:pt x="24" y="102"/>
                      </a:lnTo>
                      <a:lnTo>
                        <a:pt x="33" y="107"/>
                      </a:lnTo>
                      <a:lnTo>
                        <a:pt x="41" y="111"/>
                      </a:lnTo>
                      <a:lnTo>
                        <a:pt x="51" y="112"/>
                      </a:lnTo>
                      <a:lnTo>
                        <a:pt x="61" y="113"/>
                      </a:lnTo>
                      <a:lnTo>
                        <a:pt x="71" y="113"/>
                      </a:lnTo>
                      <a:lnTo>
                        <a:pt x="75" y="112"/>
                      </a:lnTo>
                      <a:lnTo>
                        <a:pt x="79" y="107"/>
                      </a:lnTo>
                      <a:lnTo>
                        <a:pt x="76" y="101"/>
                      </a:lnTo>
                      <a:lnTo>
                        <a:pt x="70" y="85"/>
                      </a:lnTo>
                      <a:lnTo>
                        <a:pt x="59" y="33"/>
                      </a:lnTo>
                      <a:lnTo>
                        <a:pt x="57" y="26"/>
                      </a:lnTo>
                      <a:lnTo>
                        <a:pt x="51" y="22"/>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nvGrpSpPr>
            <p:cNvPr id="3112" name="Group 115"/>
            <p:cNvGrpSpPr>
              <a:grpSpLocks/>
            </p:cNvGrpSpPr>
            <p:nvPr/>
          </p:nvGrpSpPr>
          <p:grpSpPr bwMode="auto">
            <a:xfrm>
              <a:off x="240" y="2220"/>
              <a:ext cx="251" cy="346"/>
              <a:chOff x="240" y="2220"/>
              <a:chExt cx="251" cy="346"/>
            </a:xfrm>
          </p:grpSpPr>
          <p:grpSp>
            <p:nvGrpSpPr>
              <p:cNvPr id="3357" name="Group 116"/>
              <p:cNvGrpSpPr>
                <a:grpSpLocks/>
              </p:cNvGrpSpPr>
              <p:nvPr/>
            </p:nvGrpSpPr>
            <p:grpSpPr bwMode="auto">
              <a:xfrm>
                <a:off x="399" y="2521"/>
                <a:ext cx="73" cy="37"/>
                <a:chOff x="399" y="2521"/>
                <a:chExt cx="73" cy="37"/>
              </a:xfrm>
            </p:grpSpPr>
            <p:sp>
              <p:nvSpPr>
                <p:cNvPr id="3410" name="Freeform 117"/>
                <p:cNvSpPr>
                  <a:spLocks/>
                </p:cNvSpPr>
                <p:nvPr/>
              </p:nvSpPr>
              <p:spPr bwMode="auto">
                <a:xfrm>
                  <a:off x="399" y="2521"/>
                  <a:ext cx="73" cy="34"/>
                </a:xfrm>
                <a:custGeom>
                  <a:avLst/>
                  <a:gdLst>
                    <a:gd name="T0" fmla="*/ 29 w 73"/>
                    <a:gd name="T1" fmla="*/ 0 h 34"/>
                    <a:gd name="T2" fmla="*/ 28 w 73"/>
                    <a:gd name="T3" fmla="*/ 9 h 34"/>
                    <a:gd name="T4" fmla="*/ 48 w 73"/>
                    <a:gd name="T5" fmla="*/ 17 h 34"/>
                    <a:gd name="T6" fmla="*/ 62 w 73"/>
                    <a:gd name="T7" fmla="*/ 20 h 34"/>
                    <a:gd name="T8" fmla="*/ 72 w 73"/>
                    <a:gd name="T9" fmla="*/ 24 h 34"/>
                    <a:gd name="T10" fmla="*/ 70 w 73"/>
                    <a:gd name="T11" fmla="*/ 29 h 34"/>
                    <a:gd name="T12" fmla="*/ 60 w 73"/>
                    <a:gd name="T13" fmla="*/ 32 h 34"/>
                    <a:gd name="T14" fmla="*/ 42 w 73"/>
                    <a:gd name="T15" fmla="*/ 33 h 34"/>
                    <a:gd name="T16" fmla="*/ 28 w 73"/>
                    <a:gd name="T17" fmla="*/ 31 h 34"/>
                    <a:gd name="T18" fmla="*/ 18 w 73"/>
                    <a:gd name="T19" fmla="*/ 28 h 34"/>
                    <a:gd name="T20" fmla="*/ 18 w 73"/>
                    <a:gd name="T21" fmla="*/ 31 h 34"/>
                    <a:gd name="T22" fmla="*/ 7 w 73"/>
                    <a:gd name="T23" fmla="*/ 31 h 34"/>
                    <a:gd name="T24" fmla="*/ 1 w 73"/>
                    <a:gd name="T25" fmla="*/ 30 h 34"/>
                    <a:gd name="T26" fmla="*/ 1 w 73"/>
                    <a:gd name="T27" fmla="*/ 25 h 34"/>
                    <a:gd name="T28" fmla="*/ 0 w 73"/>
                    <a:gd name="T29" fmla="*/ 22 h 34"/>
                    <a:gd name="T30" fmla="*/ 0 w 73"/>
                    <a:gd name="T31" fmla="*/ 16 h 34"/>
                    <a:gd name="T32" fmla="*/ 2 w 73"/>
                    <a:gd name="T33" fmla="*/ 13 h 34"/>
                    <a:gd name="T34" fmla="*/ 6 w 73"/>
                    <a:gd name="T35" fmla="*/ 9 h 34"/>
                    <a:gd name="T36" fmla="*/ 6 w 73"/>
                    <a:gd name="T37" fmla="*/ 0 h 34"/>
                    <a:gd name="T38" fmla="*/ 29 w 73"/>
                    <a:gd name="T39" fmla="*/ 0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3"/>
                    <a:gd name="T61" fmla="*/ 0 h 34"/>
                    <a:gd name="T62" fmla="*/ 73 w 73"/>
                    <a:gd name="T63" fmla="*/ 34 h 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3" h="34">
                      <a:moveTo>
                        <a:pt x="29" y="0"/>
                      </a:moveTo>
                      <a:lnTo>
                        <a:pt x="28" y="9"/>
                      </a:lnTo>
                      <a:lnTo>
                        <a:pt x="48" y="17"/>
                      </a:lnTo>
                      <a:lnTo>
                        <a:pt x="62" y="20"/>
                      </a:lnTo>
                      <a:lnTo>
                        <a:pt x="72" y="24"/>
                      </a:lnTo>
                      <a:lnTo>
                        <a:pt x="70" y="29"/>
                      </a:lnTo>
                      <a:lnTo>
                        <a:pt x="60" y="32"/>
                      </a:lnTo>
                      <a:lnTo>
                        <a:pt x="42" y="33"/>
                      </a:lnTo>
                      <a:lnTo>
                        <a:pt x="28" y="31"/>
                      </a:lnTo>
                      <a:lnTo>
                        <a:pt x="18" y="28"/>
                      </a:lnTo>
                      <a:lnTo>
                        <a:pt x="18" y="31"/>
                      </a:lnTo>
                      <a:lnTo>
                        <a:pt x="7" y="31"/>
                      </a:lnTo>
                      <a:lnTo>
                        <a:pt x="1" y="30"/>
                      </a:lnTo>
                      <a:lnTo>
                        <a:pt x="1" y="25"/>
                      </a:lnTo>
                      <a:lnTo>
                        <a:pt x="0" y="22"/>
                      </a:lnTo>
                      <a:lnTo>
                        <a:pt x="0" y="16"/>
                      </a:lnTo>
                      <a:lnTo>
                        <a:pt x="2" y="13"/>
                      </a:lnTo>
                      <a:lnTo>
                        <a:pt x="6" y="9"/>
                      </a:lnTo>
                      <a:lnTo>
                        <a:pt x="6" y="0"/>
                      </a:lnTo>
                      <a:lnTo>
                        <a:pt x="29" y="0"/>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411" name="Freeform 118"/>
                <p:cNvSpPr>
                  <a:spLocks/>
                </p:cNvSpPr>
                <p:nvPr/>
              </p:nvSpPr>
              <p:spPr bwMode="auto">
                <a:xfrm>
                  <a:off x="425" y="2533"/>
                  <a:ext cx="21" cy="17"/>
                </a:xfrm>
                <a:custGeom>
                  <a:avLst/>
                  <a:gdLst>
                    <a:gd name="T0" fmla="*/ 5 w 21"/>
                    <a:gd name="T1" fmla="*/ 0 h 17"/>
                    <a:gd name="T2" fmla="*/ 0 w 21"/>
                    <a:gd name="T3" fmla="*/ 8 h 17"/>
                    <a:gd name="T4" fmla="*/ 18 w 21"/>
                    <a:gd name="T5" fmla="*/ 16 h 17"/>
                    <a:gd name="T6" fmla="*/ 20 w 21"/>
                    <a:gd name="T7" fmla="*/ 9 h 17"/>
                    <a:gd name="T8" fmla="*/ 5 w 21"/>
                    <a:gd name="T9" fmla="*/ 0 h 17"/>
                    <a:gd name="T10" fmla="*/ 0 60000 65536"/>
                    <a:gd name="T11" fmla="*/ 0 60000 65536"/>
                    <a:gd name="T12" fmla="*/ 0 60000 65536"/>
                    <a:gd name="T13" fmla="*/ 0 60000 65536"/>
                    <a:gd name="T14" fmla="*/ 0 60000 65536"/>
                    <a:gd name="T15" fmla="*/ 0 w 21"/>
                    <a:gd name="T16" fmla="*/ 0 h 17"/>
                    <a:gd name="T17" fmla="*/ 21 w 21"/>
                    <a:gd name="T18" fmla="*/ 17 h 17"/>
                  </a:gdLst>
                  <a:ahLst/>
                  <a:cxnLst>
                    <a:cxn ang="T10">
                      <a:pos x="T0" y="T1"/>
                    </a:cxn>
                    <a:cxn ang="T11">
                      <a:pos x="T2" y="T3"/>
                    </a:cxn>
                    <a:cxn ang="T12">
                      <a:pos x="T4" y="T5"/>
                    </a:cxn>
                    <a:cxn ang="T13">
                      <a:pos x="T6" y="T7"/>
                    </a:cxn>
                    <a:cxn ang="T14">
                      <a:pos x="T8" y="T9"/>
                    </a:cxn>
                  </a:cxnLst>
                  <a:rect l="T15" t="T16" r="T17" b="T18"/>
                  <a:pathLst>
                    <a:path w="21" h="17">
                      <a:moveTo>
                        <a:pt x="5" y="0"/>
                      </a:moveTo>
                      <a:lnTo>
                        <a:pt x="0" y="8"/>
                      </a:lnTo>
                      <a:lnTo>
                        <a:pt x="18" y="16"/>
                      </a:lnTo>
                      <a:lnTo>
                        <a:pt x="20" y="9"/>
                      </a:lnTo>
                      <a:lnTo>
                        <a:pt x="5"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12" name="Freeform 119"/>
                <p:cNvSpPr>
                  <a:spLocks/>
                </p:cNvSpPr>
                <p:nvPr/>
              </p:nvSpPr>
              <p:spPr bwMode="auto">
                <a:xfrm>
                  <a:off x="445" y="2541"/>
                  <a:ext cx="24" cy="17"/>
                </a:xfrm>
                <a:custGeom>
                  <a:avLst/>
                  <a:gdLst>
                    <a:gd name="T0" fmla="*/ 2 w 24"/>
                    <a:gd name="T1" fmla="*/ 0 h 17"/>
                    <a:gd name="T2" fmla="*/ 0 w 24"/>
                    <a:gd name="T3" fmla="*/ 9 h 17"/>
                    <a:gd name="T4" fmla="*/ 11 w 24"/>
                    <a:gd name="T5" fmla="*/ 12 h 17"/>
                    <a:gd name="T6" fmla="*/ 16 w 24"/>
                    <a:gd name="T7" fmla="*/ 16 h 17"/>
                    <a:gd name="T8" fmla="*/ 23 w 24"/>
                    <a:gd name="T9" fmla="*/ 16 h 17"/>
                    <a:gd name="T10" fmla="*/ 16 w 24"/>
                    <a:gd name="T11" fmla="*/ 6 h 17"/>
                    <a:gd name="T12" fmla="*/ 2 w 24"/>
                    <a:gd name="T13" fmla="*/ 0 h 17"/>
                    <a:gd name="T14" fmla="*/ 0 60000 65536"/>
                    <a:gd name="T15" fmla="*/ 0 60000 65536"/>
                    <a:gd name="T16" fmla="*/ 0 60000 65536"/>
                    <a:gd name="T17" fmla="*/ 0 60000 65536"/>
                    <a:gd name="T18" fmla="*/ 0 60000 65536"/>
                    <a:gd name="T19" fmla="*/ 0 60000 65536"/>
                    <a:gd name="T20" fmla="*/ 0 60000 65536"/>
                    <a:gd name="T21" fmla="*/ 0 w 24"/>
                    <a:gd name="T22" fmla="*/ 0 h 17"/>
                    <a:gd name="T23" fmla="*/ 24 w 2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7">
                      <a:moveTo>
                        <a:pt x="2" y="0"/>
                      </a:moveTo>
                      <a:lnTo>
                        <a:pt x="0" y="9"/>
                      </a:lnTo>
                      <a:lnTo>
                        <a:pt x="11" y="12"/>
                      </a:lnTo>
                      <a:lnTo>
                        <a:pt x="16" y="16"/>
                      </a:lnTo>
                      <a:lnTo>
                        <a:pt x="23" y="16"/>
                      </a:lnTo>
                      <a:lnTo>
                        <a:pt x="16" y="6"/>
                      </a:lnTo>
                      <a:lnTo>
                        <a:pt x="2"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13" name="Freeform 120"/>
                <p:cNvSpPr>
                  <a:spLocks/>
                </p:cNvSpPr>
                <p:nvPr/>
              </p:nvSpPr>
              <p:spPr bwMode="auto">
                <a:xfrm>
                  <a:off x="401" y="2533"/>
                  <a:ext cx="69" cy="19"/>
                </a:xfrm>
                <a:custGeom>
                  <a:avLst/>
                  <a:gdLst>
                    <a:gd name="T0" fmla="*/ 68 w 69"/>
                    <a:gd name="T1" fmla="*/ 15 h 19"/>
                    <a:gd name="T2" fmla="*/ 68 w 69"/>
                    <a:gd name="T3" fmla="*/ 12 h 19"/>
                    <a:gd name="T4" fmla="*/ 58 w 69"/>
                    <a:gd name="T5" fmla="*/ 13 h 19"/>
                    <a:gd name="T6" fmla="*/ 44 w 69"/>
                    <a:gd name="T7" fmla="*/ 11 h 19"/>
                    <a:gd name="T8" fmla="*/ 37 w 69"/>
                    <a:gd name="T9" fmla="*/ 9 h 19"/>
                    <a:gd name="T10" fmla="*/ 20 w 69"/>
                    <a:gd name="T11" fmla="*/ 5 h 19"/>
                    <a:gd name="T12" fmla="*/ 14 w 69"/>
                    <a:gd name="T13" fmla="*/ 4 h 19"/>
                    <a:gd name="T14" fmla="*/ 7 w 69"/>
                    <a:gd name="T15" fmla="*/ 2 h 19"/>
                    <a:gd name="T16" fmla="*/ 3 w 69"/>
                    <a:gd name="T17" fmla="*/ 0 h 19"/>
                    <a:gd name="T18" fmla="*/ 0 w 69"/>
                    <a:gd name="T19" fmla="*/ 3 h 19"/>
                    <a:gd name="T20" fmla="*/ 0 w 69"/>
                    <a:gd name="T21" fmla="*/ 11 h 19"/>
                    <a:gd name="T22" fmla="*/ 5 w 69"/>
                    <a:gd name="T23" fmla="*/ 12 h 19"/>
                    <a:gd name="T24" fmla="*/ 17 w 69"/>
                    <a:gd name="T25" fmla="*/ 13 h 19"/>
                    <a:gd name="T26" fmla="*/ 21 w 69"/>
                    <a:gd name="T27" fmla="*/ 14 h 19"/>
                    <a:gd name="T28" fmla="*/ 29 w 69"/>
                    <a:gd name="T29" fmla="*/ 17 h 19"/>
                    <a:gd name="T30" fmla="*/ 39 w 69"/>
                    <a:gd name="T31" fmla="*/ 18 h 19"/>
                    <a:gd name="T32" fmla="*/ 46 w 69"/>
                    <a:gd name="T33" fmla="*/ 18 h 19"/>
                    <a:gd name="T34" fmla="*/ 56 w 69"/>
                    <a:gd name="T35" fmla="*/ 18 h 19"/>
                    <a:gd name="T36" fmla="*/ 68 w 69"/>
                    <a:gd name="T37" fmla="*/ 15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19"/>
                    <a:gd name="T59" fmla="*/ 69 w 69"/>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19">
                      <a:moveTo>
                        <a:pt x="68" y="15"/>
                      </a:moveTo>
                      <a:lnTo>
                        <a:pt x="68" y="12"/>
                      </a:lnTo>
                      <a:lnTo>
                        <a:pt x="58" y="13"/>
                      </a:lnTo>
                      <a:lnTo>
                        <a:pt x="44" y="11"/>
                      </a:lnTo>
                      <a:lnTo>
                        <a:pt x="37" y="9"/>
                      </a:lnTo>
                      <a:lnTo>
                        <a:pt x="20" y="5"/>
                      </a:lnTo>
                      <a:lnTo>
                        <a:pt x="14" y="4"/>
                      </a:lnTo>
                      <a:lnTo>
                        <a:pt x="7" y="2"/>
                      </a:lnTo>
                      <a:lnTo>
                        <a:pt x="3" y="0"/>
                      </a:lnTo>
                      <a:lnTo>
                        <a:pt x="0" y="3"/>
                      </a:lnTo>
                      <a:lnTo>
                        <a:pt x="0" y="11"/>
                      </a:lnTo>
                      <a:lnTo>
                        <a:pt x="5" y="12"/>
                      </a:lnTo>
                      <a:lnTo>
                        <a:pt x="17" y="13"/>
                      </a:lnTo>
                      <a:lnTo>
                        <a:pt x="21" y="14"/>
                      </a:lnTo>
                      <a:lnTo>
                        <a:pt x="29" y="17"/>
                      </a:lnTo>
                      <a:lnTo>
                        <a:pt x="39" y="18"/>
                      </a:lnTo>
                      <a:lnTo>
                        <a:pt x="46" y="18"/>
                      </a:lnTo>
                      <a:lnTo>
                        <a:pt x="56" y="18"/>
                      </a:lnTo>
                      <a:lnTo>
                        <a:pt x="68" y="15"/>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14" name="Freeform 121"/>
                <p:cNvSpPr>
                  <a:spLocks/>
                </p:cNvSpPr>
                <p:nvPr/>
              </p:nvSpPr>
              <p:spPr bwMode="auto">
                <a:xfrm>
                  <a:off x="405" y="2522"/>
                  <a:ext cx="24" cy="17"/>
                </a:xfrm>
                <a:custGeom>
                  <a:avLst/>
                  <a:gdLst>
                    <a:gd name="T0" fmla="*/ 21 w 24"/>
                    <a:gd name="T1" fmla="*/ 1 h 17"/>
                    <a:gd name="T2" fmla="*/ 20 w 24"/>
                    <a:gd name="T3" fmla="*/ 9 h 17"/>
                    <a:gd name="T4" fmla="*/ 23 w 24"/>
                    <a:gd name="T5" fmla="*/ 11 h 17"/>
                    <a:gd name="T6" fmla="*/ 17 w 24"/>
                    <a:gd name="T7" fmla="*/ 16 h 17"/>
                    <a:gd name="T8" fmla="*/ 10 w 24"/>
                    <a:gd name="T9" fmla="*/ 16 h 17"/>
                    <a:gd name="T10" fmla="*/ 3 w 24"/>
                    <a:gd name="T11" fmla="*/ 14 h 17"/>
                    <a:gd name="T12" fmla="*/ 0 w 24"/>
                    <a:gd name="T13" fmla="*/ 11 h 17"/>
                    <a:gd name="T14" fmla="*/ 2 w 24"/>
                    <a:gd name="T15" fmla="*/ 8 h 17"/>
                    <a:gd name="T16" fmla="*/ 2 w 24"/>
                    <a:gd name="T17" fmla="*/ 0 h 17"/>
                    <a:gd name="T18" fmla="*/ 21 w 24"/>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7"/>
                    <a:gd name="T32" fmla="*/ 24 w 2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7">
                      <a:moveTo>
                        <a:pt x="21" y="1"/>
                      </a:moveTo>
                      <a:lnTo>
                        <a:pt x="20" y="9"/>
                      </a:lnTo>
                      <a:lnTo>
                        <a:pt x="23" y="11"/>
                      </a:lnTo>
                      <a:lnTo>
                        <a:pt x="17" y="16"/>
                      </a:lnTo>
                      <a:lnTo>
                        <a:pt x="10" y="16"/>
                      </a:lnTo>
                      <a:lnTo>
                        <a:pt x="3" y="14"/>
                      </a:lnTo>
                      <a:lnTo>
                        <a:pt x="0" y="11"/>
                      </a:lnTo>
                      <a:lnTo>
                        <a:pt x="2" y="8"/>
                      </a:lnTo>
                      <a:lnTo>
                        <a:pt x="2" y="0"/>
                      </a:lnTo>
                      <a:lnTo>
                        <a:pt x="21" y="1"/>
                      </a:lnTo>
                    </a:path>
                  </a:pathLst>
                </a:custGeom>
                <a:solidFill>
                  <a:srgbClr val="A0A0A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358" name="Group 122"/>
              <p:cNvGrpSpPr>
                <a:grpSpLocks/>
              </p:cNvGrpSpPr>
              <p:nvPr/>
            </p:nvGrpSpPr>
            <p:grpSpPr bwMode="auto">
              <a:xfrm>
                <a:off x="402" y="2471"/>
                <a:ext cx="31" cy="60"/>
                <a:chOff x="402" y="2471"/>
                <a:chExt cx="31" cy="60"/>
              </a:xfrm>
            </p:grpSpPr>
            <p:sp>
              <p:nvSpPr>
                <p:cNvPr id="3408" name="Freeform 123"/>
                <p:cNvSpPr>
                  <a:spLocks/>
                </p:cNvSpPr>
                <p:nvPr/>
              </p:nvSpPr>
              <p:spPr bwMode="auto">
                <a:xfrm>
                  <a:off x="402" y="2471"/>
                  <a:ext cx="31" cy="60"/>
                </a:xfrm>
                <a:custGeom>
                  <a:avLst/>
                  <a:gdLst>
                    <a:gd name="T0" fmla="*/ 2 w 31"/>
                    <a:gd name="T1" fmla="*/ 1 h 60"/>
                    <a:gd name="T2" fmla="*/ 0 w 31"/>
                    <a:gd name="T3" fmla="*/ 21 h 60"/>
                    <a:gd name="T4" fmla="*/ 1 w 31"/>
                    <a:gd name="T5" fmla="*/ 37 h 60"/>
                    <a:gd name="T6" fmla="*/ 0 w 31"/>
                    <a:gd name="T7" fmla="*/ 57 h 60"/>
                    <a:gd name="T8" fmla="*/ 14 w 31"/>
                    <a:gd name="T9" fmla="*/ 59 h 60"/>
                    <a:gd name="T10" fmla="*/ 28 w 31"/>
                    <a:gd name="T11" fmla="*/ 59 h 60"/>
                    <a:gd name="T12" fmla="*/ 30 w 31"/>
                    <a:gd name="T13" fmla="*/ 0 h 60"/>
                    <a:gd name="T14" fmla="*/ 2 w 31"/>
                    <a:gd name="T15" fmla="*/ 1 h 60"/>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60"/>
                    <a:gd name="T26" fmla="*/ 31 w 31"/>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60">
                      <a:moveTo>
                        <a:pt x="2" y="1"/>
                      </a:moveTo>
                      <a:lnTo>
                        <a:pt x="0" y="21"/>
                      </a:lnTo>
                      <a:lnTo>
                        <a:pt x="1" y="37"/>
                      </a:lnTo>
                      <a:lnTo>
                        <a:pt x="0" y="57"/>
                      </a:lnTo>
                      <a:lnTo>
                        <a:pt x="14" y="59"/>
                      </a:lnTo>
                      <a:lnTo>
                        <a:pt x="28" y="59"/>
                      </a:lnTo>
                      <a:lnTo>
                        <a:pt x="30" y="0"/>
                      </a:lnTo>
                      <a:lnTo>
                        <a:pt x="2" y="1"/>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409" name="Freeform 124"/>
                <p:cNvSpPr>
                  <a:spLocks/>
                </p:cNvSpPr>
                <p:nvPr/>
              </p:nvSpPr>
              <p:spPr bwMode="auto">
                <a:xfrm>
                  <a:off x="404" y="2473"/>
                  <a:ext cx="26" cy="55"/>
                </a:xfrm>
                <a:custGeom>
                  <a:avLst/>
                  <a:gdLst>
                    <a:gd name="T0" fmla="*/ 2 w 26"/>
                    <a:gd name="T1" fmla="*/ 1 h 55"/>
                    <a:gd name="T2" fmla="*/ 0 w 26"/>
                    <a:gd name="T3" fmla="*/ 18 h 55"/>
                    <a:gd name="T4" fmla="*/ 1 w 26"/>
                    <a:gd name="T5" fmla="*/ 31 h 55"/>
                    <a:gd name="T6" fmla="*/ 1 w 26"/>
                    <a:gd name="T7" fmla="*/ 50 h 55"/>
                    <a:gd name="T8" fmla="*/ 12 w 26"/>
                    <a:gd name="T9" fmla="*/ 54 h 55"/>
                    <a:gd name="T10" fmla="*/ 23 w 26"/>
                    <a:gd name="T11" fmla="*/ 54 h 55"/>
                    <a:gd name="T12" fmla="*/ 25 w 26"/>
                    <a:gd name="T13" fmla="*/ 0 h 55"/>
                    <a:gd name="T14" fmla="*/ 2 w 26"/>
                    <a:gd name="T15" fmla="*/ 1 h 55"/>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55"/>
                    <a:gd name="T26" fmla="*/ 26 w 26"/>
                    <a:gd name="T27" fmla="*/ 55 h 5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55">
                      <a:moveTo>
                        <a:pt x="2" y="1"/>
                      </a:moveTo>
                      <a:lnTo>
                        <a:pt x="0" y="18"/>
                      </a:lnTo>
                      <a:lnTo>
                        <a:pt x="1" y="31"/>
                      </a:lnTo>
                      <a:lnTo>
                        <a:pt x="1" y="50"/>
                      </a:lnTo>
                      <a:lnTo>
                        <a:pt x="12" y="54"/>
                      </a:lnTo>
                      <a:lnTo>
                        <a:pt x="23" y="54"/>
                      </a:lnTo>
                      <a:lnTo>
                        <a:pt x="25" y="0"/>
                      </a:lnTo>
                      <a:lnTo>
                        <a:pt x="2" y="1"/>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359" name="Group 125"/>
              <p:cNvGrpSpPr>
                <a:grpSpLocks/>
              </p:cNvGrpSpPr>
              <p:nvPr/>
            </p:nvGrpSpPr>
            <p:grpSpPr bwMode="auto">
              <a:xfrm>
                <a:off x="416" y="2530"/>
                <a:ext cx="75" cy="36"/>
                <a:chOff x="416" y="2530"/>
                <a:chExt cx="75" cy="36"/>
              </a:xfrm>
            </p:grpSpPr>
            <p:sp>
              <p:nvSpPr>
                <p:cNvPr id="3403" name="Freeform 126"/>
                <p:cNvSpPr>
                  <a:spLocks/>
                </p:cNvSpPr>
                <p:nvPr/>
              </p:nvSpPr>
              <p:spPr bwMode="auto">
                <a:xfrm>
                  <a:off x="416" y="2530"/>
                  <a:ext cx="75" cy="35"/>
                </a:xfrm>
                <a:custGeom>
                  <a:avLst/>
                  <a:gdLst>
                    <a:gd name="T0" fmla="*/ 30 w 75"/>
                    <a:gd name="T1" fmla="*/ 0 h 35"/>
                    <a:gd name="T2" fmla="*/ 29 w 75"/>
                    <a:gd name="T3" fmla="*/ 10 h 35"/>
                    <a:gd name="T4" fmla="*/ 48 w 75"/>
                    <a:gd name="T5" fmla="*/ 17 h 35"/>
                    <a:gd name="T6" fmla="*/ 64 w 75"/>
                    <a:gd name="T7" fmla="*/ 21 h 35"/>
                    <a:gd name="T8" fmla="*/ 74 w 75"/>
                    <a:gd name="T9" fmla="*/ 25 h 35"/>
                    <a:gd name="T10" fmla="*/ 72 w 75"/>
                    <a:gd name="T11" fmla="*/ 30 h 35"/>
                    <a:gd name="T12" fmla="*/ 61 w 75"/>
                    <a:gd name="T13" fmla="*/ 32 h 35"/>
                    <a:gd name="T14" fmla="*/ 44 w 75"/>
                    <a:gd name="T15" fmla="*/ 34 h 35"/>
                    <a:gd name="T16" fmla="*/ 29 w 75"/>
                    <a:gd name="T17" fmla="*/ 32 h 35"/>
                    <a:gd name="T18" fmla="*/ 19 w 75"/>
                    <a:gd name="T19" fmla="*/ 29 h 35"/>
                    <a:gd name="T20" fmla="*/ 19 w 75"/>
                    <a:gd name="T21" fmla="*/ 32 h 35"/>
                    <a:gd name="T22" fmla="*/ 8 w 75"/>
                    <a:gd name="T23" fmla="*/ 32 h 35"/>
                    <a:gd name="T24" fmla="*/ 1 w 75"/>
                    <a:gd name="T25" fmla="*/ 30 h 35"/>
                    <a:gd name="T26" fmla="*/ 1 w 75"/>
                    <a:gd name="T27" fmla="*/ 25 h 35"/>
                    <a:gd name="T28" fmla="*/ 0 w 75"/>
                    <a:gd name="T29" fmla="*/ 23 h 35"/>
                    <a:gd name="T30" fmla="*/ 0 w 75"/>
                    <a:gd name="T31" fmla="*/ 16 h 35"/>
                    <a:gd name="T32" fmla="*/ 2 w 75"/>
                    <a:gd name="T33" fmla="*/ 12 h 35"/>
                    <a:gd name="T34" fmla="*/ 6 w 75"/>
                    <a:gd name="T35" fmla="*/ 8 h 35"/>
                    <a:gd name="T36" fmla="*/ 6 w 75"/>
                    <a:gd name="T37" fmla="*/ 0 h 35"/>
                    <a:gd name="T38" fmla="*/ 30 w 75"/>
                    <a:gd name="T39" fmla="*/ 0 h 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35"/>
                    <a:gd name="T62" fmla="*/ 75 w 75"/>
                    <a:gd name="T63" fmla="*/ 35 h 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35">
                      <a:moveTo>
                        <a:pt x="30" y="0"/>
                      </a:moveTo>
                      <a:lnTo>
                        <a:pt x="29" y="10"/>
                      </a:lnTo>
                      <a:lnTo>
                        <a:pt x="48" y="17"/>
                      </a:lnTo>
                      <a:lnTo>
                        <a:pt x="64" y="21"/>
                      </a:lnTo>
                      <a:lnTo>
                        <a:pt x="74" y="25"/>
                      </a:lnTo>
                      <a:lnTo>
                        <a:pt x="72" y="30"/>
                      </a:lnTo>
                      <a:lnTo>
                        <a:pt x="61" y="32"/>
                      </a:lnTo>
                      <a:lnTo>
                        <a:pt x="44" y="34"/>
                      </a:lnTo>
                      <a:lnTo>
                        <a:pt x="29" y="32"/>
                      </a:lnTo>
                      <a:lnTo>
                        <a:pt x="19" y="29"/>
                      </a:lnTo>
                      <a:lnTo>
                        <a:pt x="19" y="32"/>
                      </a:lnTo>
                      <a:lnTo>
                        <a:pt x="8" y="32"/>
                      </a:lnTo>
                      <a:lnTo>
                        <a:pt x="1" y="30"/>
                      </a:lnTo>
                      <a:lnTo>
                        <a:pt x="1" y="25"/>
                      </a:lnTo>
                      <a:lnTo>
                        <a:pt x="0" y="23"/>
                      </a:lnTo>
                      <a:lnTo>
                        <a:pt x="0" y="16"/>
                      </a:lnTo>
                      <a:lnTo>
                        <a:pt x="2" y="12"/>
                      </a:lnTo>
                      <a:lnTo>
                        <a:pt x="6" y="8"/>
                      </a:lnTo>
                      <a:lnTo>
                        <a:pt x="6" y="0"/>
                      </a:lnTo>
                      <a:lnTo>
                        <a:pt x="30" y="0"/>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404" name="Freeform 127"/>
                <p:cNvSpPr>
                  <a:spLocks/>
                </p:cNvSpPr>
                <p:nvPr/>
              </p:nvSpPr>
              <p:spPr bwMode="auto">
                <a:xfrm>
                  <a:off x="441" y="2541"/>
                  <a:ext cx="22" cy="17"/>
                </a:xfrm>
                <a:custGeom>
                  <a:avLst/>
                  <a:gdLst>
                    <a:gd name="T0" fmla="*/ 5 w 22"/>
                    <a:gd name="T1" fmla="*/ 0 h 17"/>
                    <a:gd name="T2" fmla="*/ 0 w 22"/>
                    <a:gd name="T3" fmla="*/ 8 h 17"/>
                    <a:gd name="T4" fmla="*/ 18 w 22"/>
                    <a:gd name="T5" fmla="*/ 16 h 17"/>
                    <a:gd name="T6" fmla="*/ 21 w 22"/>
                    <a:gd name="T7" fmla="*/ 9 h 17"/>
                    <a:gd name="T8" fmla="*/ 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5" y="0"/>
                      </a:moveTo>
                      <a:lnTo>
                        <a:pt x="0" y="8"/>
                      </a:lnTo>
                      <a:lnTo>
                        <a:pt x="18" y="16"/>
                      </a:lnTo>
                      <a:lnTo>
                        <a:pt x="21" y="9"/>
                      </a:lnTo>
                      <a:lnTo>
                        <a:pt x="5"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05" name="Freeform 128"/>
                <p:cNvSpPr>
                  <a:spLocks/>
                </p:cNvSpPr>
                <p:nvPr/>
              </p:nvSpPr>
              <p:spPr bwMode="auto">
                <a:xfrm>
                  <a:off x="462" y="2549"/>
                  <a:ext cx="26" cy="17"/>
                </a:xfrm>
                <a:custGeom>
                  <a:avLst/>
                  <a:gdLst>
                    <a:gd name="T0" fmla="*/ 3 w 26"/>
                    <a:gd name="T1" fmla="*/ 0 h 17"/>
                    <a:gd name="T2" fmla="*/ 0 w 26"/>
                    <a:gd name="T3" fmla="*/ 6 h 17"/>
                    <a:gd name="T4" fmla="*/ 12 w 26"/>
                    <a:gd name="T5" fmla="*/ 13 h 17"/>
                    <a:gd name="T6" fmla="*/ 18 w 26"/>
                    <a:gd name="T7" fmla="*/ 16 h 17"/>
                    <a:gd name="T8" fmla="*/ 25 w 26"/>
                    <a:gd name="T9" fmla="*/ 13 h 17"/>
                    <a:gd name="T10" fmla="*/ 17 w 26"/>
                    <a:gd name="T11" fmla="*/ 6 h 17"/>
                    <a:gd name="T12" fmla="*/ 3 w 26"/>
                    <a:gd name="T13" fmla="*/ 0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3" y="0"/>
                      </a:moveTo>
                      <a:lnTo>
                        <a:pt x="0" y="6"/>
                      </a:lnTo>
                      <a:lnTo>
                        <a:pt x="12" y="13"/>
                      </a:lnTo>
                      <a:lnTo>
                        <a:pt x="18" y="16"/>
                      </a:lnTo>
                      <a:lnTo>
                        <a:pt x="25" y="13"/>
                      </a:lnTo>
                      <a:lnTo>
                        <a:pt x="17" y="6"/>
                      </a:lnTo>
                      <a:lnTo>
                        <a:pt x="3"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06" name="Freeform 129"/>
                <p:cNvSpPr>
                  <a:spLocks/>
                </p:cNvSpPr>
                <p:nvPr/>
              </p:nvSpPr>
              <p:spPr bwMode="auto">
                <a:xfrm>
                  <a:off x="417" y="2541"/>
                  <a:ext cx="71" cy="21"/>
                </a:xfrm>
                <a:custGeom>
                  <a:avLst/>
                  <a:gdLst>
                    <a:gd name="T0" fmla="*/ 70 w 71"/>
                    <a:gd name="T1" fmla="*/ 17 h 21"/>
                    <a:gd name="T2" fmla="*/ 70 w 71"/>
                    <a:gd name="T3" fmla="*/ 14 h 21"/>
                    <a:gd name="T4" fmla="*/ 60 w 71"/>
                    <a:gd name="T5" fmla="*/ 15 h 21"/>
                    <a:gd name="T6" fmla="*/ 45 w 71"/>
                    <a:gd name="T7" fmla="*/ 12 h 21"/>
                    <a:gd name="T8" fmla="*/ 37 w 71"/>
                    <a:gd name="T9" fmla="*/ 11 h 21"/>
                    <a:gd name="T10" fmla="*/ 20 w 71"/>
                    <a:gd name="T11" fmla="*/ 6 h 21"/>
                    <a:gd name="T12" fmla="*/ 14 w 71"/>
                    <a:gd name="T13" fmla="*/ 5 h 21"/>
                    <a:gd name="T14" fmla="*/ 7 w 71"/>
                    <a:gd name="T15" fmla="*/ 3 h 21"/>
                    <a:gd name="T16" fmla="*/ 4 w 71"/>
                    <a:gd name="T17" fmla="*/ 0 h 21"/>
                    <a:gd name="T18" fmla="*/ 0 w 71"/>
                    <a:gd name="T19" fmla="*/ 4 h 21"/>
                    <a:gd name="T20" fmla="*/ 0 w 71"/>
                    <a:gd name="T21" fmla="*/ 12 h 21"/>
                    <a:gd name="T22" fmla="*/ 6 w 71"/>
                    <a:gd name="T23" fmla="*/ 14 h 21"/>
                    <a:gd name="T24" fmla="*/ 17 w 71"/>
                    <a:gd name="T25" fmla="*/ 15 h 21"/>
                    <a:gd name="T26" fmla="*/ 22 w 71"/>
                    <a:gd name="T27" fmla="*/ 16 h 21"/>
                    <a:gd name="T28" fmla="*/ 31 w 71"/>
                    <a:gd name="T29" fmla="*/ 18 h 21"/>
                    <a:gd name="T30" fmla="*/ 40 w 71"/>
                    <a:gd name="T31" fmla="*/ 20 h 21"/>
                    <a:gd name="T32" fmla="*/ 47 w 71"/>
                    <a:gd name="T33" fmla="*/ 20 h 21"/>
                    <a:gd name="T34" fmla="*/ 57 w 71"/>
                    <a:gd name="T35" fmla="*/ 20 h 21"/>
                    <a:gd name="T36" fmla="*/ 70 w 71"/>
                    <a:gd name="T37" fmla="*/ 17 h 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1"/>
                    <a:gd name="T58" fmla="*/ 0 h 21"/>
                    <a:gd name="T59" fmla="*/ 71 w 71"/>
                    <a:gd name="T60" fmla="*/ 21 h 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1" h="21">
                      <a:moveTo>
                        <a:pt x="70" y="17"/>
                      </a:moveTo>
                      <a:lnTo>
                        <a:pt x="70" y="14"/>
                      </a:lnTo>
                      <a:lnTo>
                        <a:pt x="60" y="15"/>
                      </a:lnTo>
                      <a:lnTo>
                        <a:pt x="45" y="12"/>
                      </a:lnTo>
                      <a:lnTo>
                        <a:pt x="37" y="11"/>
                      </a:lnTo>
                      <a:lnTo>
                        <a:pt x="20" y="6"/>
                      </a:lnTo>
                      <a:lnTo>
                        <a:pt x="14" y="5"/>
                      </a:lnTo>
                      <a:lnTo>
                        <a:pt x="7" y="3"/>
                      </a:lnTo>
                      <a:lnTo>
                        <a:pt x="4" y="0"/>
                      </a:lnTo>
                      <a:lnTo>
                        <a:pt x="0" y="4"/>
                      </a:lnTo>
                      <a:lnTo>
                        <a:pt x="0" y="12"/>
                      </a:lnTo>
                      <a:lnTo>
                        <a:pt x="6" y="14"/>
                      </a:lnTo>
                      <a:lnTo>
                        <a:pt x="17" y="15"/>
                      </a:lnTo>
                      <a:lnTo>
                        <a:pt x="22" y="16"/>
                      </a:lnTo>
                      <a:lnTo>
                        <a:pt x="31" y="18"/>
                      </a:lnTo>
                      <a:lnTo>
                        <a:pt x="40" y="20"/>
                      </a:lnTo>
                      <a:lnTo>
                        <a:pt x="47" y="20"/>
                      </a:lnTo>
                      <a:lnTo>
                        <a:pt x="57" y="20"/>
                      </a:lnTo>
                      <a:lnTo>
                        <a:pt x="70" y="17"/>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07" name="Freeform 130"/>
                <p:cNvSpPr>
                  <a:spLocks/>
                </p:cNvSpPr>
                <p:nvPr/>
              </p:nvSpPr>
              <p:spPr bwMode="auto">
                <a:xfrm>
                  <a:off x="422" y="2531"/>
                  <a:ext cx="24" cy="17"/>
                </a:xfrm>
                <a:custGeom>
                  <a:avLst/>
                  <a:gdLst>
                    <a:gd name="T0" fmla="*/ 21 w 24"/>
                    <a:gd name="T1" fmla="*/ 1 h 17"/>
                    <a:gd name="T2" fmla="*/ 20 w 24"/>
                    <a:gd name="T3" fmla="*/ 9 h 17"/>
                    <a:gd name="T4" fmla="*/ 23 w 24"/>
                    <a:gd name="T5" fmla="*/ 11 h 17"/>
                    <a:gd name="T6" fmla="*/ 17 w 24"/>
                    <a:gd name="T7" fmla="*/ 16 h 17"/>
                    <a:gd name="T8" fmla="*/ 10 w 24"/>
                    <a:gd name="T9" fmla="*/ 16 h 17"/>
                    <a:gd name="T10" fmla="*/ 2 w 24"/>
                    <a:gd name="T11" fmla="*/ 14 h 17"/>
                    <a:gd name="T12" fmla="*/ 0 w 24"/>
                    <a:gd name="T13" fmla="*/ 11 h 17"/>
                    <a:gd name="T14" fmla="*/ 2 w 24"/>
                    <a:gd name="T15" fmla="*/ 8 h 17"/>
                    <a:gd name="T16" fmla="*/ 2 w 24"/>
                    <a:gd name="T17" fmla="*/ 0 h 17"/>
                    <a:gd name="T18" fmla="*/ 21 w 24"/>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7"/>
                    <a:gd name="T32" fmla="*/ 24 w 2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7">
                      <a:moveTo>
                        <a:pt x="21" y="1"/>
                      </a:moveTo>
                      <a:lnTo>
                        <a:pt x="20" y="9"/>
                      </a:lnTo>
                      <a:lnTo>
                        <a:pt x="23" y="11"/>
                      </a:lnTo>
                      <a:lnTo>
                        <a:pt x="17" y="16"/>
                      </a:lnTo>
                      <a:lnTo>
                        <a:pt x="10" y="16"/>
                      </a:lnTo>
                      <a:lnTo>
                        <a:pt x="2" y="14"/>
                      </a:lnTo>
                      <a:lnTo>
                        <a:pt x="0" y="11"/>
                      </a:lnTo>
                      <a:lnTo>
                        <a:pt x="2" y="8"/>
                      </a:lnTo>
                      <a:lnTo>
                        <a:pt x="2" y="0"/>
                      </a:lnTo>
                      <a:lnTo>
                        <a:pt x="21" y="1"/>
                      </a:lnTo>
                    </a:path>
                  </a:pathLst>
                </a:custGeom>
                <a:solidFill>
                  <a:srgbClr val="A0A0A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360" name="Group 131"/>
              <p:cNvGrpSpPr>
                <a:grpSpLocks/>
              </p:cNvGrpSpPr>
              <p:nvPr/>
            </p:nvGrpSpPr>
            <p:grpSpPr bwMode="auto">
              <a:xfrm>
                <a:off x="277" y="2473"/>
                <a:ext cx="85" cy="82"/>
                <a:chOff x="277" y="2473"/>
                <a:chExt cx="85" cy="82"/>
              </a:xfrm>
            </p:grpSpPr>
            <p:sp>
              <p:nvSpPr>
                <p:cNvPr id="3401" name="Oval 132"/>
                <p:cNvSpPr>
                  <a:spLocks noChangeArrowheads="1"/>
                </p:cNvSpPr>
                <p:nvPr/>
              </p:nvSpPr>
              <p:spPr bwMode="auto">
                <a:xfrm>
                  <a:off x="277" y="2522"/>
                  <a:ext cx="85" cy="33"/>
                </a:xfrm>
                <a:prstGeom prst="ellipse">
                  <a:avLst/>
                </a:prstGeom>
                <a:solidFill>
                  <a:srgbClr val="606060"/>
                </a:solidFill>
                <a:ln w="12699">
                  <a:solidFill>
                    <a:srgbClr val="000000"/>
                  </a:solidFill>
                  <a:round/>
                  <a:headEnd/>
                  <a:tailEnd/>
                </a:ln>
              </p:spPr>
              <p:txBody>
                <a:bodyPr wrap="none" anchor="ctr"/>
                <a:lstStyle/>
                <a:p>
                  <a:endParaRPr lang="ru-RU"/>
                </a:p>
              </p:txBody>
            </p:sp>
            <p:sp>
              <p:nvSpPr>
                <p:cNvPr id="3402" name="Rectangle 133"/>
                <p:cNvSpPr>
                  <a:spLocks noChangeArrowheads="1"/>
                </p:cNvSpPr>
                <p:nvPr/>
              </p:nvSpPr>
              <p:spPr bwMode="auto">
                <a:xfrm>
                  <a:off x="312" y="2473"/>
                  <a:ext cx="14" cy="50"/>
                </a:xfrm>
                <a:prstGeom prst="rect">
                  <a:avLst/>
                </a:prstGeom>
                <a:solidFill>
                  <a:srgbClr val="606060"/>
                </a:solidFill>
                <a:ln w="12699">
                  <a:solidFill>
                    <a:srgbClr val="000000"/>
                  </a:solidFill>
                  <a:miter lim="800000"/>
                  <a:headEnd/>
                  <a:tailEnd/>
                </a:ln>
              </p:spPr>
              <p:txBody>
                <a:bodyPr wrap="none" anchor="ctr"/>
                <a:lstStyle/>
                <a:p>
                  <a:endParaRPr lang="ru-RU"/>
                </a:p>
              </p:txBody>
            </p:sp>
          </p:grpSp>
          <p:grpSp>
            <p:nvGrpSpPr>
              <p:cNvPr id="3361" name="Group 134"/>
              <p:cNvGrpSpPr>
                <a:grpSpLocks/>
              </p:cNvGrpSpPr>
              <p:nvPr/>
            </p:nvGrpSpPr>
            <p:grpSpPr bwMode="auto">
              <a:xfrm>
                <a:off x="284" y="2220"/>
                <a:ext cx="78" cy="70"/>
                <a:chOff x="284" y="2220"/>
                <a:chExt cx="78" cy="70"/>
              </a:xfrm>
            </p:grpSpPr>
            <p:sp>
              <p:nvSpPr>
                <p:cNvPr id="3384" name="Freeform 135"/>
                <p:cNvSpPr>
                  <a:spLocks/>
                </p:cNvSpPr>
                <p:nvPr/>
              </p:nvSpPr>
              <p:spPr bwMode="auto">
                <a:xfrm>
                  <a:off x="288" y="2223"/>
                  <a:ext cx="64" cy="67"/>
                </a:xfrm>
                <a:custGeom>
                  <a:avLst/>
                  <a:gdLst>
                    <a:gd name="T0" fmla="*/ 43 w 64"/>
                    <a:gd name="T1" fmla="*/ 5 h 67"/>
                    <a:gd name="T2" fmla="*/ 47 w 64"/>
                    <a:gd name="T3" fmla="*/ 7 h 67"/>
                    <a:gd name="T4" fmla="*/ 49 w 64"/>
                    <a:gd name="T5" fmla="*/ 9 h 67"/>
                    <a:gd name="T6" fmla="*/ 52 w 64"/>
                    <a:gd name="T7" fmla="*/ 12 h 67"/>
                    <a:gd name="T8" fmla="*/ 55 w 64"/>
                    <a:gd name="T9" fmla="*/ 17 h 67"/>
                    <a:gd name="T10" fmla="*/ 56 w 64"/>
                    <a:gd name="T11" fmla="*/ 20 h 67"/>
                    <a:gd name="T12" fmla="*/ 56 w 64"/>
                    <a:gd name="T13" fmla="*/ 23 h 67"/>
                    <a:gd name="T14" fmla="*/ 55 w 64"/>
                    <a:gd name="T15" fmla="*/ 26 h 67"/>
                    <a:gd name="T16" fmla="*/ 56 w 64"/>
                    <a:gd name="T17" fmla="*/ 28 h 67"/>
                    <a:gd name="T18" fmla="*/ 60 w 64"/>
                    <a:gd name="T19" fmla="*/ 33 h 67"/>
                    <a:gd name="T20" fmla="*/ 63 w 64"/>
                    <a:gd name="T21" fmla="*/ 37 h 67"/>
                    <a:gd name="T22" fmla="*/ 63 w 64"/>
                    <a:gd name="T23" fmla="*/ 39 h 67"/>
                    <a:gd name="T24" fmla="*/ 61 w 64"/>
                    <a:gd name="T25" fmla="*/ 42 h 67"/>
                    <a:gd name="T26" fmla="*/ 60 w 64"/>
                    <a:gd name="T27" fmla="*/ 42 h 67"/>
                    <a:gd name="T28" fmla="*/ 58 w 64"/>
                    <a:gd name="T29" fmla="*/ 42 h 67"/>
                    <a:gd name="T30" fmla="*/ 56 w 64"/>
                    <a:gd name="T31" fmla="*/ 43 h 67"/>
                    <a:gd name="T32" fmla="*/ 56 w 64"/>
                    <a:gd name="T33" fmla="*/ 45 h 67"/>
                    <a:gd name="T34" fmla="*/ 58 w 64"/>
                    <a:gd name="T35" fmla="*/ 48 h 67"/>
                    <a:gd name="T36" fmla="*/ 56 w 64"/>
                    <a:gd name="T37" fmla="*/ 50 h 67"/>
                    <a:gd name="T38" fmla="*/ 56 w 64"/>
                    <a:gd name="T39" fmla="*/ 53 h 67"/>
                    <a:gd name="T40" fmla="*/ 55 w 64"/>
                    <a:gd name="T41" fmla="*/ 54 h 67"/>
                    <a:gd name="T42" fmla="*/ 54 w 64"/>
                    <a:gd name="T43" fmla="*/ 55 h 67"/>
                    <a:gd name="T44" fmla="*/ 53 w 64"/>
                    <a:gd name="T45" fmla="*/ 58 h 67"/>
                    <a:gd name="T46" fmla="*/ 52 w 64"/>
                    <a:gd name="T47" fmla="*/ 60 h 67"/>
                    <a:gd name="T48" fmla="*/ 48 w 64"/>
                    <a:gd name="T49" fmla="*/ 61 h 67"/>
                    <a:gd name="T50" fmla="*/ 46 w 64"/>
                    <a:gd name="T51" fmla="*/ 61 h 67"/>
                    <a:gd name="T52" fmla="*/ 43 w 64"/>
                    <a:gd name="T53" fmla="*/ 61 h 67"/>
                    <a:gd name="T54" fmla="*/ 40 w 64"/>
                    <a:gd name="T55" fmla="*/ 61 h 67"/>
                    <a:gd name="T56" fmla="*/ 41 w 64"/>
                    <a:gd name="T57" fmla="*/ 66 h 67"/>
                    <a:gd name="T58" fmla="*/ 7 w 64"/>
                    <a:gd name="T59" fmla="*/ 56 h 67"/>
                    <a:gd name="T60" fmla="*/ 10 w 64"/>
                    <a:gd name="T61" fmla="*/ 50 h 67"/>
                    <a:gd name="T62" fmla="*/ 9 w 64"/>
                    <a:gd name="T63" fmla="*/ 45 h 67"/>
                    <a:gd name="T64" fmla="*/ 0 w 64"/>
                    <a:gd name="T65" fmla="*/ 37 h 67"/>
                    <a:gd name="T66" fmla="*/ 0 w 64"/>
                    <a:gd name="T67" fmla="*/ 15 h 67"/>
                    <a:gd name="T68" fmla="*/ 6 w 64"/>
                    <a:gd name="T69" fmla="*/ 9 h 67"/>
                    <a:gd name="T70" fmla="*/ 14 w 64"/>
                    <a:gd name="T71" fmla="*/ 5 h 67"/>
                    <a:gd name="T72" fmla="*/ 18 w 64"/>
                    <a:gd name="T73" fmla="*/ 0 h 67"/>
                    <a:gd name="T74" fmla="*/ 24 w 64"/>
                    <a:gd name="T75" fmla="*/ 0 h 67"/>
                    <a:gd name="T76" fmla="*/ 32 w 64"/>
                    <a:gd name="T77" fmla="*/ 1 h 67"/>
                    <a:gd name="T78" fmla="*/ 39 w 64"/>
                    <a:gd name="T79" fmla="*/ 2 h 67"/>
                    <a:gd name="T80" fmla="*/ 43 w 64"/>
                    <a:gd name="T81" fmla="*/ 5 h 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
                    <a:gd name="T124" fmla="*/ 0 h 67"/>
                    <a:gd name="T125" fmla="*/ 64 w 64"/>
                    <a:gd name="T126" fmla="*/ 67 h 6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 h="67">
                      <a:moveTo>
                        <a:pt x="43" y="5"/>
                      </a:moveTo>
                      <a:lnTo>
                        <a:pt x="47" y="7"/>
                      </a:lnTo>
                      <a:lnTo>
                        <a:pt x="49" y="9"/>
                      </a:lnTo>
                      <a:lnTo>
                        <a:pt x="52" y="12"/>
                      </a:lnTo>
                      <a:lnTo>
                        <a:pt x="55" y="17"/>
                      </a:lnTo>
                      <a:lnTo>
                        <a:pt x="56" y="20"/>
                      </a:lnTo>
                      <a:lnTo>
                        <a:pt x="56" y="23"/>
                      </a:lnTo>
                      <a:lnTo>
                        <a:pt x="55" y="26"/>
                      </a:lnTo>
                      <a:lnTo>
                        <a:pt x="56" y="28"/>
                      </a:lnTo>
                      <a:lnTo>
                        <a:pt x="60" y="33"/>
                      </a:lnTo>
                      <a:lnTo>
                        <a:pt x="63" y="37"/>
                      </a:lnTo>
                      <a:lnTo>
                        <a:pt x="63" y="39"/>
                      </a:lnTo>
                      <a:lnTo>
                        <a:pt x="61" y="42"/>
                      </a:lnTo>
                      <a:lnTo>
                        <a:pt x="60" y="42"/>
                      </a:lnTo>
                      <a:lnTo>
                        <a:pt x="58" y="42"/>
                      </a:lnTo>
                      <a:lnTo>
                        <a:pt x="56" y="43"/>
                      </a:lnTo>
                      <a:lnTo>
                        <a:pt x="56" y="45"/>
                      </a:lnTo>
                      <a:lnTo>
                        <a:pt x="58" y="48"/>
                      </a:lnTo>
                      <a:lnTo>
                        <a:pt x="56" y="50"/>
                      </a:lnTo>
                      <a:lnTo>
                        <a:pt x="56" y="53"/>
                      </a:lnTo>
                      <a:lnTo>
                        <a:pt x="55" y="54"/>
                      </a:lnTo>
                      <a:lnTo>
                        <a:pt x="54" y="55"/>
                      </a:lnTo>
                      <a:lnTo>
                        <a:pt x="53" y="58"/>
                      </a:lnTo>
                      <a:lnTo>
                        <a:pt x="52" y="60"/>
                      </a:lnTo>
                      <a:lnTo>
                        <a:pt x="48" y="61"/>
                      </a:lnTo>
                      <a:lnTo>
                        <a:pt x="46" y="61"/>
                      </a:lnTo>
                      <a:lnTo>
                        <a:pt x="43" y="61"/>
                      </a:lnTo>
                      <a:lnTo>
                        <a:pt x="40" y="61"/>
                      </a:lnTo>
                      <a:lnTo>
                        <a:pt x="41" y="66"/>
                      </a:lnTo>
                      <a:lnTo>
                        <a:pt x="7" y="56"/>
                      </a:lnTo>
                      <a:lnTo>
                        <a:pt x="10" y="50"/>
                      </a:lnTo>
                      <a:lnTo>
                        <a:pt x="9" y="45"/>
                      </a:lnTo>
                      <a:lnTo>
                        <a:pt x="0" y="37"/>
                      </a:lnTo>
                      <a:lnTo>
                        <a:pt x="0" y="15"/>
                      </a:lnTo>
                      <a:lnTo>
                        <a:pt x="6" y="9"/>
                      </a:lnTo>
                      <a:lnTo>
                        <a:pt x="14" y="5"/>
                      </a:lnTo>
                      <a:lnTo>
                        <a:pt x="18" y="0"/>
                      </a:lnTo>
                      <a:lnTo>
                        <a:pt x="24" y="0"/>
                      </a:lnTo>
                      <a:lnTo>
                        <a:pt x="32" y="1"/>
                      </a:lnTo>
                      <a:lnTo>
                        <a:pt x="39" y="2"/>
                      </a:lnTo>
                      <a:lnTo>
                        <a:pt x="43" y="5"/>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385" name="Freeform 136"/>
                <p:cNvSpPr>
                  <a:spLocks/>
                </p:cNvSpPr>
                <p:nvPr/>
              </p:nvSpPr>
              <p:spPr bwMode="auto">
                <a:xfrm>
                  <a:off x="284" y="2220"/>
                  <a:ext cx="57" cy="51"/>
                </a:xfrm>
                <a:custGeom>
                  <a:avLst/>
                  <a:gdLst>
                    <a:gd name="T0" fmla="*/ 45 w 57"/>
                    <a:gd name="T1" fmla="*/ 10 h 51"/>
                    <a:gd name="T2" fmla="*/ 42 w 57"/>
                    <a:gd name="T3" fmla="*/ 12 h 51"/>
                    <a:gd name="T4" fmla="*/ 40 w 57"/>
                    <a:gd name="T5" fmla="*/ 12 h 51"/>
                    <a:gd name="T6" fmla="*/ 37 w 57"/>
                    <a:gd name="T7" fmla="*/ 15 h 51"/>
                    <a:gd name="T8" fmla="*/ 38 w 57"/>
                    <a:gd name="T9" fmla="*/ 19 h 51"/>
                    <a:gd name="T10" fmla="*/ 38 w 57"/>
                    <a:gd name="T11" fmla="*/ 21 h 51"/>
                    <a:gd name="T12" fmla="*/ 40 w 57"/>
                    <a:gd name="T13" fmla="*/ 25 h 51"/>
                    <a:gd name="T14" fmla="*/ 40 w 57"/>
                    <a:gd name="T15" fmla="*/ 27 h 51"/>
                    <a:gd name="T16" fmla="*/ 39 w 57"/>
                    <a:gd name="T17" fmla="*/ 33 h 51"/>
                    <a:gd name="T18" fmla="*/ 34 w 57"/>
                    <a:gd name="T19" fmla="*/ 33 h 51"/>
                    <a:gd name="T20" fmla="*/ 34 w 57"/>
                    <a:gd name="T21" fmla="*/ 27 h 51"/>
                    <a:gd name="T22" fmla="*/ 33 w 57"/>
                    <a:gd name="T23" fmla="*/ 25 h 51"/>
                    <a:gd name="T24" fmla="*/ 29 w 57"/>
                    <a:gd name="T25" fmla="*/ 25 h 51"/>
                    <a:gd name="T26" fmla="*/ 24 w 57"/>
                    <a:gd name="T27" fmla="*/ 26 h 51"/>
                    <a:gd name="T28" fmla="*/ 22 w 57"/>
                    <a:gd name="T29" fmla="*/ 30 h 51"/>
                    <a:gd name="T30" fmla="*/ 21 w 57"/>
                    <a:gd name="T31" fmla="*/ 34 h 51"/>
                    <a:gd name="T32" fmla="*/ 22 w 57"/>
                    <a:gd name="T33" fmla="*/ 37 h 51"/>
                    <a:gd name="T34" fmla="*/ 22 w 57"/>
                    <a:gd name="T35" fmla="*/ 40 h 51"/>
                    <a:gd name="T36" fmla="*/ 22 w 57"/>
                    <a:gd name="T37" fmla="*/ 42 h 51"/>
                    <a:gd name="T38" fmla="*/ 19 w 57"/>
                    <a:gd name="T39" fmla="*/ 45 h 51"/>
                    <a:gd name="T40" fmla="*/ 17 w 57"/>
                    <a:gd name="T41" fmla="*/ 47 h 51"/>
                    <a:gd name="T42" fmla="*/ 13 w 57"/>
                    <a:gd name="T43" fmla="*/ 50 h 51"/>
                    <a:gd name="T44" fmla="*/ 3 w 57"/>
                    <a:gd name="T45" fmla="*/ 40 h 51"/>
                    <a:gd name="T46" fmla="*/ 1 w 57"/>
                    <a:gd name="T47" fmla="*/ 34 h 51"/>
                    <a:gd name="T48" fmla="*/ 0 w 57"/>
                    <a:gd name="T49" fmla="*/ 22 h 51"/>
                    <a:gd name="T50" fmla="*/ 1 w 57"/>
                    <a:gd name="T51" fmla="*/ 14 h 51"/>
                    <a:gd name="T52" fmla="*/ 4 w 57"/>
                    <a:gd name="T53" fmla="*/ 7 h 51"/>
                    <a:gd name="T54" fmla="*/ 6 w 57"/>
                    <a:gd name="T55" fmla="*/ 5 h 51"/>
                    <a:gd name="T56" fmla="*/ 10 w 57"/>
                    <a:gd name="T57" fmla="*/ 1 h 51"/>
                    <a:gd name="T58" fmla="*/ 17 w 57"/>
                    <a:gd name="T59" fmla="*/ 0 h 51"/>
                    <a:gd name="T60" fmla="*/ 32 w 57"/>
                    <a:gd name="T61" fmla="*/ 0 h 51"/>
                    <a:gd name="T62" fmla="*/ 40 w 57"/>
                    <a:gd name="T63" fmla="*/ 0 h 51"/>
                    <a:gd name="T64" fmla="*/ 49 w 57"/>
                    <a:gd name="T65" fmla="*/ 2 h 51"/>
                    <a:gd name="T66" fmla="*/ 54 w 57"/>
                    <a:gd name="T67" fmla="*/ 5 h 51"/>
                    <a:gd name="T68" fmla="*/ 56 w 57"/>
                    <a:gd name="T69" fmla="*/ 9 h 51"/>
                    <a:gd name="T70" fmla="*/ 52 w 57"/>
                    <a:gd name="T71" fmla="*/ 12 h 51"/>
                    <a:gd name="T72" fmla="*/ 45 w 57"/>
                    <a:gd name="T73" fmla="*/ 1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
                    <a:gd name="T112" fmla="*/ 0 h 51"/>
                    <a:gd name="T113" fmla="*/ 57 w 57"/>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 h="51">
                      <a:moveTo>
                        <a:pt x="45" y="10"/>
                      </a:moveTo>
                      <a:lnTo>
                        <a:pt x="42" y="12"/>
                      </a:lnTo>
                      <a:lnTo>
                        <a:pt x="40" y="12"/>
                      </a:lnTo>
                      <a:lnTo>
                        <a:pt x="37" y="15"/>
                      </a:lnTo>
                      <a:lnTo>
                        <a:pt x="38" y="19"/>
                      </a:lnTo>
                      <a:lnTo>
                        <a:pt x="38" y="21"/>
                      </a:lnTo>
                      <a:lnTo>
                        <a:pt x="40" y="25"/>
                      </a:lnTo>
                      <a:lnTo>
                        <a:pt x="40" y="27"/>
                      </a:lnTo>
                      <a:lnTo>
                        <a:pt x="39" y="33"/>
                      </a:lnTo>
                      <a:lnTo>
                        <a:pt x="34" y="33"/>
                      </a:lnTo>
                      <a:lnTo>
                        <a:pt x="34" y="27"/>
                      </a:lnTo>
                      <a:lnTo>
                        <a:pt x="33" y="25"/>
                      </a:lnTo>
                      <a:lnTo>
                        <a:pt x="29" y="25"/>
                      </a:lnTo>
                      <a:lnTo>
                        <a:pt x="24" y="26"/>
                      </a:lnTo>
                      <a:lnTo>
                        <a:pt x="22" y="30"/>
                      </a:lnTo>
                      <a:lnTo>
                        <a:pt x="21" y="34"/>
                      </a:lnTo>
                      <a:lnTo>
                        <a:pt x="22" y="37"/>
                      </a:lnTo>
                      <a:lnTo>
                        <a:pt x="22" y="40"/>
                      </a:lnTo>
                      <a:lnTo>
                        <a:pt x="22" y="42"/>
                      </a:lnTo>
                      <a:lnTo>
                        <a:pt x="19" y="45"/>
                      </a:lnTo>
                      <a:lnTo>
                        <a:pt x="17" y="47"/>
                      </a:lnTo>
                      <a:lnTo>
                        <a:pt x="13" y="50"/>
                      </a:lnTo>
                      <a:lnTo>
                        <a:pt x="3" y="40"/>
                      </a:lnTo>
                      <a:lnTo>
                        <a:pt x="1" y="34"/>
                      </a:lnTo>
                      <a:lnTo>
                        <a:pt x="0" y="22"/>
                      </a:lnTo>
                      <a:lnTo>
                        <a:pt x="1" y="14"/>
                      </a:lnTo>
                      <a:lnTo>
                        <a:pt x="4" y="7"/>
                      </a:lnTo>
                      <a:lnTo>
                        <a:pt x="6" y="5"/>
                      </a:lnTo>
                      <a:lnTo>
                        <a:pt x="10" y="1"/>
                      </a:lnTo>
                      <a:lnTo>
                        <a:pt x="17" y="0"/>
                      </a:lnTo>
                      <a:lnTo>
                        <a:pt x="32" y="0"/>
                      </a:lnTo>
                      <a:lnTo>
                        <a:pt x="40" y="0"/>
                      </a:lnTo>
                      <a:lnTo>
                        <a:pt x="49" y="2"/>
                      </a:lnTo>
                      <a:lnTo>
                        <a:pt x="54" y="5"/>
                      </a:lnTo>
                      <a:lnTo>
                        <a:pt x="56" y="9"/>
                      </a:lnTo>
                      <a:lnTo>
                        <a:pt x="52" y="12"/>
                      </a:lnTo>
                      <a:lnTo>
                        <a:pt x="45" y="1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86" name="Freeform 137"/>
                <p:cNvSpPr>
                  <a:spLocks/>
                </p:cNvSpPr>
                <p:nvPr/>
              </p:nvSpPr>
              <p:spPr bwMode="auto">
                <a:xfrm>
                  <a:off x="285" y="2222"/>
                  <a:ext cx="53" cy="46"/>
                </a:xfrm>
                <a:custGeom>
                  <a:avLst/>
                  <a:gdLst>
                    <a:gd name="T0" fmla="*/ 52 w 53"/>
                    <a:gd name="T1" fmla="*/ 4 h 46"/>
                    <a:gd name="T2" fmla="*/ 46 w 53"/>
                    <a:gd name="T3" fmla="*/ 8 h 46"/>
                    <a:gd name="T4" fmla="*/ 36 w 53"/>
                    <a:gd name="T5" fmla="*/ 7 h 46"/>
                    <a:gd name="T6" fmla="*/ 28 w 53"/>
                    <a:gd name="T7" fmla="*/ 5 h 46"/>
                    <a:gd name="T8" fmla="*/ 30 w 53"/>
                    <a:gd name="T9" fmla="*/ 7 h 46"/>
                    <a:gd name="T10" fmla="*/ 35 w 53"/>
                    <a:gd name="T11" fmla="*/ 8 h 46"/>
                    <a:gd name="T12" fmla="*/ 35 w 53"/>
                    <a:gd name="T13" fmla="*/ 9 h 46"/>
                    <a:gd name="T14" fmla="*/ 31 w 53"/>
                    <a:gd name="T15" fmla="*/ 9 h 46"/>
                    <a:gd name="T16" fmla="*/ 24 w 53"/>
                    <a:gd name="T17" fmla="*/ 8 h 46"/>
                    <a:gd name="T18" fmla="*/ 28 w 53"/>
                    <a:gd name="T19" fmla="*/ 9 h 46"/>
                    <a:gd name="T20" fmla="*/ 32 w 53"/>
                    <a:gd name="T21" fmla="*/ 11 h 46"/>
                    <a:gd name="T22" fmla="*/ 28 w 53"/>
                    <a:gd name="T23" fmla="*/ 11 h 46"/>
                    <a:gd name="T24" fmla="*/ 30 w 53"/>
                    <a:gd name="T25" fmla="*/ 13 h 46"/>
                    <a:gd name="T26" fmla="*/ 32 w 53"/>
                    <a:gd name="T27" fmla="*/ 16 h 46"/>
                    <a:gd name="T28" fmla="*/ 30 w 53"/>
                    <a:gd name="T29" fmla="*/ 16 h 46"/>
                    <a:gd name="T30" fmla="*/ 23 w 53"/>
                    <a:gd name="T31" fmla="*/ 15 h 46"/>
                    <a:gd name="T32" fmla="*/ 33 w 53"/>
                    <a:gd name="T33" fmla="*/ 18 h 46"/>
                    <a:gd name="T34" fmla="*/ 36 w 53"/>
                    <a:gd name="T35" fmla="*/ 21 h 46"/>
                    <a:gd name="T36" fmla="*/ 29 w 53"/>
                    <a:gd name="T37" fmla="*/ 18 h 46"/>
                    <a:gd name="T38" fmla="*/ 31 w 53"/>
                    <a:gd name="T39" fmla="*/ 20 h 46"/>
                    <a:gd name="T40" fmla="*/ 36 w 53"/>
                    <a:gd name="T41" fmla="*/ 23 h 46"/>
                    <a:gd name="T42" fmla="*/ 33 w 53"/>
                    <a:gd name="T43" fmla="*/ 23 h 46"/>
                    <a:gd name="T44" fmla="*/ 24 w 53"/>
                    <a:gd name="T45" fmla="*/ 22 h 46"/>
                    <a:gd name="T46" fmla="*/ 17 w 53"/>
                    <a:gd name="T47" fmla="*/ 22 h 46"/>
                    <a:gd name="T48" fmla="*/ 15 w 53"/>
                    <a:gd name="T49" fmla="*/ 23 h 46"/>
                    <a:gd name="T50" fmla="*/ 20 w 53"/>
                    <a:gd name="T51" fmla="*/ 26 h 46"/>
                    <a:gd name="T52" fmla="*/ 11 w 53"/>
                    <a:gd name="T53" fmla="*/ 24 h 46"/>
                    <a:gd name="T54" fmla="*/ 13 w 53"/>
                    <a:gd name="T55" fmla="*/ 26 h 46"/>
                    <a:gd name="T56" fmla="*/ 20 w 53"/>
                    <a:gd name="T57" fmla="*/ 27 h 46"/>
                    <a:gd name="T58" fmla="*/ 15 w 53"/>
                    <a:gd name="T59" fmla="*/ 28 h 46"/>
                    <a:gd name="T60" fmla="*/ 14 w 53"/>
                    <a:gd name="T61" fmla="*/ 29 h 46"/>
                    <a:gd name="T62" fmla="*/ 20 w 53"/>
                    <a:gd name="T63" fmla="*/ 30 h 46"/>
                    <a:gd name="T64" fmla="*/ 16 w 53"/>
                    <a:gd name="T65" fmla="*/ 34 h 46"/>
                    <a:gd name="T66" fmla="*/ 16 w 53"/>
                    <a:gd name="T67" fmla="*/ 34 h 46"/>
                    <a:gd name="T68" fmla="*/ 20 w 53"/>
                    <a:gd name="T69" fmla="*/ 37 h 46"/>
                    <a:gd name="T70" fmla="*/ 15 w 53"/>
                    <a:gd name="T71" fmla="*/ 37 h 46"/>
                    <a:gd name="T72" fmla="*/ 10 w 53"/>
                    <a:gd name="T73" fmla="*/ 31 h 46"/>
                    <a:gd name="T74" fmla="*/ 14 w 53"/>
                    <a:gd name="T75" fmla="*/ 37 h 46"/>
                    <a:gd name="T76" fmla="*/ 15 w 53"/>
                    <a:gd name="T77" fmla="*/ 43 h 46"/>
                    <a:gd name="T78" fmla="*/ 9 w 53"/>
                    <a:gd name="T79" fmla="*/ 37 h 46"/>
                    <a:gd name="T80" fmla="*/ 9 w 53"/>
                    <a:gd name="T81" fmla="*/ 39 h 46"/>
                    <a:gd name="T82" fmla="*/ 13 w 53"/>
                    <a:gd name="T83" fmla="*/ 44 h 46"/>
                    <a:gd name="T84" fmla="*/ 7 w 53"/>
                    <a:gd name="T85" fmla="*/ 41 h 46"/>
                    <a:gd name="T86" fmla="*/ 2 w 53"/>
                    <a:gd name="T87" fmla="*/ 32 h 46"/>
                    <a:gd name="T88" fmla="*/ 0 w 53"/>
                    <a:gd name="T89" fmla="*/ 20 h 46"/>
                    <a:gd name="T90" fmla="*/ 3 w 53"/>
                    <a:gd name="T91" fmla="*/ 15 h 46"/>
                    <a:gd name="T92" fmla="*/ 16 w 53"/>
                    <a:gd name="T93" fmla="*/ 18 h 46"/>
                    <a:gd name="T94" fmla="*/ 6 w 53"/>
                    <a:gd name="T95" fmla="*/ 15 h 46"/>
                    <a:gd name="T96" fmla="*/ 2 w 53"/>
                    <a:gd name="T97" fmla="*/ 9 h 46"/>
                    <a:gd name="T98" fmla="*/ 9 w 53"/>
                    <a:gd name="T99" fmla="*/ 8 h 46"/>
                    <a:gd name="T100" fmla="*/ 10 w 53"/>
                    <a:gd name="T101" fmla="*/ 7 h 46"/>
                    <a:gd name="T102" fmla="*/ 9 w 53"/>
                    <a:gd name="T103" fmla="*/ 1 h 46"/>
                    <a:gd name="T104" fmla="*/ 20 w 53"/>
                    <a:gd name="T105" fmla="*/ 0 h 46"/>
                    <a:gd name="T106" fmla="*/ 39 w 53"/>
                    <a:gd name="T107" fmla="*/ 0 h 4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3"/>
                    <a:gd name="T163" fmla="*/ 0 h 46"/>
                    <a:gd name="T164" fmla="*/ 53 w 53"/>
                    <a:gd name="T165" fmla="*/ 46 h 4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3" h="46">
                      <a:moveTo>
                        <a:pt x="49" y="3"/>
                      </a:moveTo>
                      <a:lnTo>
                        <a:pt x="52" y="4"/>
                      </a:lnTo>
                      <a:lnTo>
                        <a:pt x="50" y="8"/>
                      </a:lnTo>
                      <a:lnTo>
                        <a:pt x="46" y="8"/>
                      </a:lnTo>
                      <a:lnTo>
                        <a:pt x="39" y="8"/>
                      </a:lnTo>
                      <a:lnTo>
                        <a:pt x="36" y="7"/>
                      </a:lnTo>
                      <a:lnTo>
                        <a:pt x="31" y="6"/>
                      </a:lnTo>
                      <a:lnTo>
                        <a:pt x="28" y="5"/>
                      </a:lnTo>
                      <a:lnTo>
                        <a:pt x="23" y="6"/>
                      </a:lnTo>
                      <a:lnTo>
                        <a:pt x="30" y="7"/>
                      </a:lnTo>
                      <a:lnTo>
                        <a:pt x="33" y="8"/>
                      </a:lnTo>
                      <a:lnTo>
                        <a:pt x="35" y="8"/>
                      </a:lnTo>
                      <a:lnTo>
                        <a:pt x="36" y="8"/>
                      </a:lnTo>
                      <a:lnTo>
                        <a:pt x="35" y="9"/>
                      </a:lnTo>
                      <a:lnTo>
                        <a:pt x="33" y="10"/>
                      </a:lnTo>
                      <a:lnTo>
                        <a:pt x="31" y="9"/>
                      </a:lnTo>
                      <a:lnTo>
                        <a:pt x="29" y="8"/>
                      </a:lnTo>
                      <a:lnTo>
                        <a:pt x="24" y="8"/>
                      </a:lnTo>
                      <a:lnTo>
                        <a:pt x="23" y="8"/>
                      </a:lnTo>
                      <a:lnTo>
                        <a:pt x="28" y="9"/>
                      </a:lnTo>
                      <a:lnTo>
                        <a:pt x="31" y="10"/>
                      </a:lnTo>
                      <a:lnTo>
                        <a:pt x="32" y="11"/>
                      </a:lnTo>
                      <a:lnTo>
                        <a:pt x="31" y="12"/>
                      </a:lnTo>
                      <a:lnTo>
                        <a:pt x="28" y="11"/>
                      </a:lnTo>
                      <a:lnTo>
                        <a:pt x="24" y="11"/>
                      </a:lnTo>
                      <a:lnTo>
                        <a:pt x="30" y="13"/>
                      </a:lnTo>
                      <a:lnTo>
                        <a:pt x="31" y="14"/>
                      </a:lnTo>
                      <a:lnTo>
                        <a:pt x="32" y="16"/>
                      </a:lnTo>
                      <a:lnTo>
                        <a:pt x="33" y="18"/>
                      </a:lnTo>
                      <a:lnTo>
                        <a:pt x="30" y="16"/>
                      </a:lnTo>
                      <a:lnTo>
                        <a:pt x="28" y="16"/>
                      </a:lnTo>
                      <a:lnTo>
                        <a:pt x="23" y="15"/>
                      </a:lnTo>
                      <a:lnTo>
                        <a:pt x="30" y="18"/>
                      </a:lnTo>
                      <a:lnTo>
                        <a:pt x="33" y="18"/>
                      </a:lnTo>
                      <a:lnTo>
                        <a:pt x="36" y="19"/>
                      </a:lnTo>
                      <a:lnTo>
                        <a:pt x="36" y="21"/>
                      </a:lnTo>
                      <a:lnTo>
                        <a:pt x="33" y="20"/>
                      </a:lnTo>
                      <a:lnTo>
                        <a:pt x="29" y="18"/>
                      </a:lnTo>
                      <a:lnTo>
                        <a:pt x="27" y="18"/>
                      </a:lnTo>
                      <a:lnTo>
                        <a:pt x="31" y="20"/>
                      </a:lnTo>
                      <a:lnTo>
                        <a:pt x="35" y="21"/>
                      </a:lnTo>
                      <a:lnTo>
                        <a:pt x="36" y="23"/>
                      </a:lnTo>
                      <a:lnTo>
                        <a:pt x="36" y="24"/>
                      </a:lnTo>
                      <a:lnTo>
                        <a:pt x="33" y="23"/>
                      </a:lnTo>
                      <a:lnTo>
                        <a:pt x="31" y="22"/>
                      </a:lnTo>
                      <a:lnTo>
                        <a:pt x="24" y="22"/>
                      </a:lnTo>
                      <a:lnTo>
                        <a:pt x="22" y="22"/>
                      </a:lnTo>
                      <a:lnTo>
                        <a:pt x="17" y="22"/>
                      </a:lnTo>
                      <a:lnTo>
                        <a:pt x="11" y="21"/>
                      </a:lnTo>
                      <a:lnTo>
                        <a:pt x="15" y="23"/>
                      </a:lnTo>
                      <a:lnTo>
                        <a:pt x="21" y="24"/>
                      </a:lnTo>
                      <a:lnTo>
                        <a:pt x="20" y="26"/>
                      </a:lnTo>
                      <a:lnTo>
                        <a:pt x="15" y="25"/>
                      </a:lnTo>
                      <a:lnTo>
                        <a:pt x="11" y="24"/>
                      </a:lnTo>
                      <a:lnTo>
                        <a:pt x="8" y="22"/>
                      </a:lnTo>
                      <a:lnTo>
                        <a:pt x="13" y="26"/>
                      </a:lnTo>
                      <a:lnTo>
                        <a:pt x="16" y="27"/>
                      </a:lnTo>
                      <a:lnTo>
                        <a:pt x="20" y="27"/>
                      </a:lnTo>
                      <a:lnTo>
                        <a:pt x="20" y="29"/>
                      </a:lnTo>
                      <a:lnTo>
                        <a:pt x="15" y="28"/>
                      </a:lnTo>
                      <a:lnTo>
                        <a:pt x="12" y="27"/>
                      </a:lnTo>
                      <a:lnTo>
                        <a:pt x="14" y="29"/>
                      </a:lnTo>
                      <a:lnTo>
                        <a:pt x="17" y="30"/>
                      </a:lnTo>
                      <a:lnTo>
                        <a:pt x="20" y="30"/>
                      </a:lnTo>
                      <a:lnTo>
                        <a:pt x="20" y="35"/>
                      </a:lnTo>
                      <a:lnTo>
                        <a:pt x="16" y="34"/>
                      </a:lnTo>
                      <a:lnTo>
                        <a:pt x="13" y="32"/>
                      </a:lnTo>
                      <a:lnTo>
                        <a:pt x="16" y="34"/>
                      </a:lnTo>
                      <a:lnTo>
                        <a:pt x="20" y="36"/>
                      </a:lnTo>
                      <a:lnTo>
                        <a:pt x="20" y="37"/>
                      </a:lnTo>
                      <a:lnTo>
                        <a:pt x="17" y="40"/>
                      </a:lnTo>
                      <a:lnTo>
                        <a:pt x="15" y="37"/>
                      </a:lnTo>
                      <a:lnTo>
                        <a:pt x="13" y="35"/>
                      </a:lnTo>
                      <a:lnTo>
                        <a:pt x="10" y="31"/>
                      </a:lnTo>
                      <a:lnTo>
                        <a:pt x="13" y="36"/>
                      </a:lnTo>
                      <a:lnTo>
                        <a:pt x="14" y="37"/>
                      </a:lnTo>
                      <a:lnTo>
                        <a:pt x="16" y="41"/>
                      </a:lnTo>
                      <a:lnTo>
                        <a:pt x="15" y="43"/>
                      </a:lnTo>
                      <a:lnTo>
                        <a:pt x="11" y="41"/>
                      </a:lnTo>
                      <a:lnTo>
                        <a:pt x="9" y="37"/>
                      </a:lnTo>
                      <a:lnTo>
                        <a:pt x="7" y="34"/>
                      </a:lnTo>
                      <a:lnTo>
                        <a:pt x="9" y="39"/>
                      </a:lnTo>
                      <a:lnTo>
                        <a:pt x="11" y="41"/>
                      </a:lnTo>
                      <a:lnTo>
                        <a:pt x="13" y="44"/>
                      </a:lnTo>
                      <a:lnTo>
                        <a:pt x="11" y="45"/>
                      </a:lnTo>
                      <a:lnTo>
                        <a:pt x="7" y="41"/>
                      </a:lnTo>
                      <a:lnTo>
                        <a:pt x="3" y="36"/>
                      </a:lnTo>
                      <a:lnTo>
                        <a:pt x="2" y="32"/>
                      </a:lnTo>
                      <a:lnTo>
                        <a:pt x="0" y="25"/>
                      </a:lnTo>
                      <a:lnTo>
                        <a:pt x="0" y="20"/>
                      </a:lnTo>
                      <a:lnTo>
                        <a:pt x="0" y="15"/>
                      </a:lnTo>
                      <a:lnTo>
                        <a:pt x="3" y="15"/>
                      </a:lnTo>
                      <a:lnTo>
                        <a:pt x="9" y="18"/>
                      </a:lnTo>
                      <a:lnTo>
                        <a:pt x="16" y="18"/>
                      </a:lnTo>
                      <a:lnTo>
                        <a:pt x="9" y="16"/>
                      </a:lnTo>
                      <a:lnTo>
                        <a:pt x="6" y="15"/>
                      </a:lnTo>
                      <a:lnTo>
                        <a:pt x="1" y="13"/>
                      </a:lnTo>
                      <a:lnTo>
                        <a:pt x="2" y="9"/>
                      </a:lnTo>
                      <a:lnTo>
                        <a:pt x="3" y="6"/>
                      </a:lnTo>
                      <a:lnTo>
                        <a:pt x="9" y="8"/>
                      </a:lnTo>
                      <a:lnTo>
                        <a:pt x="14" y="9"/>
                      </a:lnTo>
                      <a:lnTo>
                        <a:pt x="10" y="7"/>
                      </a:lnTo>
                      <a:lnTo>
                        <a:pt x="4" y="4"/>
                      </a:lnTo>
                      <a:lnTo>
                        <a:pt x="9" y="1"/>
                      </a:lnTo>
                      <a:lnTo>
                        <a:pt x="13" y="0"/>
                      </a:lnTo>
                      <a:lnTo>
                        <a:pt x="20" y="0"/>
                      </a:lnTo>
                      <a:lnTo>
                        <a:pt x="31" y="0"/>
                      </a:lnTo>
                      <a:lnTo>
                        <a:pt x="39" y="0"/>
                      </a:lnTo>
                      <a:lnTo>
                        <a:pt x="49" y="3"/>
                      </a:lnTo>
                    </a:path>
                  </a:pathLst>
                </a:custGeom>
                <a:solidFill>
                  <a:srgbClr val="603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387" name="Group 138"/>
                <p:cNvGrpSpPr>
                  <a:grpSpLocks/>
                </p:cNvGrpSpPr>
                <p:nvPr/>
              </p:nvGrpSpPr>
              <p:grpSpPr bwMode="auto">
                <a:xfrm>
                  <a:off x="307" y="2245"/>
                  <a:ext cx="55" cy="43"/>
                  <a:chOff x="307" y="2245"/>
                  <a:chExt cx="55" cy="43"/>
                </a:xfrm>
              </p:grpSpPr>
              <p:sp>
                <p:nvSpPr>
                  <p:cNvPr id="3388" name="Freeform 139"/>
                  <p:cNvSpPr>
                    <a:spLocks/>
                  </p:cNvSpPr>
                  <p:nvPr/>
                </p:nvSpPr>
                <p:spPr bwMode="auto">
                  <a:xfrm>
                    <a:off x="345" y="2264"/>
                    <a:ext cx="17" cy="1"/>
                  </a:xfrm>
                  <a:custGeom>
                    <a:avLst/>
                    <a:gdLst>
                      <a:gd name="T0" fmla="*/ 16 w 17"/>
                      <a:gd name="T1" fmla="*/ 0 h 1"/>
                      <a:gd name="T2" fmla="*/ 10 w 17"/>
                      <a:gd name="T3" fmla="*/ 0 h 1"/>
                      <a:gd name="T4" fmla="*/ 5 w 17"/>
                      <a:gd name="T5" fmla="*/ 0 h 1"/>
                      <a:gd name="T6" fmla="*/ 0 w 17"/>
                      <a:gd name="T7" fmla="*/ 0 h 1"/>
                      <a:gd name="T8" fmla="*/ 5 w 17"/>
                      <a:gd name="T9" fmla="*/ 0 h 1"/>
                      <a:gd name="T10" fmla="*/ 16 w 17"/>
                      <a:gd name="T11" fmla="*/ 0 h 1"/>
                      <a:gd name="T12" fmla="*/ 0 60000 65536"/>
                      <a:gd name="T13" fmla="*/ 0 60000 65536"/>
                      <a:gd name="T14" fmla="*/ 0 60000 65536"/>
                      <a:gd name="T15" fmla="*/ 0 60000 65536"/>
                      <a:gd name="T16" fmla="*/ 0 60000 65536"/>
                      <a:gd name="T17" fmla="*/ 0 60000 65536"/>
                      <a:gd name="T18" fmla="*/ 0 w 17"/>
                      <a:gd name="T19" fmla="*/ 0 h 1"/>
                      <a:gd name="T20" fmla="*/ 17 w 17"/>
                      <a:gd name="T21" fmla="*/ 1 h 1"/>
                    </a:gdLst>
                    <a:ahLst/>
                    <a:cxnLst>
                      <a:cxn ang="T12">
                        <a:pos x="T0" y="T1"/>
                      </a:cxn>
                      <a:cxn ang="T13">
                        <a:pos x="T2" y="T3"/>
                      </a:cxn>
                      <a:cxn ang="T14">
                        <a:pos x="T4" y="T5"/>
                      </a:cxn>
                      <a:cxn ang="T15">
                        <a:pos x="T6" y="T7"/>
                      </a:cxn>
                      <a:cxn ang="T16">
                        <a:pos x="T8" y="T9"/>
                      </a:cxn>
                      <a:cxn ang="T17">
                        <a:pos x="T10" y="T11"/>
                      </a:cxn>
                    </a:cxnLst>
                    <a:rect l="T18" t="T19" r="T20" b="T21"/>
                    <a:pathLst>
                      <a:path w="17" h="1">
                        <a:moveTo>
                          <a:pt x="16" y="0"/>
                        </a:moveTo>
                        <a:lnTo>
                          <a:pt x="10" y="0"/>
                        </a:lnTo>
                        <a:lnTo>
                          <a:pt x="5" y="0"/>
                        </a:lnTo>
                        <a:lnTo>
                          <a:pt x="0" y="0"/>
                        </a:lnTo>
                        <a:lnTo>
                          <a:pt x="5" y="0"/>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89" name="Freeform 140"/>
                  <p:cNvSpPr>
                    <a:spLocks/>
                  </p:cNvSpPr>
                  <p:nvPr/>
                </p:nvSpPr>
                <p:spPr bwMode="auto">
                  <a:xfrm>
                    <a:off x="342" y="2261"/>
                    <a:ext cx="17" cy="17"/>
                  </a:xfrm>
                  <a:custGeom>
                    <a:avLst/>
                    <a:gdLst>
                      <a:gd name="T0" fmla="*/ 16 w 17"/>
                      <a:gd name="T1" fmla="*/ 0 h 17"/>
                      <a:gd name="T2" fmla="*/ 0 w 17"/>
                      <a:gd name="T3" fmla="*/ 5 h 17"/>
                      <a:gd name="T4" fmla="*/ 0 w 17"/>
                      <a:gd name="T5" fmla="*/ 10 h 17"/>
                      <a:gd name="T6" fmla="*/ 16 w 17"/>
                      <a:gd name="T7" fmla="*/ 16 h 17"/>
                      <a:gd name="T8" fmla="*/ 0 w 17"/>
                      <a:gd name="T9" fmla="*/ 10 h 17"/>
                      <a:gd name="T10" fmla="*/ 0 w 17"/>
                      <a:gd name="T11" fmla="*/ 5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0" y="5"/>
                        </a:lnTo>
                        <a:lnTo>
                          <a:pt x="0" y="10"/>
                        </a:lnTo>
                        <a:lnTo>
                          <a:pt x="16" y="16"/>
                        </a:lnTo>
                        <a:lnTo>
                          <a:pt x="0" y="10"/>
                        </a:lnTo>
                        <a:lnTo>
                          <a:pt x="0" y="5"/>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0" name="Freeform 141"/>
                  <p:cNvSpPr>
                    <a:spLocks/>
                  </p:cNvSpPr>
                  <p:nvPr/>
                </p:nvSpPr>
                <p:spPr bwMode="auto">
                  <a:xfrm>
                    <a:off x="334" y="2249"/>
                    <a:ext cx="18" cy="17"/>
                  </a:xfrm>
                  <a:custGeom>
                    <a:avLst/>
                    <a:gdLst>
                      <a:gd name="T0" fmla="*/ 17 w 18"/>
                      <a:gd name="T1" fmla="*/ 0 h 17"/>
                      <a:gd name="T2" fmla="*/ 14 w 18"/>
                      <a:gd name="T3" fmla="*/ 4 h 17"/>
                      <a:gd name="T4" fmla="*/ 14 w 18"/>
                      <a:gd name="T5" fmla="*/ 8 h 17"/>
                      <a:gd name="T6" fmla="*/ 14 w 18"/>
                      <a:gd name="T7" fmla="*/ 12 h 17"/>
                      <a:gd name="T8" fmla="*/ 14 w 18"/>
                      <a:gd name="T9" fmla="*/ 16 h 17"/>
                      <a:gd name="T10" fmla="*/ 14 w 18"/>
                      <a:gd name="T11" fmla="*/ 12 h 17"/>
                      <a:gd name="T12" fmla="*/ 8 w 18"/>
                      <a:gd name="T13" fmla="*/ 12 h 17"/>
                      <a:gd name="T14" fmla="*/ 5 w 18"/>
                      <a:gd name="T15" fmla="*/ 8 h 17"/>
                      <a:gd name="T16" fmla="*/ 0 w 18"/>
                      <a:gd name="T17" fmla="*/ 8 h 17"/>
                      <a:gd name="T18" fmla="*/ 5 w 18"/>
                      <a:gd name="T19" fmla="*/ 4 h 17"/>
                      <a:gd name="T20" fmla="*/ 17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17" y="0"/>
                        </a:moveTo>
                        <a:lnTo>
                          <a:pt x="14" y="4"/>
                        </a:lnTo>
                        <a:lnTo>
                          <a:pt x="14" y="8"/>
                        </a:lnTo>
                        <a:lnTo>
                          <a:pt x="14" y="12"/>
                        </a:lnTo>
                        <a:lnTo>
                          <a:pt x="14" y="16"/>
                        </a:lnTo>
                        <a:lnTo>
                          <a:pt x="14" y="12"/>
                        </a:lnTo>
                        <a:lnTo>
                          <a:pt x="8" y="12"/>
                        </a:lnTo>
                        <a:lnTo>
                          <a:pt x="5" y="8"/>
                        </a:lnTo>
                        <a:lnTo>
                          <a:pt x="0" y="8"/>
                        </a:lnTo>
                        <a:lnTo>
                          <a:pt x="5" y="4"/>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1" name="Freeform 142"/>
                  <p:cNvSpPr>
                    <a:spLocks/>
                  </p:cNvSpPr>
                  <p:nvPr/>
                </p:nvSpPr>
                <p:spPr bwMode="auto">
                  <a:xfrm>
                    <a:off x="329" y="2245"/>
                    <a:ext cx="18" cy="17"/>
                  </a:xfrm>
                  <a:custGeom>
                    <a:avLst/>
                    <a:gdLst>
                      <a:gd name="T0" fmla="*/ 17 w 18"/>
                      <a:gd name="T1" fmla="*/ 8 h 17"/>
                      <a:gd name="T2" fmla="*/ 17 w 18"/>
                      <a:gd name="T3" fmla="*/ 16 h 17"/>
                      <a:gd name="T4" fmla="*/ 15 w 18"/>
                      <a:gd name="T5" fmla="*/ 16 h 17"/>
                      <a:gd name="T6" fmla="*/ 11 w 18"/>
                      <a:gd name="T7" fmla="*/ 8 h 17"/>
                      <a:gd name="T8" fmla="*/ 8 w 18"/>
                      <a:gd name="T9" fmla="*/ 8 h 17"/>
                      <a:gd name="T10" fmla="*/ 2 w 18"/>
                      <a:gd name="T11" fmla="*/ 8 h 17"/>
                      <a:gd name="T12" fmla="*/ 0 w 18"/>
                      <a:gd name="T13" fmla="*/ 8 h 17"/>
                      <a:gd name="T14" fmla="*/ 5 w 18"/>
                      <a:gd name="T15" fmla="*/ 8 h 17"/>
                      <a:gd name="T16" fmla="*/ 8 w 18"/>
                      <a:gd name="T17" fmla="*/ 0 h 17"/>
                      <a:gd name="T18" fmla="*/ 7 w 18"/>
                      <a:gd name="T19" fmla="*/ 0 h 17"/>
                      <a:gd name="T20" fmla="*/ 9 w 18"/>
                      <a:gd name="T21" fmla="*/ 0 h 17"/>
                      <a:gd name="T22" fmla="*/ 11 w 18"/>
                      <a:gd name="T23" fmla="*/ 8 h 17"/>
                      <a:gd name="T24" fmla="*/ 14 w 18"/>
                      <a:gd name="T25" fmla="*/ 8 h 17"/>
                      <a:gd name="T26" fmla="*/ 17 w 18"/>
                      <a:gd name="T27" fmla="*/ 8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7"/>
                      <a:gd name="T44" fmla="*/ 18 w 1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7">
                        <a:moveTo>
                          <a:pt x="17" y="8"/>
                        </a:moveTo>
                        <a:lnTo>
                          <a:pt x="17" y="16"/>
                        </a:lnTo>
                        <a:lnTo>
                          <a:pt x="15" y="16"/>
                        </a:lnTo>
                        <a:lnTo>
                          <a:pt x="11" y="8"/>
                        </a:lnTo>
                        <a:lnTo>
                          <a:pt x="8" y="8"/>
                        </a:lnTo>
                        <a:lnTo>
                          <a:pt x="2" y="8"/>
                        </a:lnTo>
                        <a:lnTo>
                          <a:pt x="0" y="8"/>
                        </a:lnTo>
                        <a:lnTo>
                          <a:pt x="5" y="8"/>
                        </a:lnTo>
                        <a:lnTo>
                          <a:pt x="8" y="0"/>
                        </a:lnTo>
                        <a:lnTo>
                          <a:pt x="7" y="0"/>
                        </a:lnTo>
                        <a:lnTo>
                          <a:pt x="9" y="0"/>
                        </a:lnTo>
                        <a:lnTo>
                          <a:pt x="11" y="8"/>
                        </a:lnTo>
                        <a:lnTo>
                          <a:pt x="14" y="8"/>
                        </a:lnTo>
                        <a:lnTo>
                          <a:pt x="17" y="8"/>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392" name="Group 143"/>
                  <p:cNvGrpSpPr>
                    <a:grpSpLocks/>
                  </p:cNvGrpSpPr>
                  <p:nvPr/>
                </p:nvGrpSpPr>
                <p:grpSpPr bwMode="auto">
                  <a:xfrm>
                    <a:off x="307" y="2249"/>
                    <a:ext cx="20" cy="17"/>
                    <a:chOff x="307" y="2249"/>
                    <a:chExt cx="20" cy="17"/>
                  </a:xfrm>
                </p:grpSpPr>
                <p:sp>
                  <p:nvSpPr>
                    <p:cNvPr id="3399" name="Freeform 144"/>
                    <p:cNvSpPr>
                      <a:spLocks/>
                    </p:cNvSpPr>
                    <p:nvPr/>
                  </p:nvSpPr>
                  <p:spPr bwMode="auto">
                    <a:xfrm>
                      <a:off x="310" y="2249"/>
                      <a:ext cx="17" cy="17"/>
                    </a:xfrm>
                    <a:custGeom>
                      <a:avLst/>
                      <a:gdLst>
                        <a:gd name="T0" fmla="*/ 16 w 17"/>
                        <a:gd name="T1" fmla="*/ 2 h 17"/>
                        <a:gd name="T2" fmla="*/ 11 w 17"/>
                        <a:gd name="T3" fmla="*/ 1 h 17"/>
                        <a:gd name="T4" fmla="*/ 4 w 17"/>
                        <a:gd name="T5" fmla="*/ 2 h 17"/>
                        <a:gd name="T6" fmla="*/ 2 w 17"/>
                        <a:gd name="T7" fmla="*/ 4 h 17"/>
                        <a:gd name="T8" fmla="*/ 2 w 17"/>
                        <a:gd name="T9" fmla="*/ 8 h 17"/>
                        <a:gd name="T10" fmla="*/ 2 w 17"/>
                        <a:gd name="T11" fmla="*/ 10 h 17"/>
                        <a:gd name="T12" fmla="*/ 4 w 17"/>
                        <a:gd name="T13" fmla="*/ 13 h 17"/>
                        <a:gd name="T14" fmla="*/ 6 w 17"/>
                        <a:gd name="T15" fmla="*/ 9 h 17"/>
                        <a:gd name="T16" fmla="*/ 9 w 17"/>
                        <a:gd name="T17" fmla="*/ 6 h 17"/>
                        <a:gd name="T18" fmla="*/ 13 w 17"/>
                        <a:gd name="T19" fmla="*/ 6 h 17"/>
                        <a:gd name="T20" fmla="*/ 11 w 17"/>
                        <a:gd name="T21" fmla="*/ 9 h 17"/>
                        <a:gd name="T22" fmla="*/ 6 w 17"/>
                        <a:gd name="T23" fmla="*/ 10 h 17"/>
                        <a:gd name="T24" fmla="*/ 4 w 17"/>
                        <a:gd name="T25" fmla="*/ 14 h 17"/>
                        <a:gd name="T26" fmla="*/ 6 w 17"/>
                        <a:gd name="T27" fmla="*/ 16 h 17"/>
                        <a:gd name="T28" fmla="*/ 11 w 17"/>
                        <a:gd name="T29" fmla="*/ 16 h 17"/>
                        <a:gd name="T30" fmla="*/ 4 w 17"/>
                        <a:gd name="T31" fmla="*/ 14 h 17"/>
                        <a:gd name="T32" fmla="*/ 0 w 17"/>
                        <a:gd name="T33" fmla="*/ 12 h 17"/>
                        <a:gd name="T34" fmla="*/ 0 w 17"/>
                        <a:gd name="T35" fmla="*/ 6 h 17"/>
                        <a:gd name="T36" fmla="*/ 0 w 17"/>
                        <a:gd name="T37" fmla="*/ 2 h 17"/>
                        <a:gd name="T38" fmla="*/ 4 w 17"/>
                        <a:gd name="T39" fmla="*/ 1 h 17"/>
                        <a:gd name="T40" fmla="*/ 9 w 17"/>
                        <a:gd name="T41" fmla="*/ 0 h 17"/>
                        <a:gd name="T42" fmla="*/ 13 w 17"/>
                        <a:gd name="T43" fmla="*/ 0 h 17"/>
                        <a:gd name="T44" fmla="*/ 16 w 17"/>
                        <a:gd name="T45" fmla="*/ 2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6" y="2"/>
                          </a:moveTo>
                          <a:lnTo>
                            <a:pt x="11" y="1"/>
                          </a:lnTo>
                          <a:lnTo>
                            <a:pt x="4" y="2"/>
                          </a:lnTo>
                          <a:lnTo>
                            <a:pt x="2" y="4"/>
                          </a:lnTo>
                          <a:lnTo>
                            <a:pt x="2" y="8"/>
                          </a:lnTo>
                          <a:lnTo>
                            <a:pt x="2" y="10"/>
                          </a:lnTo>
                          <a:lnTo>
                            <a:pt x="4" y="13"/>
                          </a:lnTo>
                          <a:lnTo>
                            <a:pt x="6" y="9"/>
                          </a:lnTo>
                          <a:lnTo>
                            <a:pt x="9" y="6"/>
                          </a:lnTo>
                          <a:lnTo>
                            <a:pt x="13" y="6"/>
                          </a:lnTo>
                          <a:lnTo>
                            <a:pt x="11" y="9"/>
                          </a:lnTo>
                          <a:lnTo>
                            <a:pt x="6" y="10"/>
                          </a:lnTo>
                          <a:lnTo>
                            <a:pt x="4" y="14"/>
                          </a:lnTo>
                          <a:lnTo>
                            <a:pt x="6" y="16"/>
                          </a:lnTo>
                          <a:lnTo>
                            <a:pt x="11" y="16"/>
                          </a:lnTo>
                          <a:lnTo>
                            <a:pt x="4" y="14"/>
                          </a:lnTo>
                          <a:lnTo>
                            <a:pt x="0" y="12"/>
                          </a:lnTo>
                          <a:lnTo>
                            <a:pt x="0" y="6"/>
                          </a:lnTo>
                          <a:lnTo>
                            <a:pt x="0" y="2"/>
                          </a:lnTo>
                          <a:lnTo>
                            <a:pt x="4" y="1"/>
                          </a:lnTo>
                          <a:lnTo>
                            <a:pt x="9" y="0"/>
                          </a:lnTo>
                          <a:lnTo>
                            <a:pt x="13" y="0"/>
                          </a:lnTo>
                          <a:lnTo>
                            <a:pt x="16" y="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400" name="Freeform 145"/>
                    <p:cNvSpPr>
                      <a:spLocks/>
                    </p:cNvSpPr>
                    <p:nvPr/>
                  </p:nvSpPr>
                  <p:spPr bwMode="auto">
                    <a:xfrm>
                      <a:off x="307" y="2249"/>
                      <a:ext cx="18" cy="17"/>
                    </a:xfrm>
                    <a:custGeom>
                      <a:avLst/>
                      <a:gdLst>
                        <a:gd name="T0" fmla="*/ 17 w 18"/>
                        <a:gd name="T1" fmla="*/ 4 h 17"/>
                        <a:gd name="T2" fmla="*/ 15 w 18"/>
                        <a:gd name="T3" fmla="*/ 1 h 17"/>
                        <a:gd name="T4" fmla="*/ 10 w 18"/>
                        <a:gd name="T5" fmla="*/ 0 h 17"/>
                        <a:gd name="T6" fmla="*/ 5 w 18"/>
                        <a:gd name="T7" fmla="*/ 1 h 17"/>
                        <a:gd name="T8" fmla="*/ 1 w 18"/>
                        <a:gd name="T9" fmla="*/ 2 h 17"/>
                        <a:gd name="T10" fmla="*/ 1 w 18"/>
                        <a:gd name="T11" fmla="*/ 5 h 17"/>
                        <a:gd name="T12" fmla="*/ 1 w 18"/>
                        <a:gd name="T13" fmla="*/ 7 h 17"/>
                        <a:gd name="T14" fmla="*/ 1 w 18"/>
                        <a:gd name="T15" fmla="*/ 8 h 17"/>
                        <a:gd name="T16" fmla="*/ 1 w 18"/>
                        <a:gd name="T17" fmla="*/ 10 h 17"/>
                        <a:gd name="T18" fmla="*/ 3 w 18"/>
                        <a:gd name="T19" fmla="*/ 12 h 17"/>
                        <a:gd name="T20" fmla="*/ 6 w 18"/>
                        <a:gd name="T21" fmla="*/ 14 h 17"/>
                        <a:gd name="T22" fmla="*/ 10 w 18"/>
                        <a:gd name="T23" fmla="*/ 14 h 17"/>
                        <a:gd name="T24" fmla="*/ 15 w 18"/>
                        <a:gd name="T25" fmla="*/ 14 h 17"/>
                        <a:gd name="T26" fmla="*/ 15 w 18"/>
                        <a:gd name="T27" fmla="*/ 15 h 17"/>
                        <a:gd name="T28" fmla="*/ 10 w 18"/>
                        <a:gd name="T29" fmla="*/ 16 h 17"/>
                        <a:gd name="T30" fmla="*/ 6 w 18"/>
                        <a:gd name="T31" fmla="*/ 16 h 17"/>
                        <a:gd name="T32" fmla="*/ 3 w 18"/>
                        <a:gd name="T33" fmla="*/ 15 h 17"/>
                        <a:gd name="T34" fmla="*/ 1 w 18"/>
                        <a:gd name="T35" fmla="*/ 13 h 17"/>
                        <a:gd name="T36" fmla="*/ 1 w 18"/>
                        <a:gd name="T37" fmla="*/ 9 h 17"/>
                        <a:gd name="T38" fmla="*/ 0 w 18"/>
                        <a:gd name="T39" fmla="*/ 6 h 17"/>
                        <a:gd name="T40" fmla="*/ 0 w 18"/>
                        <a:gd name="T41" fmla="*/ 4 h 17"/>
                        <a:gd name="T42" fmla="*/ 1 w 18"/>
                        <a:gd name="T43" fmla="*/ 2 h 17"/>
                        <a:gd name="T44" fmla="*/ 3 w 18"/>
                        <a:gd name="T45" fmla="*/ 0 h 17"/>
                        <a:gd name="T46" fmla="*/ 8 w 18"/>
                        <a:gd name="T47" fmla="*/ 0 h 17"/>
                        <a:gd name="T48" fmla="*/ 15 w 18"/>
                        <a:gd name="T49" fmla="*/ 0 h 17"/>
                        <a:gd name="T50" fmla="*/ 17 w 18"/>
                        <a:gd name="T51" fmla="*/ 1 h 17"/>
                        <a:gd name="T52" fmla="*/ 17 w 18"/>
                        <a:gd name="T53" fmla="*/ 4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
                        <a:gd name="T82" fmla="*/ 0 h 17"/>
                        <a:gd name="T83" fmla="*/ 18 w 18"/>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 h="17">
                          <a:moveTo>
                            <a:pt x="17" y="4"/>
                          </a:moveTo>
                          <a:lnTo>
                            <a:pt x="15" y="1"/>
                          </a:lnTo>
                          <a:lnTo>
                            <a:pt x="10" y="0"/>
                          </a:lnTo>
                          <a:lnTo>
                            <a:pt x="5" y="1"/>
                          </a:lnTo>
                          <a:lnTo>
                            <a:pt x="1" y="2"/>
                          </a:lnTo>
                          <a:lnTo>
                            <a:pt x="1" y="5"/>
                          </a:lnTo>
                          <a:lnTo>
                            <a:pt x="1" y="7"/>
                          </a:lnTo>
                          <a:lnTo>
                            <a:pt x="1" y="8"/>
                          </a:lnTo>
                          <a:lnTo>
                            <a:pt x="1" y="10"/>
                          </a:lnTo>
                          <a:lnTo>
                            <a:pt x="3" y="12"/>
                          </a:lnTo>
                          <a:lnTo>
                            <a:pt x="6" y="14"/>
                          </a:lnTo>
                          <a:lnTo>
                            <a:pt x="10" y="14"/>
                          </a:lnTo>
                          <a:lnTo>
                            <a:pt x="15" y="14"/>
                          </a:lnTo>
                          <a:lnTo>
                            <a:pt x="15" y="15"/>
                          </a:lnTo>
                          <a:lnTo>
                            <a:pt x="10" y="16"/>
                          </a:lnTo>
                          <a:lnTo>
                            <a:pt x="6" y="16"/>
                          </a:lnTo>
                          <a:lnTo>
                            <a:pt x="3" y="15"/>
                          </a:lnTo>
                          <a:lnTo>
                            <a:pt x="1" y="13"/>
                          </a:lnTo>
                          <a:lnTo>
                            <a:pt x="1" y="9"/>
                          </a:lnTo>
                          <a:lnTo>
                            <a:pt x="0" y="6"/>
                          </a:lnTo>
                          <a:lnTo>
                            <a:pt x="0" y="4"/>
                          </a:lnTo>
                          <a:lnTo>
                            <a:pt x="1" y="2"/>
                          </a:lnTo>
                          <a:lnTo>
                            <a:pt x="3" y="0"/>
                          </a:lnTo>
                          <a:lnTo>
                            <a:pt x="8" y="0"/>
                          </a:lnTo>
                          <a:lnTo>
                            <a:pt x="15" y="0"/>
                          </a:lnTo>
                          <a:lnTo>
                            <a:pt x="17" y="1"/>
                          </a:lnTo>
                          <a:lnTo>
                            <a:pt x="17"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393" name="Freeform 146"/>
                  <p:cNvSpPr>
                    <a:spLocks/>
                  </p:cNvSpPr>
                  <p:nvPr/>
                </p:nvSpPr>
                <p:spPr bwMode="auto">
                  <a:xfrm>
                    <a:off x="342" y="2271"/>
                    <a:ext cx="17" cy="17"/>
                  </a:xfrm>
                  <a:custGeom>
                    <a:avLst/>
                    <a:gdLst>
                      <a:gd name="T0" fmla="*/ 16 w 17"/>
                      <a:gd name="T1" fmla="*/ 0 h 17"/>
                      <a:gd name="T2" fmla="*/ 12 w 17"/>
                      <a:gd name="T3" fmla="*/ 10 h 17"/>
                      <a:gd name="T4" fmla="*/ 8 w 17"/>
                      <a:gd name="T5" fmla="*/ 10 h 17"/>
                      <a:gd name="T6" fmla="*/ 4 w 17"/>
                      <a:gd name="T7" fmla="*/ 10 h 17"/>
                      <a:gd name="T8" fmla="*/ 0 w 17"/>
                      <a:gd name="T9" fmla="*/ 16 h 17"/>
                      <a:gd name="T10" fmla="*/ 4 w 17"/>
                      <a:gd name="T11" fmla="*/ 10 h 17"/>
                      <a:gd name="T12" fmla="*/ 12 w 17"/>
                      <a:gd name="T13" fmla="*/ 10 h 17"/>
                      <a:gd name="T14" fmla="*/ 16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6" y="0"/>
                        </a:moveTo>
                        <a:lnTo>
                          <a:pt x="12" y="10"/>
                        </a:lnTo>
                        <a:lnTo>
                          <a:pt x="8" y="10"/>
                        </a:lnTo>
                        <a:lnTo>
                          <a:pt x="4" y="10"/>
                        </a:lnTo>
                        <a:lnTo>
                          <a:pt x="0" y="16"/>
                        </a:lnTo>
                        <a:lnTo>
                          <a:pt x="4" y="10"/>
                        </a:lnTo>
                        <a:lnTo>
                          <a:pt x="12" y="10"/>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4" name="Freeform 147"/>
                  <p:cNvSpPr>
                    <a:spLocks/>
                  </p:cNvSpPr>
                  <p:nvPr/>
                </p:nvSpPr>
                <p:spPr bwMode="auto">
                  <a:xfrm>
                    <a:off x="334" y="2253"/>
                    <a:ext cx="18" cy="17"/>
                  </a:xfrm>
                  <a:custGeom>
                    <a:avLst/>
                    <a:gdLst>
                      <a:gd name="T0" fmla="*/ 17 w 18"/>
                      <a:gd name="T1" fmla="*/ 0 h 17"/>
                      <a:gd name="T2" fmla="*/ 12 w 18"/>
                      <a:gd name="T3" fmla="*/ 16 h 17"/>
                      <a:gd name="T4" fmla="*/ 4 w 18"/>
                      <a:gd name="T5" fmla="*/ 16 h 17"/>
                      <a:gd name="T6" fmla="*/ 0 w 18"/>
                      <a:gd name="T7" fmla="*/ 16 h 17"/>
                      <a:gd name="T8" fmla="*/ 8 w 18"/>
                      <a:gd name="T9" fmla="*/ 16 h 17"/>
                      <a:gd name="T10" fmla="*/ 12 w 18"/>
                      <a:gd name="T11" fmla="*/ 16 h 17"/>
                      <a:gd name="T12" fmla="*/ 17 w 18"/>
                      <a:gd name="T13" fmla="*/ 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0"/>
                        </a:moveTo>
                        <a:lnTo>
                          <a:pt x="12" y="16"/>
                        </a:lnTo>
                        <a:lnTo>
                          <a:pt x="4" y="16"/>
                        </a:lnTo>
                        <a:lnTo>
                          <a:pt x="0" y="16"/>
                        </a:lnTo>
                        <a:lnTo>
                          <a:pt x="8" y="16"/>
                        </a:lnTo>
                        <a:lnTo>
                          <a:pt x="12"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5" name="Freeform 148"/>
                  <p:cNvSpPr>
                    <a:spLocks/>
                  </p:cNvSpPr>
                  <p:nvPr/>
                </p:nvSpPr>
                <p:spPr bwMode="auto">
                  <a:xfrm>
                    <a:off x="335" y="2249"/>
                    <a:ext cx="18" cy="17"/>
                  </a:xfrm>
                  <a:custGeom>
                    <a:avLst/>
                    <a:gdLst>
                      <a:gd name="T0" fmla="*/ 17 w 18"/>
                      <a:gd name="T1" fmla="*/ 0 h 17"/>
                      <a:gd name="T2" fmla="*/ 10 w 18"/>
                      <a:gd name="T3" fmla="*/ 0 h 17"/>
                      <a:gd name="T4" fmla="*/ 0 w 18"/>
                      <a:gd name="T5" fmla="*/ 16 h 17"/>
                      <a:gd name="T6" fmla="*/ 10 w 18"/>
                      <a:gd name="T7" fmla="*/ 16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10" y="0"/>
                        </a:lnTo>
                        <a:lnTo>
                          <a:pt x="0" y="16"/>
                        </a:lnTo>
                        <a:lnTo>
                          <a:pt x="10"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6" name="Freeform 149"/>
                  <p:cNvSpPr>
                    <a:spLocks/>
                  </p:cNvSpPr>
                  <p:nvPr/>
                </p:nvSpPr>
                <p:spPr bwMode="auto">
                  <a:xfrm>
                    <a:off x="330" y="2252"/>
                    <a:ext cx="18" cy="1"/>
                  </a:xfrm>
                  <a:custGeom>
                    <a:avLst/>
                    <a:gdLst>
                      <a:gd name="T0" fmla="*/ 17 w 18"/>
                      <a:gd name="T1" fmla="*/ 0 h 1"/>
                      <a:gd name="T2" fmla="*/ 11 w 18"/>
                      <a:gd name="T3" fmla="*/ 0 h 1"/>
                      <a:gd name="T4" fmla="*/ 5 w 18"/>
                      <a:gd name="T5" fmla="*/ 0 h 1"/>
                      <a:gd name="T6" fmla="*/ 11 w 18"/>
                      <a:gd name="T7" fmla="*/ 0 h 1"/>
                      <a:gd name="T8" fmla="*/ 0 w 18"/>
                      <a:gd name="T9" fmla="*/ 0 h 1"/>
                      <a:gd name="T10" fmla="*/ 11 w 18"/>
                      <a:gd name="T11" fmla="*/ 0 h 1"/>
                      <a:gd name="T12" fmla="*/ 0 w 18"/>
                      <a:gd name="T13" fmla="*/ 0 h 1"/>
                      <a:gd name="T14" fmla="*/ 17 w 18"/>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
                      <a:gd name="T26" fmla="*/ 18 w 18"/>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
                        <a:moveTo>
                          <a:pt x="17" y="0"/>
                        </a:moveTo>
                        <a:lnTo>
                          <a:pt x="11" y="0"/>
                        </a:lnTo>
                        <a:lnTo>
                          <a:pt x="5" y="0"/>
                        </a:lnTo>
                        <a:lnTo>
                          <a:pt x="11" y="0"/>
                        </a:lnTo>
                        <a:lnTo>
                          <a:pt x="0" y="0"/>
                        </a:lnTo>
                        <a:lnTo>
                          <a:pt x="11" y="0"/>
                        </a:lnTo>
                        <a:lnTo>
                          <a:pt x="0" y="0"/>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7" name="Freeform 150"/>
                  <p:cNvSpPr>
                    <a:spLocks/>
                  </p:cNvSpPr>
                  <p:nvPr/>
                </p:nvSpPr>
                <p:spPr bwMode="auto">
                  <a:xfrm>
                    <a:off x="338" y="2262"/>
                    <a:ext cx="18" cy="17"/>
                  </a:xfrm>
                  <a:custGeom>
                    <a:avLst/>
                    <a:gdLst>
                      <a:gd name="T0" fmla="*/ 17 w 18"/>
                      <a:gd name="T1" fmla="*/ 0 h 17"/>
                      <a:gd name="T2" fmla="*/ 17 w 18"/>
                      <a:gd name="T3" fmla="*/ 2 h 17"/>
                      <a:gd name="T4" fmla="*/ 11 w 18"/>
                      <a:gd name="T5" fmla="*/ 8 h 17"/>
                      <a:gd name="T6" fmla="*/ 0 w 18"/>
                      <a:gd name="T7" fmla="*/ 16 h 17"/>
                      <a:gd name="T8" fmla="*/ 0 w 18"/>
                      <a:gd name="T9" fmla="*/ 10 h 17"/>
                      <a:gd name="T10" fmla="*/ 5 w 18"/>
                      <a:gd name="T11" fmla="*/ 8 h 17"/>
                      <a:gd name="T12" fmla="*/ 5 w 18"/>
                      <a:gd name="T13" fmla="*/ 4 h 17"/>
                      <a:gd name="T14" fmla="*/ 17 w 18"/>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7"/>
                      <a:gd name="T26" fmla="*/ 18 w 18"/>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7">
                        <a:moveTo>
                          <a:pt x="17" y="0"/>
                        </a:moveTo>
                        <a:lnTo>
                          <a:pt x="17" y="2"/>
                        </a:lnTo>
                        <a:lnTo>
                          <a:pt x="11" y="8"/>
                        </a:lnTo>
                        <a:lnTo>
                          <a:pt x="0" y="16"/>
                        </a:lnTo>
                        <a:lnTo>
                          <a:pt x="0" y="10"/>
                        </a:lnTo>
                        <a:lnTo>
                          <a:pt x="5" y="8"/>
                        </a:lnTo>
                        <a:lnTo>
                          <a:pt x="5" y="4"/>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98" name="Freeform 151"/>
                  <p:cNvSpPr>
                    <a:spLocks/>
                  </p:cNvSpPr>
                  <p:nvPr/>
                </p:nvSpPr>
                <p:spPr bwMode="auto">
                  <a:xfrm>
                    <a:off x="314" y="2267"/>
                    <a:ext cx="18" cy="17"/>
                  </a:xfrm>
                  <a:custGeom>
                    <a:avLst/>
                    <a:gdLst>
                      <a:gd name="T0" fmla="*/ 0 w 18"/>
                      <a:gd name="T1" fmla="*/ 0 h 17"/>
                      <a:gd name="T2" fmla="*/ 1 w 18"/>
                      <a:gd name="T3" fmla="*/ 6 h 17"/>
                      <a:gd name="T4" fmla="*/ 5 w 18"/>
                      <a:gd name="T5" fmla="*/ 9 h 17"/>
                      <a:gd name="T6" fmla="*/ 11 w 18"/>
                      <a:gd name="T7" fmla="*/ 13 h 17"/>
                      <a:gd name="T8" fmla="*/ 17 w 18"/>
                      <a:gd name="T9" fmla="*/ 16 h 17"/>
                      <a:gd name="T10" fmla="*/ 9 w 18"/>
                      <a:gd name="T11" fmla="*/ 13 h 17"/>
                      <a:gd name="T12" fmla="*/ 3 w 18"/>
                      <a:gd name="T13" fmla="*/ 11 h 17"/>
                      <a:gd name="T14" fmla="*/ 0 w 18"/>
                      <a:gd name="T15" fmla="*/ 8 h 17"/>
                      <a:gd name="T16" fmla="*/ 0 w 18"/>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7"/>
                      <a:gd name="T29" fmla="*/ 18 w 1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7">
                        <a:moveTo>
                          <a:pt x="0" y="0"/>
                        </a:moveTo>
                        <a:lnTo>
                          <a:pt x="1" y="6"/>
                        </a:lnTo>
                        <a:lnTo>
                          <a:pt x="5" y="9"/>
                        </a:lnTo>
                        <a:lnTo>
                          <a:pt x="11" y="13"/>
                        </a:lnTo>
                        <a:lnTo>
                          <a:pt x="17" y="16"/>
                        </a:lnTo>
                        <a:lnTo>
                          <a:pt x="9" y="13"/>
                        </a:lnTo>
                        <a:lnTo>
                          <a:pt x="3" y="11"/>
                        </a:lnTo>
                        <a:lnTo>
                          <a:pt x="0"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nvGrpSpPr>
              <p:cNvPr id="3362" name="Group 152"/>
              <p:cNvGrpSpPr>
                <a:grpSpLocks/>
              </p:cNvGrpSpPr>
              <p:nvPr/>
            </p:nvGrpSpPr>
            <p:grpSpPr bwMode="auto">
              <a:xfrm>
                <a:off x="271" y="2446"/>
                <a:ext cx="144" cy="46"/>
                <a:chOff x="271" y="2446"/>
                <a:chExt cx="144" cy="46"/>
              </a:xfrm>
            </p:grpSpPr>
            <p:sp>
              <p:nvSpPr>
                <p:cNvPr id="3382" name="Freeform 153"/>
                <p:cNvSpPr>
                  <a:spLocks/>
                </p:cNvSpPr>
                <p:nvPr/>
              </p:nvSpPr>
              <p:spPr bwMode="auto">
                <a:xfrm>
                  <a:off x="271" y="2446"/>
                  <a:ext cx="144" cy="46"/>
                </a:xfrm>
                <a:custGeom>
                  <a:avLst/>
                  <a:gdLst>
                    <a:gd name="T0" fmla="*/ 143 w 144"/>
                    <a:gd name="T1" fmla="*/ 22 h 46"/>
                    <a:gd name="T2" fmla="*/ 141 w 144"/>
                    <a:gd name="T3" fmla="*/ 37 h 46"/>
                    <a:gd name="T4" fmla="*/ 95 w 144"/>
                    <a:gd name="T5" fmla="*/ 45 h 46"/>
                    <a:gd name="T6" fmla="*/ 42 w 144"/>
                    <a:gd name="T7" fmla="*/ 45 h 46"/>
                    <a:gd name="T8" fmla="*/ 2 w 144"/>
                    <a:gd name="T9" fmla="*/ 33 h 46"/>
                    <a:gd name="T10" fmla="*/ 0 w 144"/>
                    <a:gd name="T11" fmla="*/ 0 h 46"/>
                    <a:gd name="T12" fmla="*/ 80 w 144"/>
                    <a:gd name="T13" fmla="*/ 0 h 46"/>
                    <a:gd name="T14" fmla="*/ 143 w 144"/>
                    <a:gd name="T15" fmla="*/ 22 h 4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46"/>
                    <a:gd name="T26" fmla="*/ 144 w 144"/>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46">
                      <a:moveTo>
                        <a:pt x="143" y="22"/>
                      </a:moveTo>
                      <a:lnTo>
                        <a:pt x="141" y="37"/>
                      </a:lnTo>
                      <a:lnTo>
                        <a:pt x="95" y="45"/>
                      </a:lnTo>
                      <a:lnTo>
                        <a:pt x="42" y="45"/>
                      </a:lnTo>
                      <a:lnTo>
                        <a:pt x="2" y="33"/>
                      </a:lnTo>
                      <a:lnTo>
                        <a:pt x="0" y="0"/>
                      </a:lnTo>
                      <a:lnTo>
                        <a:pt x="80" y="0"/>
                      </a:lnTo>
                      <a:lnTo>
                        <a:pt x="143" y="22"/>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383" name="Freeform 154"/>
                <p:cNvSpPr>
                  <a:spLocks/>
                </p:cNvSpPr>
                <p:nvPr/>
              </p:nvSpPr>
              <p:spPr bwMode="auto">
                <a:xfrm>
                  <a:off x="274" y="2463"/>
                  <a:ext cx="137" cy="27"/>
                </a:xfrm>
                <a:custGeom>
                  <a:avLst/>
                  <a:gdLst>
                    <a:gd name="T0" fmla="*/ 136 w 137"/>
                    <a:gd name="T1" fmla="*/ 8 h 27"/>
                    <a:gd name="T2" fmla="*/ 134 w 137"/>
                    <a:gd name="T3" fmla="*/ 18 h 27"/>
                    <a:gd name="T4" fmla="*/ 93 w 137"/>
                    <a:gd name="T5" fmla="*/ 26 h 27"/>
                    <a:gd name="T6" fmla="*/ 38 w 137"/>
                    <a:gd name="T7" fmla="*/ 26 h 27"/>
                    <a:gd name="T8" fmla="*/ 0 w 137"/>
                    <a:gd name="T9" fmla="*/ 13 h 27"/>
                    <a:gd name="T10" fmla="*/ 0 w 137"/>
                    <a:gd name="T11" fmla="*/ 0 h 27"/>
                    <a:gd name="T12" fmla="*/ 36 w 137"/>
                    <a:gd name="T13" fmla="*/ 13 h 27"/>
                    <a:gd name="T14" fmla="*/ 92 w 137"/>
                    <a:gd name="T15" fmla="*/ 14 h 27"/>
                    <a:gd name="T16" fmla="*/ 136 w 137"/>
                    <a:gd name="T17" fmla="*/ 8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27"/>
                    <a:gd name="T29" fmla="*/ 137 w 13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27">
                      <a:moveTo>
                        <a:pt x="136" y="8"/>
                      </a:moveTo>
                      <a:lnTo>
                        <a:pt x="134" y="18"/>
                      </a:lnTo>
                      <a:lnTo>
                        <a:pt x="93" y="26"/>
                      </a:lnTo>
                      <a:lnTo>
                        <a:pt x="38" y="26"/>
                      </a:lnTo>
                      <a:lnTo>
                        <a:pt x="0" y="13"/>
                      </a:lnTo>
                      <a:lnTo>
                        <a:pt x="0" y="0"/>
                      </a:lnTo>
                      <a:lnTo>
                        <a:pt x="36" y="13"/>
                      </a:lnTo>
                      <a:lnTo>
                        <a:pt x="92" y="14"/>
                      </a:lnTo>
                      <a:lnTo>
                        <a:pt x="136" y="8"/>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363" name="Freeform 155"/>
              <p:cNvSpPr>
                <a:spLocks/>
              </p:cNvSpPr>
              <p:nvPr/>
            </p:nvSpPr>
            <p:spPr bwMode="auto">
              <a:xfrm>
                <a:off x="275" y="2403"/>
                <a:ext cx="183" cy="133"/>
              </a:xfrm>
              <a:custGeom>
                <a:avLst/>
                <a:gdLst>
                  <a:gd name="T0" fmla="*/ 145 w 183"/>
                  <a:gd name="T1" fmla="*/ 101 h 133"/>
                  <a:gd name="T2" fmla="*/ 145 w 183"/>
                  <a:gd name="T3" fmla="*/ 128 h 133"/>
                  <a:gd name="T4" fmla="*/ 162 w 183"/>
                  <a:gd name="T5" fmla="*/ 132 h 133"/>
                  <a:gd name="T6" fmla="*/ 179 w 183"/>
                  <a:gd name="T7" fmla="*/ 131 h 133"/>
                  <a:gd name="T8" fmla="*/ 179 w 183"/>
                  <a:gd name="T9" fmla="*/ 91 h 133"/>
                  <a:gd name="T10" fmla="*/ 179 w 183"/>
                  <a:gd name="T11" fmla="*/ 71 h 133"/>
                  <a:gd name="T12" fmla="*/ 179 w 183"/>
                  <a:gd name="T13" fmla="*/ 61 h 133"/>
                  <a:gd name="T14" fmla="*/ 182 w 183"/>
                  <a:gd name="T15" fmla="*/ 54 h 133"/>
                  <a:gd name="T16" fmla="*/ 182 w 183"/>
                  <a:gd name="T17" fmla="*/ 48 h 133"/>
                  <a:gd name="T18" fmla="*/ 179 w 183"/>
                  <a:gd name="T19" fmla="*/ 42 h 133"/>
                  <a:gd name="T20" fmla="*/ 171 w 183"/>
                  <a:gd name="T21" fmla="*/ 35 h 133"/>
                  <a:gd name="T22" fmla="*/ 162 w 183"/>
                  <a:gd name="T23" fmla="*/ 30 h 133"/>
                  <a:gd name="T24" fmla="*/ 140 w 183"/>
                  <a:gd name="T25" fmla="*/ 24 h 133"/>
                  <a:gd name="T26" fmla="*/ 109 w 183"/>
                  <a:gd name="T27" fmla="*/ 16 h 133"/>
                  <a:gd name="T28" fmla="*/ 101 w 183"/>
                  <a:gd name="T29" fmla="*/ 16 h 133"/>
                  <a:gd name="T30" fmla="*/ 98 w 183"/>
                  <a:gd name="T31" fmla="*/ 16 h 133"/>
                  <a:gd name="T32" fmla="*/ 96 w 183"/>
                  <a:gd name="T33" fmla="*/ 14 h 133"/>
                  <a:gd name="T34" fmla="*/ 95 w 183"/>
                  <a:gd name="T35" fmla="*/ 12 h 133"/>
                  <a:gd name="T36" fmla="*/ 93 w 183"/>
                  <a:gd name="T37" fmla="*/ 13 h 133"/>
                  <a:gd name="T38" fmla="*/ 90 w 183"/>
                  <a:gd name="T39" fmla="*/ 13 h 133"/>
                  <a:gd name="T40" fmla="*/ 89 w 183"/>
                  <a:gd name="T41" fmla="*/ 11 h 133"/>
                  <a:gd name="T42" fmla="*/ 87 w 183"/>
                  <a:gd name="T43" fmla="*/ 9 h 133"/>
                  <a:gd name="T44" fmla="*/ 85 w 183"/>
                  <a:gd name="T45" fmla="*/ 9 h 133"/>
                  <a:gd name="T46" fmla="*/ 81 w 183"/>
                  <a:gd name="T47" fmla="*/ 9 h 133"/>
                  <a:gd name="T48" fmla="*/ 82 w 183"/>
                  <a:gd name="T49" fmla="*/ 6 h 133"/>
                  <a:gd name="T50" fmla="*/ 78 w 183"/>
                  <a:gd name="T51" fmla="*/ 0 h 133"/>
                  <a:gd name="T52" fmla="*/ 4 w 183"/>
                  <a:gd name="T53" fmla="*/ 1 h 133"/>
                  <a:gd name="T54" fmla="*/ 4 w 183"/>
                  <a:gd name="T55" fmla="*/ 9 h 133"/>
                  <a:gd name="T56" fmla="*/ 3 w 183"/>
                  <a:gd name="T57" fmla="*/ 14 h 133"/>
                  <a:gd name="T58" fmla="*/ 2 w 183"/>
                  <a:gd name="T59" fmla="*/ 19 h 133"/>
                  <a:gd name="T60" fmla="*/ 1 w 183"/>
                  <a:gd name="T61" fmla="*/ 24 h 133"/>
                  <a:gd name="T62" fmla="*/ 0 w 183"/>
                  <a:gd name="T63" fmla="*/ 34 h 133"/>
                  <a:gd name="T64" fmla="*/ 1 w 183"/>
                  <a:gd name="T65" fmla="*/ 38 h 133"/>
                  <a:gd name="T66" fmla="*/ 3 w 183"/>
                  <a:gd name="T67" fmla="*/ 44 h 133"/>
                  <a:gd name="T68" fmla="*/ 6 w 183"/>
                  <a:gd name="T69" fmla="*/ 48 h 133"/>
                  <a:gd name="T70" fmla="*/ 9 w 183"/>
                  <a:gd name="T71" fmla="*/ 49 h 133"/>
                  <a:gd name="T72" fmla="*/ 14 w 183"/>
                  <a:gd name="T73" fmla="*/ 50 h 133"/>
                  <a:gd name="T74" fmla="*/ 21 w 183"/>
                  <a:gd name="T75" fmla="*/ 53 h 133"/>
                  <a:gd name="T76" fmla="*/ 24 w 183"/>
                  <a:gd name="T77" fmla="*/ 57 h 133"/>
                  <a:gd name="T78" fmla="*/ 28 w 183"/>
                  <a:gd name="T79" fmla="*/ 60 h 133"/>
                  <a:gd name="T80" fmla="*/ 35 w 183"/>
                  <a:gd name="T81" fmla="*/ 61 h 133"/>
                  <a:gd name="T82" fmla="*/ 41 w 183"/>
                  <a:gd name="T83" fmla="*/ 64 h 133"/>
                  <a:gd name="T84" fmla="*/ 53 w 183"/>
                  <a:gd name="T85" fmla="*/ 64 h 133"/>
                  <a:gd name="T86" fmla="*/ 62 w 183"/>
                  <a:gd name="T87" fmla="*/ 64 h 133"/>
                  <a:gd name="T88" fmla="*/ 69 w 183"/>
                  <a:gd name="T89" fmla="*/ 64 h 133"/>
                  <a:gd name="T90" fmla="*/ 76 w 183"/>
                  <a:gd name="T91" fmla="*/ 64 h 133"/>
                  <a:gd name="T92" fmla="*/ 81 w 183"/>
                  <a:gd name="T93" fmla="*/ 66 h 133"/>
                  <a:gd name="T94" fmla="*/ 91 w 183"/>
                  <a:gd name="T95" fmla="*/ 66 h 133"/>
                  <a:gd name="T96" fmla="*/ 130 w 183"/>
                  <a:gd name="T97" fmla="*/ 69 h 133"/>
                  <a:gd name="T98" fmla="*/ 139 w 183"/>
                  <a:gd name="T99" fmla="*/ 71 h 133"/>
                  <a:gd name="T100" fmla="*/ 141 w 183"/>
                  <a:gd name="T101" fmla="*/ 72 h 133"/>
                  <a:gd name="T102" fmla="*/ 146 w 183"/>
                  <a:gd name="T103" fmla="*/ 73 h 133"/>
                  <a:gd name="T104" fmla="*/ 144 w 183"/>
                  <a:gd name="T105" fmla="*/ 76 h 133"/>
                  <a:gd name="T106" fmla="*/ 146 w 183"/>
                  <a:gd name="T107" fmla="*/ 81 h 133"/>
                  <a:gd name="T108" fmla="*/ 145 w 183"/>
                  <a:gd name="T109" fmla="*/ 91 h 133"/>
                  <a:gd name="T110" fmla="*/ 145 w 183"/>
                  <a:gd name="T111" fmla="*/ 101 h 1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3"/>
                  <a:gd name="T169" fmla="*/ 0 h 133"/>
                  <a:gd name="T170" fmla="*/ 183 w 183"/>
                  <a:gd name="T171" fmla="*/ 133 h 1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3" h="133">
                    <a:moveTo>
                      <a:pt x="145" y="101"/>
                    </a:moveTo>
                    <a:lnTo>
                      <a:pt x="145" y="128"/>
                    </a:lnTo>
                    <a:lnTo>
                      <a:pt x="162" y="132"/>
                    </a:lnTo>
                    <a:lnTo>
                      <a:pt x="179" y="131"/>
                    </a:lnTo>
                    <a:lnTo>
                      <a:pt x="179" y="91"/>
                    </a:lnTo>
                    <a:lnTo>
                      <a:pt x="179" y="71"/>
                    </a:lnTo>
                    <a:lnTo>
                      <a:pt x="179" y="61"/>
                    </a:lnTo>
                    <a:lnTo>
                      <a:pt x="182" y="54"/>
                    </a:lnTo>
                    <a:lnTo>
                      <a:pt x="182" y="48"/>
                    </a:lnTo>
                    <a:lnTo>
                      <a:pt x="179" y="42"/>
                    </a:lnTo>
                    <a:lnTo>
                      <a:pt x="171" y="35"/>
                    </a:lnTo>
                    <a:lnTo>
                      <a:pt x="162" y="30"/>
                    </a:lnTo>
                    <a:lnTo>
                      <a:pt x="140" y="24"/>
                    </a:lnTo>
                    <a:lnTo>
                      <a:pt x="109" y="16"/>
                    </a:lnTo>
                    <a:lnTo>
                      <a:pt x="101" y="16"/>
                    </a:lnTo>
                    <a:lnTo>
                      <a:pt x="98" y="16"/>
                    </a:lnTo>
                    <a:lnTo>
                      <a:pt x="96" y="14"/>
                    </a:lnTo>
                    <a:lnTo>
                      <a:pt x="95" y="12"/>
                    </a:lnTo>
                    <a:lnTo>
                      <a:pt x="93" y="13"/>
                    </a:lnTo>
                    <a:lnTo>
                      <a:pt x="90" y="13"/>
                    </a:lnTo>
                    <a:lnTo>
                      <a:pt x="89" y="11"/>
                    </a:lnTo>
                    <a:lnTo>
                      <a:pt x="87" y="9"/>
                    </a:lnTo>
                    <a:lnTo>
                      <a:pt x="85" y="9"/>
                    </a:lnTo>
                    <a:lnTo>
                      <a:pt x="81" y="9"/>
                    </a:lnTo>
                    <a:lnTo>
                      <a:pt x="82" y="6"/>
                    </a:lnTo>
                    <a:lnTo>
                      <a:pt x="78" y="0"/>
                    </a:lnTo>
                    <a:lnTo>
                      <a:pt x="4" y="1"/>
                    </a:lnTo>
                    <a:lnTo>
                      <a:pt x="4" y="9"/>
                    </a:lnTo>
                    <a:lnTo>
                      <a:pt x="3" y="14"/>
                    </a:lnTo>
                    <a:lnTo>
                      <a:pt x="2" y="19"/>
                    </a:lnTo>
                    <a:lnTo>
                      <a:pt x="1" y="24"/>
                    </a:lnTo>
                    <a:lnTo>
                      <a:pt x="0" y="34"/>
                    </a:lnTo>
                    <a:lnTo>
                      <a:pt x="1" y="38"/>
                    </a:lnTo>
                    <a:lnTo>
                      <a:pt x="3" y="44"/>
                    </a:lnTo>
                    <a:lnTo>
                      <a:pt x="6" y="48"/>
                    </a:lnTo>
                    <a:lnTo>
                      <a:pt x="9" y="49"/>
                    </a:lnTo>
                    <a:lnTo>
                      <a:pt x="14" y="50"/>
                    </a:lnTo>
                    <a:lnTo>
                      <a:pt x="21" y="53"/>
                    </a:lnTo>
                    <a:lnTo>
                      <a:pt x="24" y="57"/>
                    </a:lnTo>
                    <a:lnTo>
                      <a:pt x="28" y="60"/>
                    </a:lnTo>
                    <a:lnTo>
                      <a:pt x="35" y="61"/>
                    </a:lnTo>
                    <a:lnTo>
                      <a:pt x="41" y="64"/>
                    </a:lnTo>
                    <a:lnTo>
                      <a:pt x="53" y="64"/>
                    </a:lnTo>
                    <a:lnTo>
                      <a:pt x="62" y="64"/>
                    </a:lnTo>
                    <a:lnTo>
                      <a:pt x="69" y="64"/>
                    </a:lnTo>
                    <a:lnTo>
                      <a:pt x="76" y="64"/>
                    </a:lnTo>
                    <a:lnTo>
                      <a:pt x="81" y="66"/>
                    </a:lnTo>
                    <a:lnTo>
                      <a:pt x="91" y="66"/>
                    </a:lnTo>
                    <a:lnTo>
                      <a:pt x="130" y="69"/>
                    </a:lnTo>
                    <a:lnTo>
                      <a:pt x="139" y="71"/>
                    </a:lnTo>
                    <a:lnTo>
                      <a:pt x="141" y="72"/>
                    </a:lnTo>
                    <a:lnTo>
                      <a:pt x="146" y="73"/>
                    </a:lnTo>
                    <a:lnTo>
                      <a:pt x="144" y="76"/>
                    </a:lnTo>
                    <a:lnTo>
                      <a:pt x="146" y="81"/>
                    </a:lnTo>
                    <a:lnTo>
                      <a:pt x="145" y="91"/>
                    </a:lnTo>
                    <a:lnTo>
                      <a:pt x="145" y="101"/>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364" name="Freeform 156"/>
              <p:cNvSpPr>
                <a:spLocks/>
              </p:cNvSpPr>
              <p:nvPr/>
            </p:nvSpPr>
            <p:spPr bwMode="auto">
              <a:xfrm>
                <a:off x="276" y="2410"/>
                <a:ext cx="179" cy="124"/>
              </a:xfrm>
              <a:custGeom>
                <a:avLst/>
                <a:gdLst>
                  <a:gd name="T0" fmla="*/ 6 w 179"/>
                  <a:gd name="T1" fmla="*/ 7 h 124"/>
                  <a:gd name="T2" fmla="*/ 2 w 179"/>
                  <a:gd name="T3" fmla="*/ 15 h 124"/>
                  <a:gd name="T4" fmla="*/ 5 w 179"/>
                  <a:gd name="T5" fmla="*/ 40 h 124"/>
                  <a:gd name="T6" fmla="*/ 14 w 179"/>
                  <a:gd name="T7" fmla="*/ 40 h 124"/>
                  <a:gd name="T8" fmla="*/ 26 w 179"/>
                  <a:gd name="T9" fmla="*/ 48 h 124"/>
                  <a:gd name="T10" fmla="*/ 51 w 179"/>
                  <a:gd name="T11" fmla="*/ 55 h 124"/>
                  <a:gd name="T12" fmla="*/ 74 w 179"/>
                  <a:gd name="T13" fmla="*/ 55 h 124"/>
                  <a:gd name="T14" fmla="*/ 66 w 179"/>
                  <a:gd name="T15" fmla="*/ 45 h 124"/>
                  <a:gd name="T16" fmla="*/ 77 w 179"/>
                  <a:gd name="T17" fmla="*/ 55 h 124"/>
                  <a:gd name="T18" fmla="*/ 89 w 179"/>
                  <a:gd name="T19" fmla="*/ 56 h 124"/>
                  <a:gd name="T20" fmla="*/ 81 w 179"/>
                  <a:gd name="T21" fmla="*/ 51 h 124"/>
                  <a:gd name="T22" fmla="*/ 93 w 179"/>
                  <a:gd name="T23" fmla="*/ 57 h 124"/>
                  <a:gd name="T24" fmla="*/ 134 w 179"/>
                  <a:gd name="T25" fmla="*/ 62 h 124"/>
                  <a:gd name="T26" fmla="*/ 145 w 179"/>
                  <a:gd name="T27" fmla="*/ 66 h 124"/>
                  <a:gd name="T28" fmla="*/ 156 w 179"/>
                  <a:gd name="T29" fmla="*/ 63 h 124"/>
                  <a:gd name="T30" fmla="*/ 146 w 179"/>
                  <a:gd name="T31" fmla="*/ 67 h 124"/>
                  <a:gd name="T32" fmla="*/ 145 w 179"/>
                  <a:gd name="T33" fmla="*/ 74 h 124"/>
                  <a:gd name="T34" fmla="*/ 156 w 179"/>
                  <a:gd name="T35" fmla="*/ 121 h 124"/>
                  <a:gd name="T36" fmla="*/ 175 w 179"/>
                  <a:gd name="T37" fmla="*/ 121 h 124"/>
                  <a:gd name="T38" fmla="*/ 178 w 179"/>
                  <a:gd name="T39" fmla="*/ 47 h 124"/>
                  <a:gd name="T40" fmla="*/ 172 w 179"/>
                  <a:gd name="T41" fmla="*/ 33 h 124"/>
                  <a:gd name="T42" fmla="*/ 151 w 179"/>
                  <a:gd name="T43" fmla="*/ 23 h 124"/>
                  <a:gd name="T44" fmla="*/ 108 w 179"/>
                  <a:gd name="T45" fmla="*/ 11 h 124"/>
                  <a:gd name="T46" fmla="*/ 93 w 179"/>
                  <a:gd name="T47" fmla="*/ 16 h 124"/>
                  <a:gd name="T48" fmla="*/ 87 w 179"/>
                  <a:gd name="T49" fmla="*/ 16 h 124"/>
                  <a:gd name="T50" fmla="*/ 94 w 179"/>
                  <a:gd name="T51" fmla="*/ 10 h 124"/>
                  <a:gd name="T52" fmla="*/ 90 w 179"/>
                  <a:gd name="T53" fmla="*/ 9 h 124"/>
                  <a:gd name="T54" fmla="*/ 85 w 179"/>
                  <a:gd name="T55" fmla="*/ 12 h 124"/>
                  <a:gd name="T56" fmla="*/ 84 w 179"/>
                  <a:gd name="T57" fmla="*/ 10 h 124"/>
                  <a:gd name="T58" fmla="*/ 86 w 179"/>
                  <a:gd name="T59" fmla="*/ 5 h 124"/>
                  <a:gd name="T60" fmla="*/ 74 w 179"/>
                  <a:gd name="T61" fmla="*/ 9 h 124"/>
                  <a:gd name="T62" fmla="*/ 74 w 179"/>
                  <a:gd name="T63" fmla="*/ 5 h 124"/>
                  <a:gd name="T64" fmla="*/ 78 w 179"/>
                  <a:gd name="T65" fmla="*/ 0 h 124"/>
                  <a:gd name="T66" fmla="*/ 66 w 179"/>
                  <a:gd name="T67" fmla="*/ 4 h 124"/>
                  <a:gd name="T68" fmla="*/ 46 w 179"/>
                  <a:gd name="T69" fmla="*/ 8 h 124"/>
                  <a:gd name="T70" fmla="*/ 41 w 179"/>
                  <a:gd name="T71" fmla="*/ 2 h 124"/>
                  <a:gd name="T72" fmla="*/ 36 w 179"/>
                  <a:gd name="T73" fmla="*/ 9 h 124"/>
                  <a:gd name="T74" fmla="*/ 26 w 179"/>
                  <a:gd name="T75" fmla="*/ 5 h 124"/>
                  <a:gd name="T76" fmla="*/ 21 w 179"/>
                  <a:gd name="T77" fmla="*/ 10 h 124"/>
                  <a:gd name="T78" fmla="*/ 9 w 179"/>
                  <a:gd name="T79" fmla="*/ 9 h 124"/>
                  <a:gd name="T80" fmla="*/ 6 w 179"/>
                  <a:gd name="T81" fmla="*/ 1 h 1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9"/>
                  <a:gd name="T124" fmla="*/ 0 h 124"/>
                  <a:gd name="T125" fmla="*/ 179 w 179"/>
                  <a:gd name="T126" fmla="*/ 124 h 1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9" h="124">
                    <a:moveTo>
                      <a:pt x="6" y="1"/>
                    </a:moveTo>
                    <a:lnTo>
                      <a:pt x="6" y="7"/>
                    </a:lnTo>
                    <a:lnTo>
                      <a:pt x="3" y="5"/>
                    </a:lnTo>
                    <a:lnTo>
                      <a:pt x="2" y="15"/>
                    </a:lnTo>
                    <a:lnTo>
                      <a:pt x="0" y="27"/>
                    </a:lnTo>
                    <a:lnTo>
                      <a:pt x="5" y="40"/>
                    </a:lnTo>
                    <a:lnTo>
                      <a:pt x="15" y="43"/>
                    </a:lnTo>
                    <a:lnTo>
                      <a:pt x="14" y="40"/>
                    </a:lnTo>
                    <a:lnTo>
                      <a:pt x="20" y="44"/>
                    </a:lnTo>
                    <a:lnTo>
                      <a:pt x="26" y="48"/>
                    </a:lnTo>
                    <a:lnTo>
                      <a:pt x="37" y="54"/>
                    </a:lnTo>
                    <a:lnTo>
                      <a:pt x="51" y="55"/>
                    </a:lnTo>
                    <a:lnTo>
                      <a:pt x="67" y="55"/>
                    </a:lnTo>
                    <a:lnTo>
                      <a:pt x="74" y="55"/>
                    </a:lnTo>
                    <a:lnTo>
                      <a:pt x="68" y="52"/>
                    </a:lnTo>
                    <a:lnTo>
                      <a:pt x="66" y="45"/>
                    </a:lnTo>
                    <a:lnTo>
                      <a:pt x="70" y="51"/>
                    </a:lnTo>
                    <a:lnTo>
                      <a:pt x="77" y="55"/>
                    </a:lnTo>
                    <a:lnTo>
                      <a:pt x="83" y="57"/>
                    </a:lnTo>
                    <a:lnTo>
                      <a:pt x="89" y="56"/>
                    </a:lnTo>
                    <a:lnTo>
                      <a:pt x="85" y="54"/>
                    </a:lnTo>
                    <a:lnTo>
                      <a:pt x="81" y="51"/>
                    </a:lnTo>
                    <a:lnTo>
                      <a:pt x="87" y="53"/>
                    </a:lnTo>
                    <a:lnTo>
                      <a:pt x="93" y="57"/>
                    </a:lnTo>
                    <a:lnTo>
                      <a:pt x="114" y="59"/>
                    </a:lnTo>
                    <a:lnTo>
                      <a:pt x="134" y="62"/>
                    </a:lnTo>
                    <a:lnTo>
                      <a:pt x="143" y="64"/>
                    </a:lnTo>
                    <a:lnTo>
                      <a:pt x="145" y="66"/>
                    </a:lnTo>
                    <a:lnTo>
                      <a:pt x="148" y="64"/>
                    </a:lnTo>
                    <a:lnTo>
                      <a:pt x="156" y="63"/>
                    </a:lnTo>
                    <a:lnTo>
                      <a:pt x="151" y="65"/>
                    </a:lnTo>
                    <a:lnTo>
                      <a:pt x="146" y="67"/>
                    </a:lnTo>
                    <a:lnTo>
                      <a:pt x="143" y="68"/>
                    </a:lnTo>
                    <a:lnTo>
                      <a:pt x="145" y="74"/>
                    </a:lnTo>
                    <a:lnTo>
                      <a:pt x="145" y="119"/>
                    </a:lnTo>
                    <a:lnTo>
                      <a:pt x="156" y="121"/>
                    </a:lnTo>
                    <a:lnTo>
                      <a:pt x="165" y="123"/>
                    </a:lnTo>
                    <a:lnTo>
                      <a:pt x="175" y="121"/>
                    </a:lnTo>
                    <a:lnTo>
                      <a:pt x="175" y="60"/>
                    </a:lnTo>
                    <a:lnTo>
                      <a:pt x="178" y="47"/>
                    </a:lnTo>
                    <a:lnTo>
                      <a:pt x="178" y="39"/>
                    </a:lnTo>
                    <a:lnTo>
                      <a:pt x="172" y="33"/>
                    </a:lnTo>
                    <a:lnTo>
                      <a:pt x="167" y="28"/>
                    </a:lnTo>
                    <a:lnTo>
                      <a:pt x="151" y="23"/>
                    </a:lnTo>
                    <a:lnTo>
                      <a:pt x="134" y="17"/>
                    </a:lnTo>
                    <a:lnTo>
                      <a:pt x="108" y="11"/>
                    </a:lnTo>
                    <a:lnTo>
                      <a:pt x="97" y="10"/>
                    </a:lnTo>
                    <a:lnTo>
                      <a:pt x="93" y="16"/>
                    </a:lnTo>
                    <a:lnTo>
                      <a:pt x="80" y="22"/>
                    </a:lnTo>
                    <a:lnTo>
                      <a:pt x="87" y="16"/>
                    </a:lnTo>
                    <a:lnTo>
                      <a:pt x="92" y="13"/>
                    </a:lnTo>
                    <a:lnTo>
                      <a:pt x="94" y="10"/>
                    </a:lnTo>
                    <a:lnTo>
                      <a:pt x="93" y="9"/>
                    </a:lnTo>
                    <a:lnTo>
                      <a:pt x="90" y="9"/>
                    </a:lnTo>
                    <a:lnTo>
                      <a:pt x="87" y="10"/>
                    </a:lnTo>
                    <a:lnTo>
                      <a:pt x="85" y="12"/>
                    </a:lnTo>
                    <a:lnTo>
                      <a:pt x="79" y="14"/>
                    </a:lnTo>
                    <a:lnTo>
                      <a:pt x="84" y="10"/>
                    </a:lnTo>
                    <a:lnTo>
                      <a:pt x="87" y="7"/>
                    </a:lnTo>
                    <a:lnTo>
                      <a:pt x="86" y="5"/>
                    </a:lnTo>
                    <a:lnTo>
                      <a:pt x="81" y="3"/>
                    </a:lnTo>
                    <a:lnTo>
                      <a:pt x="74" y="9"/>
                    </a:lnTo>
                    <a:lnTo>
                      <a:pt x="68" y="11"/>
                    </a:lnTo>
                    <a:lnTo>
                      <a:pt x="74" y="5"/>
                    </a:lnTo>
                    <a:lnTo>
                      <a:pt x="78" y="1"/>
                    </a:lnTo>
                    <a:lnTo>
                      <a:pt x="78" y="0"/>
                    </a:lnTo>
                    <a:lnTo>
                      <a:pt x="71" y="0"/>
                    </a:lnTo>
                    <a:lnTo>
                      <a:pt x="66" y="4"/>
                    </a:lnTo>
                    <a:lnTo>
                      <a:pt x="62" y="6"/>
                    </a:lnTo>
                    <a:lnTo>
                      <a:pt x="46" y="8"/>
                    </a:lnTo>
                    <a:lnTo>
                      <a:pt x="46" y="4"/>
                    </a:lnTo>
                    <a:lnTo>
                      <a:pt x="41" y="2"/>
                    </a:lnTo>
                    <a:lnTo>
                      <a:pt x="41" y="8"/>
                    </a:lnTo>
                    <a:lnTo>
                      <a:pt x="36" y="9"/>
                    </a:lnTo>
                    <a:lnTo>
                      <a:pt x="26" y="10"/>
                    </a:lnTo>
                    <a:lnTo>
                      <a:pt x="26" y="5"/>
                    </a:lnTo>
                    <a:lnTo>
                      <a:pt x="21" y="5"/>
                    </a:lnTo>
                    <a:lnTo>
                      <a:pt x="21" y="10"/>
                    </a:lnTo>
                    <a:lnTo>
                      <a:pt x="15" y="10"/>
                    </a:lnTo>
                    <a:lnTo>
                      <a:pt x="9" y="9"/>
                    </a:lnTo>
                    <a:lnTo>
                      <a:pt x="9" y="4"/>
                    </a:lnTo>
                    <a:lnTo>
                      <a:pt x="6" y="1"/>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65" name="Freeform 157"/>
              <p:cNvSpPr>
                <a:spLocks/>
              </p:cNvSpPr>
              <p:nvPr/>
            </p:nvSpPr>
            <p:spPr bwMode="auto">
              <a:xfrm>
                <a:off x="363" y="2450"/>
                <a:ext cx="73" cy="17"/>
              </a:xfrm>
              <a:custGeom>
                <a:avLst/>
                <a:gdLst>
                  <a:gd name="T0" fmla="*/ 0 w 73"/>
                  <a:gd name="T1" fmla="*/ 0 h 17"/>
                  <a:gd name="T2" fmla="*/ 18 w 73"/>
                  <a:gd name="T3" fmla="*/ 0 h 17"/>
                  <a:gd name="T4" fmla="*/ 37 w 73"/>
                  <a:gd name="T5" fmla="*/ 4 h 17"/>
                  <a:gd name="T6" fmla="*/ 51 w 73"/>
                  <a:gd name="T7" fmla="*/ 5 h 17"/>
                  <a:gd name="T8" fmla="*/ 62 w 73"/>
                  <a:gd name="T9" fmla="*/ 8 h 17"/>
                  <a:gd name="T10" fmla="*/ 65 w 73"/>
                  <a:gd name="T11" fmla="*/ 13 h 17"/>
                  <a:gd name="T12" fmla="*/ 72 w 73"/>
                  <a:gd name="T13" fmla="*/ 16 h 17"/>
                  <a:gd name="T14" fmla="*/ 65 w 73"/>
                  <a:gd name="T15" fmla="*/ 15 h 17"/>
                  <a:gd name="T16" fmla="*/ 61 w 73"/>
                  <a:gd name="T17" fmla="*/ 8 h 17"/>
                  <a:gd name="T18" fmla="*/ 46 w 73"/>
                  <a:gd name="T19" fmla="*/ 6 h 17"/>
                  <a:gd name="T20" fmla="*/ 37 w 73"/>
                  <a:gd name="T21" fmla="*/ 6 h 17"/>
                  <a:gd name="T22" fmla="*/ 29 w 73"/>
                  <a:gd name="T23" fmla="*/ 4 h 17"/>
                  <a:gd name="T24" fmla="*/ 17 w 73"/>
                  <a:gd name="T25" fmla="*/ 1 h 17"/>
                  <a:gd name="T26" fmla="*/ 0 w 73"/>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17"/>
                  <a:gd name="T44" fmla="*/ 73 w 73"/>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17">
                    <a:moveTo>
                      <a:pt x="0" y="0"/>
                    </a:moveTo>
                    <a:lnTo>
                      <a:pt x="18" y="0"/>
                    </a:lnTo>
                    <a:lnTo>
                      <a:pt x="37" y="4"/>
                    </a:lnTo>
                    <a:lnTo>
                      <a:pt x="51" y="5"/>
                    </a:lnTo>
                    <a:lnTo>
                      <a:pt x="62" y="8"/>
                    </a:lnTo>
                    <a:lnTo>
                      <a:pt x="65" y="13"/>
                    </a:lnTo>
                    <a:lnTo>
                      <a:pt x="72" y="16"/>
                    </a:lnTo>
                    <a:lnTo>
                      <a:pt x="65" y="15"/>
                    </a:lnTo>
                    <a:lnTo>
                      <a:pt x="61" y="8"/>
                    </a:lnTo>
                    <a:lnTo>
                      <a:pt x="46" y="6"/>
                    </a:lnTo>
                    <a:lnTo>
                      <a:pt x="37" y="6"/>
                    </a:lnTo>
                    <a:lnTo>
                      <a:pt x="29" y="4"/>
                    </a:lnTo>
                    <a:lnTo>
                      <a:pt x="17" y="1"/>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66" name="Freeform 158"/>
              <p:cNvSpPr>
                <a:spLocks/>
              </p:cNvSpPr>
              <p:nvPr/>
            </p:nvSpPr>
            <p:spPr bwMode="auto">
              <a:xfrm>
                <a:off x="301" y="2434"/>
                <a:ext cx="25" cy="17"/>
              </a:xfrm>
              <a:custGeom>
                <a:avLst/>
                <a:gdLst>
                  <a:gd name="T0" fmla="*/ 0 w 25"/>
                  <a:gd name="T1" fmla="*/ 0 h 17"/>
                  <a:gd name="T2" fmla="*/ 11 w 25"/>
                  <a:gd name="T3" fmla="*/ 16 h 17"/>
                  <a:gd name="T4" fmla="*/ 24 w 25"/>
                  <a:gd name="T5" fmla="*/ 12 h 17"/>
                  <a:gd name="T6" fmla="*/ 0 w 25"/>
                  <a:gd name="T7" fmla="*/ 0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0" y="0"/>
                    </a:moveTo>
                    <a:lnTo>
                      <a:pt x="11" y="16"/>
                    </a:lnTo>
                    <a:lnTo>
                      <a:pt x="24" y="12"/>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67" name="Freeform 159"/>
              <p:cNvSpPr>
                <a:spLocks/>
              </p:cNvSpPr>
              <p:nvPr/>
            </p:nvSpPr>
            <p:spPr bwMode="auto">
              <a:xfrm>
                <a:off x="278" y="2427"/>
                <a:ext cx="17" cy="17"/>
              </a:xfrm>
              <a:custGeom>
                <a:avLst/>
                <a:gdLst>
                  <a:gd name="T0" fmla="*/ 0 w 17"/>
                  <a:gd name="T1" fmla="*/ 0 h 17"/>
                  <a:gd name="T2" fmla="*/ 4 w 17"/>
                  <a:gd name="T3" fmla="*/ 9 h 17"/>
                  <a:gd name="T4" fmla="*/ 16 w 17"/>
                  <a:gd name="T5" fmla="*/ 12 h 17"/>
                  <a:gd name="T6" fmla="*/ 3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4" y="9"/>
                    </a:lnTo>
                    <a:lnTo>
                      <a:pt x="16" y="12"/>
                    </a:lnTo>
                    <a:lnTo>
                      <a:pt x="3" y="16"/>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68" name="Freeform 160"/>
              <p:cNvSpPr>
                <a:spLocks/>
              </p:cNvSpPr>
              <p:nvPr/>
            </p:nvSpPr>
            <p:spPr bwMode="auto">
              <a:xfrm>
                <a:off x="340" y="2423"/>
                <a:ext cx="22" cy="17"/>
              </a:xfrm>
              <a:custGeom>
                <a:avLst/>
                <a:gdLst>
                  <a:gd name="T0" fmla="*/ 0 w 22"/>
                  <a:gd name="T1" fmla="*/ 0 h 17"/>
                  <a:gd name="T2" fmla="*/ 9 w 22"/>
                  <a:gd name="T3" fmla="*/ 2 h 17"/>
                  <a:gd name="T4" fmla="*/ 11 w 22"/>
                  <a:gd name="T5" fmla="*/ 4 h 17"/>
                  <a:gd name="T6" fmla="*/ 11 w 22"/>
                  <a:gd name="T7" fmla="*/ 9 h 17"/>
                  <a:gd name="T8" fmla="*/ 12 w 22"/>
                  <a:gd name="T9" fmla="*/ 14 h 17"/>
                  <a:gd name="T10" fmla="*/ 21 w 22"/>
                  <a:gd name="T11" fmla="*/ 16 h 17"/>
                  <a:gd name="T12" fmla="*/ 10 w 22"/>
                  <a:gd name="T13" fmla="*/ 14 h 17"/>
                  <a:gd name="T14" fmla="*/ 8 w 22"/>
                  <a:gd name="T15" fmla="*/ 6 h 17"/>
                  <a:gd name="T16" fmla="*/ 0 w 22"/>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17"/>
                  <a:gd name="T29" fmla="*/ 22 w 2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17">
                    <a:moveTo>
                      <a:pt x="0" y="0"/>
                    </a:moveTo>
                    <a:lnTo>
                      <a:pt x="9" y="2"/>
                    </a:lnTo>
                    <a:lnTo>
                      <a:pt x="11" y="4"/>
                    </a:lnTo>
                    <a:lnTo>
                      <a:pt x="11" y="9"/>
                    </a:lnTo>
                    <a:lnTo>
                      <a:pt x="12" y="14"/>
                    </a:lnTo>
                    <a:lnTo>
                      <a:pt x="21" y="16"/>
                    </a:lnTo>
                    <a:lnTo>
                      <a:pt x="10" y="14"/>
                    </a:lnTo>
                    <a:lnTo>
                      <a:pt x="8" y="6"/>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69" name="Freeform 161"/>
              <p:cNvSpPr>
                <a:spLocks/>
              </p:cNvSpPr>
              <p:nvPr/>
            </p:nvSpPr>
            <p:spPr bwMode="auto">
              <a:xfrm>
                <a:off x="328" y="2291"/>
                <a:ext cx="18" cy="29"/>
              </a:xfrm>
              <a:custGeom>
                <a:avLst/>
                <a:gdLst>
                  <a:gd name="T0" fmla="*/ 3 w 18"/>
                  <a:gd name="T1" fmla="*/ 0 h 29"/>
                  <a:gd name="T2" fmla="*/ 7 w 18"/>
                  <a:gd name="T3" fmla="*/ 3 h 29"/>
                  <a:gd name="T4" fmla="*/ 8 w 18"/>
                  <a:gd name="T5" fmla="*/ 9 h 29"/>
                  <a:gd name="T6" fmla="*/ 14 w 18"/>
                  <a:gd name="T7" fmla="*/ 13 h 29"/>
                  <a:gd name="T8" fmla="*/ 17 w 18"/>
                  <a:gd name="T9" fmla="*/ 18 h 29"/>
                  <a:gd name="T10" fmla="*/ 17 w 18"/>
                  <a:gd name="T11" fmla="*/ 24 h 29"/>
                  <a:gd name="T12" fmla="*/ 15 w 18"/>
                  <a:gd name="T13" fmla="*/ 28 h 29"/>
                  <a:gd name="T14" fmla="*/ 0 w 18"/>
                  <a:gd name="T15" fmla="*/ 11 h 29"/>
                  <a:gd name="T16" fmla="*/ 3 w 18"/>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9"/>
                  <a:gd name="T29" fmla="*/ 18 w 18"/>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9">
                    <a:moveTo>
                      <a:pt x="3" y="0"/>
                    </a:moveTo>
                    <a:lnTo>
                      <a:pt x="7" y="3"/>
                    </a:lnTo>
                    <a:lnTo>
                      <a:pt x="8" y="9"/>
                    </a:lnTo>
                    <a:lnTo>
                      <a:pt x="14" y="13"/>
                    </a:lnTo>
                    <a:lnTo>
                      <a:pt x="17" y="18"/>
                    </a:lnTo>
                    <a:lnTo>
                      <a:pt x="17" y="24"/>
                    </a:lnTo>
                    <a:lnTo>
                      <a:pt x="15" y="28"/>
                    </a:lnTo>
                    <a:lnTo>
                      <a:pt x="0" y="11"/>
                    </a:lnTo>
                    <a:lnTo>
                      <a:pt x="3" y="0"/>
                    </a:lnTo>
                  </a:path>
                </a:pathLst>
              </a:custGeom>
              <a:solidFill>
                <a:srgbClr val="400000"/>
              </a:solidFill>
              <a:ln w="12699" cap="rnd">
                <a:solidFill>
                  <a:srgbClr val="000000"/>
                </a:solidFill>
                <a:round/>
                <a:headEnd type="none" w="sm" len="sm"/>
                <a:tailEnd type="none" w="sm" len="sm"/>
              </a:ln>
            </p:spPr>
            <p:txBody>
              <a:bodyPr/>
              <a:lstStyle/>
              <a:p>
                <a:endParaRPr lang="ru-RU"/>
              </a:p>
            </p:txBody>
          </p:sp>
          <p:sp>
            <p:nvSpPr>
              <p:cNvPr id="3370" name="Freeform 162"/>
              <p:cNvSpPr>
                <a:spLocks/>
              </p:cNvSpPr>
              <p:nvPr/>
            </p:nvSpPr>
            <p:spPr bwMode="auto">
              <a:xfrm>
                <a:off x="295" y="2275"/>
                <a:ext cx="37" cy="22"/>
              </a:xfrm>
              <a:custGeom>
                <a:avLst/>
                <a:gdLst>
                  <a:gd name="T0" fmla="*/ 2 w 37"/>
                  <a:gd name="T1" fmla="*/ 0 h 22"/>
                  <a:gd name="T2" fmla="*/ 7 w 37"/>
                  <a:gd name="T3" fmla="*/ 0 h 22"/>
                  <a:gd name="T4" fmla="*/ 14 w 37"/>
                  <a:gd name="T5" fmla="*/ 2 h 22"/>
                  <a:gd name="T6" fmla="*/ 23 w 37"/>
                  <a:gd name="T7" fmla="*/ 6 h 22"/>
                  <a:gd name="T8" fmla="*/ 29 w 37"/>
                  <a:gd name="T9" fmla="*/ 10 h 22"/>
                  <a:gd name="T10" fmla="*/ 34 w 37"/>
                  <a:gd name="T11" fmla="*/ 13 h 22"/>
                  <a:gd name="T12" fmla="*/ 36 w 37"/>
                  <a:gd name="T13" fmla="*/ 15 h 22"/>
                  <a:gd name="T14" fmla="*/ 36 w 37"/>
                  <a:gd name="T15" fmla="*/ 21 h 22"/>
                  <a:gd name="T16" fmla="*/ 0 w 37"/>
                  <a:gd name="T17" fmla="*/ 4 h 22"/>
                  <a:gd name="T18" fmla="*/ 2 w 37"/>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2"/>
                  <a:gd name="T32" fmla="*/ 37 w 37"/>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2">
                    <a:moveTo>
                      <a:pt x="2" y="0"/>
                    </a:moveTo>
                    <a:lnTo>
                      <a:pt x="7" y="0"/>
                    </a:lnTo>
                    <a:lnTo>
                      <a:pt x="14" y="2"/>
                    </a:lnTo>
                    <a:lnTo>
                      <a:pt x="23" y="6"/>
                    </a:lnTo>
                    <a:lnTo>
                      <a:pt x="29" y="10"/>
                    </a:lnTo>
                    <a:lnTo>
                      <a:pt x="34" y="13"/>
                    </a:lnTo>
                    <a:lnTo>
                      <a:pt x="36" y="15"/>
                    </a:lnTo>
                    <a:lnTo>
                      <a:pt x="36" y="21"/>
                    </a:lnTo>
                    <a:lnTo>
                      <a:pt x="0" y="4"/>
                    </a:lnTo>
                    <a:lnTo>
                      <a:pt x="2" y="0"/>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371" name="Freeform 163"/>
              <p:cNvSpPr>
                <a:spLocks/>
              </p:cNvSpPr>
              <p:nvPr/>
            </p:nvSpPr>
            <p:spPr bwMode="auto">
              <a:xfrm>
                <a:off x="294" y="2276"/>
                <a:ext cx="36" cy="21"/>
              </a:xfrm>
              <a:custGeom>
                <a:avLst/>
                <a:gdLst>
                  <a:gd name="T0" fmla="*/ 35 w 36"/>
                  <a:gd name="T1" fmla="*/ 20 h 21"/>
                  <a:gd name="T2" fmla="*/ 35 w 36"/>
                  <a:gd name="T3" fmla="*/ 14 h 21"/>
                  <a:gd name="T4" fmla="*/ 33 w 36"/>
                  <a:gd name="T5" fmla="*/ 12 h 21"/>
                  <a:gd name="T6" fmla="*/ 26 w 36"/>
                  <a:gd name="T7" fmla="*/ 8 h 21"/>
                  <a:gd name="T8" fmla="*/ 18 w 36"/>
                  <a:gd name="T9" fmla="*/ 4 h 21"/>
                  <a:gd name="T10" fmla="*/ 9 w 36"/>
                  <a:gd name="T11" fmla="*/ 1 h 21"/>
                  <a:gd name="T12" fmla="*/ 3 w 36"/>
                  <a:gd name="T13" fmla="*/ 0 h 21"/>
                  <a:gd name="T14" fmla="*/ 0 w 36"/>
                  <a:gd name="T15" fmla="*/ 6 h 21"/>
                  <a:gd name="T16" fmla="*/ 26 w 36"/>
                  <a:gd name="T17" fmla="*/ 16 h 21"/>
                  <a:gd name="T18" fmla="*/ 35 w 36"/>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1"/>
                  <a:gd name="T32" fmla="*/ 36 w 3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1">
                    <a:moveTo>
                      <a:pt x="35" y="20"/>
                    </a:moveTo>
                    <a:lnTo>
                      <a:pt x="35" y="14"/>
                    </a:lnTo>
                    <a:lnTo>
                      <a:pt x="33" y="12"/>
                    </a:lnTo>
                    <a:lnTo>
                      <a:pt x="26" y="8"/>
                    </a:lnTo>
                    <a:lnTo>
                      <a:pt x="18" y="4"/>
                    </a:lnTo>
                    <a:lnTo>
                      <a:pt x="9" y="1"/>
                    </a:lnTo>
                    <a:lnTo>
                      <a:pt x="3" y="0"/>
                    </a:lnTo>
                    <a:lnTo>
                      <a:pt x="0" y="6"/>
                    </a:lnTo>
                    <a:lnTo>
                      <a:pt x="26" y="16"/>
                    </a:lnTo>
                    <a:lnTo>
                      <a:pt x="35" y="2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72" name="Freeform 164"/>
              <p:cNvSpPr>
                <a:spLocks/>
              </p:cNvSpPr>
              <p:nvPr/>
            </p:nvSpPr>
            <p:spPr bwMode="auto">
              <a:xfrm>
                <a:off x="295" y="2283"/>
                <a:ext cx="35" cy="17"/>
              </a:xfrm>
              <a:custGeom>
                <a:avLst/>
                <a:gdLst>
                  <a:gd name="T0" fmla="*/ 0 w 35"/>
                  <a:gd name="T1" fmla="*/ 0 h 17"/>
                  <a:gd name="T2" fmla="*/ 11 w 35"/>
                  <a:gd name="T3" fmla="*/ 5 h 17"/>
                  <a:gd name="T4" fmla="*/ 21 w 35"/>
                  <a:gd name="T5" fmla="*/ 11 h 17"/>
                  <a:gd name="T6" fmla="*/ 28 w 35"/>
                  <a:gd name="T7" fmla="*/ 14 h 17"/>
                  <a:gd name="T8" fmla="*/ 34 w 35"/>
                  <a:gd name="T9" fmla="*/ 16 h 17"/>
                  <a:gd name="T10" fmla="*/ 25 w 35"/>
                  <a:gd name="T11" fmla="*/ 14 h 17"/>
                  <a:gd name="T12" fmla="*/ 16 w 35"/>
                  <a:gd name="T13" fmla="*/ 10 h 17"/>
                  <a:gd name="T14" fmla="*/ 8 w 35"/>
                  <a:gd name="T15" fmla="*/ 5 h 17"/>
                  <a:gd name="T16" fmla="*/ 0 w 35"/>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7"/>
                  <a:gd name="T29" fmla="*/ 35 w 35"/>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7">
                    <a:moveTo>
                      <a:pt x="0" y="0"/>
                    </a:moveTo>
                    <a:lnTo>
                      <a:pt x="11" y="5"/>
                    </a:lnTo>
                    <a:lnTo>
                      <a:pt x="21" y="11"/>
                    </a:lnTo>
                    <a:lnTo>
                      <a:pt x="28" y="14"/>
                    </a:lnTo>
                    <a:lnTo>
                      <a:pt x="34" y="16"/>
                    </a:lnTo>
                    <a:lnTo>
                      <a:pt x="25" y="14"/>
                    </a:lnTo>
                    <a:lnTo>
                      <a:pt x="16" y="10"/>
                    </a:lnTo>
                    <a:lnTo>
                      <a:pt x="8" y="5"/>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73" name="Freeform 165"/>
              <p:cNvSpPr>
                <a:spLocks/>
              </p:cNvSpPr>
              <p:nvPr/>
            </p:nvSpPr>
            <p:spPr bwMode="auto">
              <a:xfrm>
                <a:off x="267" y="2277"/>
                <a:ext cx="104" cy="190"/>
              </a:xfrm>
              <a:custGeom>
                <a:avLst/>
                <a:gdLst>
                  <a:gd name="T0" fmla="*/ 25 w 104"/>
                  <a:gd name="T1" fmla="*/ 5 h 190"/>
                  <a:gd name="T2" fmla="*/ 28 w 104"/>
                  <a:gd name="T3" fmla="*/ 0 h 190"/>
                  <a:gd name="T4" fmla="*/ 36 w 104"/>
                  <a:gd name="T5" fmla="*/ 3 h 190"/>
                  <a:gd name="T6" fmla="*/ 42 w 104"/>
                  <a:gd name="T7" fmla="*/ 6 h 190"/>
                  <a:gd name="T8" fmla="*/ 49 w 104"/>
                  <a:gd name="T9" fmla="*/ 9 h 190"/>
                  <a:gd name="T10" fmla="*/ 57 w 104"/>
                  <a:gd name="T11" fmla="*/ 12 h 190"/>
                  <a:gd name="T12" fmla="*/ 62 w 104"/>
                  <a:gd name="T13" fmla="*/ 16 h 190"/>
                  <a:gd name="T14" fmla="*/ 64 w 104"/>
                  <a:gd name="T15" fmla="*/ 20 h 190"/>
                  <a:gd name="T16" fmla="*/ 66 w 104"/>
                  <a:gd name="T17" fmla="*/ 23 h 190"/>
                  <a:gd name="T18" fmla="*/ 70 w 104"/>
                  <a:gd name="T19" fmla="*/ 27 h 190"/>
                  <a:gd name="T20" fmla="*/ 73 w 104"/>
                  <a:gd name="T21" fmla="*/ 34 h 190"/>
                  <a:gd name="T22" fmla="*/ 80 w 104"/>
                  <a:gd name="T23" fmla="*/ 50 h 190"/>
                  <a:gd name="T24" fmla="*/ 85 w 104"/>
                  <a:gd name="T25" fmla="*/ 77 h 190"/>
                  <a:gd name="T26" fmla="*/ 86 w 104"/>
                  <a:gd name="T27" fmla="*/ 100 h 190"/>
                  <a:gd name="T28" fmla="*/ 89 w 104"/>
                  <a:gd name="T29" fmla="*/ 116 h 190"/>
                  <a:gd name="T30" fmla="*/ 90 w 104"/>
                  <a:gd name="T31" fmla="*/ 129 h 190"/>
                  <a:gd name="T32" fmla="*/ 91 w 104"/>
                  <a:gd name="T33" fmla="*/ 138 h 190"/>
                  <a:gd name="T34" fmla="*/ 94 w 104"/>
                  <a:gd name="T35" fmla="*/ 149 h 190"/>
                  <a:gd name="T36" fmla="*/ 103 w 104"/>
                  <a:gd name="T37" fmla="*/ 165 h 190"/>
                  <a:gd name="T38" fmla="*/ 95 w 104"/>
                  <a:gd name="T39" fmla="*/ 174 h 190"/>
                  <a:gd name="T40" fmla="*/ 79 w 104"/>
                  <a:gd name="T41" fmla="*/ 183 h 190"/>
                  <a:gd name="T42" fmla="*/ 53 w 104"/>
                  <a:gd name="T43" fmla="*/ 189 h 190"/>
                  <a:gd name="T44" fmla="*/ 36 w 104"/>
                  <a:gd name="T45" fmla="*/ 187 h 190"/>
                  <a:gd name="T46" fmla="*/ 22 w 104"/>
                  <a:gd name="T47" fmla="*/ 180 h 190"/>
                  <a:gd name="T48" fmla="*/ 20 w 104"/>
                  <a:gd name="T49" fmla="*/ 153 h 190"/>
                  <a:gd name="T50" fmla="*/ 17 w 104"/>
                  <a:gd name="T51" fmla="*/ 177 h 190"/>
                  <a:gd name="T52" fmla="*/ 6 w 104"/>
                  <a:gd name="T53" fmla="*/ 169 h 190"/>
                  <a:gd name="T54" fmla="*/ 3 w 104"/>
                  <a:gd name="T55" fmla="*/ 156 h 190"/>
                  <a:gd name="T56" fmla="*/ 11 w 104"/>
                  <a:gd name="T57" fmla="*/ 129 h 190"/>
                  <a:gd name="T58" fmla="*/ 11 w 104"/>
                  <a:gd name="T59" fmla="*/ 121 h 190"/>
                  <a:gd name="T60" fmla="*/ 9 w 104"/>
                  <a:gd name="T61" fmla="*/ 111 h 190"/>
                  <a:gd name="T62" fmla="*/ 7 w 104"/>
                  <a:gd name="T63" fmla="*/ 98 h 190"/>
                  <a:gd name="T64" fmla="*/ 4 w 104"/>
                  <a:gd name="T65" fmla="*/ 86 h 190"/>
                  <a:gd name="T66" fmla="*/ 0 w 104"/>
                  <a:gd name="T67" fmla="*/ 68 h 190"/>
                  <a:gd name="T68" fmla="*/ 1 w 104"/>
                  <a:gd name="T69" fmla="*/ 51 h 190"/>
                  <a:gd name="T70" fmla="*/ 0 w 104"/>
                  <a:gd name="T71" fmla="*/ 38 h 190"/>
                  <a:gd name="T72" fmla="*/ 2 w 104"/>
                  <a:gd name="T73" fmla="*/ 26 h 190"/>
                  <a:gd name="T74" fmla="*/ 6 w 104"/>
                  <a:gd name="T75" fmla="*/ 21 h 190"/>
                  <a:gd name="T76" fmla="*/ 11 w 104"/>
                  <a:gd name="T77" fmla="*/ 13 h 190"/>
                  <a:gd name="T78" fmla="*/ 17 w 104"/>
                  <a:gd name="T79" fmla="*/ 9 h 190"/>
                  <a:gd name="T80" fmla="*/ 25 w 104"/>
                  <a:gd name="T81" fmla="*/ 5 h 1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4"/>
                  <a:gd name="T124" fmla="*/ 0 h 190"/>
                  <a:gd name="T125" fmla="*/ 104 w 104"/>
                  <a:gd name="T126" fmla="*/ 190 h 1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4" h="190">
                    <a:moveTo>
                      <a:pt x="25" y="5"/>
                    </a:moveTo>
                    <a:lnTo>
                      <a:pt x="28" y="0"/>
                    </a:lnTo>
                    <a:lnTo>
                      <a:pt x="36" y="3"/>
                    </a:lnTo>
                    <a:lnTo>
                      <a:pt x="42" y="6"/>
                    </a:lnTo>
                    <a:lnTo>
                      <a:pt x="49" y="9"/>
                    </a:lnTo>
                    <a:lnTo>
                      <a:pt x="57" y="12"/>
                    </a:lnTo>
                    <a:lnTo>
                      <a:pt x="62" y="16"/>
                    </a:lnTo>
                    <a:lnTo>
                      <a:pt x="64" y="20"/>
                    </a:lnTo>
                    <a:lnTo>
                      <a:pt x="66" y="23"/>
                    </a:lnTo>
                    <a:lnTo>
                      <a:pt x="70" y="27"/>
                    </a:lnTo>
                    <a:lnTo>
                      <a:pt x="73" y="34"/>
                    </a:lnTo>
                    <a:lnTo>
                      <a:pt x="80" y="50"/>
                    </a:lnTo>
                    <a:lnTo>
                      <a:pt x="85" y="77"/>
                    </a:lnTo>
                    <a:lnTo>
                      <a:pt x="86" y="100"/>
                    </a:lnTo>
                    <a:lnTo>
                      <a:pt x="89" y="116"/>
                    </a:lnTo>
                    <a:lnTo>
                      <a:pt x="90" y="129"/>
                    </a:lnTo>
                    <a:lnTo>
                      <a:pt x="91" y="138"/>
                    </a:lnTo>
                    <a:lnTo>
                      <a:pt x="94" y="149"/>
                    </a:lnTo>
                    <a:lnTo>
                      <a:pt x="103" y="165"/>
                    </a:lnTo>
                    <a:lnTo>
                      <a:pt x="95" y="174"/>
                    </a:lnTo>
                    <a:lnTo>
                      <a:pt x="79" y="183"/>
                    </a:lnTo>
                    <a:lnTo>
                      <a:pt x="53" y="189"/>
                    </a:lnTo>
                    <a:lnTo>
                      <a:pt x="36" y="187"/>
                    </a:lnTo>
                    <a:lnTo>
                      <a:pt x="22" y="180"/>
                    </a:lnTo>
                    <a:lnTo>
                      <a:pt x="20" y="153"/>
                    </a:lnTo>
                    <a:lnTo>
                      <a:pt x="17" y="177"/>
                    </a:lnTo>
                    <a:lnTo>
                      <a:pt x="6" y="169"/>
                    </a:lnTo>
                    <a:lnTo>
                      <a:pt x="3" y="156"/>
                    </a:lnTo>
                    <a:lnTo>
                      <a:pt x="11" y="129"/>
                    </a:lnTo>
                    <a:lnTo>
                      <a:pt x="11" y="121"/>
                    </a:lnTo>
                    <a:lnTo>
                      <a:pt x="9" y="111"/>
                    </a:lnTo>
                    <a:lnTo>
                      <a:pt x="7" y="98"/>
                    </a:lnTo>
                    <a:lnTo>
                      <a:pt x="4" y="86"/>
                    </a:lnTo>
                    <a:lnTo>
                      <a:pt x="0" y="68"/>
                    </a:lnTo>
                    <a:lnTo>
                      <a:pt x="1" y="51"/>
                    </a:lnTo>
                    <a:lnTo>
                      <a:pt x="0" y="38"/>
                    </a:lnTo>
                    <a:lnTo>
                      <a:pt x="2" y="26"/>
                    </a:lnTo>
                    <a:lnTo>
                      <a:pt x="6" y="21"/>
                    </a:lnTo>
                    <a:lnTo>
                      <a:pt x="11" y="13"/>
                    </a:lnTo>
                    <a:lnTo>
                      <a:pt x="17" y="9"/>
                    </a:lnTo>
                    <a:lnTo>
                      <a:pt x="25" y="5"/>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374" name="Freeform 166"/>
              <p:cNvSpPr>
                <a:spLocks/>
              </p:cNvSpPr>
              <p:nvPr/>
            </p:nvSpPr>
            <p:spPr bwMode="auto">
              <a:xfrm>
                <a:off x="268" y="2278"/>
                <a:ext cx="102" cy="185"/>
              </a:xfrm>
              <a:custGeom>
                <a:avLst/>
                <a:gdLst>
                  <a:gd name="T0" fmla="*/ 87 w 102"/>
                  <a:gd name="T1" fmla="*/ 114 h 185"/>
                  <a:gd name="T2" fmla="*/ 85 w 102"/>
                  <a:gd name="T3" fmla="*/ 102 h 185"/>
                  <a:gd name="T4" fmla="*/ 85 w 102"/>
                  <a:gd name="T5" fmla="*/ 95 h 185"/>
                  <a:gd name="T6" fmla="*/ 74 w 102"/>
                  <a:gd name="T7" fmla="*/ 89 h 185"/>
                  <a:gd name="T8" fmla="*/ 62 w 102"/>
                  <a:gd name="T9" fmla="*/ 81 h 185"/>
                  <a:gd name="T10" fmla="*/ 45 w 102"/>
                  <a:gd name="T11" fmla="*/ 66 h 185"/>
                  <a:gd name="T12" fmla="*/ 35 w 102"/>
                  <a:gd name="T13" fmla="*/ 54 h 185"/>
                  <a:gd name="T14" fmla="*/ 17 w 102"/>
                  <a:gd name="T15" fmla="*/ 46 h 185"/>
                  <a:gd name="T16" fmla="*/ 33 w 102"/>
                  <a:gd name="T17" fmla="*/ 50 h 185"/>
                  <a:gd name="T18" fmla="*/ 32 w 102"/>
                  <a:gd name="T19" fmla="*/ 42 h 185"/>
                  <a:gd name="T20" fmla="*/ 34 w 102"/>
                  <a:gd name="T21" fmla="*/ 34 h 185"/>
                  <a:gd name="T22" fmla="*/ 37 w 102"/>
                  <a:gd name="T23" fmla="*/ 30 h 185"/>
                  <a:gd name="T24" fmla="*/ 42 w 102"/>
                  <a:gd name="T25" fmla="*/ 25 h 185"/>
                  <a:gd name="T26" fmla="*/ 48 w 102"/>
                  <a:gd name="T27" fmla="*/ 23 h 185"/>
                  <a:gd name="T28" fmla="*/ 54 w 102"/>
                  <a:gd name="T29" fmla="*/ 23 h 185"/>
                  <a:gd name="T30" fmla="*/ 60 w 102"/>
                  <a:gd name="T31" fmla="*/ 23 h 185"/>
                  <a:gd name="T32" fmla="*/ 66 w 102"/>
                  <a:gd name="T33" fmla="*/ 25 h 185"/>
                  <a:gd name="T34" fmla="*/ 62 w 102"/>
                  <a:gd name="T35" fmla="*/ 20 h 185"/>
                  <a:gd name="T36" fmla="*/ 60 w 102"/>
                  <a:gd name="T37" fmla="*/ 15 h 185"/>
                  <a:gd name="T38" fmla="*/ 54 w 102"/>
                  <a:gd name="T39" fmla="*/ 11 h 185"/>
                  <a:gd name="T40" fmla="*/ 46 w 102"/>
                  <a:gd name="T41" fmla="*/ 8 h 185"/>
                  <a:gd name="T42" fmla="*/ 38 w 102"/>
                  <a:gd name="T43" fmla="*/ 4 h 185"/>
                  <a:gd name="T44" fmla="*/ 31 w 102"/>
                  <a:gd name="T45" fmla="*/ 1 h 185"/>
                  <a:gd name="T46" fmla="*/ 27 w 102"/>
                  <a:gd name="T47" fmla="*/ 0 h 185"/>
                  <a:gd name="T48" fmla="*/ 24 w 102"/>
                  <a:gd name="T49" fmla="*/ 4 h 185"/>
                  <a:gd name="T50" fmla="*/ 16 w 102"/>
                  <a:gd name="T51" fmla="*/ 9 h 185"/>
                  <a:gd name="T52" fmla="*/ 13 w 102"/>
                  <a:gd name="T53" fmla="*/ 12 h 185"/>
                  <a:gd name="T54" fmla="*/ 7 w 102"/>
                  <a:gd name="T55" fmla="*/ 18 h 185"/>
                  <a:gd name="T56" fmla="*/ 3 w 102"/>
                  <a:gd name="T57" fmla="*/ 24 h 185"/>
                  <a:gd name="T58" fmla="*/ 1 w 102"/>
                  <a:gd name="T59" fmla="*/ 32 h 185"/>
                  <a:gd name="T60" fmla="*/ 0 w 102"/>
                  <a:gd name="T61" fmla="*/ 42 h 185"/>
                  <a:gd name="T62" fmla="*/ 1 w 102"/>
                  <a:gd name="T63" fmla="*/ 54 h 185"/>
                  <a:gd name="T64" fmla="*/ 1 w 102"/>
                  <a:gd name="T65" fmla="*/ 66 h 185"/>
                  <a:gd name="T66" fmla="*/ 4 w 102"/>
                  <a:gd name="T67" fmla="*/ 80 h 185"/>
                  <a:gd name="T68" fmla="*/ 7 w 102"/>
                  <a:gd name="T69" fmla="*/ 95 h 185"/>
                  <a:gd name="T70" fmla="*/ 9 w 102"/>
                  <a:gd name="T71" fmla="*/ 107 h 185"/>
                  <a:gd name="T72" fmla="*/ 11 w 102"/>
                  <a:gd name="T73" fmla="*/ 116 h 185"/>
                  <a:gd name="T74" fmla="*/ 11 w 102"/>
                  <a:gd name="T75" fmla="*/ 124 h 185"/>
                  <a:gd name="T76" fmla="*/ 11 w 102"/>
                  <a:gd name="T77" fmla="*/ 133 h 185"/>
                  <a:gd name="T78" fmla="*/ 4 w 102"/>
                  <a:gd name="T79" fmla="*/ 153 h 185"/>
                  <a:gd name="T80" fmla="*/ 6 w 102"/>
                  <a:gd name="T81" fmla="*/ 165 h 185"/>
                  <a:gd name="T82" fmla="*/ 13 w 102"/>
                  <a:gd name="T83" fmla="*/ 170 h 185"/>
                  <a:gd name="T84" fmla="*/ 18 w 102"/>
                  <a:gd name="T85" fmla="*/ 147 h 185"/>
                  <a:gd name="T86" fmla="*/ 24 w 102"/>
                  <a:gd name="T87" fmla="*/ 178 h 185"/>
                  <a:gd name="T88" fmla="*/ 35 w 102"/>
                  <a:gd name="T89" fmla="*/ 182 h 185"/>
                  <a:gd name="T90" fmla="*/ 53 w 102"/>
                  <a:gd name="T91" fmla="*/ 184 h 185"/>
                  <a:gd name="T92" fmla="*/ 79 w 102"/>
                  <a:gd name="T93" fmla="*/ 179 h 185"/>
                  <a:gd name="T94" fmla="*/ 94 w 102"/>
                  <a:gd name="T95" fmla="*/ 171 h 185"/>
                  <a:gd name="T96" fmla="*/ 101 w 102"/>
                  <a:gd name="T97" fmla="*/ 163 h 185"/>
                  <a:gd name="T98" fmla="*/ 94 w 102"/>
                  <a:gd name="T99" fmla="*/ 156 h 185"/>
                  <a:gd name="T100" fmla="*/ 89 w 102"/>
                  <a:gd name="T101" fmla="*/ 142 h 185"/>
                  <a:gd name="T102" fmla="*/ 87 w 102"/>
                  <a:gd name="T103" fmla="*/ 124 h 185"/>
                  <a:gd name="T104" fmla="*/ 87 w 102"/>
                  <a:gd name="T105" fmla="*/ 114 h 1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2"/>
                  <a:gd name="T160" fmla="*/ 0 h 185"/>
                  <a:gd name="T161" fmla="*/ 102 w 102"/>
                  <a:gd name="T162" fmla="*/ 185 h 1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2" h="185">
                    <a:moveTo>
                      <a:pt x="87" y="114"/>
                    </a:moveTo>
                    <a:lnTo>
                      <a:pt x="85" y="102"/>
                    </a:lnTo>
                    <a:lnTo>
                      <a:pt x="85" y="95"/>
                    </a:lnTo>
                    <a:lnTo>
                      <a:pt x="74" y="89"/>
                    </a:lnTo>
                    <a:lnTo>
                      <a:pt x="62" y="81"/>
                    </a:lnTo>
                    <a:lnTo>
                      <a:pt x="45" y="66"/>
                    </a:lnTo>
                    <a:lnTo>
                      <a:pt x="35" y="54"/>
                    </a:lnTo>
                    <a:lnTo>
                      <a:pt x="17" y="46"/>
                    </a:lnTo>
                    <a:lnTo>
                      <a:pt x="33" y="50"/>
                    </a:lnTo>
                    <a:lnTo>
                      <a:pt x="32" y="42"/>
                    </a:lnTo>
                    <a:lnTo>
                      <a:pt x="34" y="34"/>
                    </a:lnTo>
                    <a:lnTo>
                      <a:pt x="37" y="30"/>
                    </a:lnTo>
                    <a:lnTo>
                      <a:pt x="42" y="25"/>
                    </a:lnTo>
                    <a:lnTo>
                      <a:pt x="48" y="23"/>
                    </a:lnTo>
                    <a:lnTo>
                      <a:pt x="54" y="23"/>
                    </a:lnTo>
                    <a:lnTo>
                      <a:pt x="60" y="23"/>
                    </a:lnTo>
                    <a:lnTo>
                      <a:pt x="66" y="25"/>
                    </a:lnTo>
                    <a:lnTo>
                      <a:pt x="62" y="20"/>
                    </a:lnTo>
                    <a:lnTo>
                      <a:pt x="60" y="15"/>
                    </a:lnTo>
                    <a:lnTo>
                      <a:pt x="54" y="11"/>
                    </a:lnTo>
                    <a:lnTo>
                      <a:pt x="46" y="8"/>
                    </a:lnTo>
                    <a:lnTo>
                      <a:pt x="38" y="4"/>
                    </a:lnTo>
                    <a:lnTo>
                      <a:pt x="31" y="1"/>
                    </a:lnTo>
                    <a:lnTo>
                      <a:pt x="27" y="0"/>
                    </a:lnTo>
                    <a:lnTo>
                      <a:pt x="24" y="4"/>
                    </a:lnTo>
                    <a:lnTo>
                      <a:pt x="16" y="9"/>
                    </a:lnTo>
                    <a:lnTo>
                      <a:pt x="13" y="12"/>
                    </a:lnTo>
                    <a:lnTo>
                      <a:pt x="7" y="18"/>
                    </a:lnTo>
                    <a:lnTo>
                      <a:pt x="3" y="24"/>
                    </a:lnTo>
                    <a:lnTo>
                      <a:pt x="1" y="32"/>
                    </a:lnTo>
                    <a:lnTo>
                      <a:pt x="0" y="42"/>
                    </a:lnTo>
                    <a:lnTo>
                      <a:pt x="1" y="54"/>
                    </a:lnTo>
                    <a:lnTo>
                      <a:pt x="1" y="66"/>
                    </a:lnTo>
                    <a:lnTo>
                      <a:pt x="4" y="80"/>
                    </a:lnTo>
                    <a:lnTo>
                      <a:pt x="7" y="95"/>
                    </a:lnTo>
                    <a:lnTo>
                      <a:pt x="9" y="107"/>
                    </a:lnTo>
                    <a:lnTo>
                      <a:pt x="11" y="116"/>
                    </a:lnTo>
                    <a:lnTo>
                      <a:pt x="11" y="124"/>
                    </a:lnTo>
                    <a:lnTo>
                      <a:pt x="11" y="133"/>
                    </a:lnTo>
                    <a:lnTo>
                      <a:pt x="4" y="153"/>
                    </a:lnTo>
                    <a:lnTo>
                      <a:pt x="6" y="165"/>
                    </a:lnTo>
                    <a:lnTo>
                      <a:pt x="13" y="170"/>
                    </a:lnTo>
                    <a:lnTo>
                      <a:pt x="18" y="147"/>
                    </a:lnTo>
                    <a:lnTo>
                      <a:pt x="24" y="178"/>
                    </a:lnTo>
                    <a:lnTo>
                      <a:pt x="35" y="182"/>
                    </a:lnTo>
                    <a:lnTo>
                      <a:pt x="53" y="184"/>
                    </a:lnTo>
                    <a:lnTo>
                      <a:pt x="79" y="179"/>
                    </a:lnTo>
                    <a:lnTo>
                      <a:pt x="94" y="171"/>
                    </a:lnTo>
                    <a:lnTo>
                      <a:pt x="101" y="163"/>
                    </a:lnTo>
                    <a:lnTo>
                      <a:pt x="94" y="156"/>
                    </a:lnTo>
                    <a:lnTo>
                      <a:pt x="89" y="142"/>
                    </a:lnTo>
                    <a:lnTo>
                      <a:pt x="87" y="124"/>
                    </a:lnTo>
                    <a:lnTo>
                      <a:pt x="87" y="114"/>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75" name="Freeform 167"/>
              <p:cNvSpPr>
                <a:spLocks/>
              </p:cNvSpPr>
              <p:nvPr/>
            </p:nvSpPr>
            <p:spPr bwMode="auto">
              <a:xfrm>
                <a:off x="275" y="2348"/>
                <a:ext cx="26" cy="61"/>
              </a:xfrm>
              <a:custGeom>
                <a:avLst/>
                <a:gdLst>
                  <a:gd name="T0" fmla="*/ 25 w 26"/>
                  <a:gd name="T1" fmla="*/ 60 h 61"/>
                  <a:gd name="T2" fmla="*/ 20 w 26"/>
                  <a:gd name="T3" fmla="*/ 58 h 61"/>
                  <a:gd name="T4" fmla="*/ 15 w 26"/>
                  <a:gd name="T5" fmla="*/ 53 h 61"/>
                  <a:gd name="T6" fmla="*/ 12 w 26"/>
                  <a:gd name="T7" fmla="*/ 44 h 61"/>
                  <a:gd name="T8" fmla="*/ 9 w 26"/>
                  <a:gd name="T9" fmla="*/ 37 h 61"/>
                  <a:gd name="T10" fmla="*/ 6 w 26"/>
                  <a:gd name="T11" fmla="*/ 29 h 61"/>
                  <a:gd name="T12" fmla="*/ 5 w 26"/>
                  <a:gd name="T13" fmla="*/ 20 h 61"/>
                  <a:gd name="T14" fmla="*/ 2 w 26"/>
                  <a:gd name="T15" fmla="*/ 9 h 61"/>
                  <a:gd name="T16" fmla="*/ 0 w 26"/>
                  <a:gd name="T17" fmla="*/ 0 h 61"/>
                  <a:gd name="T18" fmla="*/ 5 w 26"/>
                  <a:gd name="T19" fmla="*/ 17 h 61"/>
                  <a:gd name="T20" fmla="*/ 9 w 26"/>
                  <a:gd name="T21" fmla="*/ 30 h 61"/>
                  <a:gd name="T22" fmla="*/ 14 w 26"/>
                  <a:gd name="T23" fmla="*/ 40 h 61"/>
                  <a:gd name="T24" fmla="*/ 21 w 26"/>
                  <a:gd name="T25" fmla="*/ 50 h 61"/>
                  <a:gd name="T26" fmla="*/ 25 w 26"/>
                  <a:gd name="T27" fmla="*/ 6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61"/>
                  <a:gd name="T44" fmla="*/ 26 w 2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61">
                    <a:moveTo>
                      <a:pt x="25" y="60"/>
                    </a:moveTo>
                    <a:lnTo>
                      <a:pt x="20" y="58"/>
                    </a:lnTo>
                    <a:lnTo>
                      <a:pt x="15" y="53"/>
                    </a:lnTo>
                    <a:lnTo>
                      <a:pt x="12" y="44"/>
                    </a:lnTo>
                    <a:lnTo>
                      <a:pt x="9" y="37"/>
                    </a:lnTo>
                    <a:lnTo>
                      <a:pt x="6" y="29"/>
                    </a:lnTo>
                    <a:lnTo>
                      <a:pt x="5" y="20"/>
                    </a:lnTo>
                    <a:lnTo>
                      <a:pt x="2" y="9"/>
                    </a:lnTo>
                    <a:lnTo>
                      <a:pt x="0" y="0"/>
                    </a:lnTo>
                    <a:lnTo>
                      <a:pt x="5" y="17"/>
                    </a:lnTo>
                    <a:lnTo>
                      <a:pt x="9" y="30"/>
                    </a:lnTo>
                    <a:lnTo>
                      <a:pt x="14" y="40"/>
                    </a:lnTo>
                    <a:lnTo>
                      <a:pt x="21" y="50"/>
                    </a:lnTo>
                    <a:lnTo>
                      <a:pt x="25" y="6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76" name="Freeform 168"/>
              <p:cNvSpPr>
                <a:spLocks/>
              </p:cNvSpPr>
              <p:nvPr/>
            </p:nvSpPr>
            <p:spPr bwMode="auto">
              <a:xfrm>
                <a:off x="319" y="2398"/>
                <a:ext cx="38" cy="17"/>
              </a:xfrm>
              <a:custGeom>
                <a:avLst/>
                <a:gdLst>
                  <a:gd name="T0" fmla="*/ 30 w 38"/>
                  <a:gd name="T1" fmla="*/ 0 h 17"/>
                  <a:gd name="T2" fmla="*/ 33 w 38"/>
                  <a:gd name="T3" fmla="*/ 9 h 17"/>
                  <a:gd name="T4" fmla="*/ 19 w 38"/>
                  <a:gd name="T5" fmla="*/ 12 h 17"/>
                  <a:gd name="T6" fmla="*/ 4 w 38"/>
                  <a:gd name="T7" fmla="*/ 13 h 17"/>
                  <a:gd name="T8" fmla="*/ 0 w 38"/>
                  <a:gd name="T9" fmla="*/ 6 h 17"/>
                  <a:gd name="T10" fmla="*/ 2 w 38"/>
                  <a:gd name="T11" fmla="*/ 16 h 17"/>
                  <a:gd name="T12" fmla="*/ 17 w 38"/>
                  <a:gd name="T13" fmla="*/ 16 h 17"/>
                  <a:gd name="T14" fmla="*/ 37 w 38"/>
                  <a:gd name="T15" fmla="*/ 10 h 17"/>
                  <a:gd name="T16" fmla="*/ 30 w 38"/>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17"/>
                  <a:gd name="T29" fmla="*/ 38 w 3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17">
                    <a:moveTo>
                      <a:pt x="30" y="0"/>
                    </a:moveTo>
                    <a:lnTo>
                      <a:pt x="33" y="9"/>
                    </a:lnTo>
                    <a:lnTo>
                      <a:pt x="19" y="12"/>
                    </a:lnTo>
                    <a:lnTo>
                      <a:pt x="4" y="13"/>
                    </a:lnTo>
                    <a:lnTo>
                      <a:pt x="0" y="6"/>
                    </a:lnTo>
                    <a:lnTo>
                      <a:pt x="2" y="16"/>
                    </a:lnTo>
                    <a:lnTo>
                      <a:pt x="17" y="16"/>
                    </a:lnTo>
                    <a:lnTo>
                      <a:pt x="37" y="10"/>
                    </a:lnTo>
                    <a:lnTo>
                      <a:pt x="3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377" name="Group 169"/>
              <p:cNvGrpSpPr>
                <a:grpSpLocks/>
              </p:cNvGrpSpPr>
              <p:nvPr/>
            </p:nvGrpSpPr>
            <p:grpSpPr bwMode="auto">
              <a:xfrm>
                <a:off x="240" y="2361"/>
                <a:ext cx="111" cy="116"/>
                <a:chOff x="240" y="2361"/>
                <a:chExt cx="111" cy="116"/>
              </a:xfrm>
            </p:grpSpPr>
            <p:sp>
              <p:nvSpPr>
                <p:cNvPr id="3380" name="Freeform 170"/>
                <p:cNvSpPr>
                  <a:spLocks/>
                </p:cNvSpPr>
                <p:nvPr/>
              </p:nvSpPr>
              <p:spPr bwMode="auto">
                <a:xfrm>
                  <a:off x="240" y="2361"/>
                  <a:ext cx="111" cy="116"/>
                </a:xfrm>
                <a:custGeom>
                  <a:avLst/>
                  <a:gdLst>
                    <a:gd name="T0" fmla="*/ 60 w 111"/>
                    <a:gd name="T1" fmla="*/ 16 h 116"/>
                    <a:gd name="T2" fmla="*/ 40 w 111"/>
                    <a:gd name="T3" fmla="*/ 15 h 116"/>
                    <a:gd name="T4" fmla="*/ 28 w 111"/>
                    <a:gd name="T5" fmla="*/ 12 h 116"/>
                    <a:gd name="T6" fmla="*/ 24 w 111"/>
                    <a:gd name="T7" fmla="*/ 9 h 116"/>
                    <a:gd name="T8" fmla="*/ 24 w 111"/>
                    <a:gd name="T9" fmla="*/ 5 h 116"/>
                    <a:gd name="T10" fmla="*/ 21 w 111"/>
                    <a:gd name="T11" fmla="*/ 1 h 116"/>
                    <a:gd name="T12" fmla="*/ 10 w 111"/>
                    <a:gd name="T13" fmla="*/ 0 h 116"/>
                    <a:gd name="T14" fmla="*/ 0 w 111"/>
                    <a:gd name="T15" fmla="*/ 0 h 116"/>
                    <a:gd name="T16" fmla="*/ 12 w 111"/>
                    <a:gd name="T17" fmla="*/ 89 h 116"/>
                    <a:gd name="T18" fmla="*/ 21 w 111"/>
                    <a:gd name="T19" fmla="*/ 97 h 116"/>
                    <a:gd name="T20" fmla="*/ 32 w 111"/>
                    <a:gd name="T21" fmla="*/ 105 h 116"/>
                    <a:gd name="T22" fmla="*/ 47 w 111"/>
                    <a:gd name="T23" fmla="*/ 112 h 116"/>
                    <a:gd name="T24" fmla="*/ 67 w 111"/>
                    <a:gd name="T25" fmla="*/ 113 h 116"/>
                    <a:gd name="T26" fmla="*/ 91 w 111"/>
                    <a:gd name="T27" fmla="*/ 115 h 116"/>
                    <a:gd name="T28" fmla="*/ 106 w 111"/>
                    <a:gd name="T29" fmla="*/ 113 h 116"/>
                    <a:gd name="T30" fmla="*/ 110 w 111"/>
                    <a:gd name="T31" fmla="*/ 106 h 116"/>
                    <a:gd name="T32" fmla="*/ 107 w 111"/>
                    <a:gd name="T33" fmla="*/ 98 h 116"/>
                    <a:gd name="T34" fmla="*/ 97 w 111"/>
                    <a:gd name="T35" fmla="*/ 73 h 116"/>
                    <a:gd name="T36" fmla="*/ 88 w 111"/>
                    <a:gd name="T37" fmla="*/ 48 h 116"/>
                    <a:gd name="T38" fmla="*/ 84 w 111"/>
                    <a:gd name="T39" fmla="*/ 30 h 116"/>
                    <a:gd name="T40" fmla="*/ 84 w 111"/>
                    <a:gd name="T41" fmla="*/ 25 h 116"/>
                    <a:gd name="T42" fmla="*/ 79 w 111"/>
                    <a:gd name="T43" fmla="*/ 18 h 116"/>
                    <a:gd name="T44" fmla="*/ 72 w 111"/>
                    <a:gd name="T45" fmla="*/ 16 h 116"/>
                    <a:gd name="T46" fmla="*/ 60 w 111"/>
                    <a:gd name="T47" fmla="*/ 16 h 1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116"/>
                    <a:gd name="T74" fmla="*/ 111 w 111"/>
                    <a:gd name="T75" fmla="*/ 116 h 1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116">
                      <a:moveTo>
                        <a:pt x="60" y="16"/>
                      </a:moveTo>
                      <a:lnTo>
                        <a:pt x="40" y="15"/>
                      </a:lnTo>
                      <a:lnTo>
                        <a:pt x="28" y="12"/>
                      </a:lnTo>
                      <a:lnTo>
                        <a:pt x="24" y="9"/>
                      </a:lnTo>
                      <a:lnTo>
                        <a:pt x="24" y="5"/>
                      </a:lnTo>
                      <a:lnTo>
                        <a:pt x="21" y="1"/>
                      </a:lnTo>
                      <a:lnTo>
                        <a:pt x="10" y="0"/>
                      </a:lnTo>
                      <a:lnTo>
                        <a:pt x="0" y="0"/>
                      </a:lnTo>
                      <a:lnTo>
                        <a:pt x="12" y="89"/>
                      </a:lnTo>
                      <a:lnTo>
                        <a:pt x="21" y="97"/>
                      </a:lnTo>
                      <a:lnTo>
                        <a:pt x="32" y="105"/>
                      </a:lnTo>
                      <a:lnTo>
                        <a:pt x="47" y="112"/>
                      </a:lnTo>
                      <a:lnTo>
                        <a:pt x="67" y="113"/>
                      </a:lnTo>
                      <a:lnTo>
                        <a:pt x="91" y="115"/>
                      </a:lnTo>
                      <a:lnTo>
                        <a:pt x="106" y="113"/>
                      </a:lnTo>
                      <a:lnTo>
                        <a:pt x="110" y="106"/>
                      </a:lnTo>
                      <a:lnTo>
                        <a:pt x="107" y="98"/>
                      </a:lnTo>
                      <a:lnTo>
                        <a:pt x="97" y="73"/>
                      </a:lnTo>
                      <a:lnTo>
                        <a:pt x="88" y="48"/>
                      </a:lnTo>
                      <a:lnTo>
                        <a:pt x="84" y="30"/>
                      </a:lnTo>
                      <a:lnTo>
                        <a:pt x="84" y="25"/>
                      </a:lnTo>
                      <a:lnTo>
                        <a:pt x="79" y="18"/>
                      </a:lnTo>
                      <a:lnTo>
                        <a:pt x="72" y="16"/>
                      </a:lnTo>
                      <a:lnTo>
                        <a:pt x="60" y="16"/>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381" name="Freeform 171"/>
                <p:cNvSpPr>
                  <a:spLocks/>
                </p:cNvSpPr>
                <p:nvPr/>
              </p:nvSpPr>
              <p:spPr bwMode="auto">
                <a:xfrm>
                  <a:off x="242" y="2366"/>
                  <a:ext cx="96" cy="106"/>
                </a:xfrm>
                <a:custGeom>
                  <a:avLst/>
                  <a:gdLst>
                    <a:gd name="T0" fmla="*/ 61 w 96"/>
                    <a:gd name="T1" fmla="*/ 21 h 106"/>
                    <a:gd name="T2" fmla="*/ 44 w 96"/>
                    <a:gd name="T3" fmla="*/ 20 h 106"/>
                    <a:gd name="T4" fmla="*/ 26 w 96"/>
                    <a:gd name="T5" fmla="*/ 18 h 106"/>
                    <a:gd name="T6" fmla="*/ 14 w 96"/>
                    <a:gd name="T7" fmla="*/ 13 h 106"/>
                    <a:gd name="T8" fmla="*/ 8 w 96"/>
                    <a:gd name="T9" fmla="*/ 10 h 106"/>
                    <a:gd name="T10" fmla="*/ 0 w 96"/>
                    <a:gd name="T11" fmla="*/ 0 h 106"/>
                    <a:gd name="T12" fmla="*/ 12 w 96"/>
                    <a:gd name="T13" fmla="*/ 81 h 106"/>
                    <a:gd name="T14" fmla="*/ 19 w 96"/>
                    <a:gd name="T15" fmla="*/ 88 h 106"/>
                    <a:gd name="T16" fmla="*/ 29 w 96"/>
                    <a:gd name="T17" fmla="*/ 94 h 106"/>
                    <a:gd name="T18" fmla="*/ 40 w 96"/>
                    <a:gd name="T19" fmla="*/ 99 h 106"/>
                    <a:gd name="T20" fmla="*/ 49 w 96"/>
                    <a:gd name="T21" fmla="*/ 102 h 106"/>
                    <a:gd name="T22" fmla="*/ 61 w 96"/>
                    <a:gd name="T23" fmla="*/ 103 h 106"/>
                    <a:gd name="T24" fmla="*/ 73 w 96"/>
                    <a:gd name="T25" fmla="*/ 105 h 106"/>
                    <a:gd name="T26" fmla="*/ 85 w 96"/>
                    <a:gd name="T27" fmla="*/ 105 h 106"/>
                    <a:gd name="T28" fmla="*/ 91 w 96"/>
                    <a:gd name="T29" fmla="*/ 103 h 106"/>
                    <a:gd name="T30" fmla="*/ 95 w 96"/>
                    <a:gd name="T31" fmla="*/ 99 h 106"/>
                    <a:gd name="T32" fmla="*/ 92 w 96"/>
                    <a:gd name="T33" fmla="*/ 94 h 106"/>
                    <a:gd name="T34" fmla="*/ 85 w 96"/>
                    <a:gd name="T35" fmla="*/ 79 h 106"/>
                    <a:gd name="T36" fmla="*/ 72 w 96"/>
                    <a:gd name="T37" fmla="*/ 31 h 106"/>
                    <a:gd name="T38" fmla="*/ 68 w 96"/>
                    <a:gd name="T39" fmla="*/ 24 h 106"/>
                    <a:gd name="T40" fmla="*/ 61 w 96"/>
                    <a:gd name="T41" fmla="*/ 21 h 1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06"/>
                    <a:gd name="T65" fmla="*/ 96 w 96"/>
                    <a:gd name="T66" fmla="*/ 106 h 10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06">
                      <a:moveTo>
                        <a:pt x="61" y="21"/>
                      </a:moveTo>
                      <a:lnTo>
                        <a:pt x="44" y="20"/>
                      </a:lnTo>
                      <a:lnTo>
                        <a:pt x="26" y="18"/>
                      </a:lnTo>
                      <a:lnTo>
                        <a:pt x="14" y="13"/>
                      </a:lnTo>
                      <a:lnTo>
                        <a:pt x="8" y="10"/>
                      </a:lnTo>
                      <a:lnTo>
                        <a:pt x="0" y="0"/>
                      </a:lnTo>
                      <a:lnTo>
                        <a:pt x="12" y="81"/>
                      </a:lnTo>
                      <a:lnTo>
                        <a:pt x="19" y="88"/>
                      </a:lnTo>
                      <a:lnTo>
                        <a:pt x="29" y="94"/>
                      </a:lnTo>
                      <a:lnTo>
                        <a:pt x="40" y="99"/>
                      </a:lnTo>
                      <a:lnTo>
                        <a:pt x="49" y="102"/>
                      </a:lnTo>
                      <a:lnTo>
                        <a:pt x="61" y="103"/>
                      </a:lnTo>
                      <a:lnTo>
                        <a:pt x="73" y="105"/>
                      </a:lnTo>
                      <a:lnTo>
                        <a:pt x="85" y="105"/>
                      </a:lnTo>
                      <a:lnTo>
                        <a:pt x="91" y="103"/>
                      </a:lnTo>
                      <a:lnTo>
                        <a:pt x="95" y="99"/>
                      </a:lnTo>
                      <a:lnTo>
                        <a:pt x="92" y="94"/>
                      </a:lnTo>
                      <a:lnTo>
                        <a:pt x="85" y="79"/>
                      </a:lnTo>
                      <a:lnTo>
                        <a:pt x="72" y="31"/>
                      </a:lnTo>
                      <a:lnTo>
                        <a:pt x="68" y="24"/>
                      </a:lnTo>
                      <a:lnTo>
                        <a:pt x="61" y="21"/>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378" name="Freeform 172"/>
              <p:cNvSpPr>
                <a:spLocks/>
              </p:cNvSpPr>
              <p:nvPr/>
            </p:nvSpPr>
            <p:spPr bwMode="auto">
              <a:xfrm>
                <a:off x="435" y="2469"/>
                <a:ext cx="18" cy="62"/>
              </a:xfrm>
              <a:custGeom>
                <a:avLst/>
                <a:gdLst>
                  <a:gd name="T0" fmla="*/ 12 w 18"/>
                  <a:gd name="T1" fmla="*/ 0 h 62"/>
                  <a:gd name="T2" fmla="*/ 17 w 18"/>
                  <a:gd name="T3" fmla="*/ 3 h 62"/>
                  <a:gd name="T4" fmla="*/ 8 w 18"/>
                  <a:gd name="T5" fmla="*/ 5 h 62"/>
                  <a:gd name="T6" fmla="*/ 4 w 18"/>
                  <a:gd name="T7" fmla="*/ 11 h 62"/>
                  <a:gd name="T8" fmla="*/ 12 w 18"/>
                  <a:gd name="T9" fmla="*/ 16 h 62"/>
                  <a:gd name="T10" fmla="*/ 4 w 18"/>
                  <a:gd name="T11" fmla="*/ 28 h 62"/>
                  <a:gd name="T12" fmla="*/ 8 w 18"/>
                  <a:gd name="T13" fmla="*/ 61 h 62"/>
                  <a:gd name="T14" fmla="*/ 4 w 18"/>
                  <a:gd name="T15" fmla="*/ 60 h 62"/>
                  <a:gd name="T16" fmla="*/ 0 w 18"/>
                  <a:gd name="T17" fmla="*/ 27 h 62"/>
                  <a:gd name="T18" fmla="*/ 8 w 18"/>
                  <a:gd name="T19" fmla="*/ 17 h 62"/>
                  <a:gd name="T20" fmla="*/ 4 w 18"/>
                  <a:gd name="T21" fmla="*/ 12 h 62"/>
                  <a:gd name="T22" fmla="*/ 0 w 18"/>
                  <a:gd name="T23" fmla="*/ 11 h 62"/>
                  <a:gd name="T24" fmla="*/ 4 w 18"/>
                  <a:gd name="T25" fmla="*/ 6 h 62"/>
                  <a:gd name="T26" fmla="*/ 8 w 18"/>
                  <a:gd name="T27" fmla="*/ 3 h 62"/>
                  <a:gd name="T28" fmla="*/ 12 w 18"/>
                  <a:gd name="T29" fmla="*/ 0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62"/>
                  <a:gd name="T47" fmla="*/ 18 w 18"/>
                  <a:gd name="T48" fmla="*/ 62 h 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62">
                    <a:moveTo>
                      <a:pt x="12" y="0"/>
                    </a:moveTo>
                    <a:lnTo>
                      <a:pt x="17" y="3"/>
                    </a:lnTo>
                    <a:lnTo>
                      <a:pt x="8" y="5"/>
                    </a:lnTo>
                    <a:lnTo>
                      <a:pt x="4" y="11"/>
                    </a:lnTo>
                    <a:lnTo>
                      <a:pt x="12" y="16"/>
                    </a:lnTo>
                    <a:lnTo>
                      <a:pt x="4" y="28"/>
                    </a:lnTo>
                    <a:lnTo>
                      <a:pt x="8" y="61"/>
                    </a:lnTo>
                    <a:lnTo>
                      <a:pt x="4" y="60"/>
                    </a:lnTo>
                    <a:lnTo>
                      <a:pt x="0" y="27"/>
                    </a:lnTo>
                    <a:lnTo>
                      <a:pt x="8" y="17"/>
                    </a:lnTo>
                    <a:lnTo>
                      <a:pt x="4" y="12"/>
                    </a:lnTo>
                    <a:lnTo>
                      <a:pt x="0" y="11"/>
                    </a:lnTo>
                    <a:lnTo>
                      <a:pt x="4" y="6"/>
                    </a:lnTo>
                    <a:lnTo>
                      <a:pt x="8" y="3"/>
                    </a:lnTo>
                    <a:lnTo>
                      <a:pt x="12"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79" name="Freeform 173"/>
              <p:cNvSpPr>
                <a:spLocks/>
              </p:cNvSpPr>
              <p:nvPr/>
            </p:nvSpPr>
            <p:spPr bwMode="auto">
              <a:xfrm>
                <a:off x="416" y="2470"/>
                <a:ext cx="18" cy="17"/>
              </a:xfrm>
              <a:custGeom>
                <a:avLst/>
                <a:gdLst>
                  <a:gd name="T0" fmla="*/ 17 w 18"/>
                  <a:gd name="T1" fmla="*/ 0 h 17"/>
                  <a:gd name="T2" fmla="*/ 8 w 18"/>
                  <a:gd name="T3" fmla="*/ 10 h 17"/>
                  <a:gd name="T4" fmla="*/ 1 w 18"/>
                  <a:gd name="T5" fmla="*/ 16 h 17"/>
                  <a:gd name="T6" fmla="*/ 0 w 18"/>
                  <a:gd name="T7" fmla="*/ 16 h 17"/>
                  <a:gd name="T8" fmla="*/ 5 w 18"/>
                  <a:gd name="T9" fmla="*/ 5 h 17"/>
                  <a:gd name="T10" fmla="*/ 17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17" y="0"/>
                    </a:moveTo>
                    <a:lnTo>
                      <a:pt x="8" y="10"/>
                    </a:lnTo>
                    <a:lnTo>
                      <a:pt x="1" y="16"/>
                    </a:lnTo>
                    <a:lnTo>
                      <a:pt x="0" y="16"/>
                    </a:lnTo>
                    <a:lnTo>
                      <a:pt x="5" y="5"/>
                    </a:lnTo>
                    <a:lnTo>
                      <a:pt x="17"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13" name="Group 174"/>
            <p:cNvGrpSpPr>
              <a:grpSpLocks/>
            </p:cNvGrpSpPr>
            <p:nvPr/>
          </p:nvGrpSpPr>
          <p:grpSpPr bwMode="auto">
            <a:xfrm>
              <a:off x="654" y="2026"/>
              <a:ext cx="158" cy="264"/>
              <a:chOff x="654" y="2026"/>
              <a:chExt cx="158" cy="264"/>
            </a:xfrm>
          </p:grpSpPr>
          <p:grpSp>
            <p:nvGrpSpPr>
              <p:cNvPr id="3293" name="Group 175"/>
              <p:cNvGrpSpPr>
                <a:grpSpLocks/>
              </p:cNvGrpSpPr>
              <p:nvPr/>
            </p:nvGrpSpPr>
            <p:grpSpPr bwMode="auto">
              <a:xfrm>
                <a:off x="708" y="2081"/>
                <a:ext cx="48" cy="68"/>
                <a:chOff x="708" y="2081"/>
                <a:chExt cx="48" cy="68"/>
              </a:xfrm>
            </p:grpSpPr>
            <p:sp>
              <p:nvSpPr>
                <p:cNvPr id="3351" name="Freeform 176"/>
                <p:cNvSpPr>
                  <a:spLocks/>
                </p:cNvSpPr>
                <p:nvPr/>
              </p:nvSpPr>
              <p:spPr bwMode="auto">
                <a:xfrm>
                  <a:off x="708" y="2081"/>
                  <a:ext cx="45" cy="68"/>
                </a:xfrm>
                <a:custGeom>
                  <a:avLst/>
                  <a:gdLst>
                    <a:gd name="T0" fmla="*/ 41 w 45"/>
                    <a:gd name="T1" fmla="*/ 7 h 68"/>
                    <a:gd name="T2" fmla="*/ 39 w 45"/>
                    <a:gd name="T3" fmla="*/ 4 h 68"/>
                    <a:gd name="T4" fmla="*/ 9 w 45"/>
                    <a:gd name="T5" fmla="*/ 0 h 68"/>
                    <a:gd name="T6" fmla="*/ 6 w 45"/>
                    <a:gd name="T7" fmla="*/ 0 h 68"/>
                    <a:gd name="T8" fmla="*/ 4 w 45"/>
                    <a:gd name="T9" fmla="*/ 1 h 68"/>
                    <a:gd name="T10" fmla="*/ 3 w 45"/>
                    <a:gd name="T11" fmla="*/ 4 h 68"/>
                    <a:gd name="T12" fmla="*/ 0 w 45"/>
                    <a:gd name="T13" fmla="*/ 41 h 68"/>
                    <a:gd name="T14" fmla="*/ 20 w 45"/>
                    <a:gd name="T15" fmla="*/ 67 h 68"/>
                    <a:gd name="T16" fmla="*/ 28 w 45"/>
                    <a:gd name="T17" fmla="*/ 67 h 68"/>
                    <a:gd name="T18" fmla="*/ 44 w 45"/>
                    <a:gd name="T19" fmla="*/ 27 h 68"/>
                    <a:gd name="T20" fmla="*/ 41 w 45"/>
                    <a:gd name="T21" fmla="*/ 7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68"/>
                    <a:gd name="T35" fmla="*/ 45 w 45"/>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68">
                      <a:moveTo>
                        <a:pt x="41" y="7"/>
                      </a:moveTo>
                      <a:lnTo>
                        <a:pt x="39" y="4"/>
                      </a:lnTo>
                      <a:lnTo>
                        <a:pt x="9" y="0"/>
                      </a:lnTo>
                      <a:lnTo>
                        <a:pt x="6" y="0"/>
                      </a:lnTo>
                      <a:lnTo>
                        <a:pt x="4" y="1"/>
                      </a:lnTo>
                      <a:lnTo>
                        <a:pt x="3" y="4"/>
                      </a:lnTo>
                      <a:lnTo>
                        <a:pt x="0" y="41"/>
                      </a:lnTo>
                      <a:lnTo>
                        <a:pt x="20" y="67"/>
                      </a:lnTo>
                      <a:lnTo>
                        <a:pt x="28" y="67"/>
                      </a:lnTo>
                      <a:lnTo>
                        <a:pt x="44" y="27"/>
                      </a:lnTo>
                      <a:lnTo>
                        <a:pt x="41" y="7"/>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352" name="Freeform 177"/>
                <p:cNvSpPr>
                  <a:spLocks/>
                </p:cNvSpPr>
                <p:nvPr/>
              </p:nvSpPr>
              <p:spPr bwMode="auto">
                <a:xfrm>
                  <a:off x="735" y="2087"/>
                  <a:ext cx="18" cy="19"/>
                </a:xfrm>
                <a:custGeom>
                  <a:avLst/>
                  <a:gdLst>
                    <a:gd name="T0" fmla="*/ 0 w 18"/>
                    <a:gd name="T1" fmla="*/ 9 h 19"/>
                    <a:gd name="T2" fmla="*/ 5 w 18"/>
                    <a:gd name="T3" fmla="*/ 13 h 19"/>
                    <a:gd name="T4" fmla="*/ 7 w 18"/>
                    <a:gd name="T5" fmla="*/ 18 h 19"/>
                    <a:gd name="T6" fmla="*/ 14 w 18"/>
                    <a:gd name="T7" fmla="*/ 13 h 19"/>
                    <a:gd name="T8" fmla="*/ 15 w 18"/>
                    <a:gd name="T9" fmla="*/ 10 h 19"/>
                    <a:gd name="T10" fmla="*/ 17 w 18"/>
                    <a:gd name="T11" fmla="*/ 6 h 19"/>
                    <a:gd name="T12" fmla="*/ 17 w 18"/>
                    <a:gd name="T13" fmla="*/ 0 h 19"/>
                    <a:gd name="T14" fmla="*/ 11 w 18"/>
                    <a:gd name="T15" fmla="*/ 4 h 19"/>
                    <a:gd name="T16" fmla="*/ 11 w 18"/>
                    <a:gd name="T17" fmla="*/ 5 h 19"/>
                    <a:gd name="T18" fmla="*/ 8 w 18"/>
                    <a:gd name="T19" fmla="*/ 7 h 19"/>
                    <a:gd name="T20" fmla="*/ 4 w 18"/>
                    <a:gd name="T21" fmla="*/ 8 h 19"/>
                    <a:gd name="T22" fmla="*/ 0 w 18"/>
                    <a:gd name="T23" fmla="*/ 9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9"/>
                    <a:gd name="T38" fmla="*/ 18 w 18"/>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9">
                      <a:moveTo>
                        <a:pt x="0" y="9"/>
                      </a:moveTo>
                      <a:lnTo>
                        <a:pt x="5" y="13"/>
                      </a:lnTo>
                      <a:lnTo>
                        <a:pt x="7" y="18"/>
                      </a:lnTo>
                      <a:lnTo>
                        <a:pt x="14" y="13"/>
                      </a:lnTo>
                      <a:lnTo>
                        <a:pt x="15" y="10"/>
                      </a:lnTo>
                      <a:lnTo>
                        <a:pt x="17" y="6"/>
                      </a:lnTo>
                      <a:lnTo>
                        <a:pt x="17" y="0"/>
                      </a:lnTo>
                      <a:lnTo>
                        <a:pt x="11" y="4"/>
                      </a:lnTo>
                      <a:lnTo>
                        <a:pt x="11" y="5"/>
                      </a:lnTo>
                      <a:lnTo>
                        <a:pt x="8" y="7"/>
                      </a:lnTo>
                      <a:lnTo>
                        <a:pt x="4" y="8"/>
                      </a:lnTo>
                      <a:lnTo>
                        <a:pt x="0" y="9"/>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53" name="Freeform 178"/>
                <p:cNvSpPr>
                  <a:spLocks/>
                </p:cNvSpPr>
                <p:nvPr/>
              </p:nvSpPr>
              <p:spPr bwMode="auto">
                <a:xfrm>
                  <a:off x="713" y="2083"/>
                  <a:ext cx="20" cy="24"/>
                </a:xfrm>
                <a:custGeom>
                  <a:avLst/>
                  <a:gdLst>
                    <a:gd name="T0" fmla="*/ 19 w 20"/>
                    <a:gd name="T1" fmla="*/ 13 h 24"/>
                    <a:gd name="T2" fmla="*/ 17 w 20"/>
                    <a:gd name="T3" fmla="*/ 14 h 24"/>
                    <a:gd name="T4" fmla="*/ 15 w 20"/>
                    <a:gd name="T5" fmla="*/ 18 h 24"/>
                    <a:gd name="T6" fmla="*/ 13 w 20"/>
                    <a:gd name="T7" fmla="*/ 23 h 24"/>
                    <a:gd name="T8" fmla="*/ 8 w 20"/>
                    <a:gd name="T9" fmla="*/ 20 h 24"/>
                    <a:gd name="T10" fmla="*/ 4 w 20"/>
                    <a:gd name="T11" fmla="*/ 16 h 24"/>
                    <a:gd name="T12" fmla="*/ 1 w 20"/>
                    <a:gd name="T13" fmla="*/ 12 h 24"/>
                    <a:gd name="T14" fmla="*/ 1 w 20"/>
                    <a:gd name="T15" fmla="*/ 8 h 24"/>
                    <a:gd name="T16" fmla="*/ 0 w 20"/>
                    <a:gd name="T17" fmla="*/ 3 h 24"/>
                    <a:gd name="T18" fmla="*/ 0 w 20"/>
                    <a:gd name="T19" fmla="*/ 1 h 24"/>
                    <a:gd name="T20" fmla="*/ 2 w 20"/>
                    <a:gd name="T21" fmla="*/ 0 h 24"/>
                    <a:gd name="T22" fmla="*/ 2 w 20"/>
                    <a:gd name="T23" fmla="*/ 1 h 24"/>
                    <a:gd name="T24" fmla="*/ 5 w 20"/>
                    <a:gd name="T25" fmla="*/ 4 h 24"/>
                    <a:gd name="T26" fmla="*/ 8 w 20"/>
                    <a:gd name="T27" fmla="*/ 8 h 24"/>
                    <a:gd name="T28" fmla="*/ 11 w 20"/>
                    <a:gd name="T29" fmla="*/ 11 h 24"/>
                    <a:gd name="T30" fmla="*/ 15 w 20"/>
                    <a:gd name="T31" fmla="*/ 11 h 24"/>
                    <a:gd name="T32" fmla="*/ 19 w 20"/>
                    <a:gd name="T33" fmla="*/ 13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4"/>
                    <a:gd name="T53" fmla="*/ 20 w 20"/>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4">
                      <a:moveTo>
                        <a:pt x="19" y="13"/>
                      </a:moveTo>
                      <a:lnTo>
                        <a:pt x="17" y="14"/>
                      </a:lnTo>
                      <a:lnTo>
                        <a:pt x="15" y="18"/>
                      </a:lnTo>
                      <a:lnTo>
                        <a:pt x="13" y="23"/>
                      </a:lnTo>
                      <a:lnTo>
                        <a:pt x="8" y="20"/>
                      </a:lnTo>
                      <a:lnTo>
                        <a:pt x="4" y="16"/>
                      </a:lnTo>
                      <a:lnTo>
                        <a:pt x="1" y="12"/>
                      </a:lnTo>
                      <a:lnTo>
                        <a:pt x="1" y="8"/>
                      </a:lnTo>
                      <a:lnTo>
                        <a:pt x="0" y="3"/>
                      </a:lnTo>
                      <a:lnTo>
                        <a:pt x="0" y="1"/>
                      </a:lnTo>
                      <a:lnTo>
                        <a:pt x="2" y="0"/>
                      </a:lnTo>
                      <a:lnTo>
                        <a:pt x="2" y="1"/>
                      </a:lnTo>
                      <a:lnTo>
                        <a:pt x="5" y="4"/>
                      </a:lnTo>
                      <a:lnTo>
                        <a:pt x="8" y="8"/>
                      </a:lnTo>
                      <a:lnTo>
                        <a:pt x="11" y="11"/>
                      </a:lnTo>
                      <a:lnTo>
                        <a:pt x="15" y="11"/>
                      </a:lnTo>
                      <a:lnTo>
                        <a:pt x="19" y="13"/>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54" name="Freeform 179"/>
                <p:cNvSpPr>
                  <a:spLocks/>
                </p:cNvSpPr>
                <p:nvPr/>
              </p:nvSpPr>
              <p:spPr bwMode="auto">
                <a:xfrm>
                  <a:off x="723" y="2098"/>
                  <a:ext cx="18" cy="45"/>
                </a:xfrm>
                <a:custGeom>
                  <a:avLst/>
                  <a:gdLst>
                    <a:gd name="T0" fmla="*/ 12 w 18"/>
                    <a:gd name="T1" fmla="*/ 0 h 45"/>
                    <a:gd name="T2" fmla="*/ 15 w 18"/>
                    <a:gd name="T3" fmla="*/ 2 h 45"/>
                    <a:gd name="T4" fmla="*/ 17 w 18"/>
                    <a:gd name="T5" fmla="*/ 7 h 45"/>
                    <a:gd name="T6" fmla="*/ 17 w 18"/>
                    <a:gd name="T7" fmla="*/ 8 h 45"/>
                    <a:gd name="T8" fmla="*/ 15 w 18"/>
                    <a:gd name="T9" fmla="*/ 11 h 45"/>
                    <a:gd name="T10" fmla="*/ 15 w 18"/>
                    <a:gd name="T11" fmla="*/ 12 h 45"/>
                    <a:gd name="T12" fmla="*/ 15 w 18"/>
                    <a:gd name="T13" fmla="*/ 16 h 45"/>
                    <a:gd name="T14" fmla="*/ 15 w 18"/>
                    <a:gd name="T15" fmla="*/ 22 h 45"/>
                    <a:gd name="T16" fmla="*/ 12 w 18"/>
                    <a:gd name="T17" fmla="*/ 32 h 45"/>
                    <a:gd name="T18" fmla="*/ 9 w 18"/>
                    <a:gd name="T19" fmla="*/ 44 h 45"/>
                    <a:gd name="T20" fmla="*/ 5 w 18"/>
                    <a:gd name="T21" fmla="*/ 37 h 45"/>
                    <a:gd name="T22" fmla="*/ 2 w 18"/>
                    <a:gd name="T23" fmla="*/ 28 h 45"/>
                    <a:gd name="T24" fmla="*/ 0 w 18"/>
                    <a:gd name="T25" fmla="*/ 25 h 45"/>
                    <a:gd name="T26" fmla="*/ 3 w 18"/>
                    <a:gd name="T27" fmla="*/ 17 h 45"/>
                    <a:gd name="T28" fmla="*/ 6 w 18"/>
                    <a:gd name="T29" fmla="*/ 12 h 45"/>
                    <a:gd name="T30" fmla="*/ 5 w 18"/>
                    <a:gd name="T31" fmla="*/ 8 h 45"/>
                    <a:gd name="T32" fmla="*/ 6 w 18"/>
                    <a:gd name="T33" fmla="*/ 4 h 45"/>
                    <a:gd name="T34" fmla="*/ 9 w 18"/>
                    <a:gd name="T35" fmla="*/ 1 h 45"/>
                    <a:gd name="T36" fmla="*/ 12 w 18"/>
                    <a:gd name="T37" fmla="*/ 0 h 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45"/>
                    <a:gd name="T59" fmla="*/ 18 w 18"/>
                    <a:gd name="T60" fmla="*/ 45 h 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45">
                      <a:moveTo>
                        <a:pt x="12" y="0"/>
                      </a:moveTo>
                      <a:lnTo>
                        <a:pt x="15" y="2"/>
                      </a:lnTo>
                      <a:lnTo>
                        <a:pt x="17" y="7"/>
                      </a:lnTo>
                      <a:lnTo>
                        <a:pt x="17" y="8"/>
                      </a:lnTo>
                      <a:lnTo>
                        <a:pt x="15" y="11"/>
                      </a:lnTo>
                      <a:lnTo>
                        <a:pt x="15" y="12"/>
                      </a:lnTo>
                      <a:lnTo>
                        <a:pt x="15" y="16"/>
                      </a:lnTo>
                      <a:lnTo>
                        <a:pt x="15" y="22"/>
                      </a:lnTo>
                      <a:lnTo>
                        <a:pt x="12" y="32"/>
                      </a:lnTo>
                      <a:lnTo>
                        <a:pt x="9" y="44"/>
                      </a:lnTo>
                      <a:lnTo>
                        <a:pt x="5" y="37"/>
                      </a:lnTo>
                      <a:lnTo>
                        <a:pt x="2" y="28"/>
                      </a:lnTo>
                      <a:lnTo>
                        <a:pt x="0" y="25"/>
                      </a:lnTo>
                      <a:lnTo>
                        <a:pt x="3" y="17"/>
                      </a:lnTo>
                      <a:lnTo>
                        <a:pt x="6" y="12"/>
                      </a:lnTo>
                      <a:lnTo>
                        <a:pt x="5" y="8"/>
                      </a:lnTo>
                      <a:lnTo>
                        <a:pt x="6" y="4"/>
                      </a:lnTo>
                      <a:lnTo>
                        <a:pt x="9" y="1"/>
                      </a:lnTo>
                      <a:lnTo>
                        <a:pt x="12" y="0"/>
                      </a:lnTo>
                    </a:path>
                  </a:pathLst>
                </a:custGeom>
                <a:solidFill>
                  <a:srgbClr val="800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55" name="Freeform 180"/>
                <p:cNvSpPr>
                  <a:spLocks/>
                </p:cNvSpPr>
                <p:nvPr/>
              </p:nvSpPr>
              <p:spPr bwMode="auto">
                <a:xfrm>
                  <a:off x="738" y="2101"/>
                  <a:ext cx="18" cy="20"/>
                </a:xfrm>
                <a:custGeom>
                  <a:avLst/>
                  <a:gdLst>
                    <a:gd name="T0" fmla="*/ 17 w 18"/>
                    <a:gd name="T1" fmla="*/ 0 h 20"/>
                    <a:gd name="T2" fmla="*/ 10 w 18"/>
                    <a:gd name="T3" fmla="*/ 3 h 20"/>
                    <a:gd name="T4" fmla="*/ 6 w 18"/>
                    <a:gd name="T5" fmla="*/ 6 h 20"/>
                    <a:gd name="T6" fmla="*/ 2 w 18"/>
                    <a:gd name="T7" fmla="*/ 6 h 20"/>
                    <a:gd name="T8" fmla="*/ 0 w 18"/>
                    <a:gd name="T9" fmla="*/ 10 h 20"/>
                    <a:gd name="T10" fmla="*/ 2 w 18"/>
                    <a:gd name="T11" fmla="*/ 19 h 20"/>
                    <a:gd name="T12" fmla="*/ 4 w 18"/>
                    <a:gd name="T13" fmla="*/ 16 h 20"/>
                    <a:gd name="T14" fmla="*/ 8 w 18"/>
                    <a:gd name="T15" fmla="*/ 10 h 20"/>
                    <a:gd name="T16" fmla="*/ 14 w 18"/>
                    <a:gd name="T17" fmla="*/ 5 h 20"/>
                    <a:gd name="T18" fmla="*/ 17 w 18"/>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20"/>
                    <a:gd name="T32" fmla="*/ 18 w 18"/>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20">
                      <a:moveTo>
                        <a:pt x="17" y="0"/>
                      </a:moveTo>
                      <a:lnTo>
                        <a:pt x="10" y="3"/>
                      </a:lnTo>
                      <a:lnTo>
                        <a:pt x="6" y="6"/>
                      </a:lnTo>
                      <a:lnTo>
                        <a:pt x="2" y="6"/>
                      </a:lnTo>
                      <a:lnTo>
                        <a:pt x="0" y="10"/>
                      </a:lnTo>
                      <a:lnTo>
                        <a:pt x="2" y="19"/>
                      </a:lnTo>
                      <a:lnTo>
                        <a:pt x="4" y="16"/>
                      </a:lnTo>
                      <a:lnTo>
                        <a:pt x="8" y="10"/>
                      </a:lnTo>
                      <a:lnTo>
                        <a:pt x="14" y="5"/>
                      </a:lnTo>
                      <a:lnTo>
                        <a:pt x="17" y="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56" name="Freeform 181"/>
                <p:cNvSpPr>
                  <a:spLocks/>
                </p:cNvSpPr>
                <p:nvPr/>
              </p:nvSpPr>
              <p:spPr bwMode="auto">
                <a:xfrm>
                  <a:off x="714" y="2098"/>
                  <a:ext cx="18" cy="27"/>
                </a:xfrm>
                <a:custGeom>
                  <a:avLst/>
                  <a:gdLst>
                    <a:gd name="T0" fmla="*/ 15 w 18"/>
                    <a:gd name="T1" fmla="*/ 10 h 27"/>
                    <a:gd name="T2" fmla="*/ 17 w 18"/>
                    <a:gd name="T3" fmla="*/ 13 h 27"/>
                    <a:gd name="T4" fmla="*/ 14 w 18"/>
                    <a:gd name="T5" fmla="*/ 16 h 27"/>
                    <a:gd name="T6" fmla="*/ 12 w 18"/>
                    <a:gd name="T7" fmla="*/ 20 h 27"/>
                    <a:gd name="T8" fmla="*/ 10 w 18"/>
                    <a:gd name="T9" fmla="*/ 26 h 27"/>
                    <a:gd name="T10" fmla="*/ 6 w 18"/>
                    <a:gd name="T11" fmla="*/ 17 h 27"/>
                    <a:gd name="T12" fmla="*/ 4 w 18"/>
                    <a:gd name="T13" fmla="*/ 13 h 27"/>
                    <a:gd name="T14" fmla="*/ 2 w 18"/>
                    <a:gd name="T15" fmla="*/ 7 h 27"/>
                    <a:gd name="T16" fmla="*/ 1 w 18"/>
                    <a:gd name="T17" fmla="*/ 3 h 27"/>
                    <a:gd name="T18" fmla="*/ 0 w 18"/>
                    <a:gd name="T19" fmla="*/ 0 h 27"/>
                    <a:gd name="T20" fmla="*/ 2 w 18"/>
                    <a:gd name="T21" fmla="*/ 1 h 27"/>
                    <a:gd name="T22" fmla="*/ 7 w 18"/>
                    <a:gd name="T23" fmla="*/ 5 h 27"/>
                    <a:gd name="T24" fmla="*/ 15 w 18"/>
                    <a:gd name="T25" fmla="*/ 1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7"/>
                    <a:gd name="T41" fmla="*/ 18 w 18"/>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7">
                      <a:moveTo>
                        <a:pt x="15" y="10"/>
                      </a:moveTo>
                      <a:lnTo>
                        <a:pt x="17" y="13"/>
                      </a:lnTo>
                      <a:lnTo>
                        <a:pt x="14" y="16"/>
                      </a:lnTo>
                      <a:lnTo>
                        <a:pt x="12" y="20"/>
                      </a:lnTo>
                      <a:lnTo>
                        <a:pt x="10" y="26"/>
                      </a:lnTo>
                      <a:lnTo>
                        <a:pt x="6" y="17"/>
                      </a:lnTo>
                      <a:lnTo>
                        <a:pt x="4" y="13"/>
                      </a:lnTo>
                      <a:lnTo>
                        <a:pt x="2" y="7"/>
                      </a:lnTo>
                      <a:lnTo>
                        <a:pt x="1" y="3"/>
                      </a:lnTo>
                      <a:lnTo>
                        <a:pt x="0" y="0"/>
                      </a:lnTo>
                      <a:lnTo>
                        <a:pt x="2" y="1"/>
                      </a:lnTo>
                      <a:lnTo>
                        <a:pt x="7" y="5"/>
                      </a:lnTo>
                      <a:lnTo>
                        <a:pt x="15" y="1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294" name="Group 182"/>
              <p:cNvGrpSpPr>
                <a:grpSpLocks/>
              </p:cNvGrpSpPr>
              <p:nvPr/>
            </p:nvGrpSpPr>
            <p:grpSpPr bwMode="auto">
              <a:xfrm>
                <a:off x="708" y="2026"/>
                <a:ext cx="66" cy="79"/>
                <a:chOff x="708" y="2026"/>
                <a:chExt cx="66" cy="79"/>
              </a:xfrm>
            </p:grpSpPr>
            <p:sp>
              <p:nvSpPr>
                <p:cNvPr id="3326" name="Freeform 183"/>
                <p:cNvSpPr>
                  <a:spLocks/>
                </p:cNvSpPr>
                <p:nvPr/>
              </p:nvSpPr>
              <p:spPr bwMode="auto">
                <a:xfrm>
                  <a:off x="716" y="2072"/>
                  <a:ext cx="29" cy="25"/>
                </a:xfrm>
                <a:custGeom>
                  <a:avLst/>
                  <a:gdLst>
                    <a:gd name="T0" fmla="*/ 28 w 29"/>
                    <a:gd name="T1" fmla="*/ 17 h 25"/>
                    <a:gd name="T2" fmla="*/ 25 w 29"/>
                    <a:gd name="T3" fmla="*/ 22 h 25"/>
                    <a:gd name="T4" fmla="*/ 24 w 29"/>
                    <a:gd name="T5" fmla="*/ 23 h 25"/>
                    <a:gd name="T6" fmla="*/ 21 w 29"/>
                    <a:gd name="T7" fmla="*/ 24 h 25"/>
                    <a:gd name="T8" fmla="*/ 17 w 29"/>
                    <a:gd name="T9" fmla="*/ 24 h 25"/>
                    <a:gd name="T10" fmla="*/ 14 w 29"/>
                    <a:gd name="T11" fmla="*/ 23 h 25"/>
                    <a:gd name="T12" fmla="*/ 10 w 29"/>
                    <a:gd name="T13" fmla="*/ 21 h 25"/>
                    <a:gd name="T14" fmla="*/ 6 w 29"/>
                    <a:gd name="T15" fmla="*/ 19 h 25"/>
                    <a:gd name="T16" fmla="*/ 4 w 29"/>
                    <a:gd name="T17" fmla="*/ 17 h 25"/>
                    <a:gd name="T18" fmla="*/ 2 w 29"/>
                    <a:gd name="T19" fmla="*/ 14 h 25"/>
                    <a:gd name="T20" fmla="*/ 0 w 29"/>
                    <a:gd name="T21" fmla="*/ 12 h 25"/>
                    <a:gd name="T22" fmla="*/ 1 w 29"/>
                    <a:gd name="T23" fmla="*/ 10 h 25"/>
                    <a:gd name="T24" fmla="*/ 1 w 29"/>
                    <a:gd name="T25" fmla="*/ 7 h 25"/>
                    <a:gd name="T26" fmla="*/ 1 w 29"/>
                    <a:gd name="T27" fmla="*/ 4 h 25"/>
                    <a:gd name="T28" fmla="*/ 1 w 29"/>
                    <a:gd name="T29" fmla="*/ 0 h 25"/>
                    <a:gd name="T30" fmla="*/ 28 w 29"/>
                    <a:gd name="T31" fmla="*/ 17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
                    <a:gd name="T49" fmla="*/ 0 h 25"/>
                    <a:gd name="T50" fmla="*/ 29 w 29"/>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 h="25">
                      <a:moveTo>
                        <a:pt x="28" y="17"/>
                      </a:moveTo>
                      <a:lnTo>
                        <a:pt x="25" y="22"/>
                      </a:lnTo>
                      <a:lnTo>
                        <a:pt x="24" y="23"/>
                      </a:lnTo>
                      <a:lnTo>
                        <a:pt x="21" y="24"/>
                      </a:lnTo>
                      <a:lnTo>
                        <a:pt x="17" y="24"/>
                      </a:lnTo>
                      <a:lnTo>
                        <a:pt x="14" y="23"/>
                      </a:lnTo>
                      <a:lnTo>
                        <a:pt x="10" y="21"/>
                      </a:lnTo>
                      <a:lnTo>
                        <a:pt x="6" y="19"/>
                      </a:lnTo>
                      <a:lnTo>
                        <a:pt x="4" y="17"/>
                      </a:lnTo>
                      <a:lnTo>
                        <a:pt x="2" y="14"/>
                      </a:lnTo>
                      <a:lnTo>
                        <a:pt x="0" y="12"/>
                      </a:lnTo>
                      <a:lnTo>
                        <a:pt x="1" y="10"/>
                      </a:lnTo>
                      <a:lnTo>
                        <a:pt x="1" y="7"/>
                      </a:lnTo>
                      <a:lnTo>
                        <a:pt x="1" y="4"/>
                      </a:lnTo>
                      <a:lnTo>
                        <a:pt x="1" y="0"/>
                      </a:lnTo>
                      <a:lnTo>
                        <a:pt x="28" y="17"/>
                      </a:lnTo>
                    </a:path>
                  </a:pathLst>
                </a:custGeom>
                <a:solidFill>
                  <a:srgbClr val="FFC080"/>
                </a:solidFill>
                <a:ln w="12699" cap="rnd">
                  <a:solidFill>
                    <a:srgbClr val="402000"/>
                  </a:solidFill>
                  <a:round/>
                  <a:headEnd type="none" w="sm" len="sm"/>
                  <a:tailEnd type="none" w="sm" len="sm"/>
                </a:ln>
              </p:spPr>
              <p:txBody>
                <a:bodyPr/>
                <a:lstStyle/>
                <a:p>
                  <a:endParaRPr lang="ru-RU"/>
                </a:p>
              </p:txBody>
            </p:sp>
            <p:grpSp>
              <p:nvGrpSpPr>
                <p:cNvPr id="3327" name="Group 184"/>
                <p:cNvGrpSpPr>
                  <a:grpSpLocks/>
                </p:cNvGrpSpPr>
                <p:nvPr/>
              </p:nvGrpSpPr>
              <p:grpSpPr bwMode="auto">
                <a:xfrm>
                  <a:off x="708" y="2026"/>
                  <a:ext cx="66" cy="79"/>
                  <a:chOff x="708" y="2026"/>
                  <a:chExt cx="66" cy="79"/>
                </a:xfrm>
              </p:grpSpPr>
              <p:sp>
                <p:nvSpPr>
                  <p:cNvPr id="3328" name="Freeform 185"/>
                  <p:cNvSpPr>
                    <a:spLocks/>
                  </p:cNvSpPr>
                  <p:nvPr/>
                </p:nvSpPr>
                <p:spPr bwMode="auto">
                  <a:xfrm>
                    <a:off x="708" y="2026"/>
                    <a:ext cx="53" cy="46"/>
                  </a:xfrm>
                  <a:custGeom>
                    <a:avLst/>
                    <a:gdLst>
                      <a:gd name="T0" fmla="*/ 34 w 53"/>
                      <a:gd name="T1" fmla="*/ 0 h 46"/>
                      <a:gd name="T2" fmla="*/ 40 w 53"/>
                      <a:gd name="T3" fmla="*/ 4 h 46"/>
                      <a:gd name="T4" fmla="*/ 43 w 53"/>
                      <a:gd name="T5" fmla="*/ 9 h 46"/>
                      <a:gd name="T6" fmla="*/ 49 w 53"/>
                      <a:gd name="T7" fmla="*/ 11 h 46"/>
                      <a:gd name="T8" fmla="*/ 50 w 53"/>
                      <a:gd name="T9" fmla="*/ 14 h 46"/>
                      <a:gd name="T10" fmla="*/ 52 w 53"/>
                      <a:gd name="T11" fmla="*/ 21 h 46"/>
                      <a:gd name="T12" fmla="*/ 52 w 53"/>
                      <a:gd name="T13" fmla="*/ 25 h 46"/>
                      <a:gd name="T14" fmla="*/ 50 w 53"/>
                      <a:gd name="T15" fmla="*/ 30 h 46"/>
                      <a:gd name="T16" fmla="*/ 47 w 53"/>
                      <a:gd name="T17" fmla="*/ 32 h 46"/>
                      <a:gd name="T18" fmla="*/ 5 w 53"/>
                      <a:gd name="T19" fmla="*/ 45 h 46"/>
                      <a:gd name="T20" fmla="*/ 4 w 53"/>
                      <a:gd name="T21" fmla="*/ 37 h 46"/>
                      <a:gd name="T22" fmla="*/ 2 w 53"/>
                      <a:gd name="T23" fmla="*/ 33 h 46"/>
                      <a:gd name="T24" fmla="*/ 0 w 53"/>
                      <a:gd name="T25" fmla="*/ 28 h 46"/>
                      <a:gd name="T26" fmla="*/ 0 w 53"/>
                      <a:gd name="T27" fmla="*/ 22 h 46"/>
                      <a:gd name="T28" fmla="*/ 1 w 53"/>
                      <a:gd name="T29" fmla="*/ 16 h 46"/>
                      <a:gd name="T30" fmla="*/ 3 w 53"/>
                      <a:gd name="T31" fmla="*/ 11 h 46"/>
                      <a:gd name="T32" fmla="*/ 6 w 53"/>
                      <a:gd name="T33" fmla="*/ 6 h 46"/>
                      <a:gd name="T34" fmla="*/ 11 w 53"/>
                      <a:gd name="T35" fmla="*/ 3 h 46"/>
                      <a:gd name="T36" fmla="*/ 15 w 53"/>
                      <a:gd name="T37" fmla="*/ 0 h 46"/>
                      <a:gd name="T38" fmla="*/ 26 w 53"/>
                      <a:gd name="T39" fmla="*/ 0 h 46"/>
                      <a:gd name="T40" fmla="*/ 34 w 53"/>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46"/>
                      <a:gd name="T65" fmla="*/ 53 w 53"/>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46">
                        <a:moveTo>
                          <a:pt x="34" y="0"/>
                        </a:moveTo>
                        <a:lnTo>
                          <a:pt x="40" y="4"/>
                        </a:lnTo>
                        <a:lnTo>
                          <a:pt x="43" y="9"/>
                        </a:lnTo>
                        <a:lnTo>
                          <a:pt x="49" y="11"/>
                        </a:lnTo>
                        <a:lnTo>
                          <a:pt x="50" y="14"/>
                        </a:lnTo>
                        <a:lnTo>
                          <a:pt x="52" y="21"/>
                        </a:lnTo>
                        <a:lnTo>
                          <a:pt x="52" y="25"/>
                        </a:lnTo>
                        <a:lnTo>
                          <a:pt x="50" y="30"/>
                        </a:lnTo>
                        <a:lnTo>
                          <a:pt x="47" y="32"/>
                        </a:lnTo>
                        <a:lnTo>
                          <a:pt x="5" y="45"/>
                        </a:lnTo>
                        <a:lnTo>
                          <a:pt x="4" y="37"/>
                        </a:lnTo>
                        <a:lnTo>
                          <a:pt x="2" y="33"/>
                        </a:lnTo>
                        <a:lnTo>
                          <a:pt x="0" y="28"/>
                        </a:lnTo>
                        <a:lnTo>
                          <a:pt x="0" y="22"/>
                        </a:lnTo>
                        <a:lnTo>
                          <a:pt x="1" y="16"/>
                        </a:lnTo>
                        <a:lnTo>
                          <a:pt x="3" y="11"/>
                        </a:lnTo>
                        <a:lnTo>
                          <a:pt x="6" y="6"/>
                        </a:lnTo>
                        <a:lnTo>
                          <a:pt x="11" y="3"/>
                        </a:lnTo>
                        <a:lnTo>
                          <a:pt x="15" y="0"/>
                        </a:lnTo>
                        <a:lnTo>
                          <a:pt x="26" y="0"/>
                        </a:lnTo>
                        <a:lnTo>
                          <a:pt x="34" y="0"/>
                        </a:lnTo>
                      </a:path>
                    </a:pathLst>
                  </a:custGeom>
                  <a:solidFill>
                    <a:srgbClr val="402000"/>
                  </a:solidFill>
                  <a:ln w="12699" cap="rnd">
                    <a:solidFill>
                      <a:srgbClr val="402000"/>
                    </a:solidFill>
                    <a:round/>
                    <a:headEnd type="none" w="sm" len="sm"/>
                    <a:tailEnd type="none" w="sm" len="sm"/>
                  </a:ln>
                </p:spPr>
                <p:txBody>
                  <a:bodyPr/>
                  <a:lstStyle/>
                  <a:p>
                    <a:endParaRPr lang="ru-RU"/>
                  </a:p>
                </p:txBody>
              </p:sp>
              <p:grpSp>
                <p:nvGrpSpPr>
                  <p:cNvPr id="3329" name="Group 186"/>
                  <p:cNvGrpSpPr>
                    <a:grpSpLocks/>
                  </p:cNvGrpSpPr>
                  <p:nvPr/>
                </p:nvGrpSpPr>
                <p:grpSpPr bwMode="auto">
                  <a:xfrm>
                    <a:off x="711" y="2044"/>
                    <a:ext cx="56" cy="61"/>
                    <a:chOff x="711" y="2044"/>
                    <a:chExt cx="56" cy="61"/>
                  </a:xfrm>
                </p:grpSpPr>
                <p:sp>
                  <p:nvSpPr>
                    <p:cNvPr id="3332" name="Freeform 187"/>
                    <p:cNvSpPr>
                      <a:spLocks/>
                    </p:cNvSpPr>
                    <p:nvPr/>
                  </p:nvSpPr>
                  <p:spPr bwMode="auto">
                    <a:xfrm>
                      <a:off x="711" y="2044"/>
                      <a:ext cx="47" cy="48"/>
                    </a:xfrm>
                    <a:custGeom>
                      <a:avLst/>
                      <a:gdLst>
                        <a:gd name="T0" fmla="*/ 46 w 47"/>
                        <a:gd name="T1" fmla="*/ 13 h 48"/>
                        <a:gd name="T2" fmla="*/ 43 w 47"/>
                        <a:gd name="T3" fmla="*/ 16 h 48"/>
                        <a:gd name="T4" fmla="*/ 43 w 47"/>
                        <a:gd name="T5" fmla="*/ 19 h 48"/>
                        <a:gd name="T6" fmla="*/ 43 w 47"/>
                        <a:gd name="T7" fmla="*/ 22 h 48"/>
                        <a:gd name="T8" fmla="*/ 42 w 47"/>
                        <a:gd name="T9" fmla="*/ 25 h 48"/>
                        <a:gd name="T10" fmla="*/ 40 w 47"/>
                        <a:gd name="T11" fmla="*/ 30 h 48"/>
                        <a:gd name="T12" fmla="*/ 39 w 47"/>
                        <a:gd name="T13" fmla="*/ 35 h 48"/>
                        <a:gd name="T14" fmla="*/ 37 w 47"/>
                        <a:gd name="T15" fmla="*/ 39 h 48"/>
                        <a:gd name="T16" fmla="*/ 36 w 47"/>
                        <a:gd name="T17" fmla="*/ 42 h 48"/>
                        <a:gd name="T18" fmla="*/ 34 w 47"/>
                        <a:gd name="T19" fmla="*/ 45 h 48"/>
                        <a:gd name="T20" fmla="*/ 32 w 47"/>
                        <a:gd name="T21" fmla="*/ 47 h 48"/>
                        <a:gd name="T22" fmla="*/ 29 w 47"/>
                        <a:gd name="T23" fmla="*/ 47 h 48"/>
                        <a:gd name="T24" fmla="*/ 26 w 47"/>
                        <a:gd name="T25" fmla="*/ 46 h 48"/>
                        <a:gd name="T26" fmla="*/ 21 w 47"/>
                        <a:gd name="T27" fmla="*/ 45 h 48"/>
                        <a:gd name="T28" fmla="*/ 18 w 47"/>
                        <a:gd name="T29" fmla="*/ 44 h 48"/>
                        <a:gd name="T30" fmla="*/ 14 w 47"/>
                        <a:gd name="T31" fmla="*/ 42 h 48"/>
                        <a:gd name="T32" fmla="*/ 12 w 47"/>
                        <a:gd name="T33" fmla="*/ 41 h 48"/>
                        <a:gd name="T34" fmla="*/ 10 w 47"/>
                        <a:gd name="T35" fmla="*/ 38 h 48"/>
                        <a:gd name="T36" fmla="*/ 8 w 47"/>
                        <a:gd name="T37" fmla="*/ 36 h 48"/>
                        <a:gd name="T38" fmla="*/ 6 w 47"/>
                        <a:gd name="T39" fmla="*/ 34 h 48"/>
                        <a:gd name="T40" fmla="*/ 3 w 47"/>
                        <a:gd name="T41" fmla="*/ 30 h 48"/>
                        <a:gd name="T42" fmla="*/ 3 w 47"/>
                        <a:gd name="T43" fmla="*/ 24 h 48"/>
                        <a:gd name="T44" fmla="*/ 3 w 47"/>
                        <a:gd name="T45" fmla="*/ 22 h 48"/>
                        <a:gd name="T46" fmla="*/ 2 w 47"/>
                        <a:gd name="T47" fmla="*/ 20 h 48"/>
                        <a:gd name="T48" fmla="*/ 1 w 47"/>
                        <a:gd name="T49" fmla="*/ 17 h 48"/>
                        <a:gd name="T50" fmla="*/ 0 w 47"/>
                        <a:gd name="T51" fmla="*/ 14 h 48"/>
                        <a:gd name="T52" fmla="*/ 1 w 47"/>
                        <a:gd name="T53" fmla="*/ 11 h 48"/>
                        <a:gd name="T54" fmla="*/ 2 w 47"/>
                        <a:gd name="T55" fmla="*/ 9 h 48"/>
                        <a:gd name="T56" fmla="*/ 5 w 47"/>
                        <a:gd name="T57" fmla="*/ 8 h 48"/>
                        <a:gd name="T58" fmla="*/ 6 w 47"/>
                        <a:gd name="T59" fmla="*/ 10 h 48"/>
                        <a:gd name="T60" fmla="*/ 7 w 47"/>
                        <a:gd name="T61" fmla="*/ 12 h 48"/>
                        <a:gd name="T62" fmla="*/ 9 w 47"/>
                        <a:gd name="T63" fmla="*/ 8 h 48"/>
                        <a:gd name="T64" fmla="*/ 11 w 47"/>
                        <a:gd name="T65" fmla="*/ 7 h 48"/>
                        <a:gd name="T66" fmla="*/ 14 w 47"/>
                        <a:gd name="T67" fmla="*/ 7 h 48"/>
                        <a:gd name="T68" fmla="*/ 21 w 47"/>
                        <a:gd name="T69" fmla="*/ 5 h 48"/>
                        <a:gd name="T70" fmla="*/ 28 w 47"/>
                        <a:gd name="T71" fmla="*/ 1 h 48"/>
                        <a:gd name="T72" fmla="*/ 34 w 47"/>
                        <a:gd name="T73" fmla="*/ 0 h 48"/>
                        <a:gd name="T74" fmla="*/ 40 w 47"/>
                        <a:gd name="T75" fmla="*/ 0 h 48"/>
                        <a:gd name="T76" fmla="*/ 43 w 47"/>
                        <a:gd name="T77" fmla="*/ 1 h 48"/>
                        <a:gd name="T78" fmla="*/ 44 w 47"/>
                        <a:gd name="T79" fmla="*/ 8 h 48"/>
                        <a:gd name="T80" fmla="*/ 46 w 47"/>
                        <a:gd name="T81" fmla="*/ 11 h 48"/>
                        <a:gd name="T82" fmla="*/ 46 w 47"/>
                        <a:gd name="T83" fmla="*/ 13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
                        <a:gd name="T127" fmla="*/ 0 h 48"/>
                        <a:gd name="T128" fmla="*/ 47 w 4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 h="48">
                          <a:moveTo>
                            <a:pt x="46" y="13"/>
                          </a:moveTo>
                          <a:lnTo>
                            <a:pt x="43" y="16"/>
                          </a:lnTo>
                          <a:lnTo>
                            <a:pt x="43" y="19"/>
                          </a:lnTo>
                          <a:lnTo>
                            <a:pt x="43" y="22"/>
                          </a:lnTo>
                          <a:lnTo>
                            <a:pt x="42" y="25"/>
                          </a:lnTo>
                          <a:lnTo>
                            <a:pt x="40" y="30"/>
                          </a:lnTo>
                          <a:lnTo>
                            <a:pt x="39" y="35"/>
                          </a:lnTo>
                          <a:lnTo>
                            <a:pt x="37" y="39"/>
                          </a:lnTo>
                          <a:lnTo>
                            <a:pt x="36" y="42"/>
                          </a:lnTo>
                          <a:lnTo>
                            <a:pt x="34" y="45"/>
                          </a:lnTo>
                          <a:lnTo>
                            <a:pt x="32" y="47"/>
                          </a:lnTo>
                          <a:lnTo>
                            <a:pt x="29" y="47"/>
                          </a:lnTo>
                          <a:lnTo>
                            <a:pt x="26" y="46"/>
                          </a:lnTo>
                          <a:lnTo>
                            <a:pt x="21" y="45"/>
                          </a:lnTo>
                          <a:lnTo>
                            <a:pt x="18" y="44"/>
                          </a:lnTo>
                          <a:lnTo>
                            <a:pt x="14" y="42"/>
                          </a:lnTo>
                          <a:lnTo>
                            <a:pt x="12" y="41"/>
                          </a:lnTo>
                          <a:lnTo>
                            <a:pt x="10" y="38"/>
                          </a:lnTo>
                          <a:lnTo>
                            <a:pt x="8" y="36"/>
                          </a:lnTo>
                          <a:lnTo>
                            <a:pt x="6" y="34"/>
                          </a:lnTo>
                          <a:lnTo>
                            <a:pt x="3" y="30"/>
                          </a:lnTo>
                          <a:lnTo>
                            <a:pt x="3" y="24"/>
                          </a:lnTo>
                          <a:lnTo>
                            <a:pt x="3" y="22"/>
                          </a:lnTo>
                          <a:lnTo>
                            <a:pt x="2" y="20"/>
                          </a:lnTo>
                          <a:lnTo>
                            <a:pt x="1" y="17"/>
                          </a:lnTo>
                          <a:lnTo>
                            <a:pt x="0" y="14"/>
                          </a:lnTo>
                          <a:lnTo>
                            <a:pt x="1" y="11"/>
                          </a:lnTo>
                          <a:lnTo>
                            <a:pt x="2" y="9"/>
                          </a:lnTo>
                          <a:lnTo>
                            <a:pt x="5" y="8"/>
                          </a:lnTo>
                          <a:lnTo>
                            <a:pt x="6" y="10"/>
                          </a:lnTo>
                          <a:lnTo>
                            <a:pt x="7" y="12"/>
                          </a:lnTo>
                          <a:lnTo>
                            <a:pt x="9" y="8"/>
                          </a:lnTo>
                          <a:lnTo>
                            <a:pt x="11" y="7"/>
                          </a:lnTo>
                          <a:lnTo>
                            <a:pt x="14" y="7"/>
                          </a:lnTo>
                          <a:lnTo>
                            <a:pt x="21" y="5"/>
                          </a:lnTo>
                          <a:lnTo>
                            <a:pt x="28" y="1"/>
                          </a:lnTo>
                          <a:lnTo>
                            <a:pt x="34" y="0"/>
                          </a:lnTo>
                          <a:lnTo>
                            <a:pt x="40" y="0"/>
                          </a:lnTo>
                          <a:lnTo>
                            <a:pt x="43" y="1"/>
                          </a:lnTo>
                          <a:lnTo>
                            <a:pt x="44" y="8"/>
                          </a:lnTo>
                          <a:lnTo>
                            <a:pt x="46" y="11"/>
                          </a:lnTo>
                          <a:lnTo>
                            <a:pt x="46" y="13"/>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333" name="Freeform 188"/>
                    <p:cNvSpPr>
                      <a:spLocks/>
                    </p:cNvSpPr>
                    <p:nvPr/>
                  </p:nvSpPr>
                  <p:spPr bwMode="auto">
                    <a:xfrm>
                      <a:off x="734" y="2080"/>
                      <a:ext cx="18" cy="17"/>
                    </a:xfrm>
                    <a:custGeom>
                      <a:avLst/>
                      <a:gdLst>
                        <a:gd name="T0" fmla="*/ 17 w 18"/>
                        <a:gd name="T1" fmla="*/ 16 h 17"/>
                        <a:gd name="T2" fmla="*/ 17 w 18"/>
                        <a:gd name="T3" fmla="*/ 8 h 17"/>
                        <a:gd name="T4" fmla="*/ 17 w 18"/>
                        <a:gd name="T5" fmla="*/ 0 h 17"/>
                        <a:gd name="T6" fmla="*/ 17 w 18"/>
                        <a:gd name="T7" fmla="*/ 8 h 17"/>
                        <a:gd name="T8" fmla="*/ 14 w 18"/>
                        <a:gd name="T9" fmla="*/ 0 h 17"/>
                        <a:gd name="T10" fmla="*/ 11 w 18"/>
                        <a:gd name="T11" fmla="*/ 0 h 17"/>
                        <a:gd name="T12" fmla="*/ 10 w 18"/>
                        <a:gd name="T13" fmla="*/ 0 h 17"/>
                        <a:gd name="T14" fmla="*/ 5 w 18"/>
                        <a:gd name="T15" fmla="*/ 8 h 17"/>
                        <a:gd name="T16" fmla="*/ 2 w 18"/>
                        <a:gd name="T17" fmla="*/ 8 h 17"/>
                        <a:gd name="T18" fmla="*/ 1 w 18"/>
                        <a:gd name="T19" fmla="*/ 0 h 17"/>
                        <a:gd name="T20" fmla="*/ 1 w 18"/>
                        <a:gd name="T21" fmla="*/ 8 h 17"/>
                        <a:gd name="T22" fmla="*/ 0 w 18"/>
                        <a:gd name="T23" fmla="*/ 16 h 17"/>
                        <a:gd name="T24" fmla="*/ 2 w 18"/>
                        <a:gd name="T25" fmla="*/ 8 h 17"/>
                        <a:gd name="T26" fmla="*/ 5 w 18"/>
                        <a:gd name="T27" fmla="*/ 8 h 17"/>
                        <a:gd name="T28" fmla="*/ 10 w 18"/>
                        <a:gd name="T29" fmla="*/ 8 h 17"/>
                        <a:gd name="T30" fmla="*/ 11 w 18"/>
                        <a:gd name="T31" fmla="*/ 8 h 17"/>
                        <a:gd name="T32" fmla="*/ 14 w 18"/>
                        <a:gd name="T33" fmla="*/ 8 h 17"/>
                        <a:gd name="T34" fmla="*/ 17 w 18"/>
                        <a:gd name="T35" fmla="*/ 8 h 17"/>
                        <a:gd name="T36" fmla="*/ 17 w 18"/>
                        <a:gd name="T37" fmla="*/ 16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17"/>
                        <a:gd name="T59" fmla="*/ 18 w 18"/>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17">
                          <a:moveTo>
                            <a:pt x="17" y="16"/>
                          </a:moveTo>
                          <a:lnTo>
                            <a:pt x="17" y="8"/>
                          </a:lnTo>
                          <a:lnTo>
                            <a:pt x="17" y="0"/>
                          </a:lnTo>
                          <a:lnTo>
                            <a:pt x="17" y="8"/>
                          </a:lnTo>
                          <a:lnTo>
                            <a:pt x="14" y="0"/>
                          </a:lnTo>
                          <a:lnTo>
                            <a:pt x="11" y="0"/>
                          </a:lnTo>
                          <a:lnTo>
                            <a:pt x="10" y="0"/>
                          </a:lnTo>
                          <a:lnTo>
                            <a:pt x="5" y="8"/>
                          </a:lnTo>
                          <a:lnTo>
                            <a:pt x="2" y="8"/>
                          </a:lnTo>
                          <a:lnTo>
                            <a:pt x="1" y="0"/>
                          </a:lnTo>
                          <a:lnTo>
                            <a:pt x="1" y="8"/>
                          </a:lnTo>
                          <a:lnTo>
                            <a:pt x="0" y="16"/>
                          </a:lnTo>
                          <a:lnTo>
                            <a:pt x="2" y="8"/>
                          </a:lnTo>
                          <a:lnTo>
                            <a:pt x="5" y="8"/>
                          </a:lnTo>
                          <a:lnTo>
                            <a:pt x="10" y="8"/>
                          </a:lnTo>
                          <a:lnTo>
                            <a:pt x="11" y="8"/>
                          </a:lnTo>
                          <a:lnTo>
                            <a:pt x="14" y="8"/>
                          </a:lnTo>
                          <a:lnTo>
                            <a:pt x="17" y="8"/>
                          </a:lnTo>
                          <a:lnTo>
                            <a:pt x="17"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4" name="Freeform 189"/>
                    <p:cNvSpPr>
                      <a:spLocks/>
                    </p:cNvSpPr>
                    <p:nvPr/>
                  </p:nvSpPr>
                  <p:spPr bwMode="auto">
                    <a:xfrm>
                      <a:off x="740" y="2084"/>
                      <a:ext cx="17" cy="1"/>
                    </a:xfrm>
                    <a:custGeom>
                      <a:avLst/>
                      <a:gdLst>
                        <a:gd name="T0" fmla="*/ 16 w 17"/>
                        <a:gd name="T1" fmla="*/ 0 h 1"/>
                        <a:gd name="T2" fmla="*/ 12 w 17"/>
                        <a:gd name="T3" fmla="*/ 0 h 1"/>
                        <a:gd name="T4" fmla="*/ 9 w 17"/>
                        <a:gd name="T5" fmla="*/ 0 h 1"/>
                        <a:gd name="T6" fmla="*/ 0 w 17"/>
                        <a:gd name="T7" fmla="*/ 0 h 1"/>
                        <a:gd name="T8" fmla="*/ 9 w 17"/>
                        <a:gd name="T9" fmla="*/ 0 h 1"/>
                        <a:gd name="T10" fmla="*/ 12 w 17"/>
                        <a:gd name="T11" fmla="*/ 0 h 1"/>
                        <a:gd name="T12" fmla="*/ 16 w 17"/>
                        <a:gd name="T13" fmla="*/ 0 h 1"/>
                        <a:gd name="T14" fmla="*/ 0 60000 65536"/>
                        <a:gd name="T15" fmla="*/ 0 60000 65536"/>
                        <a:gd name="T16" fmla="*/ 0 60000 65536"/>
                        <a:gd name="T17" fmla="*/ 0 60000 65536"/>
                        <a:gd name="T18" fmla="*/ 0 60000 65536"/>
                        <a:gd name="T19" fmla="*/ 0 60000 65536"/>
                        <a:gd name="T20" fmla="*/ 0 60000 65536"/>
                        <a:gd name="T21" fmla="*/ 0 w 17"/>
                        <a:gd name="T22" fmla="*/ 0 h 1"/>
                        <a:gd name="T23" fmla="*/ 17 w 17"/>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
                          <a:moveTo>
                            <a:pt x="16" y="0"/>
                          </a:moveTo>
                          <a:lnTo>
                            <a:pt x="12" y="0"/>
                          </a:lnTo>
                          <a:lnTo>
                            <a:pt x="9" y="0"/>
                          </a:lnTo>
                          <a:lnTo>
                            <a:pt x="0" y="0"/>
                          </a:lnTo>
                          <a:lnTo>
                            <a:pt x="9" y="0"/>
                          </a:lnTo>
                          <a:lnTo>
                            <a:pt x="12" y="0"/>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5" name="Freeform 190"/>
                    <p:cNvSpPr>
                      <a:spLocks/>
                    </p:cNvSpPr>
                    <p:nvPr/>
                  </p:nvSpPr>
                  <p:spPr bwMode="auto">
                    <a:xfrm>
                      <a:off x="740" y="2088"/>
                      <a:ext cx="17" cy="17"/>
                    </a:xfrm>
                    <a:custGeom>
                      <a:avLst/>
                      <a:gdLst>
                        <a:gd name="T0" fmla="*/ 16 w 17"/>
                        <a:gd name="T1" fmla="*/ 0 h 17"/>
                        <a:gd name="T2" fmla="*/ 10 w 17"/>
                        <a:gd name="T3" fmla="*/ 8 h 17"/>
                        <a:gd name="T4" fmla="*/ 10 w 17"/>
                        <a:gd name="T5" fmla="*/ 16 h 17"/>
                        <a:gd name="T6" fmla="*/ 5 w 17"/>
                        <a:gd name="T7" fmla="*/ 8 h 17"/>
                        <a:gd name="T8" fmla="*/ 0 w 17"/>
                        <a:gd name="T9" fmla="*/ 0 h 17"/>
                        <a:gd name="T10" fmla="*/ 10 w 17"/>
                        <a:gd name="T11" fmla="*/ 8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0" y="8"/>
                          </a:lnTo>
                          <a:lnTo>
                            <a:pt x="10" y="16"/>
                          </a:lnTo>
                          <a:lnTo>
                            <a:pt x="5" y="8"/>
                          </a:lnTo>
                          <a:lnTo>
                            <a:pt x="0" y="0"/>
                          </a:lnTo>
                          <a:lnTo>
                            <a:pt x="10" y="8"/>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6" name="Freeform 191"/>
                    <p:cNvSpPr>
                      <a:spLocks/>
                    </p:cNvSpPr>
                    <p:nvPr/>
                  </p:nvSpPr>
                  <p:spPr bwMode="auto">
                    <a:xfrm>
                      <a:off x="714" y="2057"/>
                      <a:ext cx="18" cy="17"/>
                    </a:xfrm>
                    <a:custGeom>
                      <a:avLst/>
                      <a:gdLst>
                        <a:gd name="T0" fmla="*/ 17 w 18"/>
                        <a:gd name="T1" fmla="*/ 0 h 17"/>
                        <a:gd name="T2" fmla="*/ 17 w 18"/>
                        <a:gd name="T3" fmla="*/ 3 h 17"/>
                        <a:gd name="T4" fmla="*/ 17 w 18"/>
                        <a:gd name="T5" fmla="*/ 9 h 17"/>
                        <a:gd name="T6" fmla="*/ 17 w 18"/>
                        <a:gd name="T7" fmla="*/ 16 h 17"/>
                        <a:gd name="T8" fmla="*/ 0 w 18"/>
                        <a:gd name="T9" fmla="*/ 6 h 17"/>
                        <a:gd name="T10" fmla="*/ 17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17" y="0"/>
                          </a:moveTo>
                          <a:lnTo>
                            <a:pt x="17" y="3"/>
                          </a:lnTo>
                          <a:lnTo>
                            <a:pt x="17" y="9"/>
                          </a:lnTo>
                          <a:lnTo>
                            <a:pt x="17" y="16"/>
                          </a:lnTo>
                          <a:lnTo>
                            <a:pt x="0" y="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7" name="Freeform 192"/>
                    <p:cNvSpPr>
                      <a:spLocks/>
                    </p:cNvSpPr>
                    <p:nvPr/>
                  </p:nvSpPr>
                  <p:spPr bwMode="auto">
                    <a:xfrm>
                      <a:off x="714" y="2054"/>
                      <a:ext cx="18" cy="17"/>
                    </a:xfrm>
                    <a:custGeom>
                      <a:avLst/>
                      <a:gdLst>
                        <a:gd name="T0" fmla="*/ 17 w 18"/>
                        <a:gd name="T1" fmla="*/ 6 h 17"/>
                        <a:gd name="T2" fmla="*/ 17 w 18"/>
                        <a:gd name="T3" fmla="*/ 2 h 17"/>
                        <a:gd name="T4" fmla="*/ 17 w 18"/>
                        <a:gd name="T5" fmla="*/ 0 h 17"/>
                        <a:gd name="T6" fmla="*/ 8 w 18"/>
                        <a:gd name="T7" fmla="*/ 0 h 17"/>
                        <a:gd name="T8" fmla="*/ 0 w 18"/>
                        <a:gd name="T9" fmla="*/ 2 h 17"/>
                        <a:gd name="T10" fmla="*/ 0 w 18"/>
                        <a:gd name="T11" fmla="*/ 8 h 17"/>
                        <a:gd name="T12" fmla="*/ 0 w 18"/>
                        <a:gd name="T13" fmla="*/ 14 h 17"/>
                        <a:gd name="T14" fmla="*/ 8 w 18"/>
                        <a:gd name="T15" fmla="*/ 16 h 17"/>
                        <a:gd name="T16" fmla="*/ 8 w 18"/>
                        <a:gd name="T17" fmla="*/ 12 h 17"/>
                        <a:gd name="T18" fmla="*/ 8 w 18"/>
                        <a:gd name="T19" fmla="*/ 6 h 17"/>
                        <a:gd name="T20" fmla="*/ 8 w 18"/>
                        <a:gd name="T21" fmla="*/ 2 h 17"/>
                        <a:gd name="T22" fmla="*/ 17 w 18"/>
                        <a:gd name="T23" fmla="*/ 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7"/>
                        <a:gd name="T38" fmla="*/ 18 w 18"/>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7">
                          <a:moveTo>
                            <a:pt x="17" y="6"/>
                          </a:moveTo>
                          <a:lnTo>
                            <a:pt x="17" y="2"/>
                          </a:lnTo>
                          <a:lnTo>
                            <a:pt x="17" y="0"/>
                          </a:lnTo>
                          <a:lnTo>
                            <a:pt x="8" y="0"/>
                          </a:lnTo>
                          <a:lnTo>
                            <a:pt x="0" y="2"/>
                          </a:lnTo>
                          <a:lnTo>
                            <a:pt x="0" y="8"/>
                          </a:lnTo>
                          <a:lnTo>
                            <a:pt x="0" y="14"/>
                          </a:lnTo>
                          <a:lnTo>
                            <a:pt x="8" y="16"/>
                          </a:lnTo>
                          <a:lnTo>
                            <a:pt x="8" y="12"/>
                          </a:lnTo>
                          <a:lnTo>
                            <a:pt x="8" y="6"/>
                          </a:lnTo>
                          <a:lnTo>
                            <a:pt x="8" y="2"/>
                          </a:lnTo>
                          <a:lnTo>
                            <a:pt x="17" y="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8" name="Freeform 193"/>
                    <p:cNvSpPr>
                      <a:spLocks/>
                    </p:cNvSpPr>
                    <p:nvPr/>
                  </p:nvSpPr>
                  <p:spPr bwMode="auto">
                    <a:xfrm>
                      <a:off x="714" y="2066"/>
                      <a:ext cx="18" cy="17"/>
                    </a:xfrm>
                    <a:custGeom>
                      <a:avLst/>
                      <a:gdLst>
                        <a:gd name="T0" fmla="*/ 0 w 18"/>
                        <a:gd name="T1" fmla="*/ 8 h 17"/>
                        <a:gd name="T2" fmla="*/ 0 w 18"/>
                        <a:gd name="T3" fmla="*/ 0 h 17"/>
                        <a:gd name="T4" fmla="*/ 17 w 18"/>
                        <a:gd name="T5" fmla="*/ 8 h 17"/>
                        <a:gd name="T6" fmla="*/ 0 w 18"/>
                        <a:gd name="T7" fmla="*/ 16 h 17"/>
                        <a:gd name="T8" fmla="*/ 0 w 18"/>
                        <a:gd name="T9" fmla="*/ 8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8"/>
                          </a:moveTo>
                          <a:lnTo>
                            <a:pt x="0" y="0"/>
                          </a:lnTo>
                          <a:lnTo>
                            <a:pt x="17" y="8"/>
                          </a:lnTo>
                          <a:lnTo>
                            <a:pt x="0" y="16"/>
                          </a:lnTo>
                          <a:lnTo>
                            <a:pt x="0" y="8"/>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9" name="Freeform 194"/>
                    <p:cNvSpPr>
                      <a:spLocks/>
                    </p:cNvSpPr>
                    <p:nvPr/>
                  </p:nvSpPr>
                  <p:spPr bwMode="auto">
                    <a:xfrm>
                      <a:off x="722" y="2066"/>
                      <a:ext cx="17" cy="17"/>
                    </a:xfrm>
                    <a:custGeom>
                      <a:avLst/>
                      <a:gdLst>
                        <a:gd name="T0" fmla="*/ 0 w 17"/>
                        <a:gd name="T1" fmla="*/ 0 h 17"/>
                        <a:gd name="T2" fmla="*/ 16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16"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340" name="Group 195"/>
                    <p:cNvGrpSpPr>
                      <a:grpSpLocks/>
                    </p:cNvGrpSpPr>
                    <p:nvPr/>
                  </p:nvGrpSpPr>
                  <p:grpSpPr bwMode="auto">
                    <a:xfrm>
                      <a:off x="728" y="2057"/>
                      <a:ext cx="22" cy="20"/>
                      <a:chOff x="728" y="2057"/>
                      <a:chExt cx="22" cy="20"/>
                    </a:xfrm>
                  </p:grpSpPr>
                  <p:sp>
                    <p:nvSpPr>
                      <p:cNvPr id="3347" name="Freeform 196"/>
                      <p:cNvSpPr>
                        <a:spLocks/>
                      </p:cNvSpPr>
                      <p:nvPr/>
                    </p:nvSpPr>
                    <p:spPr bwMode="auto">
                      <a:xfrm>
                        <a:off x="732" y="2060"/>
                        <a:ext cx="18" cy="17"/>
                      </a:xfrm>
                      <a:custGeom>
                        <a:avLst/>
                        <a:gdLst>
                          <a:gd name="T0" fmla="*/ 14 w 18"/>
                          <a:gd name="T1" fmla="*/ 4 h 17"/>
                          <a:gd name="T2" fmla="*/ 17 w 18"/>
                          <a:gd name="T3" fmla="*/ 4 h 17"/>
                          <a:gd name="T4" fmla="*/ 14 w 18"/>
                          <a:gd name="T5" fmla="*/ 8 h 17"/>
                          <a:gd name="T6" fmla="*/ 12 w 18"/>
                          <a:gd name="T7" fmla="*/ 12 h 17"/>
                          <a:gd name="T8" fmla="*/ 9 w 18"/>
                          <a:gd name="T9" fmla="*/ 16 h 17"/>
                          <a:gd name="T10" fmla="*/ 12 w 18"/>
                          <a:gd name="T11" fmla="*/ 12 h 17"/>
                          <a:gd name="T12" fmla="*/ 12 w 18"/>
                          <a:gd name="T13" fmla="*/ 8 h 17"/>
                          <a:gd name="T14" fmla="*/ 9 w 18"/>
                          <a:gd name="T15" fmla="*/ 12 h 17"/>
                          <a:gd name="T16" fmla="*/ 7 w 18"/>
                          <a:gd name="T17" fmla="*/ 12 h 17"/>
                          <a:gd name="T18" fmla="*/ 4 w 18"/>
                          <a:gd name="T19" fmla="*/ 8 h 17"/>
                          <a:gd name="T20" fmla="*/ 2 w 18"/>
                          <a:gd name="T21" fmla="*/ 4 h 17"/>
                          <a:gd name="T22" fmla="*/ 0 w 18"/>
                          <a:gd name="T23" fmla="*/ 4 h 17"/>
                          <a:gd name="T24" fmla="*/ 2 w 18"/>
                          <a:gd name="T25" fmla="*/ 4 h 17"/>
                          <a:gd name="T26" fmla="*/ 7 w 18"/>
                          <a:gd name="T27" fmla="*/ 0 h 17"/>
                          <a:gd name="T28" fmla="*/ 9 w 18"/>
                          <a:gd name="T29" fmla="*/ 0 h 17"/>
                          <a:gd name="T30" fmla="*/ 12 w 18"/>
                          <a:gd name="T31" fmla="*/ 4 h 17"/>
                          <a:gd name="T32" fmla="*/ 14 w 18"/>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7"/>
                          <a:gd name="T53" fmla="*/ 18 w 1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7">
                            <a:moveTo>
                              <a:pt x="14" y="4"/>
                            </a:moveTo>
                            <a:lnTo>
                              <a:pt x="17" y="4"/>
                            </a:lnTo>
                            <a:lnTo>
                              <a:pt x="14" y="8"/>
                            </a:lnTo>
                            <a:lnTo>
                              <a:pt x="12" y="12"/>
                            </a:lnTo>
                            <a:lnTo>
                              <a:pt x="9" y="16"/>
                            </a:lnTo>
                            <a:lnTo>
                              <a:pt x="12" y="12"/>
                            </a:lnTo>
                            <a:lnTo>
                              <a:pt x="12" y="8"/>
                            </a:lnTo>
                            <a:lnTo>
                              <a:pt x="9" y="12"/>
                            </a:lnTo>
                            <a:lnTo>
                              <a:pt x="7" y="12"/>
                            </a:lnTo>
                            <a:lnTo>
                              <a:pt x="4" y="8"/>
                            </a:lnTo>
                            <a:lnTo>
                              <a:pt x="2" y="4"/>
                            </a:lnTo>
                            <a:lnTo>
                              <a:pt x="0" y="4"/>
                            </a:lnTo>
                            <a:lnTo>
                              <a:pt x="2" y="4"/>
                            </a:lnTo>
                            <a:lnTo>
                              <a:pt x="7" y="0"/>
                            </a:lnTo>
                            <a:lnTo>
                              <a:pt x="9" y="0"/>
                            </a:lnTo>
                            <a:lnTo>
                              <a:pt x="12" y="4"/>
                            </a:lnTo>
                            <a:lnTo>
                              <a:pt x="14"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48" name="Freeform 197"/>
                      <p:cNvSpPr>
                        <a:spLocks/>
                      </p:cNvSpPr>
                      <p:nvPr/>
                    </p:nvSpPr>
                    <p:spPr bwMode="auto">
                      <a:xfrm>
                        <a:off x="728" y="2057"/>
                        <a:ext cx="18" cy="17"/>
                      </a:xfrm>
                      <a:custGeom>
                        <a:avLst/>
                        <a:gdLst>
                          <a:gd name="T0" fmla="*/ 17 w 18"/>
                          <a:gd name="T1" fmla="*/ 10 h 17"/>
                          <a:gd name="T2" fmla="*/ 15 w 18"/>
                          <a:gd name="T3" fmla="*/ 16 h 17"/>
                          <a:gd name="T4" fmla="*/ 10 w 18"/>
                          <a:gd name="T5" fmla="*/ 10 h 17"/>
                          <a:gd name="T6" fmla="*/ 6 w 18"/>
                          <a:gd name="T7" fmla="*/ 5 h 17"/>
                          <a:gd name="T8" fmla="*/ 0 w 18"/>
                          <a:gd name="T9" fmla="*/ 5 h 17"/>
                          <a:gd name="T10" fmla="*/ 6 w 18"/>
                          <a:gd name="T11" fmla="*/ 5 h 17"/>
                          <a:gd name="T12" fmla="*/ 3 w 18"/>
                          <a:gd name="T13" fmla="*/ 0 h 17"/>
                          <a:gd name="T14" fmla="*/ 7 w 18"/>
                          <a:gd name="T15" fmla="*/ 0 h 17"/>
                          <a:gd name="T16" fmla="*/ 10 w 18"/>
                          <a:gd name="T17" fmla="*/ 5 h 17"/>
                          <a:gd name="T18" fmla="*/ 9 w 18"/>
                          <a:gd name="T19" fmla="*/ 0 h 17"/>
                          <a:gd name="T20" fmla="*/ 11 w 18"/>
                          <a:gd name="T21" fmla="*/ 5 h 17"/>
                          <a:gd name="T22" fmla="*/ 14 w 18"/>
                          <a:gd name="T23" fmla="*/ 5 h 17"/>
                          <a:gd name="T24" fmla="*/ 13 w 18"/>
                          <a:gd name="T25" fmla="*/ 5 h 17"/>
                          <a:gd name="T26" fmla="*/ 17 w 18"/>
                          <a:gd name="T27" fmla="*/ 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7"/>
                          <a:gd name="T44" fmla="*/ 18 w 1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7">
                            <a:moveTo>
                              <a:pt x="17" y="10"/>
                            </a:moveTo>
                            <a:lnTo>
                              <a:pt x="15" y="16"/>
                            </a:lnTo>
                            <a:lnTo>
                              <a:pt x="10" y="10"/>
                            </a:lnTo>
                            <a:lnTo>
                              <a:pt x="6" y="5"/>
                            </a:lnTo>
                            <a:lnTo>
                              <a:pt x="0" y="5"/>
                            </a:lnTo>
                            <a:lnTo>
                              <a:pt x="6" y="5"/>
                            </a:lnTo>
                            <a:lnTo>
                              <a:pt x="3" y="0"/>
                            </a:lnTo>
                            <a:lnTo>
                              <a:pt x="7" y="0"/>
                            </a:lnTo>
                            <a:lnTo>
                              <a:pt x="10" y="5"/>
                            </a:lnTo>
                            <a:lnTo>
                              <a:pt x="9" y="0"/>
                            </a:lnTo>
                            <a:lnTo>
                              <a:pt x="11" y="5"/>
                            </a:lnTo>
                            <a:lnTo>
                              <a:pt x="14" y="5"/>
                            </a:lnTo>
                            <a:lnTo>
                              <a:pt x="13" y="5"/>
                            </a:lnTo>
                            <a:lnTo>
                              <a:pt x="17" y="1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49" name="Freeform 198"/>
                      <p:cNvSpPr>
                        <a:spLocks/>
                      </p:cNvSpPr>
                      <p:nvPr/>
                    </p:nvSpPr>
                    <p:spPr bwMode="auto">
                      <a:xfrm>
                        <a:off x="737" y="2061"/>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FFC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50" name="Freeform 199"/>
                      <p:cNvSpPr>
                        <a:spLocks/>
                      </p:cNvSpPr>
                      <p:nvPr/>
                    </p:nvSpPr>
                    <p:spPr bwMode="auto">
                      <a:xfrm>
                        <a:off x="732" y="2059"/>
                        <a:ext cx="18" cy="17"/>
                      </a:xfrm>
                      <a:custGeom>
                        <a:avLst/>
                        <a:gdLst>
                          <a:gd name="T0" fmla="*/ 17 w 18"/>
                          <a:gd name="T1" fmla="*/ 16 h 17"/>
                          <a:gd name="T2" fmla="*/ 14 w 18"/>
                          <a:gd name="T3" fmla="*/ 16 h 17"/>
                          <a:gd name="T4" fmla="*/ 8 w 18"/>
                          <a:gd name="T5" fmla="*/ 16 h 17"/>
                          <a:gd name="T6" fmla="*/ 5 w 18"/>
                          <a:gd name="T7" fmla="*/ 16 h 17"/>
                          <a:gd name="T8" fmla="*/ 0 w 18"/>
                          <a:gd name="T9" fmla="*/ 16 h 17"/>
                          <a:gd name="T10" fmla="*/ 5 w 18"/>
                          <a:gd name="T11" fmla="*/ 0 h 17"/>
                          <a:gd name="T12" fmla="*/ 8 w 18"/>
                          <a:gd name="T13" fmla="*/ 0 h 17"/>
                          <a:gd name="T14" fmla="*/ 11 w 18"/>
                          <a:gd name="T15" fmla="*/ 0 h 17"/>
                          <a:gd name="T16" fmla="*/ 14 w 18"/>
                          <a:gd name="T17" fmla="*/ 16 h 17"/>
                          <a:gd name="T18" fmla="*/ 17 w 18"/>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17"/>
                          <a:gd name="T32" fmla="*/ 18 w 1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17">
                            <a:moveTo>
                              <a:pt x="17" y="16"/>
                            </a:moveTo>
                            <a:lnTo>
                              <a:pt x="14" y="16"/>
                            </a:lnTo>
                            <a:lnTo>
                              <a:pt x="8" y="16"/>
                            </a:lnTo>
                            <a:lnTo>
                              <a:pt x="5" y="16"/>
                            </a:lnTo>
                            <a:lnTo>
                              <a:pt x="0" y="16"/>
                            </a:lnTo>
                            <a:lnTo>
                              <a:pt x="5" y="0"/>
                            </a:lnTo>
                            <a:lnTo>
                              <a:pt x="8" y="0"/>
                            </a:lnTo>
                            <a:lnTo>
                              <a:pt x="11" y="0"/>
                            </a:lnTo>
                            <a:lnTo>
                              <a:pt x="14" y="16"/>
                            </a:lnTo>
                            <a:lnTo>
                              <a:pt x="17"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341" name="Group 200"/>
                    <p:cNvGrpSpPr>
                      <a:grpSpLocks/>
                    </p:cNvGrpSpPr>
                    <p:nvPr/>
                  </p:nvGrpSpPr>
                  <p:grpSpPr bwMode="auto">
                    <a:xfrm>
                      <a:off x="747" y="2057"/>
                      <a:ext cx="20" cy="21"/>
                      <a:chOff x="747" y="2057"/>
                      <a:chExt cx="20" cy="21"/>
                    </a:xfrm>
                  </p:grpSpPr>
                  <p:sp>
                    <p:nvSpPr>
                      <p:cNvPr id="3343" name="Freeform 201"/>
                      <p:cNvSpPr>
                        <a:spLocks/>
                      </p:cNvSpPr>
                      <p:nvPr/>
                    </p:nvSpPr>
                    <p:spPr bwMode="auto">
                      <a:xfrm>
                        <a:off x="749" y="2061"/>
                        <a:ext cx="18" cy="17"/>
                      </a:xfrm>
                      <a:custGeom>
                        <a:avLst/>
                        <a:gdLst>
                          <a:gd name="T0" fmla="*/ 17 w 18"/>
                          <a:gd name="T1" fmla="*/ 4 h 17"/>
                          <a:gd name="T2" fmla="*/ 12 w 18"/>
                          <a:gd name="T3" fmla="*/ 4 h 17"/>
                          <a:gd name="T4" fmla="*/ 12 w 18"/>
                          <a:gd name="T5" fmla="*/ 8 h 17"/>
                          <a:gd name="T6" fmla="*/ 8 w 18"/>
                          <a:gd name="T7" fmla="*/ 8 h 17"/>
                          <a:gd name="T8" fmla="*/ 4 w 18"/>
                          <a:gd name="T9" fmla="*/ 8 h 17"/>
                          <a:gd name="T10" fmla="*/ 8 w 18"/>
                          <a:gd name="T11" fmla="*/ 16 h 17"/>
                          <a:gd name="T12" fmla="*/ 4 w 18"/>
                          <a:gd name="T13" fmla="*/ 8 h 17"/>
                          <a:gd name="T14" fmla="*/ 0 w 18"/>
                          <a:gd name="T15" fmla="*/ 8 h 17"/>
                          <a:gd name="T16" fmla="*/ 0 w 18"/>
                          <a:gd name="T17" fmla="*/ 0 h 17"/>
                          <a:gd name="T18" fmla="*/ 4 w 18"/>
                          <a:gd name="T19" fmla="*/ 0 h 17"/>
                          <a:gd name="T20" fmla="*/ 8 w 18"/>
                          <a:gd name="T21" fmla="*/ 0 h 17"/>
                          <a:gd name="T22" fmla="*/ 12 w 18"/>
                          <a:gd name="T23" fmla="*/ 0 h 17"/>
                          <a:gd name="T24" fmla="*/ 17 w 18"/>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17"/>
                          <a:gd name="T41" fmla="*/ 18 w 1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17">
                            <a:moveTo>
                              <a:pt x="17" y="4"/>
                            </a:moveTo>
                            <a:lnTo>
                              <a:pt x="12" y="4"/>
                            </a:lnTo>
                            <a:lnTo>
                              <a:pt x="12" y="8"/>
                            </a:lnTo>
                            <a:lnTo>
                              <a:pt x="8" y="8"/>
                            </a:lnTo>
                            <a:lnTo>
                              <a:pt x="4" y="8"/>
                            </a:lnTo>
                            <a:lnTo>
                              <a:pt x="8" y="16"/>
                            </a:lnTo>
                            <a:lnTo>
                              <a:pt x="4" y="8"/>
                            </a:lnTo>
                            <a:lnTo>
                              <a:pt x="0" y="8"/>
                            </a:lnTo>
                            <a:lnTo>
                              <a:pt x="0" y="0"/>
                            </a:lnTo>
                            <a:lnTo>
                              <a:pt x="4" y="0"/>
                            </a:lnTo>
                            <a:lnTo>
                              <a:pt x="8" y="0"/>
                            </a:lnTo>
                            <a:lnTo>
                              <a:pt x="12" y="0"/>
                            </a:lnTo>
                            <a:lnTo>
                              <a:pt x="17"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44" name="Freeform 202"/>
                      <p:cNvSpPr>
                        <a:spLocks/>
                      </p:cNvSpPr>
                      <p:nvPr/>
                    </p:nvSpPr>
                    <p:spPr bwMode="auto">
                      <a:xfrm>
                        <a:off x="747" y="2057"/>
                        <a:ext cx="17" cy="17"/>
                      </a:xfrm>
                      <a:custGeom>
                        <a:avLst/>
                        <a:gdLst>
                          <a:gd name="T0" fmla="*/ 16 w 17"/>
                          <a:gd name="T1" fmla="*/ 2 h 17"/>
                          <a:gd name="T2" fmla="*/ 12 w 17"/>
                          <a:gd name="T3" fmla="*/ 0 h 17"/>
                          <a:gd name="T4" fmla="*/ 10 w 17"/>
                          <a:gd name="T5" fmla="*/ 0 h 17"/>
                          <a:gd name="T6" fmla="*/ 8 w 17"/>
                          <a:gd name="T7" fmla="*/ 2 h 17"/>
                          <a:gd name="T8" fmla="*/ 8 w 17"/>
                          <a:gd name="T9" fmla="*/ 0 h 17"/>
                          <a:gd name="T10" fmla="*/ 6 w 17"/>
                          <a:gd name="T11" fmla="*/ 0 h 17"/>
                          <a:gd name="T12" fmla="*/ 4 w 17"/>
                          <a:gd name="T13" fmla="*/ 2 h 17"/>
                          <a:gd name="T14" fmla="*/ 2 w 17"/>
                          <a:gd name="T15" fmla="*/ 4 h 17"/>
                          <a:gd name="T16" fmla="*/ 2 w 17"/>
                          <a:gd name="T17" fmla="*/ 2 h 17"/>
                          <a:gd name="T18" fmla="*/ 0 w 17"/>
                          <a:gd name="T19" fmla="*/ 4 h 17"/>
                          <a:gd name="T20" fmla="*/ 2 w 17"/>
                          <a:gd name="T21" fmla="*/ 6 h 17"/>
                          <a:gd name="T22" fmla="*/ 2 w 17"/>
                          <a:gd name="T23" fmla="*/ 11 h 17"/>
                          <a:gd name="T24" fmla="*/ 2 w 17"/>
                          <a:gd name="T25" fmla="*/ 16 h 17"/>
                          <a:gd name="T26" fmla="*/ 2 w 17"/>
                          <a:gd name="T27" fmla="*/ 11 h 17"/>
                          <a:gd name="T28" fmla="*/ 2 w 17"/>
                          <a:gd name="T29" fmla="*/ 6 h 17"/>
                          <a:gd name="T30" fmla="*/ 4 w 17"/>
                          <a:gd name="T31" fmla="*/ 4 h 17"/>
                          <a:gd name="T32" fmla="*/ 8 w 17"/>
                          <a:gd name="T33" fmla="*/ 4 h 17"/>
                          <a:gd name="T34" fmla="*/ 12 w 17"/>
                          <a:gd name="T35" fmla="*/ 2 h 17"/>
                          <a:gd name="T36" fmla="*/ 16 w 17"/>
                          <a:gd name="T37" fmla="*/ 2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16" y="2"/>
                            </a:moveTo>
                            <a:lnTo>
                              <a:pt x="12" y="0"/>
                            </a:lnTo>
                            <a:lnTo>
                              <a:pt x="10" y="0"/>
                            </a:lnTo>
                            <a:lnTo>
                              <a:pt x="8" y="2"/>
                            </a:lnTo>
                            <a:lnTo>
                              <a:pt x="8" y="0"/>
                            </a:lnTo>
                            <a:lnTo>
                              <a:pt x="6" y="0"/>
                            </a:lnTo>
                            <a:lnTo>
                              <a:pt x="4" y="2"/>
                            </a:lnTo>
                            <a:lnTo>
                              <a:pt x="2" y="4"/>
                            </a:lnTo>
                            <a:lnTo>
                              <a:pt x="2" y="2"/>
                            </a:lnTo>
                            <a:lnTo>
                              <a:pt x="0" y="4"/>
                            </a:lnTo>
                            <a:lnTo>
                              <a:pt x="2" y="6"/>
                            </a:lnTo>
                            <a:lnTo>
                              <a:pt x="2" y="11"/>
                            </a:lnTo>
                            <a:lnTo>
                              <a:pt x="2" y="16"/>
                            </a:lnTo>
                            <a:lnTo>
                              <a:pt x="2" y="11"/>
                            </a:lnTo>
                            <a:lnTo>
                              <a:pt x="2" y="6"/>
                            </a:lnTo>
                            <a:lnTo>
                              <a:pt x="4" y="4"/>
                            </a:lnTo>
                            <a:lnTo>
                              <a:pt x="8" y="4"/>
                            </a:lnTo>
                            <a:lnTo>
                              <a:pt x="12" y="2"/>
                            </a:lnTo>
                            <a:lnTo>
                              <a:pt x="16" y="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45" name="Freeform 203"/>
                      <p:cNvSpPr>
                        <a:spLocks/>
                      </p:cNvSpPr>
                      <p:nvPr/>
                    </p:nvSpPr>
                    <p:spPr bwMode="auto">
                      <a:xfrm>
                        <a:off x="753" y="2062"/>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FFC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46" name="Freeform 204"/>
                      <p:cNvSpPr>
                        <a:spLocks/>
                      </p:cNvSpPr>
                      <p:nvPr/>
                    </p:nvSpPr>
                    <p:spPr bwMode="auto">
                      <a:xfrm>
                        <a:off x="749" y="2061"/>
                        <a:ext cx="18" cy="1"/>
                      </a:xfrm>
                      <a:custGeom>
                        <a:avLst/>
                        <a:gdLst>
                          <a:gd name="T0" fmla="*/ 0 w 18"/>
                          <a:gd name="T1" fmla="*/ 0 h 1"/>
                          <a:gd name="T2" fmla="*/ 4 w 18"/>
                          <a:gd name="T3" fmla="*/ 0 h 1"/>
                          <a:gd name="T4" fmla="*/ 8 w 18"/>
                          <a:gd name="T5" fmla="*/ 0 h 1"/>
                          <a:gd name="T6" fmla="*/ 12 w 18"/>
                          <a:gd name="T7" fmla="*/ 0 h 1"/>
                          <a:gd name="T8" fmla="*/ 17 w 18"/>
                          <a:gd name="T9" fmla="*/ 0 h 1"/>
                          <a:gd name="T10" fmla="*/ 12 w 18"/>
                          <a:gd name="T11" fmla="*/ 0 h 1"/>
                          <a:gd name="T12" fmla="*/ 8 w 18"/>
                          <a:gd name="T13" fmla="*/ 0 h 1"/>
                          <a:gd name="T14" fmla="*/ 4 w 18"/>
                          <a:gd name="T15" fmla="*/ 0 h 1"/>
                          <a:gd name="T16" fmla="*/ 0 w 18"/>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
                          <a:gd name="T29" fmla="*/ 18 w 18"/>
                          <a:gd name="T30" fmla="*/ 1 h 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
                            <a:moveTo>
                              <a:pt x="0" y="0"/>
                            </a:moveTo>
                            <a:lnTo>
                              <a:pt x="4" y="0"/>
                            </a:lnTo>
                            <a:lnTo>
                              <a:pt x="8" y="0"/>
                            </a:lnTo>
                            <a:lnTo>
                              <a:pt x="12" y="0"/>
                            </a:lnTo>
                            <a:lnTo>
                              <a:pt x="17" y="0"/>
                            </a:lnTo>
                            <a:lnTo>
                              <a:pt x="12" y="0"/>
                            </a:lnTo>
                            <a:lnTo>
                              <a:pt x="8" y="0"/>
                            </a:lnTo>
                            <a:lnTo>
                              <a:pt x="4"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342" name="Freeform 205"/>
                    <p:cNvSpPr>
                      <a:spLocks/>
                    </p:cNvSpPr>
                    <p:nvPr/>
                  </p:nvSpPr>
                  <p:spPr bwMode="auto">
                    <a:xfrm>
                      <a:off x="740" y="2072"/>
                      <a:ext cx="17" cy="17"/>
                    </a:xfrm>
                    <a:custGeom>
                      <a:avLst/>
                      <a:gdLst>
                        <a:gd name="T0" fmla="*/ 14 w 17"/>
                        <a:gd name="T1" fmla="*/ 0 h 17"/>
                        <a:gd name="T2" fmla="*/ 16 w 17"/>
                        <a:gd name="T3" fmla="*/ 4 h 17"/>
                        <a:gd name="T4" fmla="*/ 14 w 17"/>
                        <a:gd name="T5" fmla="*/ 4 h 17"/>
                        <a:gd name="T6" fmla="*/ 14 w 17"/>
                        <a:gd name="T7" fmla="*/ 8 h 17"/>
                        <a:gd name="T8" fmla="*/ 10 w 17"/>
                        <a:gd name="T9" fmla="*/ 8 h 17"/>
                        <a:gd name="T10" fmla="*/ 8 w 17"/>
                        <a:gd name="T11" fmla="*/ 4 h 17"/>
                        <a:gd name="T12" fmla="*/ 6 w 17"/>
                        <a:gd name="T13" fmla="*/ 4 h 17"/>
                        <a:gd name="T14" fmla="*/ 2 w 17"/>
                        <a:gd name="T15" fmla="*/ 4 h 17"/>
                        <a:gd name="T16" fmla="*/ 0 w 17"/>
                        <a:gd name="T17" fmla="*/ 4 h 17"/>
                        <a:gd name="T18" fmla="*/ 0 w 17"/>
                        <a:gd name="T19" fmla="*/ 0 h 17"/>
                        <a:gd name="T20" fmla="*/ 0 w 17"/>
                        <a:gd name="T21" fmla="*/ 4 h 17"/>
                        <a:gd name="T22" fmla="*/ 2 w 17"/>
                        <a:gd name="T23" fmla="*/ 4 h 17"/>
                        <a:gd name="T24" fmla="*/ 2 w 17"/>
                        <a:gd name="T25" fmla="*/ 8 h 17"/>
                        <a:gd name="T26" fmla="*/ 6 w 17"/>
                        <a:gd name="T27" fmla="*/ 8 h 17"/>
                        <a:gd name="T28" fmla="*/ 8 w 17"/>
                        <a:gd name="T29" fmla="*/ 12 h 17"/>
                        <a:gd name="T30" fmla="*/ 10 w 17"/>
                        <a:gd name="T31" fmla="*/ 12 h 17"/>
                        <a:gd name="T32" fmla="*/ 12 w 17"/>
                        <a:gd name="T33" fmla="*/ 16 h 17"/>
                        <a:gd name="T34" fmla="*/ 14 w 17"/>
                        <a:gd name="T35" fmla="*/ 16 h 17"/>
                        <a:gd name="T36" fmla="*/ 14 w 17"/>
                        <a:gd name="T37" fmla="*/ 12 h 17"/>
                        <a:gd name="T38" fmla="*/ 16 w 17"/>
                        <a:gd name="T39" fmla="*/ 12 h 17"/>
                        <a:gd name="T40" fmla="*/ 16 w 17"/>
                        <a:gd name="T41" fmla="*/ 8 h 17"/>
                        <a:gd name="T42" fmla="*/ 16 w 17"/>
                        <a:gd name="T43" fmla="*/ 4 h 17"/>
                        <a:gd name="T44" fmla="*/ 14 w 17"/>
                        <a:gd name="T45" fmla="*/ 0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14" y="0"/>
                          </a:moveTo>
                          <a:lnTo>
                            <a:pt x="16" y="4"/>
                          </a:lnTo>
                          <a:lnTo>
                            <a:pt x="14" y="4"/>
                          </a:lnTo>
                          <a:lnTo>
                            <a:pt x="14" y="8"/>
                          </a:lnTo>
                          <a:lnTo>
                            <a:pt x="10" y="8"/>
                          </a:lnTo>
                          <a:lnTo>
                            <a:pt x="8" y="4"/>
                          </a:lnTo>
                          <a:lnTo>
                            <a:pt x="6" y="4"/>
                          </a:lnTo>
                          <a:lnTo>
                            <a:pt x="2" y="4"/>
                          </a:lnTo>
                          <a:lnTo>
                            <a:pt x="0" y="4"/>
                          </a:lnTo>
                          <a:lnTo>
                            <a:pt x="0" y="0"/>
                          </a:lnTo>
                          <a:lnTo>
                            <a:pt x="0" y="4"/>
                          </a:lnTo>
                          <a:lnTo>
                            <a:pt x="2" y="4"/>
                          </a:lnTo>
                          <a:lnTo>
                            <a:pt x="2" y="8"/>
                          </a:lnTo>
                          <a:lnTo>
                            <a:pt x="6" y="8"/>
                          </a:lnTo>
                          <a:lnTo>
                            <a:pt x="8" y="12"/>
                          </a:lnTo>
                          <a:lnTo>
                            <a:pt x="10" y="12"/>
                          </a:lnTo>
                          <a:lnTo>
                            <a:pt x="12" y="16"/>
                          </a:lnTo>
                          <a:lnTo>
                            <a:pt x="14" y="16"/>
                          </a:lnTo>
                          <a:lnTo>
                            <a:pt x="14" y="12"/>
                          </a:lnTo>
                          <a:lnTo>
                            <a:pt x="16" y="12"/>
                          </a:lnTo>
                          <a:lnTo>
                            <a:pt x="16" y="8"/>
                          </a:lnTo>
                          <a:lnTo>
                            <a:pt x="16" y="4"/>
                          </a:lnTo>
                          <a:lnTo>
                            <a:pt x="14"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330" name="Freeform 206"/>
                  <p:cNvSpPr>
                    <a:spLocks/>
                  </p:cNvSpPr>
                  <p:nvPr/>
                </p:nvSpPr>
                <p:spPr bwMode="auto">
                  <a:xfrm>
                    <a:off x="708" y="2028"/>
                    <a:ext cx="50" cy="24"/>
                  </a:xfrm>
                  <a:custGeom>
                    <a:avLst/>
                    <a:gdLst>
                      <a:gd name="T0" fmla="*/ 49 w 50"/>
                      <a:gd name="T1" fmla="*/ 13 h 24"/>
                      <a:gd name="T2" fmla="*/ 43 w 50"/>
                      <a:gd name="T3" fmla="*/ 15 h 24"/>
                      <a:gd name="T4" fmla="*/ 38 w 50"/>
                      <a:gd name="T5" fmla="*/ 15 h 24"/>
                      <a:gd name="T6" fmla="*/ 34 w 50"/>
                      <a:gd name="T7" fmla="*/ 15 h 24"/>
                      <a:gd name="T8" fmla="*/ 25 w 50"/>
                      <a:gd name="T9" fmla="*/ 19 h 24"/>
                      <a:gd name="T10" fmla="*/ 18 w 50"/>
                      <a:gd name="T11" fmla="*/ 21 h 24"/>
                      <a:gd name="T12" fmla="*/ 10 w 50"/>
                      <a:gd name="T13" fmla="*/ 23 h 24"/>
                      <a:gd name="T14" fmla="*/ 6 w 50"/>
                      <a:gd name="T15" fmla="*/ 23 h 24"/>
                      <a:gd name="T16" fmla="*/ 13 w 50"/>
                      <a:gd name="T17" fmla="*/ 21 h 24"/>
                      <a:gd name="T18" fmla="*/ 16 w 50"/>
                      <a:gd name="T19" fmla="*/ 21 h 24"/>
                      <a:gd name="T20" fmla="*/ 22 w 50"/>
                      <a:gd name="T21" fmla="*/ 17 h 24"/>
                      <a:gd name="T22" fmla="*/ 17 w 50"/>
                      <a:gd name="T23" fmla="*/ 18 h 24"/>
                      <a:gd name="T24" fmla="*/ 12 w 50"/>
                      <a:gd name="T25" fmla="*/ 21 h 24"/>
                      <a:gd name="T26" fmla="*/ 6 w 50"/>
                      <a:gd name="T27" fmla="*/ 21 h 24"/>
                      <a:gd name="T28" fmla="*/ 2 w 50"/>
                      <a:gd name="T29" fmla="*/ 22 h 24"/>
                      <a:gd name="T30" fmla="*/ 6 w 50"/>
                      <a:gd name="T31" fmla="*/ 18 h 24"/>
                      <a:gd name="T32" fmla="*/ 10 w 50"/>
                      <a:gd name="T33" fmla="*/ 14 h 24"/>
                      <a:gd name="T34" fmla="*/ 17 w 50"/>
                      <a:gd name="T35" fmla="*/ 11 h 24"/>
                      <a:gd name="T36" fmla="*/ 21 w 50"/>
                      <a:gd name="T37" fmla="*/ 10 h 24"/>
                      <a:gd name="T38" fmla="*/ 16 w 50"/>
                      <a:gd name="T39" fmla="*/ 11 h 24"/>
                      <a:gd name="T40" fmla="*/ 12 w 50"/>
                      <a:gd name="T41" fmla="*/ 12 h 24"/>
                      <a:gd name="T42" fmla="*/ 7 w 50"/>
                      <a:gd name="T43" fmla="*/ 15 h 24"/>
                      <a:gd name="T44" fmla="*/ 2 w 50"/>
                      <a:gd name="T45" fmla="*/ 21 h 24"/>
                      <a:gd name="T46" fmla="*/ 2 w 50"/>
                      <a:gd name="T47" fmla="*/ 16 h 24"/>
                      <a:gd name="T48" fmla="*/ 4 w 50"/>
                      <a:gd name="T49" fmla="*/ 12 h 24"/>
                      <a:gd name="T50" fmla="*/ 6 w 50"/>
                      <a:gd name="T51" fmla="*/ 10 h 24"/>
                      <a:gd name="T52" fmla="*/ 3 w 50"/>
                      <a:gd name="T53" fmla="*/ 12 h 24"/>
                      <a:gd name="T54" fmla="*/ 2 w 50"/>
                      <a:gd name="T55" fmla="*/ 15 h 24"/>
                      <a:gd name="T56" fmla="*/ 2 w 50"/>
                      <a:gd name="T57" fmla="*/ 21 h 24"/>
                      <a:gd name="T58" fmla="*/ 1 w 50"/>
                      <a:gd name="T59" fmla="*/ 23 h 24"/>
                      <a:gd name="T60" fmla="*/ 0 w 50"/>
                      <a:gd name="T61" fmla="*/ 21 h 24"/>
                      <a:gd name="T62" fmla="*/ 0 w 50"/>
                      <a:gd name="T63" fmla="*/ 14 h 24"/>
                      <a:gd name="T64" fmla="*/ 3 w 50"/>
                      <a:gd name="T65" fmla="*/ 9 h 24"/>
                      <a:gd name="T66" fmla="*/ 7 w 50"/>
                      <a:gd name="T67" fmla="*/ 4 h 24"/>
                      <a:gd name="T68" fmla="*/ 14 w 50"/>
                      <a:gd name="T69" fmla="*/ 1 h 24"/>
                      <a:gd name="T70" fmla="*/ 18 w 50"/>
                      <a:gd name="T71" fmla="*/ 0 h 24"/>
                      <a:gd name="T72" fmla="*/ 26 w 50"/>
                      <a:gd name="T73" fmla="*/ 0 h 24"/>
                      <a:gd name="T74" fmla="*/ 31 w 50"/>
                      <a:gd name="T75" fmla="*/ 0 h 24"/>
                      <a:gd name="T76" fmla="*/ 34 w 50"/>
                      <a:gd name="T77" fmla="*/ 0 h 24"/>
                      <a:gd name="T78" fmla="*/ 38 w 50"/>
                      <a:gd name="T79" fmla="*/ 1 h 24"/>
                      <a:gd name="T80" fmla="*/ 41 w 50"/>
                      <a:gd name="T81" fmla="*/ 4 h 24"/>
                      <a:gd name="T82" fmla="*/ 41 w 50"/>
                      <a:gd name="T83" fmla="*/ 6 h 24"/>
                      <a:gd name="T84" fmla="*/ 38 w 50"/>
                      <a:gd name="T85" fmla="*/ 4 h 24"/>
                      <a:gd name="T86" fmla="*/ 34 w 50"/>
                      <a:gd name="T87" fmla="*/ 4 h 24"/>
                      <a:gd name="T88" fmla="*/ 28 w 50"/>
                      <a:gd name="T89" fmla="*/ 4 h 24"/>
                      <a:gd name="T90" fmla="*/ 34 w 50"/>
                      <a:gd name="T91" fmla="*/ 4 h 24"/>
                      <a:gd name="T92" fmla="*/ 39 w 50"/>
                      <a:gd name="T93" fmla="*/ 6 h 24"/>
                      <a:gd name="T94" fmla="*/ 42 w 50"/>
                      <a:gd name="T95" fmla="*/ 7 h 24"/>
                      <a:gd name="T96" fmla="*/ 46 w 50"/>
                      <a:gd name="T97" fmla="*/ 9 h 24"/>
                      <a:gd name="T98" fmla="*/ 46 w 50"/>
                      <a:gd name="T99" fmla="*/ 10 h 24"/>
                      <a:gd name="T100" fmla="*/ 39 w 50"/>
                      <a:gd name="T101" fmla="*/ 8 h 24"/>
                      <a:gd name="T102" fmla="*/ 32 w 50"/>
                      <a:gd name="T103" fmla="*/ 10 h 24"/>
                      <a:gd name="T104" fmla="*/ 29 w 50"/>
                      <a:gd name="T105" fmla="*/ 11 h 24"/>
                      <a:gd name="T106" fmla="*/ 25 w 50"/>
                      <a:gd name="T107" fmla="*/ 12 h 24"/>
                      <a:gd name="T108" fmla="*/ 32 w 50"/>
                      <a:gd name="T109" fmla="*/ 11 h 24"/>
                      <a:gd name="T110" fmla="*/ 36 w 50"/>
                      <a:gd name="T111" fmla="*/ 10 h 24"/>
                      <a:gd name="T112" fmla="*/ 41 w 50"/>
                      <a:gd name="T113" fmla="*/ 10 h 24"/>
                      <a:gd name="T114" fmla="*/ 45 w 50"/>
                      <a:gd name="T115" fmla="*/ 10 h 24"/>
                      <a:gd name="T116" fmla="*/ 47 w 50"/>
                      <a:gd name="T117" fmla="*/ 11 h 24"/>
                      <a:gd name="T118" fmla="*/ 49 w 50"/>
                      <a:gd name="T119" fmla="*/ 13 h 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0"/>
                      <a:gd name="T181" fmla="*/ 0 h 24"/>
                      <a:gd name="T182" fmla="*/ 50 w 50"/>
                      <a:gd name="T183" fmla="*/ 24 h 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0" h="24">
                        <a:moveTo>
                          <a:pt x="49" y="13"/>
                        </a:moveTo>
                        <a:lnTo>
                          <a:pt x="43" y="15"/>
                        </a:lnTo>
                        <a:lnTo>
                          <a:pt x="38" y="15"/>
                        </a:lnTo>
                        <a:lnTo>
                          <a:pt x="34" y="15"/>
                        </a:lnTo>
                        <a:lnTo>
                          <a:pt x="25" y="19"/>
                        </a:lnTo>
                        <a:lnTo>
                          <a:pt x="18" y="21"/>
                        </a:lnTo>
                        <a:lnTo>
                          <a:pt x="10" y="23"/>
                        </a:lnTo>
                        <a:lnTo>
                          <a:pt x="6" y="23"/>
                        </a:lnTo>
                        <a:lnTo>
                          <a:pt x="13" y="21"/>
                        </a:lnTo>
                        <a:lnTo>
                          <a:pt x="16" y="21"/>
                        </a:lnTo>
                        <a:lnTo>
                          <a:pt x="22" y="17"/>
                        </a:lnTo>
                        <a:lnTo>
                          <a:pt x="17" y="18"/>
                        </a:lnTo>
                        <a:lnTo>
                          <a:pt x="12" y="21"/>
                        </a:lnTo>
                        <a:lnTo>
                          <a:pt x="6" y="21"/>
                        </a:lnTo>
                        <a:lnTo>
                          <a:pt x="2" y="22"/>
                        </a:lnTo>
                        <a:lnTo>
                          <a:pt x="6" y="18"/>
                        </a:lnTo>
                        <a:lnTo>
                          <a:pt x="10" y="14"/>
                        </a:lnTo>
                        <a:lnTo>
                          <a:pt x="17" y="11"/>
                        </a:lnTo>
                        <a:lnTo>
                          <a:pt x="21" y="10"/>
                        </a:lnTo>
                        <a:lnTo>
                          <a:pt x="16" y="11"/>
                        </a:lnTo>
                        <a:lnTo>
                          <a:pt x="12" y="12"/>
                        </a:lnTo>
                        <a:lnTo>
                          <a:pt x="7" y="15"/>
                        </a:lnTo>
                        <a:lnTo>
                          <a:pt x="2" y="21"/>
                        </a:lnTo>
                        <a:lnTo>
                          <a:pt x="2" y="16"/>
                        </a:lnTo>
                        <a:lnTo>
                          <a:pt x="4" y="12"/>
                        </a:lnTo>
                        <a:lnTo>
                          <a:pt x="6" y="10"/>
                        </a:lnTo>
                        <a:lnTo>
                          <a:pt x="3" y="12"/>
                        </a:lnTo>
                        <a:lnTo>
                          <a:pt x="2" y="15"/>
                        </a:lnTo>
                        <a:lnTo>
                          <a:pt x="2" y="21"/>
                        </a:lnTo>
                        <a:lnTo>
                          <a:pt x="1" y="23"/>
                        </a:lnTo>
                        <a:lnTo>
                          <a:pt x="0" y="21"/>
                        </a:lnTo>
                        <a:lnTo>
                          <a:pt x="0" y="14"/>
                        </a:lnTo>
                        <a:lnTo>
                          <a:pt x="3" y="9"/>
                        </a:lnTo>
                        <a:lnTo>
                          <a:pt x="7" y="4"/>
                        </a:lnTo>
                        <a:lnTo>
                          <a:pt x="14" y="1"/>
                        </a:lnTo>
                        <a:lnTo>
                          <a:pt x="18" y="0"/>
                        </a:lnTo>
                        <a:lnTo>
                          <a:pt x="26" y="0"/>
                        </a:lnTo>
                        <a:lnTo>
                          <a:pt x="31" y="0"/>
                        </a:lnTo>
                        <a:lnTo>
                          <a:pt x="34" y="0"/>
                        </a:lnTo>
                        <a:lnTo>
                          <a:pt x="38" y="1"/>
                        </a:lnTo>
                        <a:lnTo>
                          <a:pt x="41" y="4"/>
                        </a:lnTo>
                        <a:lnTo>
                          <a:pt x="41" y="6"/>
                        </a:lnTo>
                        <a:lnTo>
                          <a:pt x="38" y="4"/>
                        </a:lnTo>
                        <a:lnTo>
                          <a:pt x="34" y="4"/>
                        </a:lnTo>
                        <a:lnTo>
                          <a:pt x="28" y="4"/>
                        </a:lnTo>
                        <a:lnTo>
                          <a:pt x="34" y="4"/>
                        </a:lnTo>
                        <a:lnTo>
                          <a:pt x="39" y="6"/>
                        </a:lnTo>
                        <a:lnTo>
                          <a:pt x="42" y="7"/>
                        </a:lnTo>
                        <a:lnTo>
                          <a:pt x="46" y="9"/>
                        </a:lnTo>
                        <a:lnTo>
                          <a:pt x="46" y="10"/>
                        </a:lnTo>
                        <a:lnTo>
                          <a:pt x="39" y="8"/>
                        </a:lnTo>
                        <a:lnTo>
                          <a:pt x="32" y="10"/>
                        </a:lnTo>
                        <a:lnTo>
                          <a:pt x="29" y="11"/>
                        </a:lnTo>
                        <a:lnTo>
                          <a:pt x="25" y="12"/>
                        </a:lnTo>
                        <a:lnTo>
                          <a:pt x="32" y="11"/>
                        </a:lnTo>
                        <a:lnTo>
                          <a:pt x="36" y="10"/>
                        </a:lnTo>
                        <a:lnTo>
                          <a:pt x="41" y="10"/>
                        </a:lnTo>
                        <a:lnTo>
                          <a:pt x="45" y="10"/>
                        </a:lnTo>
                        <a:lnTo>
                          <a:pt x="47" y="11"/>
                        </a:lnTo>
                        <a:lnTo>
                          <a:pt x="49" y="13"/>
                        </a:lnTo>
                      </a:path>
                    </a:pathLst>
                  </a:custGeom>
                  <a:solidFill>
                    <a:srgbClr val="603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31" name="Freeform 207"/>
                  <p:cNvSpPr>
                    <a:spLocks/>
                  </p:cNvSpPr>
                  <p:nvPr/>
                </p:nvSpPr>
                <p:spPr bwMode="auto">
                  <a:xfrm>
                    <a:off x="756" y="2043"/>
                    <a:ext cx="18" cy="17"/>
                  </a:xfrm>
                  <a:custGeom>
                    <a:avLst/>
                    <a:gdLst>
                      <a:gd name="T0" fmla="*/ 17 w 18"/>
                      <a:gd name="T1" fmla="*/ 0 h 17"/>
                      <a:gd name="T2" fmla="*/ 8 w 18"/>
                      <a:gd name="T3" fmla="*/ 4 h 17"/>
                      <a:gd name="T4" fmla="*/ 0 w 18"/>
                      <a:gd name="T5" fmla="*/ 5 h 17"/>
                      <a:gd name="T6" fmla="*/ 0 w 18"/>
                      <a:gd name="T7" fmla="*/ 9 h 17"/>
                      <a:gd name="T8" fmla="*/ 8 w 18"/>
                      <a:gd name="T9" fmla="*/ 16 h 17"/>
                      <a:gd name="T10" fmla="*/ 17 w 18"/>
                      <a:gd name="T11" fmla="*/ 13 h 17"/>
                      <a:gd name="T12" fmla="*/ 17 w 18"/>
                      <a:gd name="T13" fmla="*/ 8 h 17"/>
                      <a:gd name="T14" fmla="*/ 17 w 18"/>
                      <a:gd name="T15" fmla="*/ 11 h 17"/>
                      <a:gd name="T16" fmla="*/ 17 w 18"/>
                      <a:gd name="T17" fmla="*/ 7 h 17"/>
                      <a:gd name="T18" fmla="*/ 17 w 18"/>
                      <a:gd name="T19" fmla="*/ 5 h 17"/>
                      <a:gd name="T20" fmla="*/ 17 w 18"/>
                      <a:gd name="T21" fmla="*/ 7 h 17"/>
                      <a:gd name="T22" fmla="*/ 17 w 18"/>
                      <a:gd name="T23" fmla="*/ 3 h 17"/>
                      <a:gd name="T24" fmla="*/ 17 w 18"/>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17"/>
                      <a:gd name="T41" fmla="*/ 18 w 1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17">
                        <a:moveTo>
                          <a:pt x="17" y="0"/>
                        </a:moveTo>
                        <a:lnTo>
                          <a:pt x="8" y="4"/>
                        </a:lnTo>
                        <a:lnTo>
                          <a:pt x="0" y="5"/>
                        </a:lnTo>
                        <a:lnTo>
                          <a:pt x="0" y="9"/>
                        </a:lnTo>
                        <a:lnTo>
                          <a:pt x="8" y="16"/>
                        </a:lnTo>
                        <a:lnTo>
                          <a:pt x="17" y="13"/>
                        </a:lnTo>
                        <a:lnTo>
                          <a:pt x="17" y="8"/>
                        </a:lnTo>
                        <a:lnTo>
                          <a:pt x="17" y="11"/>
                        </a:lnTo>
                        <a:lnTo>
                          <a:pt x="17" y="7"/>
                        </a:lnTo>
                        <a:lnTo>
                          <a:pt x="17" y="5"/>
                        </a:lnTo>
                        <a:lnTo>
                          <a:pt x="17" y="7"/>
                        </a:lnTo>
                        <a:lnTo>
                          <a:pt x="17" y="3"/>
                        </a:lnTo>
                        <a:lnTo>
                          <a:pt x="17" y="0"/>
                        </a:lnTo>
                      </a:path>
                    </a:pathLst>
                  </a:custGeom>
                  <a:solidFill>
                    <a:srgbClr val="603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sp>
            <p:nvSpPr>
              <p:cNvPr id="3295" name="Freeform 208"/>
              <p:cNvSpPr>
                <a:spLocks/>
              </p:cNvSpPr>
              <p:nvPr/>
            </p:nvSpPr>
            <p:spPr bwMode="auto">
              <a:xfrm>
                <a:off x="654" y="2084"/>
                <a:ext cx="158" cy="206"/>
              </a:xfrm>
              <a:custGeom>
                <a:avLst/>
                <a:gdLst>
                  <a:gd name="T0" fmla="*/ 79 w 158"/>
                  <a:gd name="T1" fmla="*/ 56 h 206"/>
                  <a:gd name="T2" fmla="*/ 82 w 158"/>
                  <a:gd name="T3" fmla="*/ 44 h 206"/>
                  <a:gd name="T4" fmla="*/ 88 w 158"/>
                  <a:gd name="T5" fmla="*/ 33 h 206"/>
                  <a:gd name="T6" fmla="*/ 95 w 158"/>
                  <a:gd name="T7" fmla="*/ 19 h 206"/>
                  <a:gd name="T8" fmla="*/ 95 w 158"/>
                  <a:gd name="T9" fmla="*/ 2 h 206"/>
                  <a:gd name="T10" fmla="*/ 109 w 158"/>
                  <a:gd name="T11" fmla="*/ 12 h 206"/>
                  <a:gd name="T12" fmla="*/ 130 w 158"/>
                  <a:gd name="T13" fmla="*/ 19 h 206"/>
                  <a:gd name="T14" fmla="*/ 139 w 158"/>
                  <a:gd name="T15" fmla="*/ 22 h 206"/>
                  <a:gd name="T16" fmla="*/ 142 w 158"/>
                  <a:gd name="T17" fmla="*/ 31 h 206"/>
                  <a:gd name="T18" fmla="*/ 143 w 158"/>
                  <a:gd name="T19" fmla="*/ 47 h 206"/>
                  <a:gd name="T20" fmla="*/ 152 w 158"/>
                  <a:gd name="T21" fmla="*/ 76 h 206"/>
                  <a:gd name="T22" fmla="*/ 154 w 158"/>
                  <a:gd name="T23" fmla="*/ 91 h 206"/>
                  <a:gd name="T24" fmla="*/ 153 w 158"/>
                  <a:gd name="T25" fmla="*/ 102 h 206"/>
                  <a:gd name="T26" fmla="*/ 146 w 158"/>
                  <a:gd name="T27" fmla="*/ 107 h 206"/>
                  <a:gd name="T28" fmla="*/ 127 w 158"/>
                  <a:gd name="T29" fmla="*/ 104 h 206"/>
                  <a:gd name="T30" fmla="*/ 132 w 158"/>
                  <a:gd name="T31" fmla="*/ 136 h 206"/>
                  <a:gd name="T32" fmla="*/ 134 w 158"/>
                  <a:gd name="T33" fmla="*/ 167 h 206"/>
                  <a:gd name="T34" fmla="*/ 133 w 158"/>
                  <a:gd name="T35" fmla="*/ 205 h 206"/>
                  <a:gd name="T36" fmla="*/ 81 w 158"/>
                  <a:gd name="T37" fmla="*/ 176 h 206"/>
                  <a:gd name="T38" fmla="*/ 26 w 158"/>
                  <a:gd name="T39" fmla="*/ 205 h 206"/>
                  <a:gd name="T40" fmla="*/ 23 w 158"/>
                  <a:gd name="T41" fmla="*/ 166 h 206"/>
                  <a:gd name="T42" fmla="*/ 24 w 158"/>
                  <a:gd name="T43" fmla="*/ 134 h 206"/>
                  <a:gd name="T44" fmla="*/ 3 w 158"/>
                  <a:gd name="T45" fmla="*/ 102 h 206"/>
                  <a:gd name="T46" fmla="*/ 0 w 158"/>
                  <a:gd name="T47" fmla="*/ 90 h 206"/>
                  <a:gd name="T48" fmla="*/ 6 w 158"/>
                  <a:gd name="T49" fmla="*/ 68 h 206"/>
                  <a:gd name="T50" fmla="*/ 9 w 158"/>
                  <a:gd name="T51" fmla="*/ 45 h 206"/>
                  <a:gd name="T52" fmla="*/ 12 w 158"/>
                  <a:gd name="T53" fmla="*/ 28 h 206"/>
                  <a:gd name="T54" fmla="*/ 19 w 158"/>
                  <a:gd name="T55" fmla="*/ 15 h 206"/>
                  <a:gd name="T56" fmla="*/ 39 w 158"/>
                  <a:gd name="T57" fmla="*/ 11 h 206"/>
                  <a:gd name="T58" fmla="*/ 51 w 158"/>
                  <a:gd name="T59" fmla="*/ 6 h 206"/>
                  <a:gd name="T60" fmla="*/ 57 w 158"/>
                  <a:gd name="T61" fmla="*/ 9 h 206"/>
                  <a:gd name="T62" fmla="*/ 61 w 158"/>
                  <a:gd name="T63" fmla="*/ 22 h 206"/>
                  <a:gd name="T64" fmla="*/ 66 w 158"/>
                  <a:gd name="T65" fmla="*/ 36 h 206"/>
                  <a:gd name="T66" fmla="*/ 72 w 158"/>
                  <a:gd name="T67" fmla="*/ 51 h 20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8"/>
                  <a:gd name="T103" fmla="*/ 0 h 206"/>
                  <a:gd name="T104" fmla="*/ 158 w 158"/>
                  <a:gd name="T105" fmla="*/ 206 h 20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8" h="206">
                    <a:moveTo>
                      <a:pt x="78" y="62"/>
                    </a:moveTo>
                    <a:lnTo>
                      <a:pt x="79" y="56"/>
                    </a:lnTo>
                    <a:lnTo>
                      <a:pt x="81" y="49"/>
                    </a:lnTo>
                    <a:lnTo>
                      <a:pt x="82" y="44"/>
                    </a:lnTo>
                    <a:lnTo>
                      <a:pt x="85" y="38"/>
                    </a:lnTo>
                    <a:lnTo>
                      <a:pt x="88" y="33"/>
                    </a:lnTo>
                    <a:lnTo>
                      <a:pt x="90" y="27"/>
                    </a:lnTo>
                    <a:lnTo>
                      <a:pt x="95" y="19"/>
                    </a:lnTo>
                    <a:lnTo>
                      <a:pt x="95" y="9"/>
                    </a:lnTo>
                    <a:lnTo>
                      <a:pt x="95" y="2"/>
                    </a:lnTo>
                    <a:lnTo>
                      <a:pt x="103" y="10"/>
                    </a:lnTo>
                    <a:lnTo>
                      <a:pt x="109" y="12"/>
                    </a:lnTo>
                    <a:lnTo>
                      <a:pt x="121" y="17"/>
                    </a:lnTo>
                    <a:lnTo>
                      <a:pt x="130" y="19"/>
                    </a:lnTo>
                    <a:lnTo>
                      <a:pt x="134" y="20"/>
                    </a:lnTo>
                    <a:lnTo>
                      <a:pt x="139" y="22"/>
                    </a:lnTo>
                    <a:lnTo>
                      <a:pt x="141" y="26"/>
                    </a:lnTo>
                    <a:lnTo>
                      <a:pt x="142" y="31"/>
                    </a:lnTo>
                    <a:lnTo>
                      <a:pt x="143" y="38"/>
                    </a:lnTo>
                    <a:lnTo>
                      <a:pt x="143" y="47"/>
                    </a:lnTo>
                    <a:lnTo>
                      <a:pt x="148" y="68"/>
                    </a:lnTo>
                    <a:lnTo>
                      <a:pt x="152" y="76"/>
                    </a:lnTo>
                    <a:lnTo>
                      <a:pt x="154" y="85"/>
                    </a:lnTo>
                    <a:lnTo>
                      <a:pt x="154" y="91"/>
                    </a:lnTo>
                    <a:lnTo>
                      <a:pt x="157" y="98"/>
                    </a:lnTo>
                    <a:lnTo>
                      <a:pt x="153" y="102"/>
                    </a:lnTo>
                    <a:lnTo>
                      <a:pt x="150" y="106"/>
                    </a:lnTo>
                    <a:lnTo>
                      <a:pt x="146" y="107"/>
                    </a:lnTo>
                    <a:lnTo>
                      <a:pt x="138" y="106"/>
                    </a:lnTo>
                    <a:lnTo>
                      <a:pt x="127" y="104"/>
                    </a:lnTo>
                    <a:lnTo>
                      <a:pt x="126" y="119"/>
                    </a:lnTo>
                    <a:lnTo>
                      <a:pt x="132" y="136"/>
                    </a:lnTo>
                    <a:lnTo>
                      <a:pt x="129" y="138"/>
                    </a:lnTo>
                    <a:lnTo>
                      <a:pt x="134" y="167"/>
                    </a:lnTo>
                    <a:lnTo>
                      <a:pt x="129" y="169"/>
                    </a:lnTo>
                    <a:lnTo>
                      <a:pt x="133" y="205"/>
                    </a:lnTo>
                    <a:lnTo>
                      <a:pt x="83" y="205"/>
                    </a:lnTo>
                    <a:lnTo>
                      <a:pt x="81" y="176"/>
                    </a:lnTo>
                    <a:lnTo>
                      <a:pt x="78" y="205"/>
                    </a:lnTo>
                    <a:lnTo>
                      <a:pt x="26" y="205"/>
                    </a:lnTo>
                    <a:lnTo>
                      <a:pt x="27" y="170"/>
                    </a:lnTo>
                    <a:lnTo>
                      <a:pt x="23" y="166"/>
                    </a:lnTo>
                    <a:lnTo>
                      <a:pt x="27" y="137"/>
                    </a:lnTo>
                    <a:lnTo>
                      <a:pt x="24" y="134"/>
                    </a:lnTo>
                    <a:lnTo>
                      <a:pt x="27" y="121"/>
                    </a:lnTo>
                    <a:lnTo>
                      <a:pt x="3" y="102"/>
                    </a:lnTo>
                    <a:lnTo>
                      <a:pt x="0" y="99"/>
                    </a:lnTo>
                    <a:lnTo>
                      <a:pt x="0" y="90"/>
                    </a:lnTo>
                    <a:lnTo>
                      <a:pt x="1" y="79"/>
                    </a:lnTo>
                    <a:lnTo>
                      <a:pt x="6" y="68"/>
                    </a:lnTo>
                    <a:lnTo>
                      <a:pt x="8" y="56"/>
                    </a:lnTo>
                    <a:lnTo>
                      <a:pt x="9" y="45"/>
                    </a:lnTo>
                    <a:lnTo>
                      <a:pt x="10" y="36"/>
                    </a:lnTo>
                    <a:lnTo>
                      <a:pt x="12" y="28"/>
                    </a:lnTo>
                    <a:lnTo>
                      <a:pt x="12" y="21"/>
                    </a:lnTo>
                    <a:lnTo>
                      <a:pt x="19" y="15"/>
                    </a:lnTo>
                    <a:lnTo>
                      <a:pt x="29" y="13"/>
                    </a:lnTo>
                    <a:lnTo>
                      <a:pt x="39" y="11"/>
                    </a:lnTo>
                    <a:lnTo>
                      <a:pt x="44" y="9"/>
                    </a:lnTo>
                    <a:lnTo>
                      <a:pt x="51" y="6"/>
                    </a:lnTo>
                    <a:lnTo>
                      <a:pt x="57" y="0"/>
                    </a:lnTo>
                    <a:lnTo>
                      <a:pt x="57" y="9"/>
                    </a:lnTo>
                    <a:lnTo>
                      <a:pt x="58" y="14"/>
                    </a:lnTo>
                    <a:lnTo>
                      <a:pt x="61" y="22"/>
                    </a:lnTo>
                    <a:lnTo>
                      <a:pt x="64" y="30"/>
                    </a:lnTo>
                    <a:lnTo>
                      <a:pt x="66" y="36"/>
                    </a:lnTo>
                    <a:lnTo>
                      <a:pt x="70" y="44"/>
                    </a:lnTo>
                    <a:lnTo>
                      <a:pt x="72" y="51"/>
                    </a:lnTo>
                    <a:lnTo>
                      <a:pt x="78" y="62"/>
                    </a:lnTo>
                  </a:path>
                </a:pathLst>
              </a:custGeom>
              <a:solidFill>
                <a:srgbClr val="202020"/>
              </a:solidFill>
              <a:ln w="12699" cap="rnd">
                <a:solidFill>
                  <a:srgbClr val="000000"/>
                </a:solidFill>
                <a:round/>
                <a:headEnd type="none" w="sm" len="sm"/>
                <a:tailEnd type="none" w="sm" len="sm"/>
              </a:ln>
            </p:spPr>
            <p:txBody>
              <a:bodyPr/>
              <a:lstStyle/>
              <a:p>
                <a:endParaRPr lang="ru-RU"/>
              </a:p>
            </p:txBody>
          </p:sp>
          <p:grpSp>
            <p:nvGrpSpPr>
              <p:cNvPr id="3296" name="Group 209"/>
              <p:cNvGrpSpPr>
                <a:grpSpLocks/>
              </p:cNvGrpSpPr>
              <p:nvPr/>
            </p:nvGrpSpPr>
            <p:grpSpPr bwMode="auto">
              <a:xfrm>
                <a:off x="769" y="2147"/>
                <a:ext cx="38" cy="44"/>
                <a:chOff x="769" y="2147"/>
                <a:chExt cx="38" cy="44"/>
              </a:xfrm>
            </p:grpSpPr>
            <p:sp>
              <p:nvSpPr>
                <p:cNvPr id="3314" name="Freeform 210"/>
                <p:cNvSpPr>
                  <a:spLocks/>
                </p:cNvSpPr>
                <p:nvPr/>
              </p:nvSpPr>
              <p:spPr bwMode="auto">
                <a:xfrm>
                  <a:off x="769" y="2147"/>
                  <a:ext cx="25" cy="35"/>
                </a:xfrm>
                <a:custGeom>
                  <a:avLst/>
                  <a:gdLst>
                    <a:gd name="T0" fmla="*/ 11 w 25"/>
                    <a:gd name="T1" fmla="*/ 34 h 35"/>
                    <a:gd name="T2" fmla="*/ 14 w 25"/>
                    <a:gd name="T3" fmla="*/ 32 h 35"/>
                    <a:gd name="T4" fmla="*/ 18 w 25"/>
                    <a:gd name="T5" fmla="*/ 32 h 35"/>
                    <a:gd name="T6" fmla="*/ 19 w 25"/>
                    <a:gd name="T7" fmla="*/ 29 h 35"/>
                    <a:gd name="T8" fmla="*/ 20 w 25"/>
                    <a:gd name="T9" fmla="*/ 26 h 35"/>
                    <a:gd name="T10" fmla="*/ 22 w 25"/>
                    <a:gd name="T11" fmla="*/ 25 h 35"/>
                    <a:gd name="T12" fmla="*/ 23 w 25"/>
                    <a:gd name="T13" fmla="*/ 23 h 35"/>
                    <a:gd name="T14" fmla="*/ 22 w 25"/>
                    <a:gd name="T15" fmla="*/ 20 h 35"/>
                    <a:gd name="T16" fmla="*/ 24 w 25"/>
                    <a:gd name="T17" fmla="*/ 17 h 35"/>
                    <a:gd name="T18" fmla="*/ 24 w 25"/>
                    <a:gd name="T19" fmla="*/ 13 h 35"/>
                    <a:gd name="T20" fmla="*/ 21 w 25"/>
                    <a:gd name="T21" fmla="*/ 11 h 35"/>
                    <a:gd name="T22" fmla="*/ 21 w 25"/>
                    <a:gd name="T23" fmla="*/ 9 h 35"/>
                    <a:gd name="T24" fmla="*/ 21 w 25"/>
                    <a:gd name="T25" fmla="*/ 8 h 35"/>
                    <a:gd name="T26" fmla="*/ 18 w 25"/>
                    <a:gd name="T27" fmla="*/ 6 h 35"/>
                    <a:gd name="T28" fmla="*/ 16 w 25"/>
                    <a:gd name="T29" fmla="*/ 5 h 35"/>
                    <a:gd name="T30" fmla="*/ 13 w 25"/>
                    <a:gd name="T31" fmla="*/ 7 h 35"/>
                    <a:gd name="T32" fmla="*/ 13 w 25"/>
                    <a:gd name="T33" fmla="*/ 4 h 35"/>
                    <a:gd name="T34" fmla="*/ 12 w 25"/>
                    <a:gd name="T35" fmla="*/ 1 h 35"/>
                    <a:gd name="T36" fmla="*/ 11 w 25"/>
                    <a:gd name="T37" fmla="*/ 0 h 35"/>
                    <a:gd name="T38" fmla="*/ 9 w 25"/>
                    <a:gd name="T39" fmla="*/ 0 h 35"/>
                    <a:gd name="T40" fmla="*/ 7 w 25"/>
                    <a:gd name="T41" fmla="*/ 0 h 35"/>
                    <a:gd name="T42" fmla="*/ 6 w 25"/>
                    <a:gd name="T43" fmla="*/ 0 h 35"/>
                    <a:gd name="T44" fmla="*/ 6 w 25"/>
                    <a:gd name="T45" fmla="*/ 3 h 35"/>
                    <a:gd name="T46" fmla="*/ 6 w 25"/>
                    <a:gd name="T47" fmla="*/ 5 h 35"/>
                    <a:gd name="T48" fmla="*/ 6 w 25"/>
                    <a:gd name="T49" fmla="*/ 7 h 35"/>
                    <a:gd name="T50" fmla="*/ 6 w 25"/>
                    <a:gd name="T51" fmla="*/ 9 h 35"/>
                    <a:gd name="T52" fmla="*/ 4 w 25"/>
                    <a:gd name="T53" fmla="*/ 9 h 35"/>
                    <a:gd name="T54" fmla="*/ 2 w 25"/>
                    <a:gd name="T55" fmla="*/ 12 h 35"/>
                    <a:gd name="T56" fmla="*/ 1 w 25"/>
                    <a:gd name="T57" fmla="*/ 14 h 35"/>
                    <a:gd name="T58" fmla="*/ 0 w 25"/>
                    <a:gd name="T59" fmla="*/ 17 h 35"/>
                    <a:gd name="T60" fmla="*/ 1 w 25"/>
                    <a:gd name="T61" fmla="*/ 20 h 35"/>
                    <a:gd name="T62" fmla="*/ 2 w 25"/>
                    <a:gd name="T63" fmla="*/ 23 h 35"/>
                    <a:gd name="T64" fmla="*/ 3 w 25"/>
                    <a:gd name="T65" fmla="*/ 24 h 35"/>
                    <a:gd name="T66" fmla="*/ 2 w 25"/>
                    <a:gd name="T67" fmla="*/ 27 h 35"/>
                    <a:gd name="T68" fmla="*/ 3 w 25"/>
                    <a:gd name="T69" fmla="*/ 30 h 35"/>
                    <a:gd name="T70" fmla="*/ 3 w 25"/>
                    <a:gd name="T71" fmla="*/ 32 h 35"/>
                    <a:gd name="T72" fmla="*/ 6 w 25"/>
                    <a:gd name="T73" fmla="*/ 33 h 35"/>
                    <a:gd name="T74" fmla="*/ 8 w 25"/>
                    <a:gd name="T75" fmla="*/ 34 h 35"/>
                    <a:gd name="T76" fmla="*/ 11 w 25"/>
                    <a:gd name="T77" fmla="*/ 34 h 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
                    <a:gd name="T118" fmla="*/ 0 h 35"/>
                    <a:gd name="T119" fmla="*/ 25 w 25"/>
                    <a:gd name="T120" fmla="*/ 35 h 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 h="35">
                      <a:moveTo>
                        <a:pt x="11" y="34"/>
                      </a:moveTo>
                      <a:lnTo>
                        <a:pt x="14" y="32"/>
                      </a:lnTo>
                      <a:lnTo>
                        <a:pt x="18" y="32"/>
                      </a:lnTo>
                      <a:lnTo>
                        <a:pt x="19" y="29"/>
                      </a:lnTo>
                      <a:lnTo>
                        <a:pt x="20" y="26"/>
                      </a:lnTo>
                      <a:lnTo>
                        <a:pt x="22" y="25"/>
                      </a:lnTo>
                      <a:lnTo>
                        <a:pt x="23" y="23"/>
                      </a:lnTo>
                      <a:lnTo>
                        <a:pt x="22" y="20"/>
                      </a:lnTo>
                      <a:lnTo>
                        <a:pt x="24" y="17"/>
                      </a:lnTo>
                      <a:lnTo>
                        <a:pt x="24" y="13"/>
                      </a:lnTo>
                      <a:lnTo>
                        <a:pt x="21" y="11"/>
                      </a:lnTo>
                      <a:lnTo>
                        <a:pt x="21" y="9"/>
                      </a:lnTo>
                      <a:lnTo>
                        <a:pt x="21" y="8"/>
                      </a:lnTo>
                      <a:lnTo>
                        <a:pt x="18" y="6"/>
                      </a:lnTo>
                      <a:lnTo>
                        <a:pt x="16" y="5"/>
                      </a:lnTo>
                      <a:lnTo>
                        <a:pt x="13" y="7"/>
                      </a:lnTo>
                      <a:lnTo>
                        <a:pt x="13" y="4"/>
                      </a:lnTo>
                      <a:lnTo>
                        <a:pt x="12" y="1"/>
                      </a:lnTo>
                      <a:lnTo>
                        <a:pt x="11" y="0"/>
                      </a:lnTo>
                      <a:lnTo>
                        <a:pt x="9" y="0"/>
                      </a:lnTo>
                      <a:lnTo>
                        <a:pt x="7" y="0"/>
                      </a:lnTo>
                      <a:lnTo>
                        <a:pt x="6" y="0"/>
                      </a:lnTo>
                      <a:lnTo>
                        <a:pt x="6" y="3"/>
                      </a:lnTo>
                      <a:lnTo>
                        <a:pt x="6" y="5"/>
                      </a:lnTo>
                      <a:lnTo>
                        <a:pt x="6" y="7"/>
                      </a:lnTo>
                      <a:lnTo>
                        <a:pt x="6" y="9"/>
                      </a:lnTo>
                      <a:lnTo>
                        <a:pt x="4" y="9"/>
                      </a:lnTo>
                      <a:lnTo>
                        <a:pt x="2" y="12"/>
                      </a:lnTo>
                      <a:lnTo>
                        <a:pt x="1" y="14"/>
                      </a:lnTo>
                      <a:lnTo>
                        <a:pt x="0" y="17"/>
                      </a:lnTo>
                      <a:lnTo>
                        <a:pt x="1" y="20"/>
                      </a:lnTo>
                      <a:lnTo>
                        <a:pt x="2" y="23"/>
                      </a:lnTo>
                      <a:lnTo>
                        <a:pt x="3" y="24"/>
                      </a:lnTo>
                      <a:lnTo>
                        <a:pt x="2" y="27"/>
                      </a:lnTo>
                      <a:lnTo>
                        <a:pt x="3" y="30"/>
                      </a:lnTo>
                      <a:lnTo>
                        <a:pt x="3" y="32"/>
                      </a:lnTo>
                      <a:lnTo>
                        <a:pt x="6" y="33"/>
                      </a:lnTo>
                      <a:lnTo>
                        <a:pt x="8" y="34"/>
                      </a:lnTo>
                      <a:lnTo>
                        <a:pt x="11" y="34"/>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315" name="Freeform 211"/>
                <p:cNvSpPr>
                  <a:spLocks/>
                </p:cNvSpPr>
                <p:nvPr/>
              </p:nvSpPr>
              <p:spPr bwMode="auto">
                <a:xfrm>
                  <a:off x="781" y="2155"/>
                  <a:ext cx="17" cy="24"/>
                </a:xfrm>
                <a:custGeom>
                  <a:avLst/>
                  <a:gdLst>
                    <a:gd name="T0" fmla="*/ 3 w 17"/>
                    <a:gd name="T1" fmla="*/ 0 h 24"/>
                    <a:gd name="T2" fmla="*/ 9 w 17"/>
                    <a:gd name="T3" fmla="*/ 0 h 24"/>
                    <a:gd name="T4" fmla="*/ 6 w 17"/>
                    <a:gd name="T5" fmla="*/ 0 h 24"/>
                    <a:gd name="T6" fmla="*/ 3 w 17"/>
                    <a:gd name="T7" fmla="*/ 1 h 24"/>
                    <a:gd name="T8" fmla="*/ 6 w 17"/>
                    <a:gd name="T9" fmla="*/ 3 h 24"/>
                    <a:gd name="T10" fmla="*/ 9 w 17"/>
                    <a:gd name="T11" fmla="*/ 4 h 24"/>
                    <a:gd name="T12" fmla="*/ 12 w 17"/>
                    <a:gd name="T13" fmla="*/ 4 h 24"/>
                    <a:gd name="T14" fmla="*/ 12 w 17"/>
                    <a:gd name="T15" fmla="*/ 5 h 24"/>
                    <a:gd name="T16" fmla="*/ 12 w 17"/>
                    <a:gd name="T17" fmla="*/ 7 h 24"/>
                    <a:gd name="T18" fmla="*/ 9 w 17"/>
                    <a:gd name="T19" fmla="*/ 9 h 24"/>
                    <a:gd name="T20" fmla="*/ 12 w 17"/>
                    <a:gd name="T21" fmla="*/ 10 h 24"/>
                    <a:gd name="T22" fmla="*/ 16 w 17"/>
                    <a:gd name="T23" fmla="*/ 11 h 24"/>
                    <a:gd name="T24" fmla="*/ 12 w 17"/>
                    <a:gd name="T25" fmla="*/ 11 h 24"/>
                    <a:gd name="T26" fmla="*/ 12 w 17"/>
                    <a:gd name="T27" fmla="*/ 12 h 24"/>
                    <a:gd name="T28" fmla="*/ 9 w 17"/>
                    <a:gd name="T29" fmla="*/ 14 h 24"/>
                    <a:gd name="T30" fmla="*/ 9 w 17"/>
                    <a:gd name="T31" fmla="*/ 15 h 24"/>
                    <a:gd name="T32" fmla="*/ 12 w 17"/>
                    <a:gd name="T33" fmla="*/ 17 h 24"/>
                    <a:gd name="T34" fmla="*/ 9 w 17"/>
                    <a:gd name="T35" fmla="*/ 17 h 24"/>
                    <a:gd name="T36" fmla="*/ 3 w 17"/>
                    <a:gd name="T37" fmla="*/ 18 h 24"/>
                    <a:gd name="T38" fmla="*/ 3 w 17"/>
                    <a:gd name="T39" fmla="*/ 19 h 24"/>
                    <a:gd name="T40" fmla="*/ 3 w 17"/>
                    <a:gd name="T41" fmla="*/ 21 h 24"/>
                    <a:gd name="T42" fmla="*/ 6 w 17"/>
                    <a:gd name="T43" fmla="*/ 21 h 24"/>
                    <a:gd name="T44" fmla="*/ 9 w 17"/>
                    <a:gd name="T45" fmla="*/ 22 h 24"/>
                    <a:gd name="T46" fmla="*/ 9 w 17"/>
                    <a:gd name="T47" fmla="*/ 23 h 24"/>
                    <a:gd name="T48" fmla="*/ 3 w 17"/>
                    <a:gd name="T49" fmla="*/ 23 h 24"/>
                    <a:gd name="T50" fmla="*/ 6 w 17"/>
                    <a:gd name="T51" fmla="*/ 22 h 24"/>
                    <a:gd name="T52" fmla="*/ 3 w 17"/>
                    <a:gd name="T53" fmla="*/ 21 h 24"/>
                    <a:gd name="T54" fmla="*/ 0 w 17"/>
                    <a:gd name="T55" fmla="*/ 19 h 24"/>
                    <a:gd name="T56" fmla="*/ 0 w 17"/>
                    <a:gd name="T57" fmla="*/ 18 h 24"/>
                    <a:gd name="T58" fmla="*/ 3 w 17"/>
                    <a:gd name="T59" fmla="*/ 17 h 24"/>
                    <a:gd name="T60" fmla="*/ 6 w 17"/>
                    <a:gd name="T61" fmla="*/ 17 h 24"/>
                    <a:gd name="T62" fmla="*/ 9 w 17"/>
                    <a:gd name="T63" fmla="*/ 17 h 24"/>
                    <a:gd name="T64" fmla="*/ 9 w 17"/>
                    <a:gd name="T65" fmla="*/ 15 h 24"/>
                    <a:gd name="T66" fmla="*/ 9 w 17"/>
                    <a:gd name="T67" fmla="*/ 13 h 24"/>
                    <a:gd name="T68" fmla="*/ 9 w 17"/>
                    <a:gd name="T69" fmla="*/ 12 h 24"/>
                    <a:gd name="T70" fmla="*/ 12 w 17"/>
                    <a:gd name="T71" fmla="*/ 11 h 24"/>
                    <a:gd name="T72" fmla="*/ 9 w 17"/>
                    <a:gd name="T73" fmla="*/ 11 h 24"/>
                    <a:gd name="T74" fmla="*/ 9 w 17"/>
                    <a:gd name="T75" fmla="*/ 9 h 24"/>
                    <a:gd name="T76" fmla="*/ 9 w 17"/>
                    <a:gd name="T77" fmla="*/ 8 h 24"/>
                    <a:gd name="T78" fmla="*/ 9 w 17"/>
                    <a:gd name="T79" fmla="*/ 6 h 24"/>
                    <a:gd name="T80" fmla="*/ 12 w 17"/>
                    <a:gd name="T81" fmla="*/ 4 h 24"/>
                    <a:gd name="T82" fmla="*/ 9 w 17"/>
                    <a:gd name="T83" fmla="*/ 5 h 24"/>
                    <a:gd name="T84" fmla="*/ 3 w 17"/>
                    <a:gd name="T85" fmla="*/ 4 h 24"/>
                    <a:gd name="T86" fmla="*/ 3 w 17"/>
                    <a:gd name="T87" fmla="*/ 1 h 24"/>
                    <a:gd name="T88" fmla="*/ 3 w 17"/>
                    <a:gd name="T89" fmla="*/ 0 h 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
                    <a:gd name="T136" fmla="*/ 0 h 24"/>
                    <a:gd name="T137" fmla="*/ 17 w 17"/>
                    <a:gd name="T138" fmla="*/ 24 h 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 h="24">
                      <a:moveTo>
                        <a:pt x="3" y="0"/>
                      </a:moveTo>
                      <a:lnTo>
                        <a:pt x="9" y="0"/>
                      </a:lnTo>
                      <a:lnTo>
                        <a:pt x="6" y="0"/>
                      </a:lnTo>
                      <a:lnTo>
                        <a:pt x="3" y="1"/>
                      </a:lnTo>
                      <a:lnTo>
                        <a:pt x="6" y="3"/>
                      </a:lnTo>
                      <a:lnTo>
                        <a:pt x="9" y="4"/>
                      </a:lnTo>
                      <a:lnTo>
                        <a:pt x="12" y="4"/>
                      </a:lnTo>
                      <a:lnTo>
                        <a:pt x="12" y="5"/>
                      </a:lnTo>
                      <a:lnTo>
                        <a:pt x="12" y="7"/>
                      </a:lnTo>
                      <a:lnTo>
                        <a:pt x="9" y="9"/>
                      </a:lnTo>
                      <a:lnTo>
                        <a:pt x="12" y="10"/>
                      </a:lnTo>
                      <a:lnTo>
                        <a:pt x="16" y="11"/>
                      </a:lnTo>
                      <a:lnTo>
                        <a:pt x="12" y="11"/>
                      </a:lnTo>
                      <a:lnTo>
                        <a:pt x="12" y="12"/>
                      </a:lnTo>
                      <a:lnTo>
                        <a:pt x="9" y="14"/>
                      </a:lnTo>
                      <a:lnTo>
                        <a:pt x="9" y="15"/>
                      </a:lnTo>
                      <a:lnTo>
                        <a:pt x="12" y="17"/>
                      </a:lnTo>
                      <a:lnTo>
                        <a:pt x="9" y="17"/>
                      </a:lnTo>
                      <a:lnTo>
                        <a:pt x="3" y="18"/>
                      </a:lnTo>
                      <a:lnTo>
                        <a:pt x="3" y="19"/>
                      </a:lnTo>
                      <a:lnTo>
                        <a:pt x="3" y="21"/>
                      </a:lnTo>
                      <a:lnTo>
                        <a:pt x="6" y="21"/>
                      </a:lnTo>
                      <a:lnTo>
                        <a:pt x="9" y="22"/>
                      </a:lnTo>
                      <a:lnTo>
                        <a:pt x="9" y="23"/>
                      </a:lnTo>
                      <a:lnTo>
                        <a:pt x="3" y="23"/>
                      </a:lnTo>
                      <a:lnTo>
                        <a:pt x="6" y="22"/>
                      </a:lnTo>
                      <a:lnTo>
                        <a:pt x="3" y="21"/>
                      </a:lnTo>
                      <a:lnTo>
                        <a:pt x="0" y="19"/>
                      </a:lnTo>
                      <a:lnTo>
                        <a:pt x="0" y="18"/>
                      </a:lnTo>
                      <a:lnTo>
                        <a:pt x="3" y="17"/>
                      </a:lnTo>
                      <a:lnTo>
                        <a:pt x="6" y="17"/>
                      </a:lnTo>
                      <a:lnTo>
                        <a:pt x="9" y="17"/>
                      </a:lnTo>
                      <a:lnTo>
                        <a:pt x="9" y="15"/>
                      </a:lnTo>
                      <a:lnTo>
                        <a:pt x="9" y="13"/>
                      </a:lnTo>
                      <a:lnTo>
                        <a:pt x="9" y="12"/>
                      </a:lnTo>
                      <a:lnTo>
                        <a:pt x="12" y="11"/>
                      </a:lnTo>
                      <a:lnTo>
                        <a:pt x="9" y="11"/>
                      </a:lnTo>
                      <a:lnTo>
                        <a:pt x="9" y="9"/>
                      </a:lnTo>
                      <a:lnTo>
                        <a:pt x="9" y="8"/>
                      </a:lnTo>
                      <a:lnTo>
                        <a:pt x="9" y="6"/>
                      </a:lnTo>
                      <a:lnTo>
                        <a:pt x="12" y="4"/>
                      </a:lnTo>
                      <a:lnTo>
                        <a:pt x="9" y="5"/>
                      </a:lnTo>
                      <a:lnTo>
                        <a:pt x="3" y="4"/>
                      </a:lnTo>
                      <a:lnTo>
                        <a:pt x="3" y="1"/>
                      </a:lnTo>
                      <a:lnTo>
                        <a:pt x="3"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6" name="Freeform 212"/>
                <p:cNvSpPr>
                  <a:spLocks/>
                </p:cNvSpPr>
                <p:nvPr/>
              </p:nvSpPr>
              <p:spPr bwMode="auto">
                <a:xfrm>
                  <a:off x="786" y="2155"/>
                  <a:ext cx="1" cy="17"/>
                </a:xfrm>
                <a:custGeom>
                  <a:avLst/>
                  <a:gdLst>
                    <a:gd name="T0" fmla="*/ 0 w 1"/>
                    <a:gd name="T1" fmla="*/ 0 h 17"/>
                    <a:gd name="T2" fmla="*/ 0 w 1"/>
                    <a:gd name="T3" fmla="*/ 5 h 17"/>
                    <a:gd name="T4" fmla="*/ 0 w 1"/>
                    <a:gd name="T5" fmla="*/ 10 h 17"/>
                    <a:gd name="T6" fmla="*/ 0 w 1"/>
                    <a:gd name="T7" fmla="*/ 16 h 17"/>
                    <a:gd name="T8" fmla="*/ 0 w 1"/>
                    <a:gd name="T9" fmla="*/ 10 h 17"/>
                    <a:gd name="T10" fmla="*/ 0 w 1"/>
                    <a:gd name="T11" fmla="*/ 0 h 17"/>
                    <a:gd name="T12" fmla="*/ 0 60000 65536"/>
                    <a:gd name="T13" fmla="*/ 0 60000 65536"/>
                    <a:gd name="T14" fmla="*/ 0 60000 65536"/>
                    <a:gd name="T15" fmla="*/ 0 60000 65536"/>
                    <a:gd name="T16" fmla="*/ 0 60000 65536"/>
                    <a:gd name="T17" fmla="*/ 0 60000 65536"/>
                    <a:gd name="T18" fmla="*/ 0 w 1"/>
                    <a:gd name="T19" fmla="*/ 0 h 17"/>
                    <a:gd name="T20" fmla="*/ 1 w 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 h="17">
                      <a:moveTo>
                        <a:pt x="0" y="0"/>
                      </a:moveTo>
                      <a:lnTo>
                        <a:pt x="0" y="5"/>
                      </a:lnTo>
                      <a:lnTo>
                        <a:pt x="0" y="10"/>
                      </a:lnTo>
                      <a:lnTo>
                        <a:pt x="0" y="16"/>
                      </a:lnTo>
                      <a:lnTo>
                        <a:pt x="0" y="1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7" name="Freeform 213"/>
                <p:cNvSpPr>
                  <a:spLocks/>
                </p:cNvSpPr>
                <p:nvPr/>
              </p:nvSpPr>
              <p:spPr bwMode="auto">
                <a:xfrm>
                  <a:off x="786" y="2161"/>
                  <a:ext cx="1" cy="17"/>
                </a:xfrm>
                <a:custGeom>
                  <a:avLst/>
                  <a:gdLst>
                    <a:gd name="T0" fmla="*/ 0 w 1"/>
                    <a:gd name="T1" fmla="*/ 0 h 17"/>
                    <a:gd name="T2" fmla="*/ 0 w 1"/>
                    <a:gd name="T3" fmla="*/ 0 h 17"/>
                    <a:gd name="T4" fmla="*/ 0 w 1"/>
                    <a:gd name="T5" fmla="*/ 5 h 17"/>
                    <a:gd name="T6" fmla="*/ 0 w 1"/>
                    <a:gd name="T7" fmla="*/ 10 h 17"/>
                    <a:gd name="T8" fmla="*/ 0 w 1"/>
                    <a:gd name="T9" fmla="*/ 16 h 17"/>
                    <a:gd name="T10" fmla="*/ 0 w 1"/>
                    <a:gd name="T11" fmla="*/ 10 h 17"/>
                    <a:gd name="T12" fmla="*/ 0 w 1"/>
                    <a:gd name="T13" fmla="*/ 5 h 17"/>
                    <a:gd name="T14" fmla="*/ 0 w 1"/>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
                    <a:gd name="T25" fmla="*/ 0 h 17"/>
                    <a:gd name="T26" fmla="*/ 1 w 1"/>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 h="17">
                      <a:moveTo>
                        <a:pt x="0" y="0"/>
                      </a:moveTo>
                      <a:lnTo>
                        <a:pt x="0" y="0"/>
                      </a:lnTo>
                      <a:lnTo>
                        <a:pt x="0" y="5"/>
                      </a:lnTo>
                      <a:lnTo>
                        <a:pt x="0" y="10"/>
                      </a:lnTo>
                      <a:lnTo>
                        <a:pt x="0" y="16"/>
                      </a:lnTo>
                      <a:lnTo>
                        <a:pt x="0" y="10"/>
                      </a:lnTo>
                      <a:lnTo>
                        <a:pt x="0" y="5"/>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8" name="Freeform 214"/>
                <p:cNvSpPr>
                  <a:spLocks/>
                </p:cNvSpPr>
                <p:nvPr/>
              </p:nvSpPr>
              <p:spPr bwMode="auto">
                <a:xfrm>
                  <a:off x="786" y="2168"/>
                  <a:ext cx="18" cy="17"/>
                </a:xfrm>
                <a:custGeom>
                  <a:avLst/>
                  <a:gdLst>
                    <a:gd name="T0" fmla="*/ 17 w 18"/>
                    <a:gd name="T1" fmla="*/ 4 h 17"/>
                    <a:gd name="T2" fmla="*/ 8 w 18"/>
                    <a:gd name="T3" fmla="*/ 4 h 17"/>
                    <a:gd name="T4" fmla="*/ 0 w 18"/>
                    <a:gd name="T5" fmla="*/ 12 h 17"/>
                    <a:gd name="T6" fmla="*/ 0 w 18"/>
                    <a:gd name="T7" fmla="*/ 16 h 17"/>
                    <a:gd name="T8" fmla="*/ 0 w 18"/>
                    <a:gd name="T9" fmla="*/ 12 h 17"/>
                    <a:gd name="T10" fmla="*/ 0 w 18"/>
                    <a:gd name="T11" fmla="*/ 4 h 17"/>
                    <a:gd name="T12" fmla="*/ 8 w 18"/>
                    <a:gd name="T13" fmla="*/ 4 h 17"/>
                    <a:gd name="T14" fmla="*/ 8 w 18"/>
                    <a:gd name="T15" fmla="*/ 0 h 17"/>
                    <a:gd name="T16" fmla="*/ 17 w 18"/>
                    <a:gd name="T17" fmla="*/ 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7"/>
                    <a:gd name="T29" fmla="*/ 18 w 1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7">
                      <a:moveTo>
                        <a:pt x="17" y="4"/>
                      </a:moveTo>
                      <a:lnTo>
                        <a:pt x="8" y="4"/>
                      </a:lnTo>
                      <a:lnTo>
                        <a:pt x="0" y="12"/>
                      </a:lnTo>
                      <a:lnTo>
                        <a:pt x="0" y="16"/>
                      </a:lnTo>
                      <a:lnTo>
                        <a:pt x="0" y="12"/>
                      </a:lnTo>
                      <a:lnTo>
                        <a:pt x="0" y="4"/>
                      </a:lnTo>
                      <a:lnTo>
                        <a:pt x="8" y="4"/>
                      </a:lnTo>
                      <a:lnTo>
                        <a:pt x="8" y="0"/>
                      </a:lnTo>
                      <a:lnTo>
                        <a:pt x="17"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9" name="Freeform 215"/>
                <p:cNvSpPr>
                  <a:spLocks/>
                </p:cNvSpPr>
                <p:nvPr/>
              </p:nvSpPr>
              <p:spPr bwMode="auto">
                <a:xfrm>
                  <a:off x="782" y="2173"/>
                  <a:ext cx="18" cy="17"/>
                </a:xfrm>
                <a:custGeom>
                  <a:avLst/>
                  <a:gdLst>
                    <a:gd name="T0" fmla="*/ 17 w 18"/>
                    <a:gd name="T1" fmla="*/ 0 h 17"/>
                    <a:gd name="T2" fmla="*/ 17 w 18"/>
                    <a:gd name="T3" fmla="*/ 8 h 17"/>
                    <a:gd name="T4" fmla="*/ 0 w 18"/>
                    <a:gd name="T5" fmla="*/ 8 h 17"/>
                    <a:gd name="T6" fmla="*/ 0 w 18"/>
                    <a:gd name="T7" fmla="*/ 16 h 17"/>
                    <a:gd name="T8" fmla="*/ 17 w 18"/>
                    <a:gd name="T9" fmla="*/ 16 h 17"/>
                    <a:gd name="T10" fmla="*/ 0 w 18"/>
                    <a:gd name="T11" fmla="*/ 16 h 17"/>
                    <a:gd name="T12" fmla="*/ 0 w 18"/>
                    <a:gd name="T13" fmla="*/ 8 h 17"/>
                    <a:gd name="T14" fmla="*/ 17 w 18"/>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7"/>
                    <a:gd name="T26" fmla="*/ 18 w 18"/>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7">
                      <a:moveTo>
                        <a:pt x="17" y="0"/>
                      </a:moveTo>
                      <a:lnTo>
                        <a:pt x="17" y="8"/>
                      </a:lnTo>
                      <a:lnTo>
                        <a:pt x="0" y="8"/>
                      </a:lnTo>
                      <a:lnTo>
                        <a:pt x="0" y="16"/>
                      </a:lnTo>
                      <a:lnTo>
                        <a:pt x="17" y="16"/>
                      </a:lnTo>
                      <a:lnTo>
                        <a:pt x="0" y="16"/>
                      </a:lnTo>
                      <a:lnTo>
                        <a:pt x="0" y="8"/>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0" name="Freeform 216"/>
                <p:cNvSpPr>
                  <a:spLocks/>
                </p:cNvSpPr>
                <p:nvPr/>
              </p:nvSpPr>
              <p:spPr bwMode="auto">
                <a:xfrm>
                  <a:off x="790" y="2161"/>
                  <a:ext cx="17" cy="17"/>
                </a:xfrm>
                <a:custGeom>
                  <a:avLst/>
                  <a:gdLst>
                    <a:gd name="T0" fmla="*/ 0 w 17"/>
                    <a:gd name="T1" fmla="*/ 0 h 17"/>
                    <a:gd name="T2" fmla="*/ 16 w 17"/>
                    <a:gd name="T3" fmla="*/ 5 h 17"/>
                    <a:gd name="T4" fmla="*/ 16 w 17"/>
                    <a:gd name="T5" fmla="*/ 10 h 17"/>
                    <a:gd name="T6" fmla="*/ 16 w 17"/>
                    <a:gd name="T7" fmla="*/ 16 h 17"/>
                    <a:gd name="T8" fmla="*/ 16 w 17"/>
                    <a:gd name="T9" fmla="*/ 1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5"/>
                      </a:lnTo>
                      <a:lnTo>
                        <a:pt x="16" y="10"/>
                      </a:lnTo>
                      <a:lnTo>
                        <a:pt x="16" y="16"/>
                      </a:lnTo>
                      <a:lnTo>
                        <a:pt x="16" y="1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1" name="Freeform 217"/>
                <p:cNvSpPr>
                  <a:spLocks/>
                </p:cNvSpPr>
                <p:nvPr/>
              </p:nvSpPr>
              <p:spPr bwMode="auto">
                <a:xfrm>
                  <a:off x="788" y="2169"/>
                  <a:ext cx="18" cy="17"/>
                </a:xfrm>
                <a:custGeom>
                  <a:avLst/>
                  <a:gdLst>
                    <a:gd name="T0" fmla="*/ 8 w 18"/>
                    <a:gd name="T1" fmla="*/ 0 h 17"/>
                    <a:gd name="T2" fmla="*/ 17 w 18"/>
                    <a:gd name="T3" fmla="*/ 0 h 17"/>
                    <a:gd name="T4" fmla="*/ 8 w 18"/>
                    <a:gd name="T5" fmla="*/ 16 h 17"/>
                    <a:gd name="T6" fmla="*/ 0 w 18"/>
                    <a:gd name="T7" fmla="*/ 16 h 17"/>
                    <a:gd name="T8" fmla="*/ 8 w 18"/>
                    <a:gd name="T9" fmla="*/ 16 h 17"/>
                    <a:gd name="T10" fmla="*/ 8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8" y="0"/>
                      </a:moveTo>
                      <a:lnTo>
                        <a:pt x="17" y="0"/>
                      </a:lnTo>
                      <a:lnTo>
                        <a:pt x="8" y="16"/>
                      </a:lnTo>
                      <a:lnTo>
                        <a:pt x="0" y="16"/>
                      </a:lnTo>
                      <a:lnTo>
                        <a:pt x="8" y="16"/>
                      </a:lnTo>
                      <a:lnTo>
                        <a:pt x="8"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2" name="Freeform 218"/>
                <p:cNvSpPr>
                  <a:spLocks/>
                </p:cNvSpPr>
                <p:nvPr/>
              </p:nvSpPr>
              <p:spPr bwMode="auto">
                <a:xfrm>
                  <a:off x="785" y="2174"/>
                  <a:ext cx="18" cy="17"/>
                </a:xfrm>
                <a:custGeom>
                  <a:avLst/>
                  <a:gdLst>
                    <a:gd name="T0" fmla="*/ 17 w 18"/>
                    <a:gd name="T1" fmla="*/ 0 h 17"/>
                    <a:gd name="T2" fmla="*/ 17 w 18"/>
                    <a:gd name="T3" fmla="*/ 8 h 17"/>
                    <a:gd name="T4" fmla="*/ 17 w 18"/>
                    <a:gd name="T5" fmla="*/ 16 h 17"/>
                    <a:gd name="T6" fmla="*/ 0 w 18"/>
                    <a:gd name="T7" fmla="*/ 16 h 17"/>
                    <a:gd name="T8" fmla="*/ 17 w 18"/>
                    <a:gd name="T9" fmla="*/ 16 h 17"/>
                    <a:gd name="T10" fmla="*/ 17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17" y="0"/>
                      </a:moveTo>
                      <a:lnTo>
                        <a:pt x="17" y="8"/>
                      </a:lnTo>
                      <a:lnTo>
                        <a:pt x="17" y="16"/>
                      </a:lnTo>
                      <a:lnTo>
                        <a:pt x="0" y="16"/>
                      </a:lnTo>
                      <a:lnTo>
                        <a:pt x="17"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3" name="Freeform 219"/>
                <p:cNvSpPr>
                  <a:spLocks/>
                </p:cNvSpPr>
                <p:nvPr/>
              </p:nvSpPr>
              <p:spPr bwMode="auto">
                <a:xfrm>
                  <a:off x="773" y="2161"/>
                  <a:ext cx="18" cy="17"/>
                </a:xfrm>
                <a:custGeom>
                  <a:avLst/>
                  <a:gdLst>
                    <a:gd name="T0" fmla="*/ 17 w 18"/>
                    <a:gd name="T1" fmla="*/ 0 h 17"/>
                    <a:gd name="T2" fmla="*/ 14 w 18"/>
                    <a:gd name="T3" fmla="*/ 6 h 17"/>
                    <a:gd name="T4" fmla="*/ 14 w 18"/>
                    <a:gd name="T5" fmla="*/ 9 h 17"/>
                    <a:gd name="T6" fmla="*/ 5 w 18"/>
                    <a:gd name="T7" fmla="*/ 12 h 17"/>
                    <a:gd name="T8" fmla="*/ 0 w 18"/>
                    <a:gd name="T9" fmla="*/ 16 h 17"/>
                    <a:gd name="T10" fmla="*/ 8 w 18"/>
                    <a:gd name="T11" fmla="*/ 12 h 17"/>
                    <a:gd name="T12" fmla="*/ 14 w 18"/>
                    <a:gd name="T13" fmla="*/ 9 h 17"/>
                    <a:gd name="T14" fmla="*/ 17 w 18"/>
                    <a:gd name="T15" fmla="*/ 6 h 17"/>
                    <a:gd name="T16" fmla="*/ 17 w 18"/>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7"/>
                    <a:gd name="T29" fmla="*/ 18 w 1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7">
                      <a:moveTo>
                        <a:pt x="17" y="0"/>
                      </a:moveTo>
                      <a:lnTo>
                        <a:pt x="14" y="6"/>
                      </a:lnTo>
                      <a:lnTo>
                        <a:pt x="14" y="9"/>
                      </a:lnTo>
                      <a:lnTo>
                        <a:pt x="5" y="12"/>
                      </a:lnTo>
                      <a:lnTo>
                        <a:pt x="0" y="16"/>
                      </a:lnTo>
                      <a:lnTo>
                        <a:pt x="8" y="12"/>
                      </a:lnTo>
                      <a:lnTo>
                        <a:pt x="14" y="9"/>
                      </a:lnTo>
                      <a:lnTo>
                        <a:pt x="17" y="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4" name="Freeform 220"/>
                <p:cNvSpPr>
                  <a:spLocks/>
                </p:cNvSpPr>
                <p:nvPr/>
              </p:nvSpPr>
              <p:spPr bwMode="auto">
                <a:xfrm>
                  <a:off x="777" y="2152"/>
                  <a:ext cx="17" cy="17"/>
                </a:xfrm>
                <a:custGeom>
                  <a:avLst/>
                  <a:gdLst>
                    <a:gd name="T0" fmla="*/ 16 w 17"/>
                    <a:gd name="T1" fmla="*/ 0 h 17"/>
                    <a:gd name="T2" fmla="*/ 12 w 17"/>
                    <a:gd name="T3" fmla="*/ 0 h 17"/>
                    <a:gd name="T4" fmla="*/ 12 w 17"/>
                    <a:gd name="T5" fmla="*/ 5 h 17"/>
                    <a:gd name="T6" fmla="*/ 9 w 17"/>
                    <a:gd name="T7" fmla="*/ 8 h 17"/>
                    <a:gd name="T8" fmla="*/ 6 w 17"/>
                    <a:gd name="T9" fmla="*/ 13 h 17"/>
                    <a:gd name="T10" fmla="*/ 0 w 17"/>
                    <a:gd name="T11" fmla="*/ 16 h 17"/>
                    <a:gd name="T12" fmla="*/ 6 w 17"/>
                    <a:gd name="T13" fmla="*/ 13 h 17"/>
                    <a:gd name="T14" fmla="*/ 9 w 17"/>
                    <a:gd name="T15" fmla="*/ 13 h 17"/>
                    <a:gd name="T16" fmla="*/ 12 w 17"/>
                    <a:gd name="T17" fmla="*/ 13 h 17"/>
                    <a:gd name="T18" fmla="*/ 9 w 17"/>
                    <a:gd name="T19" fmla="*/ 13 h 17"/>
                    <a:gd name="T20" fmla="*/ 9 w 17"/>
                    <a:gd name="T21" fmla="*/ 10 h 17"/>
                    <a:gd name="T22" fmla="*/ 12 w 17"/>
                    <a:gd name="T23" fmla="*/ 5 h 17"/>
                    <a:gd name="T24" fmla="*/ 16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16" y="0"/>
                      </a:moveTo>
                      <a:lnTo>
                        <a:pt x="12" y="0"/>
                      </a:lnTo>
                      <a:lnTo>
                        <a:pt x="12" y="5"/>
                      </a:lnTo>
                      <a:lnTo>
                        <a:pt x="9" y="8"/>
                      </a:lnTo>
                      <a:lnTo>
                        <a:pt x="6" y="13"/>
                      </a:lnTo>
                      <a:lnTo>
                        <a:pt x="0" y="16"/>
                      </a:lnTo>
                      <a:lnTo>
                        <a:pt x="6" y="13"/>
                      </a:lnTo>
                      <a:lnTo>
                        <a:pt x="9" y="13"/>
                      </a:lnTo>
                      <a:lnTo>
                        <a:pt x="12" y="13"/>
                      </a:lnTo>
                      <a:lnTo>
                        <a:pt x="9" y="13"/>
                      </a:lnTo>
                      <a:lnTo>
                        <a:pt x="9" y="10"/>
                      </a:lnTo>
                      <a:lnTo>
                        <a:pt x="12" y="5"/>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25" name="Freeform 221"/>
                <p:cNvSpPr>
                  <a:spLocks/>
                </p:cNvSpPr>
                <p:nvPr/>
              </p:nvSpPr>
              <p:spPr bwMode="auto">
                <a:xfrm>
                  <a:off x="783" y="2157"/>
                  <a:ext cx="18" cy="17"/>
                </a:xfrm>
                <a:custGeom>
                  <a:avLst/>
                  <a:gdLst>
                    <a:gd name="T0" fmla="*/ 17 w 18"/>
                    <a:gd name="T1" fmla="*/ 0 h 17"/>
                    <a:gd name="T2" fmla="*/ 17 w 18"/>
                    <a:gd name="T3" fmla="*/ 8 h 17"/>
                    <a:gd name="T4" fmla="*/ 17 w 18"/>
                    <a:gd name="T5" fmla="*/ 16 h 17"/>
                    <a:gd name="T6" fmla="*/ 0 w 18"/>
                    <a:gd name="T7" fmla="*/ 8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17" y="8"/>
                      </a:lnTo>
                      <a:lnTo>
                        <a:pt x="17" y="16"/>
                      </a:lnTo>
                      <a:lnTo>
                        <a:pt x="0" y="8"/>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297" name="Group 222"/>
              <p:cNvGrpSpPr>
                <a:grpSpLocks/>
              </p:cNvGrpSpPr>
              <p:nvPr/>
            </p:nvGrpSpPr>
            <p:grpSpPr bwMode="auto">
              <a:xfrm>
                <a:off x="681" y="2163"/>
                <a:ext cx="65" cy="66"/>
                <a:chOff x="681" y="2163"/>
                <a:chExt cx="65" cy="66"/>
              </a:xfrm>
            </p:grpSpPr>
            <p:grpSp>
              <p:nvGrpSpPr>
                <p:cNvPr id="3298" name="Group 223"/>
                <p:cNvGrpSpPr>
                  <a:grpSpLocks/>
                </p:cNvGrpSpPr>
                <p:nvPr/>
              </p:nvGrpSpPr>
              <p:grpSpPr bwMode="auto">
                <a:xfrm>
                  <a:off x="689" y="2183"/>
                  <a:ext cx="29" cy="23"/>
                  <a:chOff x="689" y="2183"/>
                  <a:chExt cx="29" cy="23"/>
                </a:xfrm>
              </p:grpSpPr>
              <p:sp>
                <p:nvSpPr>
                  <p:cNvPr id="3312" name="Freeform 224"/>
                  <p:cNvSpPr>
                    <a:spLocks/>
                  </p:cNvSpPr>
                  <p:nvPr/>
                </p:nvSpPr>
                <p:spPr bwMode="auto">
                  <a:xfrm>
                    <a:off x="689" y="2183"/>
                    <a:ext cx="23" cy="17"/>
                  </a:xfrm>
                  <a:custGeom>
                    <a:avLst/>
                    <a:gdLst>
                      <a:gd name="T0" fmla="*/ 20 w 23"/>
                      <a:gd name="T1" fmla="*/ 0 h 17"/>
                      <a:gd name="T2" fmla="*/ 15 w 23"/>
                      <a:gd name="T3" fmla="*/ 3 h 17"/>
                      <a:gd name="T4" fmla="*/ 11 w 23"/>
                      <a:gd name="T5" fmla="*/ 4 h 17"/>
                      <a:gd name="T6" fmla="*/ 8 w 23"/>
                      <a:gd name="T7" fmla="*/ 4 h 17"/>
                      <a:gd name="T8" fmla="*/ 7 w 23"/>
                      <a:gd name="T9" fmla="*/ 4 h 17"/>
                      <a:gd name="T10" fmla="*/ 3 w 23"/>
                      <a:gd name="T11" fmla="*/ 4 h 17"/>
                      <a:gd name="T12" fmla="*/ 2 w 23"/>
                      <a:gd name="T13" fmla="*/ 6 h 17"/>
                      <a:gd name="T14" fmla="*/ 0 w 23"/>
                      <a:gd name="T15" fmla="*/ 6 h 17"/>
                      <a:gd name="T16" fmla="*/ 1 w 23"/>
                      <a:gd name="T17" fmla="*/ 9 h 17"/>
                      <a:gd name="T18" fmla="*/ 3 w 23"/>
                      <a:gd name="T19" fmla="*/ 11 h 17"/>
                      <a:gd name="T20" fmla="*/ 5 w 23"/>
                      <a:gd name="T21" fmla="*/ 12 h 17"/>
                      <a:gd name="T22" fmla="*/ 7 w 23"/>
                      <a:gd name="T23" fmla="*/ 14 h 17"/>
                      <a:gd name="T24" fmla="*/ 10 w 23"/>
                      <a:gd name="T25" fmla="*/ 16 h 17"/>
                      <a:gd name="T26" fmla="*/ 11 w 23"/>
                      <a:gd name="T27" fmla="*/ 12 h 17"/>
                      <a:gd name="T28" fmla="*/ 13 w 23"/>
                      <a:gd name="T29" fmla="*/ 12 h 17"/>
                      <a:gd name="T30" fmla="*/ 15 w 23"/>
                      <a:gd name="T31" fmla="*/ 12 h 17"/>
                      <a:gd name="T32" fmla="*/ 18 w 23"/>
                      <a:gd name="T33" fmla="*/ 11 h 17"/>
                      <a:gd name="T34" fmla="*/ 21 w 23"/>
                      <a:gd name="T35" fmla="*/ 6 h 17"/>
                      <a:gd name="T36" fmla="*/ 22 w 23"/>
                      <a:gd name="T37" fmla="*/ 4 h 17"/>
                      <a:gd name="T38" fmla="*/ 21 w 23"/>
                      <a:gd name="T39" fmla="*/ 1 h 17"/>
                      <a:gd name="T40" fmla="*/ 20 w 23"/>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
                      <a:gd name="T64" fmla="*/ 0 h 17"/>
                      <a:gd name="T65" fmla="*/ 23 w 23"/>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 h="17">
                        <a:moveTo>
                          <a:pt x="20" y="0"/>
                        </a:moveTo>
                        <a:lnTo>
                          <a:pt x="15" y="3"/>
                        </a:lnTo>
                        <a:lnTo>
                          <a:pt x="11" y="4"/>
                        </a:lnTo>
                        <a:lnTo>
                          <a:pt x="8" y="4"/>
                        </a:lnTo>
                        <a:lnTo>
                          <a:pt x="7" y="4"/>
                        </a:lnTo>
                        <a:lnTo>
                          <a:pt x="3" y="4"/>
                        </a:lnTo>
                        <a:lnTo>
                          <a:pt x="2" y="6"/>
                        </a:lnTo>
                        <a:lnTo>
                          <a:pt x="0" y="6"/>
                        </a:lnTo>
                        <a:lnTo>
                          <a:pt x="1" y="9"/>
                        </a:lnTo>
                        <a:lnTo>
                          <a:pt x="3" y="11"/>
                        </a:lnTo>
                        <a:lnTo>
                          <a:pt x="5" y="12"/>
                        </a:lnTo>
                        <a:lnTo>
                          <a:pt x="7" y="14"/>
                        </a:lnTo>
                        <a:lnTo>
                          <a:pt x="10" y="16"/>
                        </a:lnTo>
                        <a:lnTo>
                          <a:pt x="11" y="12"/>
                        </a:lnTo>
                        <a:lnTo>
                          <a:pt x="13" y="12"/>
                        </a:lnTo>
                        <a:lnTo>
                          <a:pt x="15" y="12"/>
                        </a:lnTo>
                        <a:lnTo>
                          <a:pt x="18" y="11"/>
                        </a:lnTo>
                        <a:lnTo>
                          <a:pt x="21" y="6"/>
                        </a:lnTo>
                        <a:lnTo>
                          <a:pt x="22" y="4"/>
                        </a:lnTo>
                        <a:lnTo>
                          <a:pt x="21" y="1"/>
                        </a:lnTo>
                        <a:lnTo>
                          <a:pt x="20"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313" name="Freeform 225"/>
                  <p:cNvSpPr>
                    <a:spLocks/>
                  </p:cNvSpPr>
                  <p:nvPr/>
                </p:nvSpPr>
                <p:spPr bwMode="auto">
                  <a:xfrm>
                    <a:off x="700" y="2189"/>
                    <a:ext cx="18" cy="17"/>
                  </a:xfrm>
                  <a:custGeom>
                    <a:avLst/>
                    <a:gdLst>
                      <a:gd name="T0" fmla="*/ 17 w 18"/>
                      <a:gd name="T1" fmla="*/ 16 h 17"/>
                      <a:gd name="T2" fmla="*/ 17 w 18"/>
                      <a:gd name="T3" fmla="*/ 0 h 17"/>
                      <a:gd name="T4" fmla="*/ 0 w 18"/>
                      <a:gd name="T5" fmla="*/ 16 h 17"/>
                      <a:gd name="T6" fmla="*/ 17 w 18"/>
                      <a:gd name="T7" fmla="*/ 16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17" y="16"/>
                        </a:moveTo>
                        <a:lnTo>
                          <a:pt x="17" y="0"/>
                        </a:lnTo>
                        <a:lnTo>
                          <a:pt x="0" y="16"/>
                        </a:lnTo>
                        <a:lnTo>
                          <a:pt x="17"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299" name="Freeform 226"/>
                <p:cNvSpPr>
                  <a:spLocks/>
                </p:cNvSpPr>
                <p:nvPr/>
              </p:nvSpPr>
              <p:spPr bwMode="auto">
                <a:xfrm>
                  <a:off x="691" y="2163"/>
                  <a:ext cx="55" cy="66"/>
                </a:xfrm>
                <a:custGeom>
                  <a:avLst/>
                  <a:gdLst>
                    <a:gd name="T0" fmla="*/ 0 w 55"/>
                    <a:gd name="T1" fmla="*/ 0 h 66"/>
                    <a:gd name="T2" fmla="*/ 2 w 55"/>
                    <a:gd name="T3" fmla="*/ 5 h 66"/>
                    <a:gd name="T4" fmla="*/ 4 w 55"/>
                    <a:gd name="T5" fmla="*/ 12 h 66"/>
                    <a:gd name="T6" fmla="*/ 5 w 55"/>
                    <a:gd name="T7" fmla="*/ 18 h 66"/>
                    <a:gd name="T8" fmla="*/ 9 w 55"/>
                    <a:gd name="T9" fmla="*/ 48 h 66"/>
                    <a:gd name="T10" fmla="*/ 54 w 55"/>
                    <a:gd name="T11" fmla="*/ 65 h 66"/>
                    <a:gd name="T12" fmla="*/ 51 w 55"/>
                    <a:gd name="T13" fmla="*/ 57 h 66"/>
                    <a:gd name="T14" fmla="*/ 49 w 55"/>
                    <a:gd name="T15" fmla="*/ 53 h 66"/>
                    <a:gd name="T16" fmla="*/ 48 w 55"/>
                    <a:gd name="T17" fmla="*/ 45 h 66"/>
                    <a:gd name="T18" fmla="*/ 48 w 55"/>
                    <a:gd name="T19" fmla="*/ 37 h 66"/>
                    <a:gd name="T20" fmla="*/ 48 w 55"/>
                    <a:gd name="T21" fmla="*/ 32 h 66"/>
                    <a:gd name="T22" fmla="*/ 50 w 55"/>
                    <a:gd name="T23" fmla="*/ 23 h 66"/>
                    <a:gd name="T24" fmla="*/ 51 w 55"/>
                    <a:gd name="T25" fmla="*/ 14 h 66"/>
                    <a:gd name="T26" fmla="*/ 0 w 55"/>
                    <a:gd name="T27" fmla="*/ 0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5"/>
                    <a:gd name="T43" fmla="*/ 0 h 66"/>
                    <a:gd name="T44" fmla="*/ 55 w 55"/>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5" h="66">
                      <a:moveTo>
                        <a:pt x="0" y="0"/>
                      </a:moveTo>
                      <a:lnTo>
                        <a:pt x="2" y="5"/>
                      </a:lnTo>
                      <a:lnTo>
                        <a:pt x="4" y="12"/>
                      </a:lnTo>
                      <a:lnTo>
                        <a:pt x="5" y="18"/>
                      </a:lnTo>
                      <a:lnTo>
                        <a:pt x="9" y="48"/>
                      </a:lnTo>
                      <a:lnTo>
                        <a:pt x="54" y="65"/>
                      </a:lnTo>
                      <a:lnTo>
                        <a:pt x="51" y="57"/>
                      </a:lnTo>
                      <a:lnTo>
                        <a:pt x="49" y="53"/>
                      </a:lnTo>
                      <a:lnTo>
                        <a:pt x="48" y="45"/>
                      </a:lnTo>
                      <a:lnTo>
                        <a:pt x="48" y="37"/>
                      </a:lnTo>
                      <a:lnTo>
                        <a:pt x="48" y="32"/>
                      </a:lnTo>
                      <a:lnTo>
                        <a:pt x="50" y="23"/>
                      </a:lnTo>
                      <a:lnTo>
                        <a:pt x="51" y="14"/>
                      </a:lnTo>
                      <a:lnTo>
                        <a:pt x="0" y="0"/>
                      </a:lnTo>
                    </a:path>
                  </a:pathLst>
                </a:custGeom>
                <a:solidFill>
                  <a:srgbClr val="FFFFFF"/>
                </a:solidFill>
                <a:ln w="12699" cap="rnd">
                  <a:solidFill>
                    <a:srgbClr val="000000"/>
                  </a:solidFill>
                  <a:round/>
                  <a:headEnd type="none" w="sm" len="sm"/>
                  <a:tailEnd type="none" w="sm" len="sm"/>
                </a:ln>
              </p:spPr>
              <p:txBody>
                <a:bodyPr/>
                <a:lstStyle/>
                <a:p>
                  <a:endParaRPr lang="ru-RU"/>
                </a:p>
              </p:txBody>
            </p:sp>
            <p:grpSp>
              <p:nvGrpSpPr>
                <p:cNvPr id="3300" name="Group 227"/>
                <p:cNvGrpSpPr>
                  <a:grpSpLocks/>
                </p:cNvGrpSpPr>
                <p:nvPr/>
              </p:nvGrpSpPr>
              <p:grpSpPr bwMode="auto">
                <a:xfrm>
                  <a:off x="681" y="2186"/>
                  <a:ext cx="45" cy="39"/>
                  <a:chOff x="681" y="2186"/>
                  <a:chExt cx="45" cy="39"/>
                </a:xfrm>
              </p:grpSpPr>
              <p:sp>
                <p:nvSpPr>
                  <p:cNvPr id="3301" name="Freeform 228"/>
                  <p:cNvSpPr>
                    <a:spLocks/>
                  </p:cNvSpPr>
                  <p:nvPr/>
                </p:nvSpPr>
                <p:spPr bwMode="auto">
                  <a:xfrm>
                    <a:off x="681" y="2186"/>
                    <a:ext cx="42" cy="25"/>
                  </a:xfrm>
                  <a:custGeom>
                    <a:avLst/>
                    <a:gdLst>
                      <a:gd name="T0" fmla="*/ 10 w 42"/>
                      <a:gd name="T1" fmla="*/ 0 h 25"/>
                      <a:gd name="T2" fmla="*/ 8 w 42"/>
                      <a:gd name="T3" fmla="*/ 0 h 25"/>
                      <a:gd name="T4" fmla="*/ 6 w 42"/>
                      <a:gd name="T5" fmla="*/ 0 h 25"/>
                      <a:gd name="T6" fmla="*/ 4 w 42"/>
                      <a:gd name="T7" fmla="*/ 0 h 25"/>
                      <a:gd name="T8" fmla="*/ 2 w 42"/>
                      <a:gd name="T9" fmla="*/ 0 h 25"/>
                      <a:gd name="T10" fmla="*/ 1 w 42"/>
                      <a:gd name="T11" fmla="*/ 3 h 25"/>
                      <a:gd name="T12" fmla="*/ 0 w 42"/>
                      <a:gd name="T13" fmla="*/ 4 h 25"/>
                      <a:gd name="T14" fmla="*/ 0 w 42"/>
                      <a:gd name="T15" fmla="*/ 6 h 25"/>
                      <a:gd name="T16" fmla="*/ 0 w 42"/>
                      <a:gd name="T17" fmla="*/ 8 h 25"/>
                      <a:gd name="T18" fmla="*/ 0 w 42"/>
                      <a:gd name="T19" fmla="*/ 9 h 25"/>
                      <a:gd name="T20" fmla="*/ 1 w 42"/>
                      <a:gd name="T21" fmla="*/ 11 h 25"/>
                      <a:gd name="T22" fmla="*/ 2 w 42"/>
                      <a:gd name="T23" fmla="*/ 12 h 25"/>
                      <a:gd name="T24" fmla="*/ 6 w 42"/>
                      <a:gd name="T25" fmla="*/ 15 h 25"/>
                      <a:gd name="T26" fmla="*/ 6 w 42"/>
                      <a:gd name="T27" fmla="*/ 16 h 25"/>
                      <a:gd name="T28" fmla="*/ 7 w 42"/>
                      <a:gd name="T29" fmla="*/ 17 h 25"/>
                      <a:gd name="T30" fmla="*/ 8 w 42"/>
                      <a:gd name="T31" fmla="*/ 18 h 25"/>
                      <a:gd name="T32" fmla="*/ 9 w 42"/>
                      <a:gd name="T33" fmla="*/ 21 h 25"/>
                      <a:gd name="T34" fmla="*/ 10 w 42"/>
                      <a:gd name="T35" fmla="*/ 22 h 25"/>
                      <a:gd name="T36" fmla="*/ 14 w 42"/>
                      <a:gd name="T37" fmla="*/ 22 h 25"/>
                      <a:gd name="T38" fmla="*/ 16 w 42"/>
                      <a:gd name="T39" fmla="*/ 23 h 25"/>
                      <a:gd name="T40" fmla="*/ 18 w 42"/>
                      <a:gd name="T41" fmla="*/ 23 h 25"/>
                      <a:gd name="T42" fmla="*/ 22 w 42"/>
                      <a:gd name="T43" fmla="*/ 24 h 25"/>
                      <a:gd name="T44" fmla="*/ 24 w 42"/>
                      <a:gd name="T45" fmla="*/ 24 h 25"/>
                      <a:gd name="T46" fmla="*/ 26 w 42"/>
                      <a:gd name="T47" fmla="*/ 24 h 25"/>
                      <a:gd name="T48" fmla="*/ 29 w 42"/>
                      <a:gd name="T49" fmla="*/ 24 h 25"/>
                      <a:gd name="T50" fmla="*/ 30 w 42"/>
                      <a:gd name="T51" fmla="*/ 23 h 25"/>
                      <a:gd name="T52" fmla="*/ 31 w 42"/>
                      <a:gd name="T53" fmla="*/ 22 h 25"/>
                      <a:gd name="T54" fmla="*/ 33 w 42"/>
                      <a:gd name="T55" fmla="*/ 21 h 25"/>
                      <a:gd name="T56" fmla="*/ 34 w 42"/>
                      <a:gd name="T57" fmla="*/ 21 h 25"/>
                      <a:gd name="T58" fmla="*/ 35 w 42"/>
                      <a:gd name="T59" fmla="*/ 20 h 25"/>
                      <a:gd name="T60" fmla="*/ 36 w 42"/>
                      <a:gd name="T61" fmla="*/ 18 h 25"/>
                      <a:gd name="T62" fmla="*/ 38 w 42"/>
                      <a:gd name="T63" fmla="*/ 18 h 25"/>
                      <a:gd name="T64" fmla="*/ 39 w 42"/>
                      <a:gd name="T65" fmla="*/ 18 h 25"/>
                      <a:gd name="T66" fmla="*/ 41 w 42"/>
                      <a:gd name="T67" fmla="*/ 16 h 25"/>
                      <a:gd name="T68" fmla="*/ 39 w 42"/>
                      <a:gd name="T69" fmla="*/ 15 h 25"/>
                      <a:gd name="T70" fmla="*/ 38 w 42"/>
                      <a:gd name="T71" fmla="*/ 15 h 25"/>
                      <a:gd name="T72" fmla="*/ 19 w 42"/>
                      <a:gd name="T73" fmla="*/ 12 h 25"/>
                      <a:gd name="T74" fmla="*/ 26 w 42"/>
                      <a:gd name="T75" fmla="*/ 12 h 25"/>
                      <a:gd name="T76" fmla="*/ 28 w 42"/>
                      <a:gd name="T77" fmla="*/ 12 h 25"/>
                      <a:gd name="T78" fmla="*/ 30 w 42"/>
                      <a:gd name="T79" fmla="*/ 12 h 25"/>
                      <a:gd name="T80" fmla="*/ 33 w 42"/>
                      <a:gd name="T81" fmla="*/ 12 h 25"/>
                      <a:gd name="T82" fmla="*/ 36 w 42"/>
                      <a:gd name="T83" fmla="*/ 12 h 25"/>
                      <a:gd name="T84" fmla="*/ 38 w 42"/>
                      <a:gd name="T85" fmla="*/ 12 h 25"/>
                      <a:gd name="T86" fmla="*/ 38 w 42"/>
                      <a:gd name="T87" fmla="*/ 11 h 25"/>
                      <a:gd name="T88" fmla="*/ 39 w 42"/>
                      <a:gd name="T89" fmla="*/ 10 h 25"/>
                      <a:gd name="T90" fmla="*/ 39 w 42"/>
                      <a:gd name="T91" fmla="*/ 9 h 25"/>
                      <a:gd name="T92" fmla="*/ 38 w 42"/>
                      <a:gd name="T93" fmla="*/ 8 h 25"/>
                      <a:gd name="T94" fmla="*/ 34 w 42"/>
                      <a:gd name="T95" fmla="*/ 8 h 25"/>
                      <a:gd name="T96" fmla="*/ 30 w 42"/>
                      <a:gd name="T97" fmla="*/ 8 h 25"/>
                      <a:gd name="T98" fmla="*/ 26 w 42"/>
                      <a:gd name="T99" fmla="*/ 8 h 25"/>
                      <a:gd name="T100" fmla="*/ 22 w 42"/>
                      <a:gd name="T101" fmla="*/ 8 h 25"/>
                      <a:gd name="T102" fmla="*/ 17 w 42"/>
                      <a:gd name="T103" fmla="*/ 6 h 25"/>
                      <a:gd name="T104" fmla="*/ 14 w 42"/>
                      <a:gd name="T105" fmla="*/ 5 h 25"/>
                      <a:gd name="T106" fmla="*/ 12 w 42"/>
                      <a:gd name="T107" fmla="*/ 4 h 25"/>
                      <a:gd name="T108" fmla="*/ 11 w 42"/>
                      <a:gd name="T109" fmla="*/ 2 h 25"/>
                      <a:gd name="T110" fmla="*/ 11 w 42"/>
                      <a:gd name="T111" fmla="*/ 1 h 25"/>
                      <a:gd name="T112" fmla="*/ 14 w 42"/>
                      <a:gd name="T113" fmla="*/ 0 h 25"/>
                      <a:gd name="T114" fmla="*/ 12 w 42"/>
                      <a:gd name="T115" fmla="*/ 0 h 25"/>
                      <a:gd name="T116" fmla="*/ 10 w 42"/>
                      <a:gd name="T117" fmla="*/ 0 h 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2"/>
                      <a:gd name="T178" fmla="*/ 0 h 25"/>
                      <a:gd name="T179" fmla="*/ 42 w 42"/>
                      <a:gd name="T180" fmla="*/ 25 h 2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2" h="25">
                        <a:moveTo>
                          <a:pt x="10" y="0"/>
                        </a:moveTo>
                        <a:lnTo>
                          <a:pt x="8" y="0"/>
                        </a:lnTo>
                        <a:lnTo>
                          <a:pt x="6" y="0"/>
                        </a:lnTo>
                        <a:lnTo>
                          <a:pt x="4" y="0"/>
                        </a:lnTo>
                        <a:lnTo>
                          <a:pt x="2" y="0"/>
                        </a:lnTo>
                        <a:lnTo>
                          <a:pt x="1" y="3"/>
                        </a:lnTo>
                        <a:lnTo>
                          <a:pt x="0" y="4"/>
                        </a:lnTo>
                        <a:lnTo>
                          <a:pt x="0" y="6"/>
                        </a:lnTo>
                        <a:lnTo>
                          <a:pt x="0" y="8"/>
                        </a:lnTo>
                        <a:lnTo>
                          <a:pt x="0" y="9"/>
                        </a:lnTo>
                        <a:lnTo>
                          <a:pt x="1" y="11"/>
                        </a:lnTo>
                        <a:lnTo>
                          <a:pt x="2" y="12"/>
                        </a:lnTo>
                        <a:lnTo>
                          <a:pt x="6" y="15"/>
                        </a:lnTo>
                        <a:lnTo>
                          <a:pt x="6" y="16"/>
                        </a:lnTo>
                        <a:lnTo>
                          <a:pt x="7" y="17"/>
                        </a:lnTo>
                        <a:lnTo>
                          <a:pt x="8" y="18"/>
                        </a:lnTo>
                        <a:lnTo>
                          <a:pt x="9" y="21"/>
                        </a:lnTo>
                        <a:lnTo>
                          <a:pt x="10" y="22"/>
                        </a:lnTo>
                        <a:lnTo>
                          <a:pt x="14" y="22"/>
                        </a:lnTo>
                        <a:lnTo>
                          <a:pt x="16" y="23"/>
                        </a:lnTo>
                        <a:lnTo>
                          <a:pt x="18" y="23"/>
                        </a:lnTo>
                        <a:lnTo>
                          <a:pt x="22" y="24"/>
                        </a:lnTo>
                        <a:lnTo>
                          <a:pt x="24" y="24"/>
                        </a:lnTo>
                        <a:lnTo>
                          <a:pt x="26" y="24"/>
                        </a:lnTo>
                        <a:lnTo>
                          <a:pt x="29" y="24"/>
                        </a:lnTo>
                        <a:lnTo>
                          <a:pt x="30" y="23"/>
                        </a:lnTo>
                        <a:lnTo>
                          <a:pt x="31" y="22"/>
                        </a:lnTo>
                        <a:lnTo>
                          <a:pt x="33" y="21"/>
                        </a:lnTo>
                        <a:lnTo>
                          <a:pt x="34" y="21"/>
                        </a:lnTo>
                        <a:lnTo>
                          <a:pt x="35" y="20"/>
                        </a:lnTo>
                        <a:lnTo>
                          <a:pt x="36" y="18"/>
                        </a:lnTo>
                        <a:lnTo>
                          <a:pt x="38" y="18"/>
                        </a:lnTo>
                        <a:lnTo>
                          <a:pt x="39" y="18"/>
                        </a:lnTo>
                        <a:lnTo>
                          <a:pt x="41" y="16"/>
                        </a:lnTo>
                        <a:lnTo>
                          <a:pt x="39" y="15"/>
                        </a:lnTo>
                        <a:lnTo>
                          <a:pt x="38" y="15"/>
                        </a:lnTo>
                        <a:lnTo>
                          <a:pt x="19" y="12"/>
                        </a:lnTo>
                        <a:lnTo>
                          <a:pt x="26" y="12"/>
                        </a:lnTo>
                        <a:lnTo>
                          <a:pt x="28" y="12"/>
                        </a:lnTo>
                        <a:lnTo>
                          <a:pt x="30" y="12"/>
                        </a:lnTo>
                        <a:lnTo>
                          <a:pt x="33" y="12"/>
                        </a:lnTo>
                        <a:lnTo>
                          <a:pt x="36" y="12"/>
                        </a:lnTo>
                        <a:lnTo>
                          <a:pt x="38" y="12"/>
                        </a:lnTo>
                        <a:lnTo>
                          <a:pt x="38" y="11"/>
                        </a:lnTo>
                        <a:lnTo>
                          <a:pt x="39" y="10"/>
                        </a:lnTo>
                        <a:lnTo>
                          <a:pt x="39" y="9"/>
                        </a:lnTo>
                        <a:lnTo>
                          <a:pt x="38" y="8"/>
                        </a:lnTo>
                        <a:lnTo>
                          <a:pt x="34" y="8"/>
                        </a:lnTo>
                        <a:lnTo>
                          <a:pt x="30" y="8"/>
                        </a:lnTo>
                        <a:lnTo>
                          <a:pt x="26" y="8"/>
                        </a:lnTo>
                        <a:lnTo>
                          <a:pt x="22" y="8"/>
                        </a:lnTo>
                        <a:lnTo>
                          <a:pt x="17" y="6"/>
                        </a:lnTo>
                        <a:lnTo>
                          <a:pt x="14" y="5"/>
                        </a:lnTo>
                        <a:lnTo>
                          <a:pt x="12" y="4"/>
                        </a:lnTo>
                        <a:lnTo>
                          <a:pt x="11" y="2"/>
                        </a:lnTo>
                        <a:lnTo>
                          <a:pt x="11" y="1"/>
                        </a:lnTo>
                        <a:lnTo>
                          <a:pt x="14" y="0"/>
                        </a:lnTo>
                        <a:lnTo>
                          <a:pt x="12" y="0"/>
                        </a:lnTo>
                        <a:lnTo>
                          <a:pt x="10"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302" name="Freeform 229"/>
                  <p:cNvSpPr>
                    <a:spLocks/>
                  </p:cNvSpPr>
                  <p:nvPr/>
                </p:nvSpPr>
                <p:spPr bwMode="auto">
                  <a:xfrm>
                    <a:off x="716" y="2196"/>
                    <a:ext cx="1" cy="17"/>
                  </a:xfrm>
                  <a:custGeom>
                    <a:avLst/>
                    <a:gdLst>
                      <a:gd name="T0" fmla="*/ 0 w 1"/>
                      <a:gd name="T1" fmla="*/ 0 h 17"/>
                      <a:gd name="T2" fmla="*/ 0 w 1"/>
                      <a:gd name="T3" fmla="*/ 0 h 17"/>
                      <a:gd name="T4" fmla="*/ 0 w 1"/>
                      <a:gd name="T5" fmla="*/ 16 h 17"/>
                      <a:gd name="T6" fmla="*/ 0 w 1"/>
                      <a:gd name="T7" fmla="*/ 0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0"/>
                        </a:moveTo>
                        <a:lnTo>
                          <a:pt x="0" y="0"/>
                        </a:ln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3" name="Freeform 230"/>
                  <p:cNvSpPr>
                    <a:spLocks/>
                  </p:cNvSpPr>
                  <p:nvPr/>
                </p:nvSpPr>
                <p:spPr bwMode="auto">
                  <a:xfrm>
                    <a:off x="717" y="2202"/>
                    <a:ext cx="1" cy="17"/>
                  </a:xfrm>
                  <a:custGeom>
                    <a:avLst/>
                    <a:gdLst>
                      <a:gd name="T0" fmla="*/ 0 w 1"/>
                      <a:gd name="T1" fmla="*/ 0 h 17"/>
                      <a:gd name="T2" fmla="*/ 0 w 1"/>
                      <a:gd name="T3" fmla="*/ 8 h 17"/>
                      <a:gd name="T4" fmla="*/ 0 w 1"/>
                      <a:gd name="T5" fmla="*/ 16 h 17"/>
                      <a:gd name="T6" fmla="*/ 0 w 1"/>
                      <a:gd name="T7" fmla="*/ 8 h 17"/>
                      <a:gd name="T8" fmla="*/ 0 w 1"/>
                      <a:gd name="T9" fmla="*/ 0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0"/>
                        </a:moveTo>
                        <a:lnTo>
                          <a:pt x="0" y="8"/>
                        </a:lnTo>
                        <a:lnTo>
                          <a:pt x="0" y="16"/>
                        </a:lnTo>
                        <a:lnTo>
                          <a:pt x="0"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4" name="Freeform 231"/>
                  <p:cNvSpPr>
                    <a:spLocks/>
                  </p:cNvSpPr>
                  <p:nvPr/>
                </p:nvSpPr>
                <p:spPr bwMode="auto">
                  <a:xfrm>
                    <a:off x="714" y="2206"/>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5" name="Freeform 232"/>
                  <p:cNvSpPr>
                    <a:spLocks/>
                  </p:cNvSpPr>
                  <p:nvPr/>
                </p:nvSpPr>
                <p:spPr bwMode="auto">
                  <a:xfrm>
                    <a:off x="696" y="2207"/>
                    <a:ext cx="18" cy="17"/>
                  </a:xfrm>
                  <a:custGeom>
                    <a:avLst/>
                    <a:gdLst>
                      <a:gd name="T0" fmla="*/ 17 w 18"/>
                      <a:gd name="T1" fmla="*/ 16 h 17"/>
                      <a:gd name="T2" fmla="*/ 12 w 18"/>
                      <a:gd name="T3" fmla="*/ 16 h 17"/>
                      <a:gd name="T4" fmla="*/ 4 w 18"/>
                      <a:gd name="T5" fmla="*/ 0 h 17"/>
                      <a:gd name="T6" fmla="*/ 0 w 18"/>
                      <a:gd name="T7" fmla="*/ 0 h 17"/>
                      <a:gd name="T8" fmla="*/ 6 w 18"/>
                      <a:gd name="T9" fmla="*/ 16 h 17"/>
                      <a:gd name="T10" fmla="*/ 12 w 18"/>
                      <a:gd name="T11" fmla="*/ 16 h 17"/>
                      <a:gd name="T12" fmla="*/ 17 w 18"/>
                      <a:gd name="T13" fmla="*/ 16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16"/>
                        </a:moveTo>
                        <a:lnTo>
                          <a:pt x="12" y="16"/>
                        </a:lnTo>
                        <a:lnTo>
                          <a:pt x="4" y="0"/>
                        </a:lnTo>
                        <a:lnTo>
                          <a:pt x="0" y="0"/>
                        </a:lnTo>
                        <a:lnTo>
                          <a:pt x="6" y="16"/>
                        </a:lnTo>
                        <a:lnTo>
                          <a:pt x="12" y="16"/>
                        </a:lnTo>
                        <a:lnTo>
                          <a:pt x="17"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6" name="Freeform 233"/>
                  <p:cNvSpPr>
                    <a:spLocks/>
                  </p:cNvSpPr>
                  <p:nvPr/>
                </p:nvSpPr>
                <p:spPr bwMode="auto">
                  <a:xfrm>
                    <a:off x="695" y="2202"/>
                    <a:ext cx="23" cy="17"/>
                  </a:xfrm>
                  <a:custGeom>
                    <a:avLst/>
                    <a:gdLst>
                      <a:gd name="T0" fmla="*/ 22 w 23"/>
                      <a:gd name="T1" fmla="*/ 16 h 17"/>
                      <a:gd name="T2" fmla="*/ 22 w 23"/>
                      <a:gd name="T3" fmla="*/ 10 h 17"/>
                      <a:gd name="T4" fmla="*/ 19 w 23"/>
                      <a:gd name="T5" fmla="*/ 10 h 17"/>
                      <a:gd name="T6" fmla="*/ 16 w 23"/>
                      <a:gd name="T7" fmla="*/ 10 h 17"/>
                      <a:gd name="T8" fmla="*/ 12 w 23"/>
                      <a:gd name="T9" fmla="*/ 5 h 17"/>
                      <a:gd name="T10" fmla="*/ 9 w 23"/>
                      <a:gd name="T11" fmla="*/ 5 h 17"/>
                      <a:gd name="T12" fmla="*/ 5 w 23"/>
                      <a:gd name="T13" fmla="*/ 5 h 17"/>
                      <a:gd name="T14" fmla="*/ 2 w 23"/>
                      <a:gd name="T15" fmla="*/ 0 h 17"/>
                      <a:gd name="T16" fmla="*/ 0 w 23"/>
                      <a:gd name="T17" fmla="*/ 5 h 17"/>
                      <a:gd name="T18" fmla="*/ 3 w 23"/>
                      <a:gd name="T19" fmla="*/ 5 h 17"/>
                      <a:gd name="T20" fmla="*/ 6 w 23"/>
                      <a:gd name="T21" fmla="*/ 5 h 17"/>
                      <a:gd name="T22" fmla="*/ 9 w 23"/>
                      <a:gd name="T23" fmla="*/ 5 h 17"/>
                      <a:gd name="T24" fmla="*/ 11 w 23"/>
                      <a:gd name="T25" fmla="*/ 10 h 17"/>
                      <a:gd name="T26" fmla="*/ 13 w 23"/>
                      <a:gd name="T27" fmla="*/ 10 h 17"/>
                      <a:gd name="T28" fmla="*/ 14 w 23"/>
                      <a:gd name="T29" fmla="*/ 10 h 17"/>
                      <a:gd name="T30" fmla="*/ 16 w 23"/>
                      <a:gd name="T31" fmla="*/ 10 h 17"/>
                      <a:gd name="T32" fmla="*/ 17 w 23"/>
                      <a:gd name="T33" fmla="*/ 10 h 17"/>
                      <a:gd name="T34" fmla="*/ 22 w 23"/>
                      <a:gd name="T35" fmla="*/ 16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
                      <a:gd name="T55" fmla="*/ 0 h 17"/>
                      <a:gd name="T56" fmla="*/ 23 w 23"/>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 h="17">
                        <a:moveTo>
                          <a:pt x="22" y="16"/>
                        </a:moveTo>
                        <a:lnTo>
                          <a:pt x="22" y="10"/>
                        </a:lnTo>
                        <a:lnTo>
                          <a:pt x="19" y="10"/>
                        </a:lnTo>
                        <a:lnTo>
                          <a:pt x="16" y="10"/>
                        </a:lnTo>
                        <a:lnTo>
                          <a:pt x="12" y="5"/>
                        </a:lnTo>
                        <a:lnTo>
                          <a:pt x="9" y="5"/>
                        </a:lnTo>
                        <a:lnTo>
                          <a:pt x="5" y="5"/>
                        </a:lnTo>
                        <a:lnTo>
                          <a:pt x="2" y="0"/>
                        </a:lnTo>
                        <a:lnTo>
                          <a:pt x="0" y="5"/>
                        </a:lnTo>
                        <a:lnTo>
                          <a:pt x="3" y="5"/>
                        </a:lnTo>
                        <a:lnTo>
                          <a:pt x="6" y="5"/>
                        </a:lnTo>
                        <a:lnTo>
                          <a:pt x="9" y="5"/>
                        </a:lnTo>
                        <a:lnTo>
                          <a:pt x="11" y="10"/>
                        </a:lnTo>
                        <a:lnTo>
                          <a:pt x="13" y="10"/>
                        </a:lnTo>
                        <a:lnTo>
                          <a:pt x="14" y="10"/>
                        </a:lnTo>
                        <a:lnTo>
                          <a:pt x="16" y="10"/>
                        </a:lnTo>
                        <a:lnTo>
                          <a:pt x="17" y="10"/>
                        </a:lnTo>
                        <a:lnTo>
                          <a:pt x="22"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7" name="Freeform 234"/>
                  <p:cNvSpPr>
                    <a:spLocks/>
                  </p:cNvSpPr>
                  <p:nvPr/>
                </p:nvSpPr>
                <p:spPr bwMode="auto">
                  <a:xfrm>
                    <a:off x="693" y="2196"/>
                    <a:ext cx="18" cy="1"/>
                  </a:xfrm>
                  <a:custGeom>
                    <a:avLst/>
                    <a:gdLst>
                      <a:gd name="T0" fmla="*/ 0 w 18"/>
                      <a:gd name="T1" fmla="*/ 0 h 1"/>
                      <a:gd name="T2" fmla="*/ 8 w 18"/>
                      <a:gd name="T3" fmla="*/ 0 h 1"/>
                      <a:gd name="T4" fmla="*/ 17 w 18"/>
                      <a:gd name="T5" fmla="*/ 0 h 1"/>
                      <a:gd name="T6" fmla="*/ 8 w 18"/>
                      <a:gd name="T7" fmla="*/ 0 h 1"/>
                      <a:gd name="T8" fmla="*/ 0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0" y="0"/>
                        </a:moveTo>
                        <a:lnTo>
                          <a:pt x="8" y="0"/>
                        </a:lnTo>
                        <a:lnTo>
                          <a:pt x="17" y="0"/>
                        </a:lnTo>
                        <a:lnTo>
                          <a:pt x="8"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8" name="Freeform 235"/>
                  <p:cNvSpPr>
                    <a:spLocks/>
                  </p:cNvSpPr>
                  <p:nvPr/>
                </p:nvSpPr>
                <p:spPr bwMode="auto">
                  <a:xfrm>
                    <a:off x="687" y="2191"/>
                    <a:ext cx="17" cy="17"/>
                  </a:xfrm>
                  <a:custGeom>
                    <a:avLst/>
                    <a:gdLst>
                      <a:gd name="T0" fmla="*/ 0 w 17"/>
                      <a:gd name="T1" fmla="*/ 0 h 17"/>
                      <a:gd name="T2" fmla="*/ 16 w 17"/>
                      <a:gd name="T3" fmla="*/ 10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10"/>
                        </a:lnTo>
                        <a:lnTo>
                          <a:pt x="16"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09" name="Freeform 236"/>
                  <p:cNvSpPr>
                    <a:spLocks/>
                  </p:cNvSpPr>
                  <p:nvPr/>
                </p:nvSpPr>
                <p:spPr bwMode="auto">
                  <a:xfrm>
                    <a:off x="689" y="2194"/>
                    <a:ext cx="17" cy="17"/>
                  </a:xfrm>
                  <a:custGeom>
                    <a:avLst/>
                    <a:gdLst>
                      <a:gd name="T0" fmla="*/ 16 w 17"/>
                      <a:gd name="T1" fmla="*/ 16 h 17"/>
                      <a:gd name="T2" fmla="*/ 16 w 17"/>
                      <a:gd name="T3" fmla="*/ 13 h 17"/>
                      <a:gd name="T4" fmla="*/ 0 w 17"/>
                      <a:gd name="T5" fmla="*/ 9 h 17"/>
                      <a:gd name="T6" fmla="*/ 0 w 17"/>
                      <a:gd name="T7" fmla="*/ 7 h 17"/>
                      <a:gd name="T8" fmla="*/ 16 w 17"/>
                      <a:gd name="T9" fmla="*/ 6 h 17"/>
                      <a:gd name="T10" fmla="*/ 0 w 17"/>
                      <a:gd name="T11" fmla="*/ 3 h 17"/>
                      <a:gd name="T12" fmla="*/ 16 w 17"/>
                      <a:gd name="T13" fmla="*/ 0 h 17"/>
                      <a:gd name="T14" fmla="*/ 16 w 17"/>
                      <a:gd name="T15" fmla="*/ 2 h 17"/>
                      <a:gd name="T16" fmla="*/ 16 w 17"/>
                      <a:gd name="T17" fmla="*/ 3 h 17"/>
                      <a:gd name="T18" fmla="*/ 16 w 17"/>
                      <a:gd name="T19" fmla="*/ 6 h 17"/>
                      <a:gd name="T20" fmla="*/ 16 w 17"/>
                      <a:gd name="T21" fmla="*/ 8 h 17"/>
                      <a:gd name="T22" fmla="*/ 16 w 17"/>
                      <a:gd name="T23" fmla="*/ 11 h 17"/>
                      <a:gd name="T24" fmla="*/ 16 w 17"/>
                      <a:gd name="T25" fmla="*/ 12 h 17"/>
                      <a:gd name="T26" fmla="*/ 16 w 17"/>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16" y="16"/>
                        </a:moveTo>
                        <a:lnTo>
                          <a:pt x="16" y="13"/>
                        </a:lnTo>
                        <a:lnTo>
                          <a:pt x="0" y="9"/>
                        </a:lnTo>
                        <a:lnTo>
                          <a:pt x="0" y="7"/>
                        </a:lnTo>
                        <a:lnTo>
                          <a:pt x="16" y="6"/>
                        </a:lnTo>
                        <a:lnTo>
                          <a:pt x="0" y="3"/>
                        </a:lnTo>
                        <a:lnTo>
                          <a:pt x="16" y="0"/>
                        </a:lnTo>
                        <a:lnTo>
                          <a:pt x="16" y="2"/>
                        </a:lnTo>
                        <a:lnTo>
                          <a:pt x="16" y="3"/>
                        </a:lnTo>
                        <a:lnTo>
                          <a:pt x="16" y="6"/>
                        </a:lnTo>
                        <a:lnTo>
                          <a:pt x="16" y="8"/>
                        </a:lnTo>
                        <a:lnTo>
                          <a:pt x="16" y="11"/>
                        </a:lnTo>
                        <a:lnTo>
                          <a:pt x="16" y="12"/>
                        </a:lnTo>
                        <a:lnTo>
                          <a:pt x="16"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0" name="Freeform 237"/>
                  <p:cNvSpPr>
                    <a:spLocks/>
                  </p:cNvSpPr>
                  <p:nvPr/>
                </p:nvSpPr>
                <p:spPr bwMode="auto">
                  <a:xfrm>
                    <a:off x="708" y="2208"/>
                    <a:ext cx="18" cy="1"/>
                  </a:xfrm>
                  <a:custGeom>
                    <a:avLst/>
                    <a:gdLst>
                      <a:gd name="T0" fmla="*/ 17 w 18"/>
                      <a:gd name="T1" fmla="*/ 0 h 1"/>
                      <a:gd name="T2" fmla="*/ 12 w 18"/>
                      <a:gd name="T3" fmla="*/ 0 h 1"/>
                      <a:gd name="T4" fmla="*/ 8 w 18"/>
                      <a:gd name="T5" fmla="*/ 0 h 1"/>
                      <a:gd name="T6" fmla="*/ 0 w 18"/>
                      <a:gd name="T7" fmla="*/ 0 h 1"/>
                      <a:gd name="T8" fmla="*/ 8 w 18"/>
                      <a:gd name="T9" fmla="*/ 0 h 1"/>
                      <a:gd name="T10" fmla="*/ 17 w 18"/>
                      <a:gd name="T11" fmla="*/ 0 h 1"/>
                      <a:gd name="T12" fmla="*/ 0 60000 65536"/>
                      <a:gd name="T13" fmla="*/ 0 60000 65536"/>
                      <a:gd name="T14" fmla="*/ 0 60000 65536"/>
                      <a:gd name="T15" fmla="*/ 0 60000 65536"/>
                      <a:gd name="T16" fmla="*/ 0 60000 65536"/>
                      <a:gd name="T17" fmla="*/ 0 60000 65536"/>
                      <a:gd name="T18" fmla="*/ 0 w 18"/>
                      <a:gd name="T19" fmla="*/ 0 h 1"/>
                      <a:gd name="T20" fmla="*/ 18 w 18"/>
                      <a:gd name="T21" fmla="*/ 1 h 1"/>
                    </a:gdLst>
                    <a:ahLst/>
                    <a:cxnLst>
                      <a:cxn ang="T12">
                        <a:pos x="T0" y="T1"/>
                      </a:cxn>
                      <a:cxn ang="T13">
                        <a:pos x="T2" y="T3"/>
                      </a:cxn>
                      <a:cxn ang="T14">
                        <a:pos x="T4" y="T5"/>
                      </a:cxn>
                      <a:cxn ang="T15">
                        <a:pos x="T6" y="T7"/>
                      </a:cxn>
                      <a:cxn ang="T16">
                        <a:pos x="T8" y="T9"/>
                      </a:cxn>
                      <a:cxn ang="T17">
                        <a:pos x="T10" y="T11"/>
                      </a:cxn>
                    </a:cxnLst>
                    <a:rect l="T18" t="T19" r="T20" b="T21"/>
                    <a:pathLst>
                      <a:path w="18" h="1">
                        <a:moveTo>
                          <a:pt x="17" y="0"/>
                        </a:moveTo>
                        <a:lnTo>
                          <a:pt x="12" y="0"/>
                        </a:lnTo>
                        <a:lnTo>
                          <a:pt x="8" y="0"/>
                        </a:lnTo>
                        <a:lnTo>
                          <a:pt x="0" y="0"/>
                        </a:lnTo>
                        <a:lnTo>
                          <a:pt x="8" y="0"/>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311" name="Freeform 238"/>
                  <p:cNvSpPr>
                    <a:spLocks/>
                  </p:cNvSpPr>
                  <p:nvPr/>
                </p:nvSpPr>
                <p:spPr bwMode="auto">
                  <a:xfrm>
                    <a:off x="710" y="2208"/>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grpSp>
          <p:nvGrpSpPr>
            <p:cNvPr id="3114" name="Group 239"/>
            <p:cNvGrpSpPr>
              <a:grpSpLocks/>
            </p:cNvGrpSpPr>
            <p:nvPr/>
          </p:nvGrpSpPr>
          <p:grpSpPr bwMode="auto">
            <a:xfrm>
              <a:off x="269" y="2278"/>
              <a:ext cx="626" cy="321"/>
              <a:chOff x="269" y="2278"/>
              <a:chExt cx="626" cy="321"/>
            </a:xfrm>
          </p:grpSpPr>
          <p:grpSp>
            <p:nvGrpSpPr>
              <p:cNvPr id="3286" name="Group 240"/>
              <p:cNvGrpSpPr>
                <a:grpSpLocks/>
              </p:cNvGrpSpPr>
              <p:nvPr/>
            </p:nvGrpSpPr>
            <p:grpSpPr bwMode="auto">
              <a:xfrm>
                <a:off x="503" y="2453"/>
                <a:ext cx="79" cy="146"/>
                <a:chOff x="503" y="2453"/>
                <a:chExt cx="79" cy="146"/>
              </a:xfrm>
            </p:grpSpPr>
            <p:sp>
              <p:nvSpPr>
                <p:cNvPr id="3291" name="Rectangle 241"/>
                <p:cNvSpPr>
                  <a:spLocks noChangeArrowheads="1"/>
                </p:cNvSpPr>
                <p:nvPr/>
              </p:nvSpPr>
              <p:spPr bwMode="auto">
                <a:xfrm>
                  <a:off x="503" y="2464"/>
                  <a:ext cx="49" cy="130"/>
                </a:xfrm>
                <a:prstGeom prst="rect">
                  <a:avLst/>
                </a:prstGeom>
                <a:solidFill>
                  <a:srgbClr val="402000"/>
                </a:solidFill>
                <a:ln w="12699">
                  <a:solidFill>
                    <a:srgbClr val="000000"/>
                  </a:solidFill>
                  <a:miter lim="800000"/>
                  <a:headEnd/>
                  <a:tailEnd/>
                </a:ln>
              </p:spPr>
              <p:txBody>
                <a:bodyPr wrap="none" anchor="ctr"/>
                <a:lstStyle/>
                <a:p>
                  <a:endParaRPr lang="ru-RU"/>
                </a:p>
              </p:txBody>
            </p:sp>
            <p:sp>
              <p:nvSpPr>
                <p:cNvPr id="3292" name="Freeform 242"/>
                <p:cNvSpPr>
                  <a:spLocks/>
                </p:cNvSpPr>
                <p:nvPr/>
              </p:nvSpPr>
              <p:spPr bwMode="auto">
                <a:xfrm>
                  <a:off x="556" y="2453"/>
                  <a:ext cx="26" cy="146"/>
                </a:xfrm>
                <a:custGeom>
                  <a:avLst/>
                  <a:gdLst>
                    <a:gd name="T0" fmla="*/ 0 w 26"/>
                    <a:gd name="T1" fmla="*/ 5 h 146"/>
                    <a:gd name="T2" fmla="*/ 0 w 26"/>
                    <a:gd name="T3" fmla="*/ 145 h 146"/>
                    <a:gd name="T4" fmla="*/ 25 w 26"/>
                    <a:gd name="T5" fmla="*/ 121 h 146"/>
                    <a:gd name="T6" fmla="*/ 25 w 26"/>
                    <a:gd name="T7" fmla="*/ 0 h 146"/>
                    <a:gd name="T8" fmla="*/ 0 w 26"/>
                    <a:gd name="T9" fmla="*/ 5 h 146"/>
                    <a:gd name="T10" fmla="*/ 0 60000 65536"/>
                    <a:gd name="T11" fmla="*/ 0 60000 65536"/>
                    <a:gd name="T12" fmla="*/ 0 60000 65536"/>
                    <a:gd name="T13" fmla="*/ 0 60000 65536"/>
                    <a:gd name="T14" fmla="*/ 0 60000 65536"/>
                    <a:gd name="T15" fmla="*/ 0 w 26"/>
                    <a:gd name="T16" fmla="*/ 0 h 146"/>
                    <a:gd name="T17" fmla="*/ 26 w 26"/>
                    <a:gd name="T18" fmla="*/ 146 h 146"/>
                  </a:gdLst>
                  <a:ahLst/>
                  <a:cxnLst>
                    <a:cxn ang="T10">
                      <a:pos x="T0" y="T1"/>
                    </a:cxn>
                    <a:cxn ang="T11">
                      <a:pos x="T2" y="T3"/>
                    </a:cxn>
                    <a:cxn ang="T12">
                      <a:pos x="T4" y="T5"/>
                    </a:cxn>
                    <a:cxn ang="T13">
                      <a:pos x="T6" y="T7"/>
                    </a:cxn>
                    <a:cxn ang="T14">
                      <a:pos x="T8" y="T9"/>
                    </a:cxn>
                  </a:cxnLst>
                  <a:rect l="T15" t="T16" r="T17" b="T18"/>
                  <a:pathLst>
                    <a:path w="26" h="146">
                      <a:moveTo>
                        <a:pt x="0" y="5"/>
                      </a:moveTo>
                      <a:lnTo>
                        <a:pt x="0" y="145"/>
                      </a:lnTo>
                      <a:lnTo>
                        <a:pt x="25" y="121"/>
                      </a:lnTo>
                      <a:lnTo>
                        <a:pt x="25" y="0"/>
                      </a:lnTo>
                      <a:lnTo>
                        <a:pt x="0" y="5"/>
                      </a:lnTo>
                    </a:path>
                  </a:pathLst>
                </a:custGeom>
                <a:solidFill>
                  <a:srgbClr val="201000"/>
                </a:solidFill>
                <a:ln w="12699" cap="rnd">
                  <a:solidFill>
                    <a:srgbClr val="000000"/>
                  </a:solidFill>
                  <a:round/>
                  <a:headEnd type="none" w="sm" len="sm"/>
                  <a:tailEnd type="none" w="sm" len="sm"/>
                </a:ln>
              </p:spPr>
              <p:txBody>
                <a:bodyPr/>
                <a:lstStyle/>
                <a:p>
                  <a:endParaRPr lang="ru-RU"/>
                </a:p>
              </p:txBody>
            </p:sp>
          </p:grpSp>
          <p:grpSp>
            <p:nvGrpSpPr>
              <p:cNvPr id="3287" name="Group 243"/>
              <p:cNvGrpSpPr>
                <a:grpSpLocks/>
              </p:cNvGrpSpPr>
              <p:nvPr/>
            </p:nvGrpSpPr>
            <p:grpSpPr bwMode="auto">
              <a:xfrm>
                <a:off x="269" y="2278"/>
                <a:ext cx="626" cy="192"/>
                <a:chOff x="269" y="2278"/>
                <a:chExt cx="626" cy="192"/>
              </a:xfrm>
            </p:grpSpPr>
            <p:sp>
              <p:nvSpPr>
                <p:cNvPr id="3288" name="Freeform 244"/>
                <p:cNvSpPr>
                  <a:spLocks/>
                </p:cNvSpPr>
                <p:nvPr/>
              </p:nvSpPr>
              <p:spPr bwMode="auto">
                <a:xfrm>
                  <a:off x="269" y="2278"/>
                  <a:ext cx="626" cy="176"/>
                </a:xfrm>
                <a:custGeom>
                  <a:avLst/>
                  <a:gdLst>
                    <a:gd name="T0" fmla="*/ 318 w 626"/>
                    <a:gd name="T1" fmla="*/ 0 h 176"/>
                    <a:gd name="T2" fmla="*/ 625 w 626"/>
                    <a:gd name="T3" fmla="*/ 0 h 176"/>
                    <a:gd name="T4" fmla="*/ 457 w 626"/>
                    <a:gd name="T5" fmla="*/ 175 h 176"/>
                    <a:gd name="T6" fmla="*/ 0 w 626"/>
                    <a:gd name="T7" fmla="*/ 175 h 176"/>
                    <a:gd name="T8" fmla="*/ 318 w 626"/>
                    <a:gd name="T9" fmla="*/ 0 h 176"/>
                    <a:gd name="T10" fmla="*/ 0 60000 65536"/>
                    <a:gd name="T11" fmla="*/ 0 60000 65536"/>
                    <a:gd name="T12" fmla="*/ 0 60000 65536"/>
                    <a:gd name="T13" fmla="*/ 0 60000 65536"/>
                    <a:gd name="T14" fmla="*/ 0 60000 65536"/>
                    <a:gd name="T15" fmla="*/ 0 w 626"/>
                    <a:gd name="T16" fmla="*/ 0 h 176"/>
                    <a:gd name="T17" fmla="*/ 626 w 626"/>
                    <a:gd name="T18" fmla="*/ 176 h 176"/>
                  </a:gdLst>
                  <a:ahLst/>
                  <a:cxnLst>
                    <a:cxn ang="T10">
                      <a:pos x="T0" y="T1"/>
                    </a:cxn>
                    <a:cxn ang="T11">
                      <a:pos x="T2" y="T3"/>
                    </a:cxn>
                    <a:cxn ang="T12">
                      <a:pos x="T4" y="T5"/>
                    </a:cxn>
                    <a:cxn ang="T13">
                      <a:pos x="T6" y="T7"/>
                    </a:cxn>
                    <a:cxn ang="T14">
                      <a:pos x="T8" y="T9"/>
                    </a:cxn>
                  </a:cxnLst>
                  <a:rect l="T15" t="T16" r="T17" b="T18"/>
                  <a:pathLst>
                    <a:path w="626" h="176">
                      <a:moveTo>
                        <a:pt x="318" y="0"/>
                      </a:moveTo>
                      <a:lnTo>
                        <a:pt x="625" y="0"/>
                      </a:lnTo>
                      <a:lnTo>
                        <a:pt x="457" y="175"/>
                      </a:lnTo>
                      <a:lnTo>
                        <a:pt x="0" y="175"/>
                      </a:lnTo>
                      <a:lnTo>
                        <a:pt x="318" y="0"/>
                      </a:lnTo>
                    </a:path>
                  </a:pathLst>
                </a:custGeom>
                <a:solidFill>
                  <a:srgbClr val="603000"/>
                </a:solidFill>
                <a:ln w="12699" cap="rnd">
                  <a:solidFill>
                    <a:srgbClr val="000000"/>
                  </a:solidFill>
                  <a:round/>
                  <a:headEnd type="none" w="sm" len="sm"/>
                  <a:tailEnd type="none" w="sm" len="sm"/>
                </a:ln>
              </p:spPr>
              <p:txBody>
                <a:bodyPr/>
                <a:lstStyle/>
                <a:p>
                  <a:endParaRPr lang="ru-RU"/>
                </a:p>
              </p:txBody>
            </p:sp>
            <p:sp>
              <p:nvSpPr>
                <p:cNvPr id="3289" name="Freeform 245"/>
                <p:cNvSpPr>
                  <a:spLocks/>
                </p:cNvSpPr>
                <p:nvPr/>
              </p:nvSpPr>
              <p:spPr bwMode="auto">
                <a:xfrm>
                  <a:off x="726" y="2278"/>
                  <a:ext cx="169" cy="192"/>
                </a:xfrm>
                <a:custGeom>
                  <a:avLst/>
                  <a:gdLst>
                    <a:gd name="T0" fmla="*/ 0 w 169"/>
                    <a:gd name="T1" fmla="*/ 174 h 192"/>
                    <a:gd name="T2" fmla="*/ 168 w 169"/>
                    <a:gd name="T3" fmla="*/ 0 h 192"/>
                    <a:gd name="T4" fmla="*/ 168 w 169"/>
                    <a:gd name="T5" fmla="*/ 9 h 192"/>
                    <a:gd name="T6" fmla="*/ 0 w 169"/>
                    <a:gd name="T7" fmla="*/ 191 h 192"/>
                    <a:gd name="T8" fmla="*/ 0 w 169"/>
                    <a:gd name="T9" fmla="*/ 174 h 192"/>
                    <a:gd name="T10" fmla="*/ 0 60000 65536"/>
                    <a:gd name="T11" fmla="*/ 0 60000 65536"/>
                    <a:gd name="T12" fmla="*/ 0 60000 65536"/>
                    <a:gd name="T13" fmla="*/ 0 60000 65536"/>
                    <a:gd name="T14" fmla="*/ 0 60000 65536"/>
                    <a:gd name="T15" fmla="*/ 0 w 169"/>
                    <a:gd name="T16" fmla="*/ 0 h 192"/>
                    <a:gd name="T17" fmla="*/ 169 w 169"/>
                    <a:gd name="T18" fmla="*/ 192 h 192"/>
                  </a:gdLst>
                  <a:ahLst/>
                  <a:cxnLst>
                    <a:cxn ang="T10">
                      <a:pos x="T0" y="T1"/>
                    </a:cxn>
                    <a:cxn ang="T11">
                      <a:pos x="T2" y="T3"/>
                    </a:cxn>
                    <a:cxn ang="T12">
                      <a:pos x="T4" y="T5"/>
                    </a:cxn>
                    <a:cxn ang="T13">
                      <a:pos x="T6" y="T7"/>
                    </a:cxn>
                    <a:cxn ang="T14">
                      <a:pos x="T8" y="T9"/>
                    </a:cxn>
                  </a:cxnLst>
                  <a:rect l="T15" t="T16" r="T17" b="T18"/>
                  <a:pathLst>
                    <a:path w="169" h="192">
                      <a:moveTo>
                        <a:pt x="0" y="174"/>
                      </a:moveTo>
                      <a:lnTo>
                        <a:pt x="168" y="0"/>
                      </a:lnTo>
                      <a:lnTo>
                        <a:pt x="168" y="9"/>
                      </a:lnTo>
                      <a:lnTo>
                        <a:pt x="0" y="191"/>
                      </a:lnTo>
                      <a:lnTo>
                        <a:pt x="0" y="174"/>
                      </a:lnTo>
                    </a:path>
                  </a:pathLst>
                </a:custGeom>
                <a:solidFill>
                  <a:srgbClr val="201000"/>
                </a:solidFill>
                <a:ln w="12699" cap="rnd">
                  <a:solidFill>
                    <a:srgbClr val="000000"/>
                  </a:solidFill>
                  <a:round/>
                  <a:headEnd type="none" w="sm" len="sm"/>
                  <a:tailEnd type="none" w="sm" len="sm"/>
                </a:ln>
              </p:spPr>
              <p:txBody>
                <a:bodyPr/>
                <a:lstStyle/>
                <a:p>
                  <a:endParaRPr lang="ru-RU"/>
                </a:p>
              </p:txBody>
            </p:sp>
            <p:sp>
              <p:nvSpPr>
                <p:cNvPr id="3290" name="Freeform 246"/>
                <p:cNvSpPr>
                  <a:spLocks/>
                </p:cNvSpPr>
                <p:nvPr/>
              </p:nvSpPr>
              <p:spPr bwMode="auto">
                <a:xfrm>
                  <a:off x="269" y="2453"/>
                  <a:ext cx="458" cy="17"/>
                </a:xfrm>
                <a:custGeom>
                  <a:avLst/>
                  <a:gdLst>
                    <a:gd name="T0" fmla="*/ 457 w 458"/>
                    <a:gd name="T1" fmla="*/ 16 h 17"/>
                    <a:gd name="T2" fmla="*/ 457 w 458"/>
                    <a:gd name="T3" fmla="*/ 0 h 17"/>
                    <a:gd name="T4" fmla="*/ 0 w 458"/>
                    <a:gd name="T5" fmla="*/ 0 h 17"/>
                    <a:gd name="T6" fmla="*/ 0 w 458"/>
                    <a:gd name="T7" fmla="*/ 16 h 17"/>
                    <a:gd name="T8" fmla="*/ 457 w 458"/>
                    <a:gd name="T9" fmla="*/ 16 h 17"/>
                    <a:gd name="T10" fmla="*/ 0 60000 65536"/>
                    <a:gd name="T11" fmla="*/ 0 60000 65536"/>
                    <a:gd name="T12" fmla="*/ 0 60000 65536"/>
                    <a:gd name="T13" fmla="*/ 0 60000 65536"/>
                    <a:gd name="T14" fmla="*/ 0 60000 65536"/>
                    <a:gd name="T15" fmla="*/ 0 w 458"/>
                    <a:gd name="T16" fmla="*/ 0 h 17"/>
                    <a:gd name="T17" fmla="*/ 458 w 458"/>
                    <a:gd name="T18" fmla="*/ 17 h 17"/>
                  </a:gdLst>
                  <a:ahLst/>
                  <a:cxnLst>
                    <a:cxn ang="T10">
                      <a:pos x="T0" y="T1"/>
                    </a:cxn>
                    <a:cxn ang="T11">
                      <a:pos x="T2" y="T3"/>
                    </a:cxn>
                    <a:cxn ang="T12">
                      <a:pos x="T4" y="T5"/>
                    </a:cxn>
                    <a:cxn ang="T13">
                      <a:pos x="T6" y="T7"/>
                    </a:cxn>
                    <a:cxn ang="T14">
                      <a:pos x="T8" y="T9"/>
                    </a:cxn>
                  </a:cxnLst>
                  <a:rect l="T15" t="T16" r="T17" b="T18"/>
                  <a:pathLst>
                    <a:path w="458" h="17">
                      <a:moveTo>
                        <a:pt x="457" y="16"/>
                      </a:moveTo>
                      <a:lnTo>
                        <a:pt x="457" y="0"/>
                      </a:lnTo>
                      <a:lnTo>
                        <a:pt x="0" y="0"/>
                      </a:lnTo>
                      <a:lnTo>
                        <a:pt x="0" y="16"/>
                      </a:lnTo>
                      <a:lnTo>
                        <a:pt x="457" y="16"/>
                      </a:lnTo>
                    </a:path>
                  </a:pathLst>
                </a:custGeom>
                <a:solidFill>
                  <a:srgbClr val="402000"/>
                </a:solidFill>
                <a:ln w="12699" cap="rnd">
                  <a:solidFill>
                    <a:srgbClr val="000000"/>
                  </a:solidFill>
                  <a:round/>
                  <a:headEnd type="none" w="sm" len="sm"/>
                  <a:tailEnd type="none" w="sm" len="sm"/>
                </a:ln>
              </p:spPr>
              <p:txBody>
                <a:bodyPr/>
                <a:lstStyle/>
                <a:p>
                  <a:endParaRPr lang="ru-RU"/>
                </a:p>
              </p:txBody>
            </p:sp>
          </p:grpSp>
        </p:grpSp>
        <p:grpSp>
          <p:nvGrpSpPr>
            <p:cNvPr id="3115" name="Group 247"/>
            <p:cNvGrpSpPr>
              <a:grpSpLocks/>
            </p:cNvGrpSpPr>
            <p:nvPr/>
          </p:nvGrpSpPr>
          <p:grpSpPr bwMode="auto">
            <a:xfrm>
              <a:off x="763" y="2189"/>
              <a:ext cx="246" cy="335"/>
              <a:chOff x="763" y="2189"/>
              <a:chExt cx="246" cy="335"/>
            </a:xfrm>
          </p:grpSpPr>
          <p:grpSp>
            <p:nvGrpSpPr>
              <p:cNvPr id="3188" name="Group 248"/>
              <p:cNvGrpSpPr>
                <a:grpSpLocks/>
              </p:cNvGrpSpPr>
              <p:nvPr/>
            </p:nvGrpSpPr>
            <p:grpSpPr bwMode="auto">
              <a:xfrm>
                <a:off x="781" y="2479"/>
                <a:ext cx="72" cy="35"/>
                <a:chOff x="781" y="2479"/>
                <a:chExt cx="72" cy="35"/>
              </a:xfrm>
            </p:grpSpPr>
            <p:sp>
              <p:nvSpPr>
                <p:cNvPr id="3281" name="Freeform 249"/>
                <p:cNvSpPr>
                  <a:spLocks/>
                </p:cNvSpPr>
                <p:nvPr/>
              </p:nvSpPr>
              <p:spPr bwMode="auto">
                <a:xfrm>
                  <a:off x="781" y="2479"/>
                  <a:ext cx="72" cy="34"/>
                </a:xfrm>
                <a:custGeom>
                  <a:avLst/>
                  <a:gdLst>
                    <a:gd name="T0" fmla="*/ 42 w 72"/>
                    <a:gd name="T1" fmla="*/ 0 h 34"/>
                    <a:gd name="T2" fmla="*/ 43 w 72"/>
                    <a:gd name="T3" fmla="*/ 10 h 34"/>
                    <a:gd name="T4" fmla="*/ 23 w 72"/>
                    <a:gd name="T5" fmla="*/ 17 h 34"/>
                    <a:gd name="T6" fmla="*/ 8 w 72"/>
                    <a:gd name="T7" fmla="*/ 21 h 34"/>
                    <a:gd name="T8" fmla="*/ 0 w 72"/>
                    <a:gd name="T9" fmla="*/ 23 h 34"/>
                    <a:gd name="T10" fmla="*/ 0 w 72"/>
                    <a:gd name="T11" fmla="*/ 29 h 34"/>
                    <a:gd name="T12" fmla="*/ 11 w 72"/>
                    <a:gd name="T13" fmla="*/ 31 h 34"/>
                    <a:gd name="T14" fmla="*/ 27 w 72"/>
                    <a:gd name="T15" fmla="*/ 33 h 34"/>
                    <a:gd name="T16" fmla="*/ 43 w 72"/>
                    <a:gd name="T17" fmla="*/ 31 h 34"/>
                    <a:gd name="T18" fmla="*/ 51 w 72"/>
                    <a:gd name="T19" fmla="*/ 28 h 34"/>
                    <a:gd name="T20" fmla="*/ 52 w 72"/>
                    <a:gd name="T21" fmla="*/ 31 h 34"/>
                    <a:gd name="T22" fmla="*/ 62 w 72"/>
                    <a:gd name="T23" fmla="*/ 31 h 34"/>
                    <a:gd name="T24" fmla="*/ 69 w 72"/>
                    <a:gd name="T25" fmla="*/ 29 h 34"/>
                    <a:gd name="T26" fmla="*/ 69 w 72"/>
                    <a:gd name="T27" fmla="*/ 24 h 34"/>
                    <a:gd name="T28" fmla="*/ 71 w 72"/>
                    <a:gd name="T29" fmla="*/ 22 h 34"/>
                    <a:gd name="T30" fmla="*/ 71 w 72"/>
                    <a:gd name="T31" fmla="*/ 15 h 34"/>
                    <a:gd name="T32" fmla="*/ 68 w 72"/>
                    <a:gd name="T33" fmla="*/ 11 h 34"/>
                    <a:gd name="T34" fmla="*/ 64 w 72"/>
                    <a:gd name="T35" fmla="*/ 8 h 34"/>
                    <a:gd name="T36" fmla="*/ 64 w 72"/>
                    <a:gd name="T37" fmla="*/ 0 h 34"/>
                    <a:gd name="T38" fmla="*/ 42 w 72"/>
                    <a:gd name="T39" fmla="*/ 0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
                    <a:gd name="T61" fmla="*/ 0 h 34"/>
                    <a:gd name="T62" fmla="*/ 72 w 72"/>
                    <a:gd name="T63" fmla="*/ 34 h 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 h="34">
                      <a:moveTo>
                        <a:pt x="42" y="0"/>
                      </a:moveTo>
                      <a:lnTo>
                        <a:pt x="43" y="10"/>
                      </a:lnTo>
                      <a:lnTo>
                        <a:pt x="23" y="17"/>
                      </a:lnTo>
                      <a:lnTo>
                        <a:pt x="8" y="21"/>
                      </a:lnTo>
                      <a:lnTo>
                        <a:pt x="0" y="23"/>
                      </a:lnTo>
                      <a:lnTo>
                        <a:pt x="0" y="29"/>
                      </a:lnTo>
                      <a:lnTo>
                        <a:pt x="11" y="31"/>
                      </a:lnTo>
                      <a:lnTo>
                        <a:pt x="27" y="33"/>
                      </a:lnTo>
                      <a:lnTo>
                        <a:pt x="43" y="31"/>
                      </a:lnTo>
                      <a:lnTo>
                        <a:pt x="51" y="28"/>
                      </a:lnTo>
                      <a:lnTo>
                        <a:pt x="52" y="31"/>
                      </a:lnTo>
                      <a:lnTo>
                        <a:pt x="62" y="31"/>
                      </a:lnTo>
                      <a:lnTo>
                        <a:pt x="69" y="29"/>
                      </a:lnTo>
                      <a:lnTo>
                        <a:pt x="69" y="24"/>
                      </a:lnTo>
                      <a:lnTo>
                        <a:pt x="71" y="22"/>
                      </a:lnTo>
                      <a:lnTo>
                        <a:pt x="71" y="15"/>
                      </a:lnTo>
                      <a:lnTo>
                        <a:pt x="68" y="11"/>
                      </a:lnTo>
                      <a:lnTo>
                        <a:pt x="64" y="8"/>
                      </a:lnTo>
                      <a:lnTo>
                        <a:pt x="64" y="0"/>
                      </a:lnTo>
                      <a:lnTo>
                        <a:pt x="42" y="0"/>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282" name="Freeform 250"/>
                <p:cNvSpPr>
                  <a:spLocks/>
                </p:cNvSpPr>
                <p:nvPr/>
              </p:nvSpPr>
              <p:spPr bwMode="auto">
                <a:xfrm>
                  <a:off x="807" y="2490"/>
                  <a:ext cx="22" cy="17"/>
                </a:xfrm>
                <a:custGeom>
                  <a:avLst/>
                  <a:gdLst>
                    <a:gd name="T0" fmla="*/ 15 w 22"/>
                    <a:gd name="T1" fmla="*/ 0 h 17"/>
                    <a:gd name="T2" fmla="*/ 21 w 22"/>
                    <a:gd name="T3" fmla="*/ 8 h 17"/>
                    <a:gd name="T4" fmla="*/ 2 w 22"/>
                    <a:gd name="T5" fmla="*/ 16 h 17"/>
                    <a:gd name="T6" fmla="*/ 0 w 22"/>
                    <a:gd name="T7" fmla="*/ 10 h 17"/>
                    <a:gd name="T8" fmla="*/ 15 w 22"/>
                    <a:gd name="T9" fmla="*/ 0 h 17"/>
                    <a:gd name="T10" fmla="*/ 0 60000 65536"/>
                    <a:gd name="T11" fmla="*/ 0 60000 65536"/>
                    <a:gd name="T12" fmla="*/ 0 60000 65536"/>
                    <a:gd name="T13" fmla="*/ 0 60000 65536"/>
                    <a:gd name="T14" fmla="*/ 0 60000 65536"/>
                    <a:gd name="T15" fmla="*/ 0 w 22"/>
                    <a:gd name="T16" fmla="*/ 0 h 17"/>
                    <a:gd name="T17" fmla="*/ 22 w 22"/>
                    <a:gd name="T18" fmla="*/ 17 h 17"/>
                  </a:gdLst>
                  <a:ahLst/>
                  <a:cxnLst>
                    <a:cxn ang="T10">
                      <a:pos x="T0" y="T1"/>
                    </a:cxn>
                    <a:cxn ang="T11">
                      <a:pos x="T2" y="T3"/>
                    </a:cxn>
                    <a:cxn ang="T12">
                      <a:pos x="T4" y="T5"/>
                    </a:cxn>
                    <a:cxn ang="T13">
                      <a:pos x="T6" y="T7"/>
                    </a:cxn>
                    <a:cxn ang="T14">
                      <a:pos x="T8" y="T9"/>
                    </a:cxn>
                  </a:cxnLst>
                  <a:rect l="T15" t="T16" r="T17" b="T18"/>
                  <a:pathLst>
                    <a:path w="22" h="17">
                      <a:moveTo>
                        <a:pt x="15" y="0"/>
                      </a:moveTo>
                      <a:lnTo>
                        <a:pt x="21" y="8"/>
                      </a:lnTo>
                      <a:lnTo>
                        <a:pt x="2" y="16"/>
                      </a:lnTo>
                      <a:lnTo>
                        <a:pt x="0" y="10"/>
                      </a:lnTo>
                      <a:lnTo>
                        <a:pt x="15"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83" name="Freeform 251"/>
                <p:cNvSpPr>
                  <a:spLocks/>
                </p:cNvSpPr>
                <p:nvPr/>
              </p:nvSpPr>
              <p:spPr bwMode="auto">
                <a:xfrm>
                  <a:off x="782" y="2497"/>
                  <a:ext cx="25" cy="17"/>
                </a:xfrm>
                <a:custGeom>
                  <a:avLst/>
                  <a:gdLst>
                    <a:gd name="T0" fmla="*/ 21 w 25"/>
                    <a:gd name="T1" fmla="*/ 0 h 17"/>
                    <a:gd name="T2" fmla="*/ 24 w 25"/>
                    <a:gd name="T3" fmla="*/ 6 h 17"/>
                    <a:gd name="T4" fmla="*/ 12 w 25"/>
                    <a:gd name="T5" fmla="*/ 13 h 17"/>
                    <a:gd name="T6" fmla="*/ 6 w 25"/>
                    <a:gd name="T7" fmla="*/ 16 h 17"/>
                    <a:gd name="T8" fmla="*/ 0 w 25"/>
                    <a:gd name="T9" fmla="*/ 13 h 17"/>
                    <a:gd name="T10" fmla="*/ 7 w 25"/>
                    <a:gd name="T11" fmla="*/ 6 h 17"/>
                    <a:gd name="T12" fmla="*/ 21 w 25"/>
                    <a:gd name="T13" fmla="*/ 0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21" y="0"/>
                      </a:moveTo>
                      <a:lnTo>
                        <a:pt x="24" y="6"/>
                      </a:lnTo>
                      <a:lnTo>
                        <a:pt x="12" y="13"/>
                      </a:lnTo>
                      <a:lnTo>
                        <a:pt x="6" y="16"/>
                      </a:lnTo>
                      <a:lnTo>
                        <a:pt x="0" y="13"/>
                      </a:lnTo>
                      <a:lnTo>
                        <a:pt x="7" y="6"/>
                      </a:lnTo>
                      <a:lnTo>
                        <a:pt x="21"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84" name="Freeform 252"/>
                <p:cNvSpPr>
                  <a:spLocks/>
                </p:cNvSpPr>
                <p:nvPr/>
              </p:nvSpPr>
              <p:spPr bwMode="auto">
                <a:xfrm>
                  <a:off x="782" y="2490"/>
                  <a:ext cx="69" cy="20"/>
                </a:xfrm>
                <a:custGeom>
                  <a:avLst/>
                  <a:gdLst>
                    <a:gd name="T0" fmla="*/ 0 w 69"/>
                    <a:gd name="T1" fmla="*/ 16 h 20"/>
                    <a:gd name="T2" fmla="*/ 0 w 69"/>
                    <a:gd name="T3" fmla="*/ 13 h 20"/>
                    <a:gd name="T4" fmla="*/ 9 w 69"/>
                    <a:gd name="T5" fmla="*/ 14 h 20"/>
                    <a:gd name="T6" fmla="*/ 23 w 69"/>
                    <a:gd name="T7" fmla="*/ 11 h 20"/>
                    <a:gd name="T8" fmla="*/ 31 w 69"/>
                    <a:gd name="T9" fmla="*/ 10 h 20"/>
                    <a:gd name="T10" fmla="*/ 47 w 69"/>
                    <a:gd name="T11" fmla="*/ 6 h 20"/>
                    <a:gd name="T12" fmla="*/ 54 w 69"/>
                    <a:gd name="T13" fmla="*/ 5 h 20"/>
                    <a:gd name="T14" fmla="*/ 60 w 69"/>
                    <a:gd name="T15" fmla="*/ 3 h 20"/>
                    <a:gd name="T16" fmla="*/ 63 w 69"/>
                    <a:gd name="T17" fmla="*/ 0 h 20"/>
                    <a:gd name="T18" fmla="*/ 68 w 69"/>
                    <a:gd name="T19" fmla="*/ 4 h 20"/>
                    <a:gd name="T20" fmla="*/ 68 w 69"/>
                    <a:gd name="T21" fmla="*/ 11 h 20"/>
                    <a:gd name="T22" fmla="*/ 62 w 69"/>
                    <a:gd name="T23" fmla="*/ 13 h 20"/>
                    <a:gd name="T24" fmla="*/ 51 w 69"/>
                    <a:gd name="T25" fmla="*/ 14 h 20"/>
                    <a:gd name="T26" fmla="*/ 46 w 69"/>
                    <a:gd name="T27" fmla="*/ 15 h 20"/>
                    <a:gd name="T28" fmla="*/ 38 w 69"/>
                    <a:gd name="T29" fmla="*/ 17 h 20"/>
                    <a:gd name="T30" fmla="*/ 28 w 69"/>
                    <a:gd name="T31" fmla="*/ 19 h 20"/>
                    <a:gd name="T32" fmla="*/ 22 w 69"/>
                    <a:gd name="T33" fmla="*/ 19 h 20"/>
                    <a:gd name="T34" fmla="*/ 12 w 69"/>
                    <a:gd name="T35" fmla="*/ 19 h 20"/>
                    <a:gd name="T36" fmla="*/ 0 w 69"/>
                    <a:gd name="T37" fmla="*/ 16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20"/>
                    <a:gd name="T59" fmla="*/ 69 w 69"/>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20">
                      <a:moveTo>
                        <a:pt x="0" y="16"/>
                      </a:moveTo>
                      <a:lnTo>
                        <a:pt x="0" y="13"/>
                      </a:lnTo>
                      <a:lnTo>
                        <a:pt x="9" y="14"/>
                      </a:lnTo>
                      <a:lnTo>
                        <a:pt x="23" y="11"/>
                      </a:lnTo>
                      <a:lnTo>
                        <a:pt x="31" y="10"/>
                      </a:lnTo>
                      <a:lnTo>
                        <a:pt x="47" y="6"/>
                      </a:lnTo>
                      <a:lnTo>
                        <a:pt x="54" y="5"/>
                      </a:lnTo>
                      <a:lnTo>
                        <a:pt x="60" y="3"/>
                      </a:lnTo>
                      <a:lnTo>
                        <a:pt x="63" y="0"/>
                      </a:lnTo>
                      <a:lnTo>
                        <a:pt x="68" y="4"/>
                      </a:lnTo>
                      <a:lnTo>
                        <a:pt x="68" y="11"/>
                      </a:lnTo>
                      <a:lnTo>
                        <a:pt x="62" y="13"/>
                      </a:lnTo>
                      <a:lnTo>
                        <a:pt x="51" y="14"/>
                      </a:lnTo>
                      <a:lnTo>
                        <a:pt x="46" y="15"/>
                      </a:lnTo>
                      <a:lnTo>
                        <a:pt x="38" y="17"/>
                      </a:lnTo>
                      <a:lnTo>
                        <a:pt x="28" y="19"/>
                      </a:lnTo>
                      <a:lnTo>
                        <a:pt x="22" y="19"/>
                      </a:lnTo>
                      <a:lnTo>
                        <a:pt x="12" y="19"/>
                      </a:lnTo>
                      <a:lnTo>
                        <a:pt x="0" y="16"/>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85" name="Freeform 253"/>
                <p:cNvSpPr>
                  <a:spLocks/>
                </p:cNvSpPr>
                <p:nvPr/>
              </p:nvSpPr>
              <p:spPr bwMode="auto">
                <a:xfrm>
                  <a:off x="823" y="2479"/>
                  <a:ext cx="24" cy="17"/>
                </a:xfrm>
                <a:custGeom>
                  <a:avLst/>
                  <a:gdLst>
                    <a:gd name="T0" fmla="*/ 0 w 24"/>
                    <a:gd name="T1" fmla="*/ 1 h 17"/>
                    <a:gd name="T2" fmla="*/ 1 w 24"/>
                    <a:gd name="T3" fmla="*/ 9 h 17"/>
                    <a:gd name="T4" fmla="*/ 0 w 24"/>
                    <a:gd name="T5" fmla="*/ 11 h 17"/>
                    <a:gd name="T6" fmla="*/ 5 w 24"/>
                    <a:gd name="T7" fmla="*/ 16 h 17"/>
                    <a:gd name="T8" fmla="*/ 12 w 24"/>
                    <a:gd name="T9" fmla="*/ 16 h 17"/>
                    <a:gd name="T10" fmla="*/ 20 w 24"/>
                    <a:gd name="T11" fmla="*/ 14 h 17"/>
                    <a:gd name="T12" fmla="*/ 23 w 24"/>
                    <a:gd name="T13" fmla="*/ 11 h 17"/>
                    <a:gd name="T14" fmla="*/ 20 w 24"/>
                    <a:gd name="T15" fmla="*/ 8 h 17"/>
                    <a:gd name="T16" fmla="*/ 20 w 24"/>
                    <a:gd name="T17" fmla="*/ 0 h 17"/>
                    <a:gd name="T18" fmla="*/ 0 w 24"/>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7"/>
                    <a:gd name="T32" fmla="*/ 24 w 24"/>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7">
                      <a:moveTo>
                        <a:pt x="0" y="1"/>
                      </a:moveTo>
                      <a:lnTo>
                        <a:pt x="1" y="9"/>
                      </a:lnTo>
                      <a:lnTo>
                        <a:pt x="0" y="11"/>
                      </a:lnTo>
                      <a:lnTo>
                        <a:pt x="5" y="16"/>
                      </a:lnTo>
                      <a:lnTo>
                        <a:pt x="12" y="16"/>
                      </a:lnTo>
                      <a:lnTo>
                        <a:pt x="20" y="14"/>
                      </a:lnTo>
                      <a:lnTo>
                        <a:pt x="23" y="11"/>
                      </a:lnTo>
                      <a:lnTo>
                        <a:pt x="20" y="8"/>
                      </a:lnTo>
                      <a:lnTo>
                        <a:pt x="20" y="0"/>
                      </a:lnTo>
                      <a:lnTo>
                        <a:pt x="0" y="1"/>
                      </a:lnTo>
                    </a:path>
                  </a:pathLst>
                </a:custGeom>
                <a:solidFill>
                  <a:srgbClr val="A0A0A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89" name="Group 254"/>
              <p:cNvGrpSpPr>
                <a:grpSpLocks/>
              </p:cNvGrpSpPr>
              <p:nvPr/>
            </p:nvGrpSpPr>
            <p:grpSpPr bwMode="auto">
              <a:xfrm>
                <a:off x="820" y="2429"/>
                <a:ext cx="31" cy="59"/>
                <a:chOff x="820" y="2429"/>
                <a:chExt cx="31" cy="59"/>
              </a:xfrm>
            </p:grpSpPr>
            <p:sp>
              <p:nvSpPr>
                <p:cNvPr id="3279" name="Freeform 255"/>
                <p:cNvSpPr>
                  <a:spLocks/>
                </p:cNvSpPr>
                <p:nvPr/>
              </p:nvSpPr>
              <p:spPr bwMode="auto">
                <a:xfrm>
                  <a:off x="820" y="2429"/>
                  <a:ext cx="31" cy="59"/>
                </a:xfrm>
                <a:custGeom>
                  <a:avLst/>
                  <a:gdLst>
                    <a:gd name="T0" fmla="*/ 27 w 31"/>
                    <a:gd name="T1" fmla="*/ 1 h 59"/>
                    <a:gd name="T2" fmla="*/ 28 w 31"/>
                    <a:gd name="T3" fmla="*/ 21 h 59"/>
                    <a:gd name="T4" fmla="*/ 28 w 31"/>
                    <a:gd name="T5" fmla="*/ 36 h 59"/>
                    <a:gd name="T6" fmla="*/ 30 w 31"/>
                    <a:gd name="T7" fmla="*/ 55 h 59"/>
                    <a:gd name="T8" fmla="*/ 15 w 31"/>
                    <a:gd name="T9" fmla="*/ 58 h 59"/>
                    <a:gd name="T10" fmla="*/ 1 w 31"/>
                    <a:gd name="T11" fmla="*/ 58 h 59"/>
                    <a:gd name="T12" fmla="*/ 0 w 31"/>
                    <a:gd name="T13" fmla="*/ 0 h 59"/>
                    <a:gd name="T14" fmla="*/ 27 w 31"/>
                    <a:gd name="T15" fmla="*/ 1 h 59"/>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59"/>
                    <a:gd name="T26" fmla="*/ 31 w 31"/>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59">
                      <a:moveTo>
                        <a:pt x="27" y="1"/>
                      </a:moveTo>
                      <a:lnTo>
                        <a:pt x="28" y="21"/>
                      </a:lnTo>
                      <a:lnTo>
                        <a:pt x="28" y="36"/>
                      </a:lnTo>
                      <a:lnTo>
                        <a:pt x="30" y="55"/>
                      </a:lnTo>
                      <a:lnTo>
                        <a:pt x="15" y="58"/>
                      </a:lnTo>
                      <a:lnTo>
                        <a:pt x="1" y="58"/>
                      </a:lnTo>
                      <a:lnTo>
                        <a:pt x="0" y="0"/>
                      </a:lnTo>
                      <a:lnTo>
                        <a:pt x="27" y="1"/>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280" name="Freeform 256"/>
                <p:cNvSpPr>
                  <a:spLocks/>
                </p:cNvSpPr>
                <p:nvPr/>
              </p:nvSpPr>
              <p:spPr bwMode="auto">
                <a:xfrm>
                  <a:off x="823" y="2431"/>
                  <a:ext cx="25" cy="56"/>
                </a:xfrm>
                <a:custGeom>
                  <a:avLst/>
                  <a:gdLst>
                    <a:gd name="T0" fmla="*/ 22 w 25"/>
                    <a:gd name="T1" fmla="*/ 1 h 56"/>
                    <a:gd name="T2" fmla="*/ 24 w 25"/>
                    <a:gd name="T3" fmla="*/ 17 h 56"/>
                    <a:gd name="T4" fmla="*/ 23 w 25"/>
                    <a:gd name="T5" fmla="*/ 30 h 56"/>
                    <a:gd name="T6" fmla="*/ 23 w 25"/>
                    <a:gd name="T7" fmla="*/ 51 h 56"/>
                    <a:gd name="T8" fmla="*/ 12 w 25"/>
                    <a:gd name="T9" fmla="*/ 55 h 56"/>
                    <a:gd name="T10" fmla="*/ 1 w 25"/>
                    <a:gd name="T11" fmla="*/ 55 h 56"/>
                    <a:gd name="T12" fmla="*/ 0 w 25"/>
                    <a:gd name="T13" fmla="*/ 0 h 56"/>
                    <a:gd name="T14" fmla="*/ 22 w 25"/>
                    <a:gd name="T15" fmla="*/ 1 h 56"/>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56"/>
                    <a:gd name="T26" fmla="*/ 25 w 2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56">
                      <a:moveTo>
                        <a:pt x="22" y="1"/>
                      </a:moveTo>
                      <a:lnTo>
                        <a:pt x="24" y="17"/>
                      </a:lnTo>
                      <a:lnTo>
                        <a:pt x="23" y="30"/>
                      </a:lnTo>
                      <a:lnTo>
                        <a:pt x="23" y="51"/>
                      </a:lnTo>
                      <a:lnTo>
                        <a:pt x="12" y="55"/>
                      </a:lnTo>
                      <a:lnTo>
                        <a:pt x="1" y="55"/>
                      </a:lnTo>
                      <a:lnTo>
                        <a:pt x="0" y="0"/>
                      </a:lnTo>
                      <a:lnTo>
                        <a:pt x="22" y="1"/>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90" name="Group 257"/>
              <p:cNvGrpSpPr>
                <a:grpSpLocks/>
              </p:cNvGrpSpPr>
              <p:nvPr/>
            </p:nvGrpSpPr>
            <p:grpSpPr bwMode="auto">
              <a:xfrm>
                <a:off x="763" y="2488"/>
                <a:ext cx="73" cy="36"/>
                <a:chOff x="763" y="2488"/>
                <a:chExt cx="73" cy="36"/>
              </a:xfrm>
            </p:grpSpPr>
            <p:sp>
              <p:nvSpPr>
                <p:cNvPr id="3274" name="Freeform 258"/>
                <p:cNvSpPr>
                  <a:spLocks/>
                </p:cNvSpPr>
                <p:nvPr/>
              </p:nvSpPr>
              <p:spPr bwMode="auto">
                <a:xfrm>
                  <a:off x="763" y="2488"/>
                  <a:ext cx="73" cy="34"/>
                </a:xfrm>
                <a:custGeom>
                  <a:avLst/>
                  <a:gdLst>
                    <a:gd name="T0" fmla="*/ 43 w 73"/>
                    <a:gd name="T1" fmla="*/ 1 h 34"/>
                    <a:gd name="T2" fmla="*/ 43 w 73"/>
                    <a:gd name="T3" fmla="*/ 9 h 34"/>
                    <a:gd name="T4" fmla="*/ 24 w 73"/>
                    <a:gd name="T5" fmla="*/ 17 h 34"/>
                    <a:gd name="T6" fmla="*/ 8 w 73"/>
                    <a:gd name="T7" fmla="*/ 21 h 34"/>
                    <a:gd name="T8" fmla="*/ 0 w 73"/>
                    <a:gd name="T9" fmla="*/ 23 h 34"/>
                    <a:gd name="T10" fmla="*/ 0 w 73"/>
                    <a:gd name="T11" fmla="*/ 28 h 34"/>
                    <a:gd name="T12" fmla="*/ 11 w 73"/>
                    <a:gd name="T13" fmla="*/ 31 h 34"/>
                    <a:gd name="T14" fmla="*/ 28 w 73"/>
                    <a:gd name="T15" fmla="*/ 33 h 34"/>
                    <a:gd name="T16" fmla="*/ 43 w 73"/>
                    <a:gd name="T17" fmla="*/ 31 h 34"/>
                    <a:gd name="T18" fmla="*/ 52 w 73"/>
                    <a:gd name="T19" fmla="*/ 27 h 34"/>
                    <a:gd name="T20" fmla="*/ 52 w 73"/>
                    <a:gd name="T21" fmla="*/ 31 h 34"/>
                    <a:gd name="T22" fmla="*/ 64 w 73"/>
                    <a:gd name="T23" fmla="*/ 31 h 34"/>
                    <a:gd name="T24" fmla="*/ 70 w 73"/>
                    <a:gd name="T25" fmla="*/ 29 h 34"/>
                    <a:gd name="T26" fmla="*/ 70 w 73"/>
                    <a:gd name="T27" fmla="*/ 24 h 34"/>
                    <a:gd name="T28" fmla="*/ 72 w 73"/>
                    <a:gd name="T29" fmla="*/ 22 h 34"/>
                    <a:gd name="T30" fmla="*/ 72 w 73"/>
                    <a:gd name="T31" fmla="*/ 16 h 34"/>
                    <a:gd name="T32" fmla="*/ 69 w 73"/>
                    <a:gd name="T33" fmla="*/ 12 h 34"/>
                    <a:gd name="T34" fmla="*/ 65 w 73"/>
                    <a:gd name="T35" fmla="*/ 9 h 34"/>
                    <a:gd name="T36" fmla="*/ 65 w 73"/>
                    <a:gd name="T37" fmla="*/ 0 h 34"/>
                    <a:gd name="T38" fmla="*/ 43 w 73"/>
                    <a:gd name="T39" fmla="*/ 1 h 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3"/>
                    <a:gd name="T61" fmla="*/ 0 h 34"/>
                    <a:gd name="T62" fmla="*/ 73 w 73"/>
                    <a:gd name="T63" fmla="*/ 34 h 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3" h="34">
                      <a:moveTo>
                        <a:pt x="43" y="1"/>
                      </a:moveTo>
                      <a:lnTo>
                        <a:pt x="43" y="9"/>
                      </a:lnTo>
                      <a:lnTo>
                        <a:pt x="24" y="17"/>
                      </a:lnTo>
                      <a:lnTo>
                        <a:pt x="8" y="21"/>
                      </a:lnTo>
                      <a:lnTo>
                        <a:pt x="0" y="23"/>
                      </a:lnTo>
                      <a:lnTo>
                        <a:pt x="0" y="28"/>
                      </a:lnTo>
                      <a:lnTo>
                        <a:pt x="11" y="31"/>
                      </a:lnTo>
                      <a:lnTo>
                        <a:pt x="28" y="33"/>
                      </a:lnTo>
                      <a:lnTo>
                        <a:pt x="43" y="31"/>
                      </a:lnTo>
                      <a:lnTo>
                        <a:pt x="52" y="27"/>
                      </a:lnTo>
                      <a:lnTo>
                        <a:pt x="52" y="31"/>
                      </a:lnTo>
                      <a:lnTo>
                        <a:pt x="64" y="31"/>
                      </a:lnTo>
                      <a:lnTo>
                        <a:pt x="70" y="29"/>
                      </a:lnTo>
                      <a:lnTo>
                        <a:pt x="70" y="24"/>
                      </a:lnTo>
                      <a:lnTo>
                        <a:pt x="72" y="22"/>
                      </a:lnTo>
                      <a:lnTo>
                        <a:pt x="72" y="16"/>
                      </a:lnTo>
                      <a:lnTo>
                        <a:pt x="69" y="12"/>
                      </a:lnTo>
                      <a:lnTo>
                        <a:pt x="65" y="9"/>
                      </a:lnTo>
                      <a:lnTo>
                        <a:pt x="65" y="0"/>
                      </a:lnTo>
                      <a:lnTo>
                        <a:pt x="43" y="1"/>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275" name="Freeform 259"/>
                <p:cNvSpPr>
                  <a:spLocks/>
                </p:cNvSpPr>
                <p:nvPr/>
              </p:nvSpPr>
              <p:spPr bwMode="auto">
                <a:xfrm>
                  <a:off x="788" y="2500"/>
                  <a:ext cx="23" cy="17"/>
                </a:xfrm>
                <a:custGeom>
                  <a:avLst/>
                  <a:gdLst>
                    <a:gd name="T0" fmla="*/ 16 w 23"/>
                    <a:gd name="T1" fmla="*/ 0 h 17"/>
                    <a:gd name="T2" fmla="*/ 22 w 23"/>
                    <a:gd name="T3" fmla="*/ 9 h 17"/>
                    <a:gd name="T4" fmla="*/ 2 w 23"/>
                    <a:gd name="T5" fmla="*/ 16 h 17"/>
                    <a:gd name="T6" fmla="*/ 0 w 23"/>
                    <a:gd name="T7" fmla="*/ 9 h 17"/>
                    <a:gd name="T8" fmla="*/ 16 w 23"/>
                    <a:gd name="T9" fmla="*/ 0 h 17"/>
                    <a:gd name="T10" fmla="*/ 0 60000 65536"/>
                    <a:gd name="T11" fmla="*/ 0 60000 65536"/>
                    <a:gd name="T12" fmla="*/ 0 60000 65536"/>
                    <a:gd name="T13" fmla="*/ 0 60000 65536"/>
                    <a:gd name="T14" fmla="*/ 0 60000 65536"/>
                    <a:gd name="T15" fmla="*/ 0 w 23"/>
                    <a:gd name="T16" fmla="*/ 0 h 17"/>
                    <a:gd name="T17" fmla="*/ 23 w 23"/>
                    <a:gd name="T18" fmla="*/ 17 h 17"/>
                  </a:gdLst>
                  <a:ahLst/>
                  <a:cxnLst>
                    <a:cxn ang="T10">
                      <a:pos x="T0" y="T1"/>
                    </a:cxn>
                    <a:cxn ang="T11">
                      <a:pos x="T2" y="T3"/>
                    </a:cxn>
                    <a:cxn ang="T12">
                      <a:pos x="T4" y="T5"/>
                    </a:cxn>
                    <a:cxn ang="T13">
                      <a:pos x="T6" y="T7"/>
                    </a:cxn>
                    <a:cxn ang="T14">
                      <a:pos x="T8" y="T9"/>
                    </a:cxn>
                  </a:cxnLst>
                  <a:rect l="T15" t="T16" r="T17" b="T18"/>
                  <a:pathLst>
                    <a:path w="23" h="17">
                      <a:moveTo>
                        <a:pt x="16" y="0"/>
                      </a:moveTo>
                      <a:lnTo>
                        <a:pt x="22" y="9"/>
                      </a:lnTo>
                      <a:lnTo>
                        <a:pt x="2" y="16"/>
                      </a:lnTo>
                      <a:lnTo>
                        <a:pt x="0" y="9"/>
                      </a:lnTo>
                      <a:lnTo>
                        <a:pt x="16"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76" name="Freeform 260"/>
                <p:cNvSpPr>
                  <a:spLocks/>
                </p:cNvSpPr>
                <p:nvPr/>
              </p:nvSpPr>
              <p:spPr bwMode="auto">
                <a:xfrm>
                  <a:off x="764" y="2507"/>
                  <a:ext cx="25" cy="17"/>
                </a:xfrm>
                <a:custGeom>
                  <a:avLst/>
                  <a:gdLst>
                    <a:gd name="T0" fmla="*/ 21 w 25"/>
                    <a:gd name="T1" fmla="*/ 0 h 17"/>
                    <a:gd name="T2" fmla="*/ 24 w 25"/>
                    <a:gd name="T3" fmla="*/ 9 h 17"/>
                    <a:gd name="T4" fmla="*/ 12 w 25"/>
                    <a:gd name="T5" fmla="*/ 16 h 17"/>
                    <a:gd name="T6" fmla="*/ 7 w 25"/>
                    <a:gd name="T7" fmla="*/ 16 h 17"/>
                    <a:gd name="T8" fmla="*/ 0 w 25"/>
                    <a:gd name="T9" fmla="*/ 16 h 17"/>
                    <a:gd name="T10" fmla="*/ 7 w 25"/>
                    <a:gd name="T11" fmla="*/ 9 h 17"/>
                    <a:gd name="T12" fmla="*/ 21 w 25"/>
                    <a:gd name="T13" fmla="*/ 0 h 17"/>
                    <a:gd name="T14" fmla="*/ 0 60000 65536"/>
                    <a:gd name="T15" fmla="*/ 0 60000 65536"/>
                    <a:gd name="T16" fmla="*/ 0 60000 65536"/>
                    <a:gd name="T17" fmla="*/ 0 60000 65536"/>
                    <a:gd name="T18" fmla="*/ 0 60000 65536"/>
                    <a:gd name="T19" fmla="*/ 0 60000 65536"/>
                    <a:gd name="T20" fmla="*/ 0 60000 65536"/>
                    <a:gd name="T21" fmla="*/ 0 w 25"/>
                    <a:gd name="T22" fmla="*/ 0 h 17"/>
                    <a:gd name="T23" fmla="*/ 25 w 25"/>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7">
                      <a:moveTo>
                        <a:pt x="21" y="0"/>
                      </a:moveTo>
                      <a:lnTo>
                        <a:pt x="24" y="9"/>
                      </a:lnTo>
                      <a:lnTo>
                        <a:pt x="12" y="16"/>
                      </a:lnTo>
                      <a:lnTo>
                        <a:pt x="7" y="16"/>
                      </a:lnTo>
                      <a:lnTo>
                        <a:pt x="0" y="16"/>
                      </a:lnTo>
                      <a:lnTo>
                        <a:pt x="7" y="9"/>
                      </a:lnTo>
                      <a:lnTo>
                        <a:pt x="21"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77" name="Freeform 261"/>
                <p:cNvSpPr>
                  <a:spLocks/>
                </p:cNvSpPr>
                <p:nvPr/>
              </p:nvSpPr>
              <p:spPr bwMode="auto">
                <a:xfrm>
                  <a:off x="764" y="2500"/>
                  <a:ext cx="69" cy="19"/>
                </a:xfrm>
                <a:custGeom>
                  <a:avLst/>
                  <a:gdLst>
                    <a:gd name="T0" fmla="*/ 0 w 69"/>
                    <a:gd name="T1" fmla="*/ 15 h 19"/>
                    <a:gd name="T2" fmla="*/ 0 w 69"/>
                    <a:gd name="T3" fmla="*/ 12 h 19"/>
                    <a:gd name="T4" fmla="*/ 9 w 69"/>
                    <a:gd name="T5" fmla="*/ 13 h 19"/>
                    <a:gd name="T6" fmla="*/ 23 w 69"/>
                    <a:gd name="T7" fmla="*/ 11 h 19"/>
                    <a:gd name="T8" fmla="*/ 31 w 69"/>
                    <a:gd name="T9" fmla="*/ 10 h 19"/>
                    <a:gd name="T10" fmla="*/ 47 w 69"/>
                    <a:gd name="T11" fmla="*/ 5 h 19"/>
                    <a:gd name="T12" fmla="*/ 54 w 69"/>
                    <a:gd name="T13" fmla="*/ 5 h 19"/>
                    <a:gd name="T14" fmla="*/ 60 w 69"/>
                    <a:gd name="T15" fmla="*/ 2 h 19"/>
                    <a:gd name="T16" fmla="*/ 63 w 69"/>
                    <a:gd name="T17" fmla="*/ 0 h 19"/>
                    <a:gd name="T18" fmla="*/ 68 w 69"/>
                    <a:gd name="T19" fmla="*/ 4 h 19"/>
                    <a:gd name="T20" fmla="*/ 68 w 69"/>
                    <a:gd name="T21" fmla="*/ 11 h 19"/>
                    <a:gd name="T22" fmla="*/ 62 w 69"/>
                    <a:gd name="T23" fmla="*/ 12 h 19"/>
                    <a:gd name="T24" fmla="*/ 51 w 69"/>
                    <a:gd name="T25" fmla="*/ 13 h 19"/>
                    <a:gd name="T26" fmla="*/ 46 w 69"/>
                    <a:gd name="T27" fmla="*/ 14 h 19"/>
                    <a:gd name="T28" fmla="*/ 38 w 69"/>
                    <a:gd name="T29" fmla="*/ 17 h 19"/>
                    <a:gd name="T30" fmla="*/ 28 w 69"/>
                    <a:gd name="T31" fmla="*/ 18 h 19"/>
                    <a:gd name="T32" fmla="*/ 21 w 69"/>
                    <a:gd name="T33" fmla="*/ 18 h 19"/>
                    <a:gd name="T34" fmla="*/ 11 w 69"/>
                    <a:gd name="T35" fmla="*/ 18 h 19"/>
                    <a:gd name="T36" fmla="*/ 0 w 69"/>
                    <a:gd name="T37" fmla="*/ 15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19"/>
                    <a:gd name="T59" fmla="*/ 69 w 69"/>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19">
                      <a:moveTo>
                        <a:pt x="0" y="15"/>
                      </a:moveTo>
                      <a:lnTo>
                        <a:pt x="0" y="12"/>
                      </a:lnTo>
                      <a:lnTo>
                        <a:pt x="9" y="13"/>
                      </a:lnTo>
                      <a:lnTo>
                        <a:pt x="23" y="11"/>
                      </a:lnTo>
                      <a:lnTo>
                        <a:pt x="31" y="10"/>
                      </a:lnTo>
                      <a:lnTo>
                        <a:pt x="47" y="5"/>
                      </a:lnTo>
                      <a:lnTo>
                        <a:pt x="54" y="5"/>
                      </a:lnTo>
                      <a:lnTo>
                        <a:pt x="60" y="2"/>
                      </a:lnTo>
                      <a:lnTo>
                        <a:pt x="63" y="0"/>
                      </a:lnTo>
                      <a:lnTo>
                        <a:pt x="68" y="4"/>
                      </a:lnTo>
                      <a:lnTo>
                        <a:pt x="68" y="11"/>
                      </a:lnTo>
                      <a:lnTo>
                        <a:pt x="62" y="12"/>
                      </a:lnTo>
                      <a:lnTo>
                        <a:pt x="51" y="13"/>
                      </a:lnTo>
                      <a:lnTo>
                        <a:pt x="46" y="14"/>
                      </a:lnTo>
                      <a:lnTo>
                        <a:pt x="38" y="17"/>
                      </a:lnTo>
                      <a:lnTo>
                        <a:pt x="28" y="18"/>
                      </a:lnTo>
                      <a:lnTo>
                        <a:pt x="21" y="18"/>
                      </a:lnTo>
                      <a:lnTo>
                        <a:pt x="11" y="18"/>
                      </a:lnTo>
                      <a:lnTo>
                        <a:pt x="0" y="15"/>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78" name="Freeform 262"/>
                <p:cNvSpPr>
                  <a:spLocks/>
                </p:cNvSpPr>
                <p:nvPr/>
              </p:nvSpPr>
              <p:spPr bwMode="auto">
                <a:xfrm>
                  <a:off x="806" y="2489"/>
                  <a:ext cx="23" cy="17"/>
                </a:xfrm>
                <a:custGeom>
                  <a:avLst/>
                  <a:gdLst>
                    <a:gd name="T0" fmla="*/ 1 w 23"/>
                    <a:gd name="T1" fmla="*/ 1 h 17"/>
                    <a:gd name="T2" fmla="*/ 2 w 23"/>
                    <a:gd name="T3" fmla="*/ 8 h 17"/>
                    <a:gd name="T4" fmla="*/ 0 w 23"/>
                    <a:gd name="T5" fmla="*/ 10 h 17"/>
                    <a:gd name="T6" fmla="*/ 5 w 23"/>
                    <a:gd name="T7" fmla="*/ 16 h 17"/>
                    <a:gd name="T8" fmla="*/ 11 w 23"/>
                    <a:gd name="T9" fmla="*/ 16 h 17"/>
                    <a:gd name="T10" fmla="*/ 19 w 23"/>
                    <a:gd name="T11" fmla="*/ 14 h 17"/>
                    <a:gd name="T12" fmla="*/ 22 w 23"/>
                    <a:gd name="T13" fmla="*/ 10 h 17"/>
                    <a:gd name="T14" fmla="*/ 20 w 23"/>
                    <a:gd name="T15" fmla="*/ 8 h 17"/>
                    <a:gd name="T16" fmla="*/ 20 w 23"/>
                    <a:gd name="T17" fmla="*/ 0 h 17"/>
                    <a:gd name="T18" fmla="*/ 1 w 23"/>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17"/>
                    <a:gd name="T32" fmla="*/ 23 w 2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17">
                      <a:moveTo>
                        <a:pt x="1" y="1"/>
                      </a:moveTo>
                      <a:lnTo>
                        <a:pt x="2" y="8"/>
                      </a:lnTo>
                      <a:lnTo>
                        <a:pt x="0" y="10"/>
                      </a:lnTo>
                      <a:lnTo>
                        <a:pt x="5" y="16"/>
                      </a:lnTo>
                      <a:lnTo>
                        <a:pt x="11" y="16"/>
                      </a:lnTo>
                      <a:lnTo>
                        <a:pt x="19" y="14"/>
                      </a:lnTo>
                      <a:lnTo>
                        <a:pt x="22" y="10"/>
                      </a:lnTo>
                      <a:lnTo>
                        <a:pt x="20" y="8"/>
                      </a:lnTo>
                      <a:lnTo>
                        <a:pt x="20" y="0"/>
                      </a:lnTo>
                      <a:lnTo>
                        <a:pt x="1" y="1"/>
                      </a:lnTo>
                    </a:path>
                  </a:pathLst>
                </a:custGeom>
                <a:solidFill>
                  <a:srgbClr val="A0A0A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91" name="Group 263"/>
              <p:cNvGrpSpPr>
                <a:grpSpLocks/>
              </p:cNvGrpSpPr>
              <p:nvPr/>
            </p:nvGrpSpPr>
            <p:grpSpPr bwMode="auto">
              <a:xfrm>
                <a:off x="874" y="2435"/>
                <a:ext cx="86" cy="81"/>
                <a:chOff x="874" y="2435"/>
                <a:chExt cx="86" cy="81"/>
              </a:xfrm>
            </p:grpSpPr>
            <p:sp>
              <p:nvSpPr>
                <p:cNvPr id="3272" name="Oval 264"/>
                <p:cNvSpPr>
                  <a:spLocks noChangeArrowheads="1"/>
                </p:cNvSpPr>
                <p:nvPr/>
              </p:nvSpPr>
              <p:spPr bwMode="auto">
                <a:xfrm>
                  <a:off x="874" y="2484"/>
                  <a:ext cx="86" cy="32"/>
                </a:xfrm>
                <a:prstGeom prst="ellipse">
                  <a:avLst/>
                </a:prstGeom>
                <a:solidFill>
                  <a:srgbClr val="606060"/>
                </a:solidFill>
                <a:ln w="12699">
                  <a:solidFill>
                    <a:srgbClr val="000000"/>
                  </a:solidFill>
                  <a:round/>
                  <a:headEnd/>
                  <a:tailEnd/>
                </a:ln>
              </p:spPr>
              <p:txBody>
                <a:bodyPr wrap="none" anchor="ctr"/>
                <a:lstStyle/>
                <a:p>
                  <a:endParaRPr lang="ru-RU"/>
                </a:p>
              </p:txBody>
            </p:sp>
            <p:sp>
              <p:nvSpPr>
                <p:cNvPr id="3273" name="Rectangle 265"/>
                <p:cNvSpPr>
                  <a:spLocks noChangeArrowheads="1"/>
                </p:cNvSpPr>
                <p:nvPr/>
              </p:nvSpPr>
              <p:spPr bwMode="auto">
                <a:xfrm>
                  <a:off x="910" y="2435"/>
                  <a:ext cx="15" cy="50"/>
                </a:xfrm>
                <a:prstGeom prst="rect">
                  <a:avLst/>
                </a:prstGeom>
                <a:solidFill>
                  <a:srgbClr val="606060"/>
                </a:solidFill>
                <a:ln w="12699">
                  <a:solidFill>
                    <a:srgbClr val="000000"/>
                  </a:solidFill>
                  <a:miter lim="800000"/>
                  <a:headEnd/>
                  <a:tailEnd/>
                </a:ln>
              </p:spPr>
              <p:txBody>
                <a:bodyPr wrap="none" anchor="ctr"/>
                <a:lstStyle/>
                <a:p>
                  <a:endParaRPr lang="ru-RU"/>
                </a:p>
              </p:txBody>
            </p:sp>
          </p:grpSp>
          <p:grpSp>
            <p:nvGrpSpPr>
              <p:cNvPr id="3192" name="Group 266"/>
              <p:cNvGrpSpPr>
                <a:grpSpLocks/>
              </p:cNvGrpSpPr>
              <p:nvPr/>
            </p:nvGrpSpPr>
            <p:grpSpPr bwMode="auto">
              <a:xfrm>
                <a:off x="837" y="2403"/>
                <a:ext cx="141" cy="45"/>
                <a:chOff x="837" y="2403"/>
                <a:chExt cx="141" cy="45"/>
              </a:xfrm>
            </p:grpSpPr>
            <p:sp>
              <p:nvSpPr>
                <p:cNvPr id="3270" name="Freeform 267"/>
                <p:cNvSpPr>
                  <a:spLocks/>
                </p:cNvSpPr>
                <p:nvPr/>
              </p:nvSpPr>
              <p:spPr bwMode="auto">
                <a:xfrm>
                  <a:off x="837" y="2403"/>
                  <a:ext cx="141" cy="45"/>
                </a:xfrm>
                <a:custGeom>
                  <a:avLst/>
                  <a:gdLst>
                    <a:gd name="T0" fmla="*/ 0 w 141"/>
                    <a:gd name="T1" fmla="*/ 22 h 45"/>
                    <a:gd name="T2" fmla="*/ 1 w 141"/>
                    <a:gd name="T3" fmla="*/ 36 h 45"/>
                    <a:gd name="T4" fmla="*/ 47 w 141"/>
                    <a:gd name="T5" fmla="*/ 44 h 45"/>
                    <a:gd name="T6" fmla="*/ 97 w 141"/>
                    <a:gd name="T7" fmla="*/ 44 h 45"/>
                    <a:gd name="T8" fmla="*/ 137 w 141"/>
                    <a:gd name="T9" fmla="*/ 33 h 45"/>
                    <a:gd name="T10" fmla="*/ 140 w 141"/>
                    <a:gd name="T11" fmla="*/ 1 h 45"/>
                    <a:gd name="T12" fmla="*/ 61 w 141"/>
                    <a:gd name="T13" fmla="*/ 0 h 45"/>
                    <a:gd name="T14" fmla="*/ 0 w 141"/>
                    <a:gd name="T15" fmla="*/ 22 h 45"/>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45"/>
                    <a:gd name="T26" fmla="*/ 141 w 141"/>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45">
                      <a:moveTo>
                        <a:pt x="0" y="22"/>
                      </a:moveTo>
                      <a:lnTo>
                        <a:pt x="1" y="36"/>
                      </a:lnTo>
                      <a:lnTo>
                        <a:pt x="47" y="44"/>
                      </a:lnTo>
                      <a:lnTo>
                        <a:pt x="97" y="44"/>
                      </a:lnTo>
                      <a:lnTo>
                        <a:pt x="137" y="33"/>
                      </a:lnTo>
                      <a:lnTo>
                        <a:pt x="140" y="1"/>
                      </a:lnTo>
                      <a:lnTo>
                        <a:pt x="61" y="0"/>
                      </a:lnTo>
                      <a:lnTo>
                        <a:pt x="0" y="22"/>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271" name="Freeform 268"/>
                <p:cNvSpPr>
                  <a:spLocks/>
                </p:cNvSpPr>
                <p:nvPr/>
              </p:nvSpPr>
              <p:spPr bwMode="auto">
                <a:xfrm>
                  <a:off x="840" y="2420"/>
                  <a:ext cx="134" cy="26"/>
                </a:xfrm>
                <a:custGeom>
                  <a:avLst/>
                  <a:gdLst>
                    <a:gd name="T0" fmla="*/ 0 w 134"/>
                    <a:gd name="T1" fmla="*/ 9 h 26"/>
                    <a:gd name="T2" fmla="*/ 1 w 134"/>
                    <a:gd name="T3" fmla="*/ 18 h 26"/>
                    <a:gd name="T4" fmla="*/ 42 w 134"/>
                    <a:gd name="T5" fmla="*/ 25 h 26"/>
                    <a:gd name="T6" fmla="*/ 95 w 134"/>
                    <a:gd name="T7" fmla="*/ 25 h 26"/>
                    <a:gd name="T8" fmla="*/ 133 w 134"/>
                    <a:gd name="T9" fmla="*/ 12 h 26"/>
                    <a:gd name="T10" fmla="*/ 133 w 134"/>
                    <a:gd name="T11" fmla="*/ 0 h 26"/>
                    <a:gd name="T12" fmla="*/ 97 w 134"/>
                    <a:gd name="T13" fmla="*/ 12 h 26"/>
                    <a:gd name="T14" fmla="*/ 42 w 134"/>
                    <a:gd name="T15" fmla="*/ 13 h 26"/>
                    <a:gd name="T16" fmla="*/ 0 w 134"/>
                    <a:gd name="T17" fmla="*/ 9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4"/>
                    <a:gd name="T28" fmla="*/ 0 h 26"/>
                    <a:gd name="T29" fmla="*/ 134 w 134"/>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4" h="26">
                      <a:moveTo>
                        <a:pt x="0" y="9"/>
                      </a:moveTo>
                      <a:lnTo>
                        <a:pt x="1" y="18"/>
                      </a:lnTo>
                      <a:lnTo>
                        <a:pt x="42" y="25"/>
                      </a:lnTo>
                      <a:lnTo>
                        <a:pt x="95" y="25"/>
                      </a:lnTo>
                      <a:lnTo>
                        <a:pt x="133" y="12"/>
                      </a:lnTo>
                      <a:lnTo>
                        <a:pt x="133" y="0"/>
                      </a:lnTo>
                      <a:lnTo>
                        <a:pt x="97" y="12"/>
                      </a:lnTo>
                      <a:lnTo>
                        <a:pt x="42" y="13"/>
                      </a:lnTo>
                      <a:lnTo>
                        <a:pt x="0" y="9"/>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93" name="Group 269"/>
              <p:cNvGrpSpPr>
                <a:grpSpLocks/>
              </p:cNvGrpSpPr>
              <p:nvPr/>
            </p:nvGrpSpPr>
            <p:grpSpPr bwMode="auto">
              <a:xfrm>
                <a:off x="828" y="2289"/>
                <a:ext cx="65" cy="37"/>
                <a:chOff x="828" y="2289"/>
                <a:chExt cx="65" cy="37"/>
              </a:xfrm>
            </p:grpSpPr>
            <p:sp>
              <p:nvSpPr>
                <p:cNvPr id="3261" name="Freeform 270"/>
                <p:cNvSpPr>
                  <a:spLocks/>
                </p:cNvSpPr>
                <p:nvPr/>
              </p:nvSpPr>
              <p:spPr bwMode="auto">
                <a:xfrm>
                  <a:off x="828" y="2289"/>
                  <a:ext cx="64" cy="29"/>
                </a:xfrm>
                <a:custGeom>
                  <a:avLst/>
                  <a:gdLst>
                    <a:gd name="T0" fmla="*/ 56 w 64"/>
                    <a:gd name="T1" fmla="*/ 28 h 29"/>
                    <a:gd name="T2" fmla="*/ 52 w 64"/>
                    <a:gd name="T3" fmla="*/ 27 h 29"/>
                    <a:gd name="T4" fmla="*/ 49 w 64"/>
                    <a:gd name="T5" fmla="*/ 26 h 29"/>
                    <a:gd name="T6" fmla="*/ 47 w 64"/>
                    <a:gd name="T7" fmla="*/ 25 h 29"/>
                    <a:gd name="T8" fmla="*/ 41 w 64"/>
                    <a:gd name="T9" fmla="*/ 26 h 29"/>
                    <a:gd name="T10" fmla="*/ 38 w 64"/>
                    <a:gd name="T11" fmla="*/ 26 h 29"/>
                    <a:gd name="T12" fmla="*/ 35 w 64"/>
                    <a:gd name="T13" fmla="*/ 25 h 29"/>
                    <a:gd name="T14" fmla="*/ 33 w 64"/>
                    <a:gd name="T15" fmla="*/ 24 h 29"/>
                    <a:gd name="T16" fmla="*/ 30 w 64"/>
                    <a:gd name="T17" fmla="*/ 23 h 29"/>
                    <a:gd name="T18" fmla="*/ 29 w 64"/>
                    <a:gd name="T19" fmla="*/ 21 h 29"/>
                    <a:gd name="T20" fmla="*/ 26 w 64"/>
                    <a:gd name="T21" fmla="*/ 19 h 29"/>
                    <a:gd name="T22" fmla="*/ 24 w 64"/>
                    <a:gd name="T23" fmla="*/ 18 h 29"/>
                    <a:gd name="T24" fmla="*/ 21 w 64"/>
                    <a:gd name="T25" fmla="*/ 18 h 29"/>
                    <a:gd name="T26" fmla="*/ 18 w 64"/>
                    <a:gd name="T27" fmla="*/ 17 h 29"/>
                    <a:gd name="T28" fmla="*/ 17 w 64"/>
                    <a:gd name="T29" fmla="*/ 16 h 29"/>
                    <a:gd name="T30" fmla="*/ 16 w 64"/>
                    <a:gd name="T31" fmla="*/ 15 h 29"/>
                    <a:gd name="T32" fmla="*/ 14 w 64"/>
                    <a:gd name="T33" fmla="*/ 14 h 29"/>
                    <a:gd name="T34" fmla="*/ 14 w 64"/>
                    <a:gd name="T35" fmla="*/ 13 h 29"/>
                    <a:gd name="T36" fmla="*/ 16 w 64"/>
                    <a:gd name="T37" fmla="*/ 12 h 29"/>
                    <a:gd name="T38" fmla="*/ 17 w 64"/>
                    <a:gd name="T39" fmla="*/ 11 h 29"/>
                    <a:gd name="T40" fmla="*/ 20 w 64"/>
                    <a:gd name="T41" fmla="*/ 12 h 29"/>
                    <a:gd name="T42" fmla="*/ 24 w 64"/>
                    <a:gd name="T43" fmla="*/ 12 h 29"/>
                    <a:gd name="T44" fmla="*/ 21 w 64"/>
                    <a:gd name="T45" fmla="*/ 9 h 29"/>
                    <a:gd name="T46" fmla="*/ 17 w 64"/>
                    <a:gd name="T47" fmla="*/ 9 h 29"/>
                    <a:gd name="T48" fmla="*/ 13 w 64"/>
                    <a:gd name="T49" fmla="*/ 9 h 29"/>
                    <a:gd name="T50" fmla="*/ 10 w 64"/>
                    <a:gd name="T51" fmla="*/ 9 h 29"/>
                    <a:gd name="T52" fmla="*/ 8 w 64"/>
                    <a:gd name="T53" fmla="*/ 9 h 29"/>
                    <a:gd name="T54" fmla="*/ 5 w 64"/>
                    <a:gd name="T55" fmla="*/ 9 h 29"/>
                    <a:gd name="T56" fmla="*/ 4 w 64"/>
                    <a:gd name="T57" fmla="*/ 9 h 29"/>
                    <a:gd name="T58" fmla="*/ 3 w 64"/>
                    <a:gd name="T59" fmla="*/ 8 h 29"/>
                    <a:gd name="T60" fmla="*/ 2 w 64"/>
                    <a:gd name="T61" fmla="*/ 8 h 29"/>
                    <a:gd name="T62" fmla="*/ 1 w 64"/>
                    <a:gd name="T63" fmla="*/ 7 h 29"/>
                    <a:gd name="T64" fmla="*/ 0 w 64"/>
                    <a:gd name="T65" fmla="*/ 6 h 29"/>
                    <a:gd name="T66" fmla="*/ 1 w 64"/>
                    <a:gd name="T67" fmla="*/ 5 h 29"/>
                    <a:gd name="T68" fmla="*/ 2 w 64"/>
                    <a:gd name="T69" fmla="*/ 5 h 29"/>
                    <a:gd name="T70" fmla="*/ 3 w 64"/>
                    <a:gd name="T71" fmla="*/ 4 h 29"/>
                    <a:gd name="T72" fmla="*/ 5 w 64"/>
                    <a:gd name="T73" fmla="*/ 2 h 29"/>
                    <a:gd name="T74" fmla="*/ 6 w 64"/>
                    <a:gd name="T75" fmla="*/ 1 h 29"/>
                    <a:gd name="T76" fmla="*/ 8 w 64"/>
                    <a:gd name="T77" fmla="*/ 1 h 29"/>
                    <a:gd name="T78" fmla="*/ 10 w 64"/>
                    <a:gd name="T79" fmla="*/ 1 h 29"/>
                    <a:gd name="T80" fmla="*/ 17 w 64"/>
                    <a:gd name="T81" fmla="*/ 0 h 29"/>
                    <a:gd name="T82" fmla="*/ 18 w 64"/>
                    <a:gd name="T83" fmla="*/ 0 h 29"/>
                    <a:gd name="T84" fmla="*/ 20 w 64"/>
                    <a:gd name="T85" fmla="*/ 0 h 29"/>
                    <a:gd name="T86" fmla="*/ 21 w 64"/>
                    <a:gd name="T87" fmla="*/ 0 h 29"/>
                    <a:gd name="T88" fmla="*/ 24 w 64"/>
                    <a:gd name="T89" fmla="*/ 0 h 29"/>
                    <a:gd name="T90" fmla="*/ 30 w 64"/>
                    <a:gd name="T91" fmla="*/ 4 h 29"/>
                    <a:gd name="T92" fmla="*/ 34 w 64"/>
                    <a:gd name="T93" fmla="*/ 4 h 29"/>
                    <a:gd name="T94" fmla="*/ 37 w 64"/>
                    <a:gd name="T95" fmla="*/ 5 h 29"/>
                    <a:gd name="T96" fmla="*/ 39 w 64"/>
                    <a:gd name="T97" fmla="*/ 6 h 29"/>
                    <a:gd name="T98" fmla="*/ 41 w 64"/>
                    <a:gd name="T99" fmla="*/ 8 h 29"/>
                    <a:gd name="T100" fmla="*/ 45 w 64"/>
                    <a:gd name="T101" fmla="*/ 11 h 29"/>
                    <a:gd name="T102" fmla="*/ 48 w 64"/>
                    <a:gd name="T103" fmla="*/ 12 h 29"/>
                    <a:gd name="T104" fmla="*/ 51 w 64"/>
                    <a:gd name="T105" fmla="*/ 15 h 29"/>
                    <a:gd name="T106" fmla="*/ 53 w 64"/>
                    <a:gd name="T107" fmla="*/ 16 h 29"/>
                    <a:gd name="T108" fmla="*/ 63 w 64"/>
                    <a:gd name="T109" fmla="*/ 17 h 29"/>
                    <a:gd name="T110" fmla="*/ 56 w 64"/>
                    <a:gd name="T111" fmla="*/ 28 h 2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4"/>
                    <a:gd name="T169" fmla="*/ 0 h 29"/>
                    <a:gd name="T170" fmla="*/ 64 w 64"/>
                    <a:gd name="T171" fmla="*/ 29 h 2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4" h="29">
                      <a:moveTo>
                        <a:pt x="56" y="28"/>
                      </a:moveTo>
                      <a:lnTo>
                        <a:pt x="52" y="27"/>
                      </a:lnTo>
                      <a:lnTo>
                        <a:pt x="49" y="26"/>
                      </a:lnTo>
                      <a:lnTo>
                        <a:pt x="47" y="25"/>
                      </a:lnTo>
                      <a:lnTo>
                        <a:pt x="41" y="26"/>
                      </a:lnTo>
                      <a:lnTo>
                        <a:pt x="38" y="26"/>
                      </a:lnTo>
                      <a:lnTo>
                        <a:pt x="35" y="25"/>
                      </a:lnTo>
                      <a:lnTo>
                        <a:pt x="33" y="24"/>
                      </a:lnTo>
                      <a:lnTo>
                        <a:pt x="30" y="23"/>
                      </a:lnTo>
                      <a:lnTo>
                        <a:pt x="29" y="21"/>
                      </a:lnTo>
                      <a:lnTo>
                        <a:pt x="26" y="19"/>
                      </a:lnTo>
                      <a:lnTo>
                        <a:pt x="24" y="18"/>
                      </a:lnTo>
                      <a:lnTo>
                        <a:pt x="21" y="18"/>
                      </a:lnTo>
                      <a:lnTo>
                        <a:pt x="18" y="17"/>
                      </a:lnTo>
                      <a:lnTo>
                        <a:pt x="17" y="16"/>
                      </a:lnTo>
                      <a:lnTo>
                        <a:pt x="16" y="15"/>
                      </a:lnTo>
                      <a:lnTo>
                        <a:pt x="14" y="14"/>
                      </a:lnTo>
                      <a:lnTo>
                        <a:pt x="14" y="13"/>
                      </a:lnTo>
                      <a:lnTo>
                        <a:pt x="16" y="12"/>
                      </a:lnTo>
                      <a:lnTo>
                        <a:pt x="17" y="11"/>
                      </a:lnTo>
                      <a:lnTo>
                        <a:pt x="20" y="12"/>
                      </a:lnTo>
                      <a:lnTo>
                        <a:pt x="24" y="12"/>
                      </a:lnTo>
                      <a:lnTo>
                        <a:pt x="21" y="9"/>
                      </a:lnTo>
                      <a:lnTo>
                        <a:pt x="17" y="9"/>
                      </a:lnTo>
                      <a:lnTo>
                        <a:pt x="13" y="9"/>
                      </a:lnTo>
                      <a:lnTo>
                        <a:pt x="10" y="9"/>
                      </a:lnTo>
                      <a:lnTo>
                        <a:pt x="8" y="9"/>
                      </a:lnTo>
                      <a:lnTo>
                        <a:pt x="5" y="9"/>
                      </a:lnTo>
                      <a:lnTo>
                        <a:pt x="4" y="9"/>
                      </a:lnTo>
                      <a:lnTo>
                        <a:pt x="3" y="8"/>
                      </a:lnTo>
                      <a:lnTo>
                        <a:pt x="2" y="8"/>
                      </a:lnTo>
                      <a:lnTo>
                        <a:pt x="1" y="7"/>
                      </a:lnTo>
                      <a:lnTo>
                        <a:pt x="0" y="6"/>
                      </a:lnTo>
                      <a:lnTo>
                        <a:pt x="1" y="5"/>
                      </a:lnTo>
                      <a:lnTo>
                        <a:pt x="2" y="5"/>
                      </a:lnTo>
                      <a:lnTo>
                        <a:pt x="3" y="4"/>
                      </a:lnTo>
                      <a:lnTo>
                        <a:pt x="5" y="2"/>
                      </a:lnTo>
                      <a:lnTo>
                        <a:pt x="6" y="1"/>
                      </a:lnTo>
                      <a:lnTo>
                        <a:pt x="8" y="1"/>
                      </a:lnTo>
                      <a:lnTo>
                        <a:pt x="10" y="1"/>
                      </a:lnTo>
                      <a:lnTo>
                        <a:pt x="17" y="0"/>
                      </a:lnTo>
                      <a:lnTo>
                        <a:pt x="18" y="0"/>
                      </a:lnTo>
                      <a:lnTo>
                        <a:pt x="20" y="0"/>
                      </a:lnTo>
                      <a:lnTo>
                        <a:pt x="21" y="0"/>
                      </a:lnTo>
                      <a:lnTo>
                        <a:pt x="24" y="0"/>
                      </a:lnTo>
                      <a:lnTo>
                        <a:pt x="30" y="4"/>
                      </a:lnTo>
                      <a:lnTo>
                        <a:pt x="34" y="4"/>
                      </a:lnTo>
                      <a:lnTo>
                        <a:pt x="37" y="5"/>
                      </a:lnTo>
                      <a:lnTo>
                        <a:pt x="39" y="6"/>
                      </a:lnTo>
                      <a:lnTo>
                        <a:pt x="41" y="8"/>
                      </a:lnTo>
                      <a:lnTo>
                        <a:pt x="45" y="11"/>
                      </a:lnTo>
                      <a:lnTo>
                        <a:pt x="48" y="12"/>
                      </a:lnTo>
                      <a:lnTo>
                        <a:pt x="51" y="15"/>
                      </a:lnTo>
                      <a:lnTo>
                        <a:pt x="53" y="16"/>
                      </a:lnTo>
                      <a:lnTo>
                        <a:pt x="63" y="17"/>
                      </a:lnTo>
                      <a:lnTo>
                        <a:pt x="56" y="28"/>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262" name="Freeform 271"/>
                <p:cNvSpPr>
                  <a:spLocks/>
                </p:cNvSpPr>
                <p:nvPr/>
              </p:nvSpPr>
              <p:spPr bwMode="auto">
                <a:xfrm>
                  <a:off x="852" y="2301"/>
                  <a:ext cx="18" cy="17"/>
                </a:xfrm>
                <a:custGeom>
                  <a:avLst/>
                  <a:gdLst>
                    <a:gd name="T0" fmla="*/ 0 w 18"/>
                    <a:gd name="T1" fmla="*/ 0 h 17"/>
                    <a:gd name="T2" fmla="*/ 0 w 18"/>
                    <a:gd name="T3" fmla="*/ 5 h 17"/>
                    <a:gd name="T4" fmla="*/ 3 w 18"/>
                    <a:gd name="T5" fmla="*/ 5 h 17"/>
                    <a:gd name="T6" fmla="*/ 5 w 18"/>
                    <a:gd name="T7" fmla="*/ 10 h 17"/>
                    <a:gd name="T8" fmla="*/ 6 w 18"/>
                    <a:gd name="T9" fmla="*/ 10 h 17"/>
                    <a:gd name="T10" fmla="*/ 10 w 18"/>
                    <a:gd name="T11" fmla="*/ 16 h 17"/>
                    <a:gd name="T12" fmla="*/ 14 w 18"/>
                    <a:gd name="T13" fmla="*/ 16 h 17"/>
                    <a:gd name="T14" fmla="*/ 17 w 18"/>
                    <a:gd name="T15" fmla="*/ 16 h 17"/>
                    <a:gd name="T16" fmla="*/ 15 w 18"/>
                    <a:gd name="T17" fmla="*/ 16 h 17"/>
                    <a:gd name="T18" fmla="*/ 11 w 18"/>
                    <a:gd name="T19" fmla="*/ 10 h 17"/>
                    <a:gd name="T20" fmla="*/ 9 w 18"/>
                    <a:gd name="T21" fmla="*/ 10 h 17"/>
                    <a:gd name="T22" fmla="*/ 6 w 18"/>
                    <a:gd name="T23" fmla="*/ 10 h 17"/>
                    <a:gd name="T24" fmla="*/ 5 w 18"/>
                    <a:gd name="T25" fmla="*/ 5 h 17"/>
                    <a:gd name="T26" fmla="*/ 3 w 18"/>
                    <a:gd name="T27" fmla="*/ 0 h 17"/>
                    <a:gd name="T28" fmla="*/ 0 w 18"/>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17"/>
                    <a:gd name="T47" fmla="*/ 18 w 1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17">
                      <a:moveTo>
                        <a:pt x="0" y="0"/>
                      </a:moveTo>
                      <a:lnTo>
                        <a:pt x="0" y="5"/>
                      </a:lnTo>
                      <a:lnTo>
                        <a:pt x="3" y="5"/>
                      </a:lnTo>
                      <a:lnTo>
                        <a:pt x="5" y="10"/>
                      </a:lnTo>
                      <a:lnTo>
                        <a:pt x="6" y="10"/>
                      </a:lnTo>
                      <a:lnTo>
                        <a:pt x="10" y="16"/>
                      </a:lnTo>
                      <a:lnTo>
                        <a:pt x="14" y="16"/>
                      </a:lnTo>
                      <a:lnTo>
                        <a:pt x="17" y="16"/>
                      </a:lnTo>
                      <a:lnTo>
                        <a:pt x="15" y="16"/>
                      </a:lnTo>
                      <a:lnTo>
                        <a:pt x="11" y="10"/>
                      </a:lnTo>
                      <a:lnTo>
                        <a:pt x="9" y="10"/>
                      </a:lnTo>
                      <a:lnTo>
                        <a:pt x="6" y="10"/>
                      </a:lnTo>
                      <a:lnTo>
                        <a:pt x="5" y="5"/>
                      </a:lnTo>
                      <a:lnTo>
                        <a:pt x="3"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3" name="Freeform 272"/>
                <p:cNvSpPr>
                  <a:spLocks/>
                </p:cNvSpPr>
                <p:nvPr/>
              </p:nvSpPr>
              <p:spPr bwMode="auto">
                <a:xfrm>
                  <a:off x="831" y="2293"/>
                  <a:ext cx="17" cy="17"/>
                </a:xfrm>
                <a:custGeom>
                  <a:avLst/>
                  <a:gdLst>
                    <a:gd name="T0" fmla="*/ 0 w 17"/>
                    <a:gd name="T1" fmla="*/ 12 h 17"/>
                    <a:gd name="T2" fmla="*/ 2 w 17"/>
                    <a:gd name="T3" fmla="*/ 16 h 17"/>
                    <a:gd name="T4" fmla="*/ 2 w 17"/>
                    <a:gd name="T5" fmla="*/ 8 h 17"/>
                    <a:gd name="T6" fmla="*/ 9 w 17"/>
                    <a:gd name="T7" fmla="*/ 8 h 17"/>
                    <a:gd name="T8" fmla="*/ 9 w 17"/>
                    <a:gd name="T9" fmla="*/ 4 h 17"/>
                    <a:gd name="T10" fmla="*/ 11 w 17"/>
                    <a:gd name="T11" fmla="*/ 4 h 17"/>
                    <a:gd name="T12" fmla="*/ 13 w 17"/>
                    <a:gd name="T13" fmla="*/ 0 h 17"/>
                    <a:gd name="T14" fmla="*/ 16 w 17"/>
                    <a:gd name="T15" fmla="*/ 0 h 17"/>
                    <a:gd name="T16" fmla="*/ 13 w 17"/>
                    <a:gd name="T17" fmla="*/ 0 h 17"/>
                    <a:gd name="T18" fmla="*/ 9 w 17"/>
                    <a:gd name="T19" fmla="*/ 0 h 17"/>
                    <a:gd name="T20" fmla="*/ 9 w 17"/>
                    <a:gd name="T21" fmla="*/ 4 h 17"/>
                    <a:gd name="T22" fmla="*/ 6 w 17"/>
                    <a:gd name="T23" fmla="*/ 8 h 17"/>
                    <a:gd name="T24" fmla="*/ 0 w 17"/>
                    <a:gd name="T25" fmla="*/ 1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12"/>
                      </a:moveTo>
                      <a:lnTo>
                        <a:pt x="2" y="16"/>
                      </a:lnTo>
                      <a:lnTo>
                        <a:pt x="2" y="8"/>
                      </a:lnTo>
                      <a:lnTo>
                        <a:pt x="9" y="8"/>
                      </a:lnTo>
                      <a:lnTo>
                        <a:pt x="9" y="4"/>
                      </a:lnTo>
                      <a:lnTo>
                        <a:pt x="11" y="4"/>
                      </a:lnTo>
                      <a:lnTo>
                        <a:pt x="13" y="0"/>
                      </a:lnTo>
                      <a:lnTo>
                        <a:pt x="16" y="0"/>
                      </a:lnTo>
                      <a:lnTo>
                        <a:pt x="13" y="0"/>
                      </a:lnTo>
                      <a:lnTo>
                        <a:pt x="9" y="0"/>
                      </a:lnTo>
                      <a:lnTo>
                        <a:pt x="9" y="4"/>
                      </a:lnTo>
                      <a:lnTo>
                        <a:pt x="6" y="8"/>
                      </a:lnTo>
                      <a:lnTo>
                        <a:pt x="0" y="1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4" name="Freeform 273"/>
                <p:cNvSpPr>
                  <a:spLocks/>
                </p:cNvSpPr>
                <p:nvPr/>
              </p:nvSpPr>
              <p:spPr bwMode="auto">
                <a:xfrm>
                  <a:off x="843" y="2291"/>
                  <a:ext cx="18" cy="17"/>
                </a:xfrm>
                <a:custGeom>
                  <a:avLst/>
                  <a:gdLst>
                    <a:gd name="T0" fmla="*/ 0 w 18"/>
                    <a:gd name="T1" fmla="*/ 8 h 17"/>
                    <a:gd name="T2" fmla="*/ 3 w 18"/>
                    <a:gd name="T3" fmla="*/ 0 h 17"/>
                    <a:gd name="T4" fmla="*/ 6 w 18"/>
                    <a:gd name="T5" fmla="*/ 0 h 17"/>
                    <a:gd name="T6" fmla="*/ 9 w 18"/>
                    <a:gd name="T7" fmla="*/ 0 h 17"/>
                    <a:gd name="T8" fmla="*/ 10 w 18"/>
                    <a:gd name="T9" fmla="*/ 8 h 17"/>
                    <a:gd name="T10" fmla="*/ 11 w 18"/>
                    <a:gd name="T11" fmla="*/ 8 h 17"/>
                    <a:gd name="T12" fmla="*/ 14 w 18"/>
                    <a:gd name="T13" fmla="*/ 16 h 17"/>
                    <a:gd name="T14" fmla="*/ 17 w 18"/>
                    <a:gd name="T15" fmla="*/ 16 h 17"/>
                    <a:gd name="T16" fmla="*/ 14 w 18"/>
                    <a:gd name="T17" fmla="*/ 16 h 17"/>
                    <a:gd name="T18" fmla="*/ 13 w 18"/>
                    <a:gd name="T19" fmla="*/ 16 h 17"/>
                    <a:gd name="T20" fmla="*/ 10 w 18"/>
                    <a:gd name="T21" fmla="*/ 8 h 17"/>
                    <a:gd name="T22" fmla="*/ 7 w 18"/>
                    <a:gd name="T23" fmla="*/ 8 h 17"/>
                    <a:gd name="T24" fmla="*/ 6 w 18"/>
                    <a:gd name="T25" fmla="*/ 0 h 17"/>
                    <a:gd name="T26" fmla="*/ 3 w 18"/>
                    <a:gd name="T27" fmla="*/ 8 h 17"/>
                    <a:gd name="T28" fmla="*/ 0 w 18"/>
                    <a:gd name="T29" fmla="*/ 8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17"/>
                    <a:gd name="T47" fmla="*/ 18 w 1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17">
                      <a:moveTo>
                        <a:pt x="0" y="8"/>
                      </a:moveTo>
                      <a:lnTo>
                        <a:pt x="3" y="0"/>
                      </a:lnTo>
                      <a:lnTo>
                        <a:pt x="6" y="0"/>
                      </a:lnTo>
                      <a:lnTo>
                        <a:pt x="9" y="0"/>
                      </a:lnTo>
                      <a:lnTo>
                        <a:pt x="10" y="8"/>
                      </a:lnTo>
                      <a:lnTo>
                        <a:pt x="11" y="8"/>
                      </a:lnTo>
                      <a:lnTo>
                        <a:pt x="14" y="16"/>
                      </a:lnTo>
                      <a:lnTo>
                        <a:pt x="17" y="16"/>
                      </a:lnTo>
                      <a:lnTo>
                        <a:pt x="14" y="16"/>
                      </a:lnTo>
                      <a:lnTo>
                        <a:pt x="13" y="16"/>
                      </a:lnTo>
                      <a:lnTo>
                        <a:pt x="10" y="8"/>
                      </a:lnTo>
                      <a:lnTo>
                        <a:pt x="7" y="8"/>
                      </a:lnTo>
                      <a:lnTo>
                        <a:pt x="6" y="0"/>
                      </a:lnTo>
                      <a:lnTo>
                        <a:pt x="3" y="8"/>
                      </a:lnTo>
                      <a:lnTo>
                        <a:pt x="0" y="8"/>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5" name="Freeform 274"/>
                <p:cNvSpPr>
                  <a:spLocks/>
                </p:cNvSpPr>
                <p:nvPr/>
              </p:nvSpPr>
              <p:spPr bwMode="auto">
                <a:xfrm>
                  <a:off x="865" y="2296"/>
                  <a:ext cx="18" cy="17"/>
                </a:xfrm>
                <a:custGeom>
                  <a:avLst/>
                  <a:gdLst>
                    <a:gd name="T0" fmla="*/ 0 w 18"/>
                    <a:gd name="T1" fmla="*/ 0 h 17"/>
                    <a:gd name="T2" fmla="*/ 8 w 18"/>
                    <a:gd name="T3" fmla="*/ 8 h 17"/>
                    <a:gd name="T4" fmla="*/ 8 w 18"/>
                    <a:gd name="T5" fmla="*/ 16 h 17"/>
                    <a:gd name="T6" fmla="*/ 17 w 18"/>
                    <a:gd name="T7" fmla="*/ 16 h 17"/>
                    <a:gd name="T8" fmla="*/ 0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0"/>
                      </a:moveTo>
                      <a:lnTo>
                        <a:pt x="8" y="8"/>
                      </a:lnTo>
                      <a:lnTo>
                        <a:pt x="8" y="16"/>
                      </a:lnTo>
                      <a:lnTo>
                        <a:pt x="17"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6" name="Freeform 275"/>
                <p:cNvSpPr>
                  <a:spLocks/>
                </p:cNvSpPr>
                <p:nvPr/>
              </p:nvSpPr>
              <p:spPr bwMode="auto">
                <a:xfrm>
                  <a:off x="875" y="2309"/>
                  <a:ext cx="18" cy="17"/>
                </a:xfrm>
                <a:custGeom>
                  <a:avLst/>
                  <a:gdLst>
                    <a:gd name="T0" fmla="*/ 17 w 18"/>
                    <a:gd name="T1" fmla="*/ 0 h 17"/>
                    <a:gd name="T2" fmla="*/ 4 w 18"/>
                    <a:gd name="T3" fmla="*/ 5 h 17"/>
                    <a:gd name="T4" fmla="*/ 0 w 18"/>
                    <a:gd name="T5" fmla="*/ 16 h 17"/>
                    <a:gd name="T6" fmla="*/ 17 w 18"/>
                    <a:gd name="T7" fmla="*/ 0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17" y="0"/>
                      </a:moveTo>
                      <a:lnTo>
                        <a:pt x="4" y="5"/>
                      </a:lnTo>
                      <a:lnTo>
                        <a:pt x="0"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7" name="Freeform 276"/>
                <p:cNvSpPr>
                  <a:spLocks/>
                </p:cNvSpPr>
                <p:nvPr/>
              </p:nvSpPr>
              <p:spPr bwMode="auto">
                <a:xfrm>
                  <a:off x="844" y="2303"/>
                  <a:ext cx="18" cy="17"/>
                </a:xfrm>
                <a:custGeom>
                  <a:avLst/>
                  <a:gdLst>
                    <a:gd name="T0" fmla="*/ 0 w 18"/>
                    <a:gd name="T1" fmla="*/ 0 h 17"/>
                    <a:gd name="T2" fmla="*/ 5 w 18"/>
                    <a:gd name="T3" fmla="*/ 16 h 17"/>
                    <a:gd name="T4" fmla="*/ 11 w 18"/>
                    <a:gd name="T5" fmla="*/ 16 h 17"/>
                    <a:gd name="T6" fmla="*/ 17 w 18"/>
                    <a:gd name="T7" fmla="*/ 0 h 17"/>
                    <a:gd name="T8" fmla="*/ 11 w 18"/>
                    <a:gd name="T9" fmla="*/ 16 h 17"/>
                    <a:gd name="T10" fmla="*/ 5 w 18"/>
                    <a:gd name="T11" fmla="*/ 16 h 17"/>
                    <a:gd name="T12" fmla="*/ 0 w 18"/>
                    <a:gd name="T13" fmla="*/ 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0" y="0"/>
                      </a:moveTo>
                      <a:lnTo>
                        <a:pt x="5" y="16"/>
                      </a:lnTo>
                      <a:lnTo>
                        <a:pt x="11" y="16"/>
                      </a:lnTo>
                      <a:lnTo>
                        <a:pt x="17" y="0"/>
                      </a:lnTo>
                      <a:lnTo>
                        <a:pt x="11" y="16"/>
                      </a:lnTo>
                      <a:lnTo>
                        <a:pt x="5"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8" name="Freeform 277"/>
                <p:cNvSpPr>
                  <a:spLocks/>
                </p:cNvSpPr>
                <p:nvPr/>
              </p:nvSpPr>
              <p:spPr bwMode="auto">
                <a:xfrm>
                  <a:off x="832" y="2296"/>
                  <a:ext cx="18" cy="1"/>
                </a:xfrm>
                <a:custGeom>
                  <a:avLst/>
                  <a:gdLst>
                    <a:gd name="T0" fmla="*/ 0 w 18"/>
                    <a:gd name="T1" fmla="*/ 0 h 1"/>
                    <a:gd name="T2" fmla="*/ 8 w 18"/>
                    <a:gd name="T3" fmla="*/ 0 h 1"/>
                    <a:gd name="T4" fmla="*/ 17 w 18"/>
                    <a:gd name="T5" fmla="*/ 0 h 1"/>
                    <a:gd name="T6" fmla="*/ 8 w 18"/>
                    <a:gd name="T7" fmla="*/ 0 h 1"/>
                    <a:gd name="T8" fmla="*/ 0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0" y="0"/>
                      </a:moveTo>
                      <a:lnTo>
                        <a:pt x="8" y="0"/>
                      </a:lnTo>
                      <a:lnTo>
                        <a:pt x="17" y="0"/>
                      </a:lnTo>
                      <a:lnTo>
                        <a:pt x="8"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9" name="Freeform 278"/>
                <p:cNvSpPr>
                  <a:spLocks/>
                </p:cNvSpPr>
                <p:nvPr/>
              </p:nvSpPr>
              <p:spPr bwMode="auto">
                <a:xfrm>
                  <a:off x="828" y="2293"/>
                  <a:ext cx="17" cy="17"/>
                </a:xfrm>
                <a:custGeom>
                  <a:avLst/>
                  <a:gdLst>
                    <a:gd name="T0" fmla="*/ 0 w 17"/>
                    <a:gd name="T1" fmla="*/ 16 h 17"/>
                    <a:gd name="T2" fmla="*/ 10 w 17"/>
                    <a:gd name="T3" fmla="*/ 16 h 17"/>
                    <a:gd name="T4" fmla="*/ 16 w 17"/>
                    <a:gd name="T5" fmla="*/ 0 h 17"/>
                    <a:gd name="T6" fmla="*/ 16 w 17"/>
                    <a:gd name="T7" fmla="*/ 16 h 17"/>
                    <a:gd name="T8" fmla="*/ 10 w 17"/>
                    <a:gd name="T9" fmla="*/ 16 h 17"/>
                    <a:gd name="T10" fmla="*/ 0 w 17"/>
                    <a:gd name="T11" fmla="*/ 16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16"/>
                      </a:moveTo>
                      <a:lnTo>
                        <a:pt x="10" y="16"/>
                      </a:lnTo>
                      <a:lnTo>
                        <a:pt x="16" y="0"/>
                      </a:lnTo>
                      <a:lnTo>
                        <a:pt x="16" y="16"/>
                      </a:lnTo>
                      <a:lnTo>
                        <a:pt x="10" y="16"/>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94" name="Group 279"/>
              <p:cNvGrpSpPr>
                <a:grpSpLocks/>
              </p:cNvGrpSpPr>
              <p:nvPr/>
            </p:nvGrpSpPr>
            <p:grpSpPr bwMode="auto">
              <a:xfrm>
                <a:off x="791" y="2317"/>
                <a:ext cx="59" cy="29"/>
                <a:chOff x="791" y="2317"/>
                <a:chExt cx="59" cy="29"/>
              </a:xfrm>
            </p:grpSpPr>
            <p:sp>
              <p:nvSpPr>
                <p:cNvPr id="3248" name="Freeform 280"/>
                <p:cNvSpPr>
                  <a:spLocks/>
                </p:cNvSpPr>
                <p:nvPr/>
              </p:nvSpPr>
              <p:spPr bwMode="auto">
                <a:xfrm>
                  <a:off x="791" y="2317"/>
                  <a:ext cx="59" cy="22"/>
                </a:xfrm>
                <a:custGeom>
                  <a:avLst/>
                  <a:gdLst>
                    <a:gd name="T0" fmla="*/ 58 w 59"/>
                    <a:gd name="T1" fmla="*/ 8 h 22"/>
                    <a:gd name="T2" fmla="*/ 52 w 59"/>
                    <a:gd name="T3" fmla="*/ 8 h 22"/>
                    <a:gd name="T4" fmla="*/ 48 w 59"/>
                    <a:gd name="T5" fmla="*/ 6 h 22"/>
                    <a:gd name="T6" fmla="*/ 40 w 59"/>
                    <a:gd name="T7" fmla="*/ 2 h 22"/>
                    <a:gd name="T8" fmla="*/ 36 w 59"/>
                    <a:gd name="T9" fmla="*/ 0 h 22"/>
                    <a:gd name="T10" fmla="*/ 34 w 59"/>
                    <a:gd name="T11" fmla="*/ 0 h 22"/>
                    <a:gd name="T12" fmla="*/ 31 w 59"/>
                    <a:gd name="T13" fmla="*/ 0 h 22"/>
                    <a:gd name="T14" fmla="*/ 23 w 59"/>
                    <a:gd name="T15" fmla="*/ 1 h 22"/>
                    <a:gd name="T16" fmla="*/ 19 w 59"/>
                    <a:gd name="T17" fmla="*/ 1 h 22"/>
                    <a:gd name="T18" fmla="*/ 17 w 59"/>
                    <a:gd name="T19" fmla="*/ 1 h 22"/>
                    <a:gd name="T20" fmla="*/ 14 w 59"/>
                    <a:gd name="T21" fmla="*/ 2 h 22"/>
                    <a:gd name="T22" fmla="*/ 10 w 59"/>
                    <a:gd name="T23" fmla="*/ 4 h 22"/>
                    <a:gd name="T24" fmla="*/ 6 w 59"/>
                    <a:gd name="T25" fmla="*/ 5 h 22"/>
                    <a:gd name="T26" fmla="*/ 5 w 59"/>
                    <a:gd name="T27" fmla="*/ 6 h 22"/>
                    <a:gd name="T28" fmla="*/ 4 w 59"/>
                    <a:gd name="T29" fmla="*/ 7 h 22"/>
                    <a:gd name="T30" fmla="*/ 1 w 59"/>
                    <a:gd name="T31" fmla="*/ 8 h 22"/>
                    <a:gd name="T32" fmla="*/ 0 w 59"/>
                    <a:gd name="T33" fmla="*/ 9 h 22"/>
                    <a:gd name="T34" fmla="*/ 0 w 59"/>
                    <a:gd name="T35" fmla="*/ 10 h 22"/>
                    <a:gd name="T36" fmla="*/ 2 w 59"/>
                    <a:gd name="T37" fmla="*/ 10 h 22"/>
                    <a:gd name="T38" fmla="*/ 2 w 59"/>
                    <a:gd name="T39" fmla="*/ 12 h 22"/>
                    <a:gd name="T40" fmla="*/ 3 w 59"/>
                    <a:gd name="T41" fmla="*/ 14 h 22"/>
                    <a:gd name="T42" fmla="*/ 6 w 59"/>
                    <a:gd name="T43" fmla="*/ 14 h 22"/>
                    <a:gd name="T44" fmla="*/ 8 w 59"/>
                    <a:gd name="T45" fmla="*/ 14 h 22"/>
                    <a:gd name="T46" fmla="*/ 10 w 59"/>
                    <a:gd name="T47" fmla="*/ 15 h 22"/>
                    <a:gd name="T48" fmla="*/ 18 w 59"/>
                    <a:gd name="T49" fmla="*/ 14 h 22"/>
                    <a:gd name="T50" fmla="*/ 24 w 59"/>
                    <a:gd name="T51" fmla="*/ 14 h 22"/>
                    <a:gd name="T52" fmla="*/ 29 w 59"/>
                    <a:gd name="T53" fmla="*/ 17 h 22"/>
                    <a:gd name="T54" fmla="*/ 33 w 59"/>
                    <a:gd name="T55" fmla="*/ 18 h 22"/>
                    <a:gd name="T56" fmla="*/ 36 w 59"/>
                    <a:gd name="T57" fmla="*/ 19 h 22"/>
                    <a:gd name="T58" fmla="*/ 40 w 59"/>
                    <a:gd name="T59" fmla="*/ 21 h 22"/>
                    <a:gd name="T60" fmla="*/ 43 w 59"/>
                    <a:gd name="T61" fmla="*/ 21 h 22"/>
                    <a:gd name="T62" fmla="*/ 50 w 59"/>
                    <a:gd name="T63" fmla="*/ 20 h 22"/>
                    <a:gd name="T64" fmla="*/ 54 w 59"/>
                    <a:gd name="T65" fmla="*/ 21 h 22"/>
                    <a:gd name="T66" fmla="*/ 58 w 59"/>
                    <a:gd name="T67" fmla="*/ 8 h 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
                    <a:gd name="T103" fmla="*/ 0 h 22"/>
                    <a:gd name="T104" fmla="*/ 59 w 59"/>
                    <a:gd name="T105" fmla="*/ 22 h 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 h="22">
                      <a:moveTo>
                        <a:pt x="58" y="8"/>
                      </a:moveTo>
                      <a:lnTo>
                        <a:pt x="52" y="8"/>
                      </a:lnTo>
                      <a:lnTo>
                        <a:pt x="48" y="6"/>
                      </a:lnTo>
                      <a:lnTo>
                        <a:pt x="40" y="2"/>
                      </a:lnTo>
                      <a:lnTo>
                        <a:pt x="36" y="0"/>
                      </a:lnTo>
                      <a:lnTo>
                        <a:pt x="34" y="0"/>
                      </a:lnTo>
                      <a:lnTo>
                        <a:pt x="31" y="0"/>
                      </a:lnTo>
                      <a:lnTo>
                        <a:pt x="23" y="1"/>
                      </a:lnTo>
                      <a:lnTo>
                        <a:pt x="19" y="1"/>
                      </a:lnTo>
                      <a:lnTo>
                        <a:pt x="17" y="1"/>
                      </a:lnTo>
                      <a:lnTo>
                        <a:pt x="14" y="2"/>
                      </a:lnTo>
                      <a:lnTo>
                        <a:pt x="10" y="4"/>
                      </a:lnTo>
                      <a:lnTo>
                        <a:pt x="6" y="5"/>
                      </a:lnTo>
                      <a:lnTo>
                        <a:pt x="5" y="6"/>
                      </a:lnTo>
                      <a:lnTo>
                        <a:pt x="4" y="7"/>
                      </a:lnTo>
                      <a:lnTo>
                        <a:pt x="1" y="8"/>
                      </a:lnTo>
                      <a:lnTo>
                        <a:pt x="0" y="9"/>
                      </a:lnTo>
                      <a:lnTo>
                        <a:pt x="0" y="10"/>
                      </a:lnTo>
                      <a:lnTo>
                        <a:pt x="2" y="10"/>
                      </a:lnTo>
                      <a:lnTo>
                        <a:pt x="2" y="12"/>
                      </a:lnTo>
                      <a:lnTo>
                        <a:pt x="3" y="14"/>
                      </a:lnTo>
                      <a:lnTo>
                        <a:pt x="6" y="14"/>
                      </a:lnTo>
                      <a:lnTo>
                        <a:pt x="8" y="14"/>
                      </a:lnTo>
                      <a:lnTo>
                        <a:pt x="10" y="15"/>
                      </a:lnTo>
                      <a:lnTo>
                        <a:pt x="18" y="14"/>
                      </a:lnTo>
                      <a:lnTo>
                        <a:pt x="24" y="14"/>
                      </a:lnTo>
                      <a:lnTo>
                        <a:pt x="29" y="17"/>
                      </a:lnTo>
                      <a:lnTo>
                        <a:pt x="33" y="18"/>
                      </a:lnTo>
                      <a:lnTo>
                        <a:pt x="36" y="19"/>
                      </a:lnTo>
                      <a:lnTo>
                        <a:pt x="40" y="21"/>
                      </a:lnTo>
                      <a:lnTo>
                        <a:pt x="43" y="21"/>
                      </a:lnTo>
                      <a:lnTo>
                        <a:pt x="50" y="20"/>
                      </a:lnTo>
                      <a:lnTo>
                        <a:pt x="54" y="21"/>
                      </a:lnTo>
                      <a:lnTo>
                        <a:pt x="58" y="8"/>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249" name="Freeform 281"/>
                <p:cNvSpPr>
                  <a:spLocks/>
                </p:cNvSpPr>
                <p:nvPr/>
              </p:nvSpPr>
              <p:spPr bwMode="auto">
                <a:xfrm>
                  <a:off x="800" y="2327"/>
                  <a:ext cx="17" cy="17"/>
                </a:xfrm>
                <a:custGeom>
                  <a:avLst/>
                  <a:gdLst>
                    <a:gd name="T0" fmla="*/ 0 w 17"/>
                    <a:gd name="T1" fmla="*/ 16 h 17"/>
                    <a:gd name="T2" fmla="*/ 2 w 17"/>
                    <a:gd name="T3" fmla="*/ 16 h 17"/>
                    <a:gd name="T4" fmla="*/ 8 w 17"/>
                    <a:gd name="T5" fmla="*/ 8 h 17"/>
                    <a:gd name="T6" fmla="*/ 16 w 17"/>
                    <a:gd name="T7" fmla="*/ 0 h 17"/>
                    <a:gd name="T8" fmla="*/ 13 w 17"/>
                    <a:gd name="T9" fmla="*/ 0 h 17"/>
                    <a:gd name="T10" fmla="*/ 8 w 17"/>
                    <a:gd name="T11" fmla="*/ 8 h 17"/>
                    <a:gd name="T12" fmla="*/ 2 w 17"/>
                    <a:gd name="T13" fmla="*/ 8 h 17"/>
                    <a:gd name="T14" fmla="*/ 1 w 17"/>
                    <a:gd name="T15" fmla="*/ 16 h 17"/>
                    <a:gd name="T16" fmla="*/ 0 w 17"/>
                    <a:gd name="T17" fmla="*/ 1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0" y="16"/>
                      </a:moveTo>
                      <a:lnTo>
                        <a:pt x="2" y="16"/>
                      </a:lnTo>
                      <a:lnTo>
                        <a:pt x="8" y="8"/>
                      </a:lnTo>
                      <a:lnTo>
                        <a:pt x="16" y="0"/>
                      </a:lnTo>
                      <a:lnTo>
                        <a:pt x="13" y="0"/>
                      </a:lnTo>
                      <a:lnTo>
                        <a:pt x="8" y="8"/>
                      </a:lnTo>
                      <a:lnTo>
                        <a:pt x="2" y="8"/>
                      </a:lnTo>
                      <a:lnTo>
                        <a:pt x="1" y="16"/>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0" name="Freeform 282"/>
                <p:cNvSpPr>
                  <a:spLocks/>
                </p:cNvSpPr>
                <p:nvPr/>
              </p:nvSpPr>
              <p:spPr bwMode="auto">
                <a:xfrm>
                  <a:off x="815" y="2327"/>
                  <a:ext cx="18" cy="17"/>
                </a:xfrm>
                <a:custGeom>
                  <a:avLst/>
                  <a:gdLst>
                    <a:gd name="T0" fmla="*/ 0 w 18"/>
                    <a:gd name="T1" fmla="*/ 16 h 17"/>
                    <a:gd name="T2" fmla="*/ 10 w 18"/>
                    <a:gd name="T3" fmla="*/ 16 h 17"/>
                    <a:gd name="T4" fmla="*/ 17 w 18"/>
                    <a:gd name="T5" fmla="*/ 16 h 17"/>
                    <a:gd name="T6" fmla="*/ 10 w 18"/>
                    <a:gd name="T7" fmla="*/ 0 h 17"/>
                    <a:gd name="T8" fmla="*/ 0 w 18"/>
                    <a:gd name="T9" fmla="*/ 16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16"/>
                      </a:moveTo>
                      <a:lnTo>
                        <a:pt x="10" y="16"/>
                      </a:lnTo>
                      <a:lnTo>
                        <a:pt x="17" y="16"/>
                      </a:lnTo>
                      <a:lnTo>
                        <a:pt x="10" y="0"/>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1" name="Freeform 283"/>
                <p:cNvSpPr>
                  <a:spLocks/>
                </p:cNvSpPr>
                <p:nvPr/>
              </p:nvSpPr>
              <p:spPr bwMode="auto">
                <a:xfrm>
                  <a:off x="794" y="2323"/>
                  <a:ext cx="22" cy="17"/>
                </a:xfrm>
                <a:custGeom>
                  <a:avLst/>
                  <a:gdLst>
                    <a:gd name="T0" fmla="*/ 0 w 22"/>
                    <a:gd name="T1" fmla="*/ 16 h 17"/>
                    <a:gd name="T2" fmla="*/ 2 w 22"/>
                    <a:gd name="T3" fmla="*/ 12 h 17"/>
                    <a:gd name="T4" fmla="*/ 5 w 22"/>
                    <a:gd name="T5" fmla="*/ 9 h 17"/>
                    <a:gd name="T6" fmla="*/ 8 w 22"/>
                    <a:gd name="T7" fmla="*/ 6 h 17"/>
                    <a:gd name="T8" fmla="*/ 12 w 22"/>
                    <a:gd name="T9" fmla="*/ 3 h 17"/>
                    <a:gd name="T10" fmla="*/ 17 w 22"/>
                    <a:gd name="T11" fmla="*/ 3 h 17"/>
                    <a:gd name="T12" fmla="*/ 21 w 22"/>
                    <a:gd name="T13" fmla="*/ 3 h 17"/>
                    <a:gd name="T14" fmla="*/ 16 w 22"/>
                    <a:gd name="T15" fmla="*/ 0 h 17"/>
                    <a:gd name="T16" fmla="*/ 14 w 22"/>
                    <a:gd name="T17" fmla="*/ 0 h 17"/>
                    <a:gd name="T18" fmla="*/ 11 w 22"/>
                    <a:gd name="T19" fmla="*/ 3 h 17"/>
                    <a:gd name="T20" fmla="*/ 8 w 22"/>
                    <a:gd name="T21" fmla="*/ 6 h 17"/>
                    <a:gd name="T22" fmla="*/ 5 w 22"/>
                    <a:gd name="T23" fmla="*/ 6 h 17"/>
                    <a:gd name="T24" fmla="*/ 3 w 22"/>
                    <a:gd name="T25" fmla="*/ 12 h 17"/>
                    <a:gd name="T26" fmla="*/ 0 w 22"/>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0" y="16"/>
                      </a:moveTo>
                      <a:lnTo>
                        <a:pt x="2" y="12"/>
                      </a:lnTo>
                      <a:lnTo>
                        <a:pt x="5" y="9"/>
                      </a:lnTo>
                      <a:lnTo>
                        <a:pt x="8" y="6"/>
                      </a:lnTo>
                      <a:lnTo>
                        <a:pt x="12" y="3"/>
                      </a:lnTo>
                      <a:lnTo>
                        <a:pt x="17" y="3"/>
                      </a:lnTo>
                      <a:lnTo>
                        <a:pt x="21" y="3"/>
                      </a:lnTo>
                      <a:lnTo>
                        <a:pt x="16" y="0"/>
                      </a:lnTo>
                      <a:lnTo>
                        <a:pt x="14" y="0"/>
                      </a:lnTo>
                      <a:lnTo>
                        <a:pt x="11" y="3"/>
                      </a:lnTo>
                      <a:lnTo>
                        <a:pt x="8" y="6"/>
                      </a:lnTo>
                      <a:lnTo>
                        <a:pt x="5" y="6"/>
                      </a:lnTo>
                      <a:lnTo>
                        <a:pt x="3" y="12"/>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2" name="Freeform 284"/>
                <p:cNvSpPr>
                  <a:spLocks/>
                </p:cNvSpPr>
                <p:nvPr/>
              </p:nvSpPr>
              <p:spPr bwMode="auto">
                <a:xfrm>
                  <a:off x="816" y="2321"/>
                  <a:ext cx="17" cy="17"/>
                </a:xfrm>
                <a:custGeom>
                  <a:avLst/>
                  <a:gdLst>
                    <a:gd name="T0" fmla="*/ 16 w 17"/>
                    <a:gd name="T1" fmla="*/ 0 h 17"/>
                    <a:gd name="T2" fmla="*/ 12 w 17"/>
                    <a:gd name="T3" fmla="*/ 8 h 17"/>
                    <a:gd name="T4" fmla="*/ 0 w 17"/>
                    <a:gd name="T5" fmla="*/ 16 h 17"/>
                    <a:gd name="T6" fmla="*/ 6 w 17"/>
                    <a:gd name="T7" fmla="*/ 8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2" y="8"/>
                      </a:lnTo>
                      <a:lnTo>
                        <a:pt x="0" y="16"/>
                      </a:lnTo>
                      <a:lnTo>
                        <a:pt x="6" y="8"/>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3" name="Freeform 285"/>
                <p:cNvSpPr>
                  <a:spLocks/>
                </p:cNvSpPr>
                <p:nvPr/>
              </p:nvSpPr>
              <p:spPr bwMode="auto">
                <a:xfrm>
                  <a:off x="796" y="2322"/>
                  <a:ext cx="17" cy="17"/>
                </a:xfrm>
                <a:custGeom>
                  <a:avLst/>
                  <a:gdLst>
                    <a:gd name="T0" fmla="*/ 1 w 17"/>
                    <a:gd name="T1" fmla="*/ 10 h 17"/>
                    <a:gd name="T2" fmla="*/ 0 w 17"/>
                    <a:gd name="T3" fmla="*/ 16 h 17"/>
                    <a:gd name="T4" fmla="*/ 4 w 17"/>
                    <a:gd name="T5" fmla="*/ 10 h 17"/>
                    <a:gd name="T6" fmla="*/ 9 w 17"/>
                    <a:gd name="T7" fmla="*/ 5 h 17"/>
                    <a:gd name="T8" fmla="*/ 12 w 17"/>
                    <a:gd name="T9" fmla="*/ 0 h 17"/>
                    <a:gd name="T10" fmla="*/ 16 w 17"/>
                    <a:gd name="T11" fmla="*/ 0 h 17"/>
                    <a:gd name="T12" fmla="*/ 9 w 17"/>
                    <a:gd name="T13" fmla="*/ 5 h 17"/>
                    <a:gd name="T14" fmla="*/ 6 w 17"/>
                    <a:gd name="T15" fmla="*/ 10 h 17"/>
                    <a:gd name="T16" fmla="*/ 1 w 17"/>
                    <a:gd name="T17" fmla="*/ 1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1" y="10"/>
                      </a:moveTo>
                      <a:lnTo>
                        <a:pt x="0" y="16"/>
                      </a:lnTo>
                      <a:lnTo>
                        <a:pt x="4" y="10"/>
                      </a:lnTo>
                      <a:lnTo>
                        <a:pt x="9" y="5"/>
                      </a:lnTo>
                      <a:lnTo>
                        <a:pt x="12" y="0"/>
                      </a:lnTo>
                      <a:lnTo>
                        <a:pt x="16" y="0"/>
                      </a:lnTo>
                      <a:lnTo>
                        <a:pt x="9" y="5"/>
                      </a:lnTo>
                      <a:lnTo>
                        <a:pt x="6" y="10"/>
                      </a:lnTo>
                      <a:lnTo>
                        <a:pt x="1" y="1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4" name="Freeform 286"/>
                <p:cNvSpPr>
                  <a:spLocks/>
                </p:cNvSpPr>
                <p:nvPr/>
              </p:nvSpPr>
              <p:spPr bwMode="auto">
                <a:xfrm>
                  <a:off x="811" y="2320"/>
                  <a:ext cx="18" cy="1"/>
                </a:xfrm>
                <a:custGeom>
                  <a:avLst/>
                  <a:gdLst>
                    <a:gd name="T0" fmla="*/ 0 w 18"/>
                    <a:gd name="T1" fmla="*/ 0 h 1"/>
                    <a:gd name="T2" fmla="*/ 3 w 18"/>
                    <a:gd name="T3" fmla="*/ 0 h 1"/>
                    <a:gd name="T4" fmla="*/ 9 w 18"/>
                    <a:gd name="T5" fmla="*/ 0 h 1"/>
                    <a:gd name="T6" fmla="*/ 17 w 18"/>
                    <a:gd name="T7" fmla="*/ 0 h 1"/>
                    <a:gd name="T8" fmla="*/ 9 w 18"/>
                    <a:gd name="T9" fmla="*/ 0 h 1"/>
                    <a:gd name="T10" fmla="*/ 0 w 18"/>
                    <a:gd name="T11" fmla="*/ 0 h 1"/>
                    <a:gd name="T12" fmla="*/ 0 60000 65536"/>
                    <a:gd name="T13" fmla="*/ 0 60000 65536"/>
                    <a:gd name="T14" fmla="*/ 0 60000 65536"/>
                    <a:gd name="T15" fmla="*/ 0 60000 65536"/>
                    <a:gd name="T16" fmla="*/ 0 60000 65536"/>
                    <a:gd name="T17" fmla="*/ 0 60000 65536"/>
                    <a:gd name="T18" fmla="*/ 0 w 18"/>
                    <a:gd name="T19" fmla="*/ 0 h 1"/>
                    <a:gd name="T20" fmla="*/ 18 w 18"/>
                    <a:gd name="T21" fmla="*/ 1 h 1"/>
                  </a:gdLst>
                  <a:ahLst/>
                  <a:cxnLst>
                    <a:cxn ang="T12">
                      <a:pos x="T0" y="T1"/>
                    </a:cxn>
                    <a:cxn ang="T13">
                      <a:pos x="T2" y="T3"/>
                    </a:cxn>
                    <a:cxn ang="T14">
                      <a:pos x="T4" y="T5"/>
                    </a:cxn>
                    <a:cxn ang="T15">
                      <a:pos x="T6" y="T7"/>
                    </a:cxn>
                    <a:cxn ang="T16">
                      <a:pos x="T8" y="T9"/>
                    </a:cxn>
                    <a:cxn ang="T17">
                      <a:pos x="T10" y="T11"/>
                    </a:cxn>
                  </a:cxnLst>
                  <a:rect l="T18" t="T19" r="T20" b="T21"/>
                  <a:pathLst>
                    <a:path w="18" h="1">
                      <a:moveTo>
                        <a:pt x="0" y="0"/>
                      </a:moveTo>
                      <a:lnTo>
                        <a:pt x="3" y="0"/>
                      </a:lnTo>
                      <a:lnTo>
                        <a:pt x="9" y="0"/>
                      </a:lnTo>
                      <a:lnTo>
                        <a:pt x="17" y="0"/>
                      </a:lnTo>
                      <a:lnTo>
                        <a:pt x="9"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5" name="Freeform 287"/>
                <p:cNvSpPr>
                  <a:spLocks/>
                </p:cNvSpPr>
                <p:nvPr/>
              </p:nvSpPr>
              <p:spPr bwMode="auto">
                <a:xfrm>
                  <a:off x="803" y="2329"/>
                  <a:ext cx="17" cy="17"/>
                </a:xfrm>
                <a:custGeom>
                  <a:avLst/>
                  <a:gdLst>
                    <a:gd name="T0" fmla="*/ 16 w 17"/>
                    <a:gd name="T1" fmla="*/ 0 h 17"/>
                    <a:gd name="T2" fmla="*/ 16 w 17"/>
                    <a:gd name="T3" fmla="*/ 8 h 17"/>
                    <a:gd name="T4" fmla="*/ 0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16" y="8"/>
                      </a:lnTo>
                      <a:lnTo>
                        <a:pt x="0" y="16"/>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6" name="Freeform 288"/>
                <p:cNvSpPr>
                  <a:spLocks/>
                </p:cNvSpPr>
                <p:nvPr/>
              </p:nvSpPr>
              <p:spPr bwMode="auto">
                <a:xfrm>
                  <a:off x="796" y="2327"/>
                  <a:ext cx="18" cy="17"/>
                </a:xfrm>
                <a:custGeom>
                  <a:avLst/>
                  <a:gdLst>
                    <a:gd name="T0" fmla="*/ 8 w 18"/>
                    <a:gd name="T1" fmla="*/ 0 h 17"/>
                    <a:gd name="T2" fmla="*/ 17 w 18"/>
                    <a:gd name="T3" fmla="*/ 8 h 17"/>
                    <a:gd name="T4" fmla="*/ 8 w 18"/>
                    <a:gd name="T5" fmla="*/ 16 h 17"/>
                    <a:gd name="T6" fmla="*/ 0 w 18"/>
                    <a:gd name="T7" fmla="*/ 16 h 17"/>
                    <a:gd name="T8" fmla="*/ 8 w 18"/>
                    <a:gd name="T9" fmla="*/ 16 h 17"/>
                    <a:gd name="T10" fmla="*/ 8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8" y="0"/>
                      </a:moveTo>
                      <a:lnTo>
                        <a:pt x="17" y="8"/>
                      </a:lnTo>
                      <a:lnTo>
                        <a:pt x="8" y="16"/>
                      </a:lnTo>
                      <a:lnTo>
                        <a:pt x="0" y="16"/>
                      </a:lnTo>
                      <a:lnTo>
                        <a:pt x="8" y="16"/>
                      </a:lnTo>
                      <a:lnTo>
                        <a:pt x="8"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7" name="Freeform 289"/>
                <p:cNvSpPr>
                  <a:spLocks/>
                </p:cNvSpPr>
                <p:nvPr/>
              </p:nvSpPr>
              <p:spPr bwMode="auto">
                <a:xfrm>
                  <a:off x="794" y="2325"/>
                  <a:ext cx="18" cy="17"/>
                </a:xfrm>
                <a:custGeom>
                  <a:avLst/>
                  <a:gdLst>
                    <a:gd name="T0" fmla="*/ 17 w 18"/>
                    <a:gd name="T1" fmla="*/ 0 h 17"/>
                    <a:gd name="T2" fmla="*/ 17 w 18"/>
                    <a:gd name="T3" fmla="*/ 8 h 17"/>
                    <a:gd name="T4" fmla="*/ 0 w 18"/>
                    <a:gd name="T5" fmla="*/ 8 h 17"/>
                    <a:gd name="T6" fmla="*/ 0 w 18"/>
                    <a:gd name="T7" fmla="*/ 16 h 17"/>
                    <a:gd name="T8" fmla="*/ 0 w 18"/>
                    <a:gd name="T9" fmla="*/ 8 h 17"/>
                    <a:gd name="T10" fmla="*/ 17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17" y="0"/>
                      </a:moveTo>
                      <a:lnTo>
                        <a:pt x="17" y="8"/>
                      </a:lnTo>
                      <a:lnTo>
                        <a:pt x="0" y="8"/>
                      </a:lnTo>
                      <a:lnTo>
                        <a:pt x="0" y="16"/>
                      </a:lnTo>
                      <a:lnTo>
                        <a:pt x="0" y="8"/>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8" name="Freeform 290"/>
                <p:cNvSpPr>
                  <a:spLocks/>
                </p:cNvSpPr>
                <p:nvPr/>
              </p:nvSpPr>
              <p:spPr bwMode="auto">
                <a:xfrm>
                  <a:off x="828" y="2321"/>
                  <a:ext cx="1" cy="17"/>
                </a:xfrm>
                <a:custGeom>
                  <a:avLst/>
                  <a:gdLst>
                    <a:gd name="T0" fmla="*/ 0 w 1"/>
                    <a:gd name="T1" fmla="*/ 0 h 17"/>
                    <a:gd name="T2" fmla="*/ 0 w 1"/>
                    <a:gd name="T3" fmla="*/ 10 h 17"/>
                    <a:gd name="T4" fmla="*/ 0 w 1"/>
                    <a:gd name="T5" fmla="*/ 16 h 17"/>
                    <a:gd name="T6" fmla="*/ 0 w 1"/>
                    <a:gd name="T7" fmla="*/ 0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0"/>
                      </a:moveTo>
                      <a:lnTo>
                        <a:pt x="0" y="10"/>
                      </a:ln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59" name="Freeform 291"/>
                <p:cNvSpPr>
                  <a:spLocks/>
                </p:cNvSpPr>
                <p:nvPr/>
              </p:nvSpPr>
              <p:spPr bwMode="auto">
                <a:xfrm>
                  <a:off x="828" y="2329"/>
                  <a:ext cx="17" cy="17"/>
                </a:xfrm>
                <a:custGeom>
                  <a:avLst/>
                  <a:gdLst>
                    <a:gd name="T0" fmla="*/ 0 w 17"/>
                    <a:gd name="T1" fmla="*/ 0 h 17"/>
                    <a:gd name="T2" fmla="*/ 6 w 17"/>
                    <a:gd name="T3" fmla="*/ 8 h 17"/>
                    <a:gd name="T4" fmla="*/ 16 w 17"/>
                    <a:gd name="T5" fmla="*/ 16 h 17"/>
                    <a:gd name="T6" fmla="*/ 9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6" y="8"/>
                      </a:lnTo>
                      <a:lnTo>
                        <a:pt x="16" y="16"/>
                      </a:lnTo>
                      <a:lnTo>
                        <a:pt x="9"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60" name="Freeform 292"/>
                <p:cNvSpPr>
                  <a:spLocks/>
                </p:cNvSpPr>
                <p:nvPr/>
              </p:nvSpPr>
              <p:spPr bwMode="auto">
                <a:xfrm>
                  <a:off x="832" y="2324"/>
                  <a:ext cx="18" cy="17"/>
                </a:xfrm>
                <a:custGeom>
                  <a:avLst/>
                  <a:gdLst>
                    <a:gd name="T0" fmla="*/ 0 w 18"/>
                    <a:gd name="T1" fmla="*/ 0 h 17"/>
                    <a:gd name="T2" fmla="*/ 9 w 18"/>
                    <a:gd name="T3" fmla="*/ 12 h 17"/>
                    <a:gd name="T4" fmla="*/ 17 w 18"/>
                    <a:gd name="T5" fmla="*/ 16 h 17"/>
                    <a:gd name="T6" fmla="*/ 11 w 18"/>
                    <a:gd name="T7" fmla="*/ 12 h 17"/>
                    <a:gd name="T8" fmla="*/ 0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0"/>
                      </a:moveTo>
                      <a:lnTo>
                        <a:pt x="9" y="12"/>
                      </a:lnTo>
                      <a:lnTo>
                        <a:pt x="17" y="16"/>
                      </a:lnTo>
                      <a:lnTo>
                        <a:pt x="11" y="12"/>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195" name="Freeform 293"/>
              <p:cNvSpPr>
                <a:spLocks/>
              </p:cNvSpPr>
              <p:nvPr/>
            </p:nvSpPr>
            <p:spPr bwMode="auto">
              <a:xfrm>
                <a:off x="796" y="2364"/>
                <a:ext cx="179" cy="131"/>
              </a:xfrm>
              <a:custGeom>
                <a:avLst/>
                <a:gdLst>
                  <a:gd name="T0" fmla="*/ 35 w 179"/>
                  <a:gd name="T1" fmla="*/ 86 h 131"/>
                  <a:gd name="T2" fmla="*/ 36 w 179"/>
                  <a:gd name="T3" fmla="*/ 127 h 131"/>
                  <a:gd name="T4" fmla="*/ 23 w 179"/>
                  <a:gd name="T5" fmla="*/ 130 h 131"/>
                  <a:gd name="T6" fmla="*/ 14 w 179"/>
                  <a:gd name="T7" fmla="*/ 130 h 131"/>
                  <a:gd name="T8" fmla="*/ 6 w 179"/>
                  <a:gd name="T9" fmla="*/ 128 h 131"/>
                  <a:gd name="T10" fmla="*/ 2 w 179"/>
                  <a:gd name="T11" fmla="*/ 91 h 131"/>
                  <a:gd name="T12" fmla="*/ 2 w 179"/>
                  <a:gd name="T13" fmla="*/ 67 h 131"/>
                  <a:gd name="T14" fmla="*/ 2 w 179"/>
                  <a:gd name="T15" fmla="*/ 59 h 131"/>
                  <a:gd name="T16" fmla="*/ 0 w 179"/>
                  <a:gd name="T17" fmla="*/ 51 h 131"/>
                  <a:gd name="T18" fmla="*/ 0 w 179"/>
                  <a:gd name="T19" fmla="*/ 45 h 131"/>
                  <a:gd name="T20" fmla="*/ 2 w 179"/>
                  <a:gd name="T21" fmla="*/ 40 h 131"/>
                  <a:gd name="T22" fmla="*/ 10 w 179"/>
                  <a:gd name="T23" fmla="*/ 33 h 131"/>
                  <a:gd name="T24" fmla="*/ 18 w 179"/>
                  <a:gd name="T25" fmla="*/ 29 h 131"/>
                  <a:gd name="T26" fmla="*/ 40 w 179"/>
                  <a:gd name="T27" fmla="*/ 22 h 131"/>
                  <a:gd name="T28" fmla="*/ 71 w 179"/>
                  <a:gd name="T29" fmla="*/ 15 h 131"/>
                  <a:gd name="T30" fmla="*/ 76 w 179"/>
                  <a:gd name="T31" fmla="*/ 15 h 131"/>
                  <a:gd name="T32" fmla="*/ 80 w 179"/>
                  <a:gd name="T33" fmla="*/ 15 h 131"/>
                  <a:gd name="T34" fmla="*/ 82 w 179"/>
                  <a:gd name="T35" fmla="*/ 13 h 131"/>
                  <a:gd name="T36" fmla="*/ 84 w 179"/>
                  <a:gd name="T37" fmla="*/ 12 h 131"/>
                  <a:gd name="T38" fmla="*/ 85 w 179"/>
                  <a:gd name="T39" fmla="*/ 12 h 131"/>
                  <a:gd name="T40" fmla="*/ 89 w 179"/>
                  <a:gd name="T41" fmla="*/ 12 h 131"/>
                  <a:gd name="T42" fmla="*/ 90 w 179"/>
                  <a:gd name="T43" fmla="*/ 10 h 131"/>
                  <a:gd name="T44" fmla="*/ 93 w 179"/>
                  <a:gd name="T45" fmla="*/ 9 h 131"/>
                  <a:gd name="T46" fmla="*/ 94 w 179"/>
                  <a:gd name="T47" fmla="*/ 9 h 131"/>
                  <a:gd name="T48" fmla="*/ 97 w 179"/>
                  <a:gd name="T49" fmla="*/ 9 h 131"/>
                  <a:gd name="T50" fmla="*/ 97 w 179"/>
                  <a:gd name="T51" fmla="*/ 6 h 131"/>
                  <a:gd name="T52" fmla="*/ 101 w 179"/>
                  <a:gd name="T53" fmla="*/ 0 h 131"/>
                  <a:gd name="T54" fmla="*/ 172 w 179"/>
                  <a:gd name="T55" fmla="*/ 1 h 131"/>
                  <a:gd name="T56" fmla="*/ 172 w 179"/>
                  <a:gd name="T57" fmla="*/ 8 h 131"/>
                  <a:gd name="T58" fmla="*/ 174 w 179"/>
                  <a:gd name="T59" fmla="*/ 13 h 131"/>
                  <a:gd name="T60" fmla="*/ 175 w 179"/>
                  <a:gd name="T61" fmla="*/ 18 h 131"/>
                  <a:gd name="T62" fmla="*/ 176 w 179"/>
                  <a:gd name="T63" fmla="*/ 23 h 131"/>
                  <a:gd name="T64" fmla="*/ 178 w 179"/>
                  <a:gd name="T65" fmla="*/ 32 h 131"/>
                  <a:gd name="T66" fmla="*/ 175 w 179"/>
                  <a:gd name="T67" fmla="*/ 37 h 131"/>
                  <a:gd name="T68" fmla="*/ 174 w 179"/>
                  <a:gd name="T69" fmla="*/ 41 h 131"/>
                  <a:gd name="T70" fmla="*/ 171 w 179"/>
                  <a:gd name="T71" fmla="*/ 45 h 131"/>
                  <a:gd name="T72" fmla="*/ 168 w 179"/>
                  <a:gd name="T73" fmla="*/ 47 h 131"/>
                  <a:gd name="T74" fmla="*/ 163 w 179"/>
                  <a:gd name="T75" fmla="*/ 48 h 131"/>
                  <a:gd name="T76" fmla="*/ 156 w 179"/>
                  <a:gd name="T77" fmla="*/ 50 h 131"/>
                  <a:gd name="T78" fmla="*/ 153 w 179"/>
                  <a:gd name="T79" fmla="*/ 53 h 131"/>
                  <a:gd name="T80" fmla="*/ 150 w 179"/>
                  <a:gd name="T81" fmla="*/ 56 h 131"/>
                  <a:gd name="T82" fmla="*/ 143 w 179"/>
                  <a:gd name="T83" fmla="*/ 59 h 131"/>
                  <a:gd name="T84" fmla="*/ 136 w 179"/>
                  <a:gd name="T85" fmla="*/ 60 h 131"/>
                  <a:gd name="T86" fmla="*/ 126 w 179"/>
                  <a:gd name="T87" fmla="*/ 62 h 131"/>
                  <a:gd name="T88" fmla="*/ 116 w 179"/>
                  <a:gd name="T89" fmla="*/ 62 h 131"/>
                  <a:gd name="T90" fmla="*/ 109 w 179"/>
                  <a:gd name="T91" fmla="*/ 61 h 131"/>
                  <a:gd name="T92" fmla="*/ 102 w 179"/>
                  <a:gd name="T93" fmla="*/ 60 h 131"/>
                  <a:gd name="T94" fmla="*/ 97 w 179"/>
                  <a:gd name="T95" fmla="*/ 63 h 131"/>
                  <a:gd name="T96" fmla="*/ 89 w 179"/>
                  <a:gd name="T97" fmla="*/ 63 h 131"/>
                  <a:gd name="T98" fmla="*/ 49 w 179"/>
                  <a:gd name="T99" fmla="*/ 66 h 131"/>
                  <a:gd name="T100" fmla="*/ 41 w 179"/>
                  <a:gd name="T101" fmla="*/ 67 h 131"/>
                  <a:gd name="T102" fmla="*/ 39 w 179"/>
                  <a:gd name="T103" fmla="*/ 69 h 131"/>
                  <a:gd name="T104" fmla="*/ 34 w 179"/>
                  <a:gd name="T105" fmla="*/ 70 h 131"/>
                  <a:gd name="T106" fmla="*/ 36 w 179"/>
                  <a:gd name="T107" fmla="*/ 73 h 131"/>
                  <a:gd name="T108" fmla="*/ 35 w 179"/>
                  <a:gd name="T109" fmla="*/ 77 h 131"/>
                  <a:gd name="T110" fmla="*/ 35 w 179"/>
                  <a:gd name="T111" fmla="*/ 86 h 13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9"/>
                  <a:gd name="T169" fmla="*/ 0 h 131"/>
                  <a:gd name="T170" fmla="*/ 179 w 179"/>
                  <a:gd name="T171" fmla="*/ 131 h 13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9" h="131">
                    <a:moveTo>
                      <a:pt x="35" y="86"/>
                    </a:moveTo>
                    <a:lnTo>
                      <a:pt x="36" y="127"/>
                    </a:lnTo>
                    <a:lnTo>
                      <a:pt x="23" y="130"/>
                    </a:lnTo>
                    <a:lnTo>
                      <a:pt x="14" y="130"/>
                    </a:lnTo>
                    <a:lnTo>
                      <a:pt x="6" y="128"/>
                    </a:lnTo>
                    <a:lnTo>
                      <a:pt x="2" y="91"/>
                    </a:lnTo>
                    <a:lnTo>
                      <a:pt x="2" y="67"/>
                    </a:lnTo>
                    <a:lnTo>
                      <a:pt x="2" y="59"/>
                    </a:lnTo>
                    <a:lnTo>
                      <a:pt x="0" y="51"/>
                    </a:lnTo>
                    <a:lnTo>
                      <a:pt x="0" y="45"/>
                    </a:lnTo>
                    <a:lnTo>
                      <a:pt x="2" y="40"/>
                    </a:lnTo>
                    <a:lnTo>
                      <a:pt x="10" y="33"/>
                    </a:lnTo>
                    <a:lnTo>
                      <a:pt x="18" y="29"/>
                    </a:lnTo>
                    <a:lnTo>
                      <a:pt x="40" y="22"/>
                    </a:lnTo>
                    <a:lnTo>
                      <a:pt x="71" y="15"/>
                    </a:lnTo>
                    <a:lnTo>
                      <a:pt x="76" y="15"/>
                    </a:lnTo>
                    <a:lnTo>
                      <a:pt x="80" y="15"/>
                    </a:lnTo>
                    <a:lnTo>
                      <a:pt x="82" y="13"/>
                    </a:lnTo>
                    <a:lnTo>
                      <a:pt x="84" y="12"/>
                    </a:lnTo>
                    <a:lnTo>
                      <a:pt x="85" y="12"/>
                    </a:lnTo>
                    <a:lnTo>
                      <a:pt x="89" y="12"/>
                    </a:lnTo>
                    <a:lnTo>
                      <a:pt x="90" y="10"/>
                    </a:lnTo>
                    <a:lnTo>
                      <a:pt x="93" y="9"/>
                    </a:lnTo>
                    <a:lnTo>
                      <a:pt x="94" y="9"/>
                    </a:lnTo>
                    <a:lnTo>
                      <a:pt x="97" y="9"/>
                    </a:lnTo>
                    <a:lnTo>
                      <a:pt x="97" y="6"/>
                    </a:lnTo>
                    <a:lnTo>
                      <a:pt x="101" y="0"/>
                    </a:lnTo>
                    <a:lnTo>
                      <a:pt x="172" y="1"/>
                    </a:lnTo>
                    <a:lnTo>
                      <a:pt x="172" y="8"/>
                    </a:lnTo>
                    <a:lnTo>
                      <a:pt x="174" y="13"/>
                    </a:lnTo>
                    <a:lnTo>
                      <a:pt x="175" y="18"/>
                    </a:lnTo>
                    <a:lnTo>
                      <a:pt x="176" y="23"/>
                    </a:lnTo>
                    <a:lnTo>
                      <a:pt x="178" y="32"/>
                    </a:lnTo>
                    <a:lnTo>
                      <a:pt x="175" y="37"/>
                    </a:lnTo>
                    <a:lnTo>
                      <a:pt x="174" y="41"/>
                    </a:lnTo>
                    <a:lnTo>
                      <a:pt x="171" y="45"/>
                    </a:lnTo>
                    <a:lnTo>
                      <a:pt x="168" y="47"/>
                    </a:lnTo>
                    <a:lnTo>
                      <a:pt x="163" y="48"/>
                    </a:lnTo>
                    <a:lnTo>
                      <a:pt x="156" y="50"/>
                    </a:lnTo>
                    <a:lnTo>
                      <a:pt x="153" y="53"/>
                    </a:lnTo>
                    <a:lnTo>
                      <a:pt x="150" y="56"/>
                    </a:lnTo>
                    <a:lnTo>
                      <a:pt x="143" y="59"/>
                    </a:lnTo>
                    <a:lnTo>
                      <a:pt x="136" y="60"/>
                    </a:lnTo>
                    <a:lnTo>
                      <a:pt x="126" y="62"/>
                    </a:lnTo>
                    <a:lnTo>
                      <a:pt x="116" y="62"/>
                    </a:lnTo>
                    <a:lnTo>
                      <a:pt x="109" y="61"/>
                    </a:lnTo>
                    <a:lnTo>
                      <a:pt x="102" y="60"/>
                    </a:lnTo>
                    <a:lnTo>
                      <a:pt x="97" y="63"/>
                    </a:lnTo>
                    <a:lnTo>
                      <a:pt x="89" y="63"/>
                    </a:lnTo>
                    <a:lnTo>
                      <a:pt x="49" y="66"/>
                    </a:lnTo>
                    <a:lnTo>
                      <a:pt x="41" y="67"/>
                    </a:lnTo>
                    <a:lnTo>
                      <a:pt x="39" y="69"/>
                    </a:lnTo>
                    <a:lnTo>
                      <a:pt x="34" y="70"/>
                    </a:lnTo>
                    <a:lnTo>
                      <a:pt x="36" y="73"/>
                    </a:lnTo>
                    <a:lnTo>
                      <a:pt x="35" y="77"/>
                    </a:lnTo>
                    <a:lnTo>
                      <a:pt x="35" y="86"/>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196" name="Freeform 294"/>
              <p:cNvSpPr>
                <a:spLocks/>
              </p:cNvSpPr>
              <p:nvPr/>
            </p:nvSpPr>
            <p:spPr bwMode="auto">
              <a:xfrm>
                <a:off x="796" y="2371"/>
                <a:ext cx="175" cy="121"/>
              </a:xfrm>
              <a:custGeom>
                <a:avLst/>
                <a:gdLst>
                  <a:gd name="T0" fmla="*/ 168 w 175"/>
                  <a:gd name="T1" fmla="*/ 6 h 121"/>
                  <a:gd name="T2" fmla="*/ 172 w 175"/>
                  <a:gd name="T3" fmla="*/ 14 h 121"/>
                  <a:gd name="T4" fmla="*/ 169 w 175"/>
                  <a:gd name="T5" fmla="*/ 37 h 121"/>
                  <a:gd name="T6" fmla="*/ 159 w 175"/>
                  <a:gd name="T7" fmla="*/ 37 h 121"/>
                  <a:gd name="T8" fmla="*/ 149 w 175"/>
                  <a:gd name="T9" fmla="*/ 45 h 121"/>
                  <a:gd name="T10" fmla="*/ 124 w 175"/>
                  <a:gd name="T11" fmla="*/ 50 h 121"/>
                  <a:gd name="T12" fmla="*/ 101 w 175"/>
                  <a:gd name="T13" fmla="*/ 50 h 121"/>
                  <a:gd name="T14" fmla="*/ 109 w 175"/>
                  <a:gd name="T15" fmla="*/ 43 h 121"/>
                  <a:gd name="T16" fmla="*/ 99 w 175"/>
                  <a:gd name="T17" fmla="*/ 50 h 121"/>
                  <a:gd name="T18" fmla="*/ 87 w 175"/>
                  <a:gd name="T19" fmla="*/ 53 h 121"/>
                  <a:gd name="T20" fmla="*/ 95 w 175"/>
                  <a:gd name="T21" fmla="*/ 47 h 121"/>
                  <a:gd name="T22" fmla="*/ 82 w 175"/>
                  <a:gd name="T23" fmla="*/ 54 h 121"/>
                  <a:gd name="T24" fmla="*/ 42 w 175"/>
                  <a:gd name="T25" fmla="*/ 58 h 121"/>
                  <a:gd name="T26" fmla="*/ 32 w 175"/>
                  <a:gd name="T27" fmla="*/ 61 h 121"/>
                  <a:gd name="T28" fmla="*/ 21 w 175"/>
                  <a:gd name="T29" fmla="*/ 59 h 121"/>
                  <a:gd name="T30" fmla="*/ 31 w 175"/>
                  <a:gd name="T31" fmla="*/ 62 h 121"/>
                  <a:gd name="T32" fmla="*/ 32 w 175"/>
                  <a:gd name="T33" fmla="*/ 69 h 121"/>
                  <a:gd name="T34" fmla="*/ 21 w 175"/>
                  <a:gd name="T35" fmla="*/ 120 h 121"/>
                  <a:gd name="T36" fmla="*/ 2 w 175"/>
                  <a:gd name="T37" fmla="*/ 79 h 121"/>
                  <a:gd name="T38" fmla="*/ 0 w 175"/>
                  <a:gd name="T39" fmla="*/ 44 h 121"/>
                  <a:gd name="T40" fmla="*/ 5 w 175"/>
                  <a:gd name="T41" fmla="*/ 31 h 121"/>
                  <a:gd name="T42" fmla="*/ 25 w 175"/>
                  <a:gd name="T43" fmla="*/ 21 h 121"/>
                  <a:gd name="T44" fmla="*/ 68 w 175"/>
                  <a:gd name="T45" fmla="*/ 10 h 121"/>
                  <a:gd name="T46" fmla="*/ 82 w 175"/>
                  <a:gd name="T47" fmla="*/ 15 h 121"/>
                  <a:gd name="T48" fmla="*/ 89 w 175"/>
                  <a:gd name="T49" fmla="*/ 15 h 121"/>
                  <a:gd name="T50" fmla="*/ 81 w 175"/>
                  <a:gd name="T51" fmla="*/ 9 h 121"/>
                  <a:gd name="T52" fmla="*/ 87 w 175"/>
                  <a:gd name="T53" fmla="*/ 8 h 121"/>
                  <a:gd name="T54" fmla="*/ 91 w 175"/>
                  <a:gd name="T55" fmla="*/ 11 h 121"/>
                  <a:gd name="T56" fmla="*/ 91 w 175"/>
                  <a:gd name="T57" fmla="*/ 9 h 121"/>
                  <a:gd name="T58" fmla="*/ 91 w 175"/>
                  <a:gd name="T59" fmla="*/ 5 h 121"/>
                  <a:gd name="T60" fmla="*/ 101 w 175"/>
                  <a:gd name="T61" fmla="*/ 8 h 121"/>
                  <a:gd name="T62" fmla="*/ 100 w 175"/>
                  <a:gd name="T63" fmla="*/ 4 h 121"/>
                  <a:gd name="T64" fmla="*/ 98 w 175"/>
                  <a:gd name="T65" fmla="*/ 0 h 121"/>
                  <a:gd name="T66" fmla="*/ 108 w 175"/>
                  <a:gd name="T67" fmla="*/ 3 h 121"/>
                  <a:gd name="T68" fmla="*/ 128 w 175"/>
                  <a:gd name="T69" fmla="*/ 7 h 121"/>
                  <a:gd name="T70" fmla="*/ 133 w 175"/>
                  <a:gd name="T71" fmla="*/ 1 h 121"/>
                  <a:gd name="T72" fmla="*/ 138 w 175"/>
                  <a:gd name="T73" fmla="*/ 8 h 121"/>
                  <a:gd name="T74" fmla="*/ 148 w 175"/>
                  <a:gd name="T75" fmla="*/ 4 h 121"/>
                  <a:gd name="T76" fmla="*/ 152 w 175"/>
                  <a:gd name="T77" fmla="*/ 9 h 121"/>
                  <a:gd name="T78" fmla="*/ 164 w 175"/>
                  <a:gd name="T79" fmla="*/ 8 h 121"/>
                  <a:gd name="T80" fmla="*/ 167 w 175"/>
                  <a:gd name="T81" fmla="*/ 1 h 12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5"/>
                  <a:gd name="T124" fmla="*/ 0 h 121"/>
                  <a:gd name="T125" fmla="*/ 175 w 175"/>
                  <a:gd name="T126" fmla="*/ 121 h 12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5" h="121">
                    <a:moveTo>
                      <a:pt x="167" y="1"/>
                    </a:moveTo>
                    <a:lnTo>
                      <a:pt x="168" y="6"/>
                    </a:lnTo>
                    <a:lnTo>
                      <a:pt x="170" y="5"/>
                    </a:lnTo>
                    <a:lnTo>
                      <a:pt x="172" y="14"/>
                    </a:lnTo>
                    <a:lnTo>
                      <a:pt x="174" y="26"/>
                    </a:lnTo>
                    <a:lnTo>
                      <a:pt x="169" y="37"/>
                    </a:lnTo>
                    <a:lnTo>
                      <a:pt x="159" y="40"/>
                    </a:lnTo>
                    <a:lnTo>
                      <a:pt x="159" y="37"/>
                    </a:lnTo>
                    <a:lnTo>
                      <a:pt x="154" y="41"/>
                    </a:lnTo>
                    <a:lnTo>
                      <a:pt x="149" y="45"/>
                    </a:lnTo>
                    <a:lnTo>
                      <a:pt x="138" y="50"/>
                    </a:lnTo>
                    <a:lnTo>
                      <a:pt x="124" y="50"/>
                    </a:lnTo>
                    <a:lnTo>
                      <a:pt x="107" y="51"/>
                    </a:lnTo>
                    <a:lnTo>
                      <a:pt x="101" y="50"/>
                    </a:lnTo>
                    <a:lnTo>
                      <a:pt x="107" y="49"/>
                    </a:lnTo>
                    <a:lnTo>
                      <a:pt x="109" y="43"/>
                    </a:lnTo>
                    <a:lnTo>
                      <a:pt x="104" y="48"/>
                    </a:lnTo>
                    <a:lnTo>
                      <a:pt x="99" y="50"/>
                    </a:lnTo>
                    <a:lnTo>
                      <a:pt x="93" y="54"/>
                    </a:lnTo>
                    <a:lnTo>
                      <a:pt x="87" y="53"/>
                    </a:lnTo>
                    <a:lnTo>
                      <a:pt x="91" y="50"/>
                    </a:lnTo>
                    <a:lnTo>
                      <a:pt x="95" y="47"/>
                    </a:lnTo>
                    <a:lnTo>
                      <a:pt x="89" y="50"/>
                    </a:lnTo>
                    <a:lnTo>
                      <a:pt x="82" y="54"/>
                    </a:lnTo>
                    <a:lnTo>
                      <a:pt x="63" y="55"/>
                    </a:lnTo>
                    <a:lnTo>
                      <a:pt x="42" y="58"/>
                    </a:lnTo>
                    <a:lnTo>
                      <a:pt x="34" y="60"/>
                    </a:lnTo>
                    <a:lnTo>
                      <a:pt x="32" y="61"/>
                    </a:lnTo>
                    <a:lnTo>
                      <a:pt x="29" y="60"/>
                    </a:lnTo>
                    <a:lnTo>
                      <a:pt x="21" y="59"/>
                    </a:lnTo>
                    <a:lnTo>
                      <a:pt x="25" y="61"/>
                    </a:lnTo>
                    <a:lnTo>
                      <a:pt x="31" y="62"/>
                    </a:lnTo>
                    <a:lnTo>
                      <a:pt x="34" y="64"/>
                    </a:lnTo>
                    <a:lnTo>
                      <a:pt x="32" y="69"/>
                    </a:lnTo>
                    <a:lnTo>
                      <a:pt x="32" y="117"/>
                    </a:lnTo>
                    <a:lnTo>
                      <a:pt x="21" y="120"/>
                    </a:lnTo>
                    <a:lnTo>
                      <a:pt x="7" y="118"/>
                    </a:lnTo>
                    <a:lnTo>
                      <a:pt x="2" y="79"/>
                    </a:lnTo>
                    <a:lnTo>
                      <a:pt x="3" y="57"/>
                    </a:lnTo>
                    <a:lnTo>
                      <a:pt x="0" y="44"/>
                    </a:lnTo>
                    <a:lnTo>
                      <a:pt x="1" y="37"/>
                    </a:lnTo>
                    <a:lnTo>
                      <a:pt x="5" y="31"/>
                    </a:lnTo>
                    <a:lnTo>
                      <a:pt x="10" y="26"/>
                    </a:lnTo>
                    <a:lnTo>
                      <a:pt x="25" y="21"/>
                    </a:lnTo>
                    <a:lnTo>
                      <a:pt x="42" y="15"/>
                    </a:lnTo>
                    <a:lnTo>
                      <a:pt x="68" y="10"/>
                    </a:lnTo>
                    <a:lnTo>
                      <a:pt x="78" y="9"/>
                    </a:lnTo>
                    <a:lnTo>
                      <a:pt x="82" y="15"/>
                    </a:lnTo>
                    <a:lnTo>
                      <a:pt x="96" y="20"/>
                    </a:lnTo>
                    <a:lnTo>
                      <a:pt x="89" y="15"/>
                    </a:lnTo>
                    <a:lnTo>
                      <a:pt x="83" y="12"/>
                    </a:lnTo>
                    <a:lnTo>
                      <a:pt x="81" y="9"/>
                    </a:lnTo>
                    <a:lnTo>
                      <a:pt x="82" y="8"/>
                    </a:lnTo>
                    <a:lnTo>
                      <a:pt x="87" y="8"/>
                    </a:lnTo>
                    <a:lnTo>
                      <a:pt x="89" y="9"/>
                    </a:lnTo>
                    <a:lnTo>
                      <a:pt x="91" y="11"/>
                    </a:lnTo>
                    <a:lnTo>
                      <a:pt x="97" y="13"/>
                    </a:lnTo>
                    <a:lnTo>
                      <a:pt x="91" y="9"/>
                    </a:lnTo>
                    <a:lnTo>
                      <a:pt x="89" y="6"/>
                    </a:lnTo>
                    <a:lnTo>
                      <a:pt x="91" y="5"/>
                    </a:lnTo>
                    <a:lnTo>
                      <a:pt x="95" y="3"/>
                    </a:lnTo>
                    <a:lnTo>
                      <a:pt x="101" y="8"/>
                    </a:lnTo>
                    <a:lnTo>
                      <a:pt x="107" y="10"/>
                    </a:lnTo>
                    <a:lnTo>
                      <a:pt x="100" y="4"/>
                    </a:lnTo>
                    <a:lnTo>
                      <a:pt x="98" y="1"/>
                    </a:lnTo>
                    <a:lnTo>
                      <a:pt x="98" y="0"/>
                    </a:lnTo>
                    <a:lnTo>
                      <a:pt x="103" y="0"/>
                    </a:lnTo>
                    <a:lnTo>
                      <a:pt x="108" y="3"/>
                    </a:lnTo>
                    <a:lnTo>
                      <a:pt x="112" y="5"/>
                    </a:lnTo>
                    <a:lnTo>
                      <a:pt x="128" y="7"/>
                    </a:lnTo>
                    <a:lnTo>
                      <a:pt x="128" y="3"/>
                    </a:lnTo>
                    <a:lnTo>
                      <a:pt x="133" y="1"/>
                    </a:lnTo>
                    <a:lnTo>
                      <a:pt x="133" y="7"/>
                    </a:lnTo>
                    <a:lnTo>
                      <a:pt x="138" y="8"/>
                    </a:lnTo>
                    <a:lnTo>
                      <a:pt x="149" y="9"/>
                    </a:lnTo>
                    <a:lnTo>
                      <a:pt x="148" y="4"/>
                    </a:lnTo>
                    <a:lnTo>
                      <a:pt x="152" y="4"/>
                    </a:lnTo>
                    <a:lnTo>
                      <a:pt x="152" y="9"/>
                    </a:lnTo>
                    <a:lnTo>
                      <a:pt x="159" y="9"/>
                    </a:lnTo>
                    <a:lnTo>
                      <a:pt x="164" y="8"/>
                    </a:lnTo>
                    <a:lnTo>
                      <a:pt x="165" y="3"/>
                    </a:lnTo>
                    <a:lnTo>
                      <a:pt x="167" y="1"/>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97" name="Freeform 295"/>
              <p:cNvSpPr>
                <a:spLocks/>
              </p:cNvSpPr>
              <p:nvPr/>
            </p:nvSpPr>
            <p:spPr bwMode="auto">
              <a:xfrm>
                <a:off x="816" y="2408"/>
                <a:ext cx="73" cy="17"/>
              </a:xfrm>
              <a:custGeom>
                <a:avLst/>
                <a:gdLst>
                  <a:gd name="T0" fmla="*/ 72 w 73"/>
                  <a:gd name="T1" fmla="*/ 0 h 17"/>
                  <a:gd name="T2" fmla="*/ 53 w 73"/>
                  <a:gd name="T3" fmla="*/ 0 h 17"/>
                  <a:gd name="T4" fmla="*/ 34 w 73"/>
                  <a:gd name="T5" fmla="*/ 4 h 17"/>
                  <a:gd name="T6" fmla="*/ 20 w 73"/>
                  <a:gd name="T7" fmla="*/ 5 h 17"/>
                  <a:gd name="T8" fmla="*/ 9 w 73"/>
                  <a:gd name="T9" fmla="*/ 8 h 17"/>
                  <a:gd name="T10" fmla="*/ 5 w 73"/>
                  <a:gd name="T11" fmla="*/ 13 h 17"/>
                  <a:gd name="T12" fmla="*/ 0 w 73"/>
                  <a:gd name="T13" fmla="*/ 16 h 17"/>
                  <a:gd name="T14" fmla="*/ 5 w 73"/>
                  <a:gd name="T15" fmla="*/ 15 h 17"/>
                  <a:gd name="T16" fmla="*/ 10 w 73"/>
                  <a:gd name="T17" fmla="*/ 8 h 17"/>
                  <a:gd name="T18" fmla="*/ 26 w 73"/>
                  <a:gd name="T19" fmla="*/ 6 h 17"/>
                  <a:gd name="T20" fmla="*/ 34 w 73"/>
                  <a:gd name="T21" fmla="*/ 6 h 17"/>
                  <a:gd name="T22" fmla="*/ 41 w 73"/>
                  <a:gd name="T23" fmla="*/ 4 h 17"/>
                  <a:gd name="T24" fmla="*/ 54 w 73"/>
                  <a:gd name="T25" fmla="*/ 1 h 17"/>
                  <a:gd name="T26" fmla="*/ 72 w 73"/>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17"/>
                  <a:gd name="T44" fmla="*/ 73 w 73"/>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17">
                    <a:moveTo>
                      <a:pt x="72" y="0"/>
                    </a:moveTo>
                    <a:lnTo>
                      <a:pt x="53" y="0"/>
                    </a:lnTo>
                    <a:lnTo>
                      <a:pt x="34" y="4"/>
                    </a:lnTo>
                    <a:lnTo>
                      <a:pt x="20" y="5"/>
                    </a:lnTo>
                    <a:lnTo>
                      <a:pt x="9" y="8"/>
                    </a:lnTo>
                    <a:lnTo>
                      <a:pt x="5" y="13"/>
                    </a:lnTo>
                    <a:lnTo>
                      <a:pt x="0" y="16"/>
                    </a:lnTo>
                    <a:lnTo>
                      <a:pt x="5" y="15"/>
                    </a:lnTo>
                    <a:lnTo>
                      <a:pt x="10" y="8"/>
                    </a:lnTo>
                    <a:lnTo>
                      <a:pt x="26" y="6"/>
                    </a:lnTo>
                    <a:lnTo>
                      <a:pt x="34" y="6"/>
                    </a:lnTo>
                    <a:lnTo>
                      <a:pt x="41" y="4"/>
                    </a:lnTo>
                    <a:lnTo>
                      <a:pt x="54" y="1"/>
                    </a:lnTo>
                    <a:lnTo>
                      <a:pt x="72"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98" name="Freeform 296"/>
              <p:cNvSpPr>
                <a:spLocks/>
              </p:cNvSpPr>
              <p:nvPr/>
            </p:nvSpPr>
            <p:spPr bwMode="auto">
              <a:xfrm>
                <a:off x="812" y="2426"/>
                <a:ext cx="18" cy="65"/>
              </a:xfrm>
              <a:custGeom>
                <a:avLst/>
                <a:gdLst>
                  <a:gd name="T0" fmla="*/ 5 w 18"/>
                  <a:gd name="T1" fmla="*/ 0 h 65"/>
                  <a:gd name="T2" fmla="*/ 0 w 18"/>
                  <a:gd name="T3" fmla="*/ 3 h 65"/>
                  <a:gd name="T4" fmla="*/ 5 w 18"/>
                  <a:gd name="T5" fmla="*/ 5 h 65"/>
                  <a:gd name="T6" fmla="*/ 11 w 18"/>
                  <a:gd name="T7" fmla="*/ 11 h 65"/>
                  <a:gd name="T8" fmla="*/ 5 w 18"/>
                  <a:gd name="T9" fmla="*/ 15 h 65"/>
                  <a:gd name="T10" fmla="*/ 11 w 18"/>
                  <a:gd name="T11" fmla="*/ 44 h 65"/>
                  <a:gd name="T12" fmla="*/ 11 w 18"/>
                  <a:gd name="T13" fmla="*/ 63 h 65"/>
                  <a:gd name="T14" fmla="*/ 17 w 18"/>
                  <a:gd name="T15" fmla="*/ 64 h 65"/>
                  <a:gd name="T16" fmla="*/ 17 w 18"/>
                  <a:gd name="T17" fmla="*/ 25 h 65"/>
                  <a:gd name="T18" fmla="*/ 11 w 18"/>
                  <a:gd name="T19" fmla="*/ 16 h 65"/>
                  <a:gd name="T20" fmla="*/ 11 w 18"/>
                  <a:gd name="T21" fmla="*/ 12 h 65"/>
                  <a:gd name="T22" fmla="*/ 17 w 18"/>
                  <a:gd name="T23" fmla="*/ 11 h 65"/>
                  <a:gd name="T24" fmla="*/ 11 w 18"/>
                  <a:gd name="T25" fmla="*/ 6 h 65"/>
                  <a:gd name="T26" fmla="*/ 5 w 18"/>
                  <a:gd name="T27" fmla="*/ 3 h 65"/>
                  <a:gd name="T28" fmla="*/ 5 w 18"/>
                  <a:gd name="T29" fmla="*/ 0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65"/>
                  <a:gd name="T47" fmla="*/ 18 w 18"/>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65">
                    <a:moveTo>
                      <a:pt x="5" y="0"/>
                    </a:moveTo>
                    <a:lnTo>
                      <a:pt x="0" y="3"/>
                    </a:lnTo>
                    <a:lnTo>
                      <a:pt x="5" y="5"/>
                    </a:lnTo>
                    <a:lnTo>
                      <a:pt x="11" y="11"/>
                    </a:lnTo>
                    <a:lnTo>
                      <a:pt x="5" y="15"/>
                    </a:lnTo>
                    <a:lnTo>
                      <a:pt x="11" y="44"/>
                    </a:lnTo>
                    <a:lnTo>
                      <a:pt x="11" y="63"/>
                    </a:lnTo>
                    <a:lnTo>
                      <a:pt x="17" y="64"/>
                    </a:lnTo>
                    <a:lnTo>
                      <a:pt x="17" y="25"/>
                    </a:lnTo>
                    <a:lnTo>
                      <a:pt x="11" y="16"/>
                    </a:lnTo>
                    <a:lnTo>
                      <a:pt x="11" y="12"/>
                    </a:lnTo>
                    <a:lnTo>
                      <a:pt x="17" y="11"/>
                    </a:lnTo>
                    <a:lnTo>
                      <a:pt x="11" y="6"/>
                    </a:lnTo>
                    <a:lnTo>
                      <a:pt x="5" y="3"/>
                    </a:lnTo>
                    <a:lnTo>
                      <a:pt x="5"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99" name="Freeform 297"/>
              <p:cNvSpPr>
                <a:spLocks/>
              </p:cNvSpPr>
              <p:nvPr/>
            </p:nvSpPr>
            <p:spPr bwMode="auto">
              <a:xfrm>
                <a:off x="823" y="2427"/>
                <a:ext cx="18" cy="17"/>
              </a:xfrm>
              <a:custGeom>
                <a:avLst/>
                <a:gdLst>
                  <a:gd name="T0" fmla="*/ 0 w 18"/>
                  <a:gd name="T1" fmla="*/ 0 h 17"/>
                  <a:gd name="T2" fmla="*/ 9 w 18"/>
                  <a:gd name="T3" fmla="*/ 10 h 17"/>
                  <a:gd name="T4" fmla="*/ 15 w 18"/>
                  <a:gd name="T5" fmla="*/ 16 h 17"/>
                  <a:gd name="T6" fmla="*/ 17 w 18"/>
                  <a:gd name="T7" fmla="*/ 16 h 17"/>
                  <a:gd name="T8" fmla="*/ 12 w 18"/>
                  <a:gd name="T9" fmla="*/ 5 h 17"/>
                  <a:gd name="T10" fmla="*/ 0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0" y="0"/>
                    </a:moveTo>
                    <a:lnTo>
                      <a:pt x="9" y="10"/>
                    </a:lnTo>
                    <a:lnTo>
                      <a:pt x="15" y="16"/>
                    </a:lnTo>
                    <a:lnTo>
                      <a:pt x="17" y="16"/>
                    </a:lnTo>
                    <a:lnTo>
                      <a:pt x="12" y="5"/>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00" name="Freeform 298"/>
              <p:cNvSpPr>
                <a:spLocks/>
              </p:cNvSpPr>
              <p:nvPr/>
            </p:nvSpPr>
            <p:spPr bwMode="auto">
              <a:xfrm>
                <a:off x="923" y="2393"/>
                <a:ext cx="25" cy="17"/>
              </a:xfrm>
              <a:custGeom>
                <a:avLst/>
                <a:gdLst>
                  <a:gd name="T0" fmla="*/ 24 w 25"/>
                  <a:gd name="T1" fmla="*/ 0 h 17"/>
                  <a:gd name="T2" fmla="*/ 13 w 25"/>
                  <a:gd name="T3" fmla="*/ 16 h 17"/>
                  <a:gd name="T4" fmla="*/ 0 w 25"/>
                  <a:gd name="T5" fmla="*/ 10 h 17"/>
                  <a:gd name="T6" fmla="*/ 24 w 25"/>
                  <a:gd name="T7" fmla="*/ 0 h 17"/>
                  <a:gd name="T8" fmla="*/ 0 60000 65536"/>
                  <a:gd name="T9" fmla="*/ 0 60000 65536"/>
                  <a:gd name="T10" fmla="*/ 0 60000 65536"/>
                  <a:gd name="T11" fmla="*/ 0 60000 65536"/>
                  <a:gd name="T12" fmla="*/ 0 w 25"/>
                  <a:gd name="T13" fmla="*/ 0 h 17"/>
                  <a:gd name="T14" fmla="*/ 25 w 25"/>
                  <a:gd name="T15" fmla="*/ 17 h 17"/>
                </a:gdLst>
                <a:ahLst/>
                <a:cxnLst>
                  <a:cxn ang="T8">
                    <a:pos x="T0" y="T1"/>
                  </a:cxn>
                  <a:cxn ang="T9">
                    <a:pos x="T2" y="T3"/>
                  </a:cxn>
                  <a:cxn ang="T10">
                    <a:pos x="T4" y="T5"/>
                  </a:cxn>
                  <a:cxn ang="T11">
                    <a:pos x="T6" y="T7"/>
                  </a:cxn>
                </a:cxnLst>
                <a:rect l="T12" t="T13" r="T14" b="T15"/>
                <a:pathLst>
                  <a:path w="25" h="17">
                    <a:moveTo>
                      <a:pt x="24" y="0"/>
                    </a:moveTo>
                    <a:lnTo>
                      <a:pt x="13" y="16"/>
                    </a:lnTo>
                    <a:lnTo>
                      <a:pt x="0" y="10"/>
                    </a:lnTo>
                    <a:lnTo>
                      <a:pt x="24"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01" name="Freeform 299"/>
              <p:cNvSpPr>
                <a:spLocks/>
              </p:cNvSpPr>
              <p:nvPr/>
            </p:nvSpPr>
            <p:spPr bwMode="auto">
              <a:xfrm>
                <a:off x="956" y="2387"/>
                <a:ext cx="18" cy="17"/>
              </a:xfrm>
              <a:custGeom>
                <a:avLst/>
                <a:gdLst>
                  <a:gd name="T0" fmla="*/ 17 w 18"/>
                  <a:gd name="T1" fmla="*/ 0 h 17"/>
                  <a:gd name="T2" fmla="*/ 13 w 18"/>
                  <a:gd name="T3" fmla="*/ 8 h 17"/>
                  <a:gd name="T4" fmla="*/ 0 w 18"/>
                  <a:gd name="T5" fmla="*/ 12 h 17"/>
                  <a:gd name="T6" fmla="*/ 13 w 18"/>
                  <a:gd name="T7" fmla="*/ 16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13" y="8"/>
                    </a:lnTo>
                    <a:lnTo>
                      <a:pt x="0" y="12"/>
                    </a:lnTo>
                    <a:lnTo>
                      <a:pt x="13" y="16"/>
                    </a:lnTo>
                    <a:lnTo>
                      <a:pt x="17"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02" name="Freeform 300"/>
              <p:cNvSpPr>
                <a:spLocks/>
              </p:cNvSpPr>
              <p:nvPr/>
            </p:nvSpPr>
            <p:spPr bwMode="auto">
              <a:xfrm>
                <a:off x="888" y="2383"/>
                <a:ext cx="23" cy="17"/>
              </a:xfrm>
              <a:custGeom>
                <a:avLst/>
                <a:gdLst>
                  <a:gd name="T0" fmla="*/ 22 w 23"/>
                  <a:gd name="T1" fmla="*/ 0 h 17"/>
                  <a:gd name="T2" fmla="*/ 12 w 23"/>
                  <a:gd name="T3" fmla="*/ 2 h 17"/>
                  <a:gd name="T4" fmla="*/ 9 w 23"/>
                  <a:gd name="T5" fmla="*/ 2 h 17"/>
                  <a:gd name="T6" fmla="*/ 9 w 23"/>
                  <a:gd name="T7" fmla="*/ 8 h 17"/>
                  <a:gd name="T8" fmla="*/ 8 w 23"/>
                  <a:gd name="T9" fmla="*/ 13 h 17"/>
                  <a:gd name="T10" fmla="*/ 0 w 23"/>
                  <a:gd name="T11" fmla="*/ 16 h 17"/>
                  <a:gd name="T12" fmla="*/ 11 w 23"/>
                  <a:gd name="T13" fmla="*/ 14 h 17"/>
                  <a:gd name="T14" fmla="*/ 13 w 23"/>
                  <a:gd name="T15" fmla="*/ 5 h 17"/>
                  <a:gd name="T16" fmla="*/ 22 w 23"/>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17"/>
                  <a:gd name="T29" fmla="*/ 23 w 23"/>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17">
                    <a:moveTo>
                      <a:pt x="22" y="0"/>
                    </a:moveTo>
                    <a:lnTo>
                      <a:pt x="12" y="2"/>
                    </a:lnTo>
                    <a:lnTo>
                      <a:pt x="9" y="2"/>
                    </a:lnTo>
                    <a:lnTo>
                      <a:pt x="9" y="8"/>
                    </a:lnTo>
                    <a:lnTo>
                      <a:pt x="8" y="13"/>
                    </a:lnTo>
                    <a:lnTo>
                      <a:pt x="0" y="16"/>
                    </a:lnTo>
                    <a:lnTo>
                      <a:pt x="11" y="14"/>
                    </a:lnTo>
                    <a:lnTo>
                      <a:pt x="13" y="5"/>
                    </a:lnTo>
                    <a:lnTo>
                      <a:pt x="22"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203" name="Group 301"/>
              <p:cNvGrpSpPr>
                <a:grpSpLocks/>
              </p:cNvGrpSpPr>
              <p:nvPr/>
            </p:nvGrpSpPr>
            <p:grpSpPr bwMode="auto">
              <a:xfrm>
                <a:off x="898" y="2189"/>
                <a:ext cx="67" cy="70"/>
                <a:chOff x="898" y="2189"/>
                <a:chExt cx="67" cy="70"/>
              </a:xfrm>
            </p:grpSpPr>
            <p:sp>
              <p:nvSpPr>
                <p:cNvPr id="3229" name="Freeform 302"/>
                <p:cNvSpPr>
                  <a:spLocks/>
                </p:cNvSpPr>
                <p:nvPr/>
              </p:nvSpPr>
              <p:spPr bwMode="auto">
                <a:xfrm>
                  <a:off x="898" y="2192"/>
                  <a:ext cx="63" cy="64"/>
                </a:xfrm>
                <a:custGeom>
                  <a:avLst/>
                  <a:gdLst>
                    <a:gd name="T0" fmla="*/ 20 w 63"/>
                    <a:gd name="T1" fmla="*/ 5 h 64"/>
                    <a:gd name="T2" fmla="*/ 16 w 63"/>
                    <a:gd name="T3" fmla="*/ 6 h 64"/>
                    <a:gd name="T4" fmla="*/ 13 w 63"/>
                    <a:gd name="T5" fmla="*/ 9 h 64"/>
                    <a:gd name="T6" fmla="*/ 12 w 63"/>
                    <a:gd name="T7" fmla="*/ 12 h 64"/>
                    <a:gd name="T8" fmla="*/ 9 w 63"/>
                    <a:gd name="T9" fmla="*/ 17 h 64"/>
                    <a:gd name="T10" fmla="*/ 8 w 63"/>
                    <a:gd name="T11" fmla="*/ 20 h 64"/>
                    <a:gd name="T12" fmla="*/ 8 w 63"/>
                    <a:gd name="T13" fmla="*/ 21 h 64"/>
                    <a:gd name="T14" fmla="*/ 9 w 63"/>
                    <a:gd name="T15" fmla="*/ 25 h 64"/>
                    <a:gd name="T16" fmla="*/ 6 w 63"/>
                    <a:gd name="T17" fmla="*/ 27 h 64"/>
                    <a:gd name="T18" fmla="*/ 2 w 63"/>
                    <a:gd name="T19" fmla="*/ 34 h 64"/>
                    <a:gd name="T20" fmla="*/ 0 w 63"/>
                    <a:gd name="T21" fmla="*/ 38 h 64"/>
                    <a:gd name="T22" fmla="*/ 0 w 63"/>
                    <a:gd name="T23" fmla="*/ 39 h 64"/>
                    <a:gd name="T24" fmla="*/ 1 w 63"/>
                    <a:gd name="T25" fmla="*/ 40 h 64"/>
                    <a:gd name="T26" fmla="*/ 2 w 63"/>
                    <a:gd name="T27" fmla="*/ 40 h 64"/>
                    <a:gd name="T28" fmla="*/ 5 w 63"/>
                    <a:gd name="T29" fmla="*/ 40 h 64"/>
                    <a:gd name="T30" fmla="*/ 6 w 63"/>
                    <a:gd name="T31" fmla="*/ 41 h 64"/>
                    <a:gd name="T32" fmla="*/ 6 w 63"/>
                    <a:gd name="T33" fmla="*/ 43 h 64"/>
                    <a:gd name="T34" fmla="*/ 6 w 63"/>
                    <a:gd name="T35" fmla="*/ 46 h 64"/>
                    <a:gd name="T36" fmla="*/ 7 w 63"/>
                    <a:gd name="T37" fmla="*/ 48 h 64"/>
                    <a:gd name="T38" fmla="*/ 6 w 63"/>
                    <a:gd name="T39" fmla="*/ 50 h 64"/>
                    <a:gd name="T40" fmla="*/ 8 w 63"/>
                    <a:gd name="T41" fmla="*/ 52 h 64"/>
                    <a:gd name="T42" fmla="*/ 9 w 63"/>
                    <a:gd name="T43" fmla="*/ 56 h 64"/>
                    <a:gd name="T44" fmla="*/ 11 w 63"/>
                    <a:gd name="T45" fmla="*/ 57 h 64"/>
                    <a:gd name="T46" fmla="*/ 13 w 63"/>
                    <a:gd name="T47" fmla="*/ 57 h 64"/>
                    <a:gd name="T48" fmla="*/ 17 w 63"/>
                    <a:gd name="T49" fmla="*/ 56 h 64"/>
                    <a:gd name="T50" fmla="*/ 22 w 63"/>
                    <a:gd name="T51" fmla="*/ 56 h 64"/>
                    <a:gd name="T52" fmla="*/ 21 w 63"/>
                    <a:gd name="T53" fmla="*/ 63 h 64"/>
                    <a:gd name="T54" fmla="*/ 54 w 63"/>
                    <a:gd name="T55" fmla="*/ 53 h 64"/>
                    <a:gd name="T56" fmla="*/ 52 w 63"/>
                    <a:gd name="T57" fmla="*/ 48 h 64"/>
                    <a:gd name="T58" fmla="*/ 52 w 63"/>
                    <a:gd name="T59" fmla="*/ 43 h 64"/>
                    <a:gd name="T60" fmla="*/ 62 w 63"/>
                    <a:gd name="T61" fmla="*/ 35 h 64"/>
                    <a:gd name="T62" fmla="*/ 62 w 63"/>
                    <a:gd name="T63" fmla="*/ 14 h 64"/>
                    <a:gd name="T64" fmla="*/ 55 w 63"/>
                    <a:gd name="T65" fmla="*/ 9 h 64"/>
                    <a:gd name="T66" fmla="*/ 48 w 63"/>
                    <a:gd name="T67" fmla="*/ 5 h 64"/>
                    <a:gd name="T68" fmla="*/ 43 w 63"/>
                    <a:gd name="T69" fmla="*/ 0 h 64"/>
                    <a:gd name="T70" fmla="*/ 37 w 63"/>
                    <a:gd name="T71" fmla="*/ 0 h 64"/>
                    <a:gd name="T72" fmla="*/ 29 w 63"/>
                    <a:gd name="T73" fmla="*/ 1 h 64"/>
                    <a:gd name="T74" fmla="*/ 24 w 63"/>
                    <a:gd name="T75" fmla="*/ 1 h 64"/>
                    <a:gd name="T76" fmla="*/ 20 w 63"/>
                    <a:gd name="T77" fmla="*/ 5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
                    <a:gd name="T118" fmla="*/ 0 h 64"/>
                    <a:gd name="T119" fmla="*/ 63 w 63"/>
                    <a:gd name="T120" fmla="*/ 64 h 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 h="64">
                      <a:moveTo>
                        <a:pt x="20" y="5"/>
                      </a:moveTo>
                      <a:lnTo>
                        <a:pt x="16" y="6"/>
                      </a:lnTo>
                      <a:lnTo>
                        <a:pt x="13" y="9"/>
                      </a:lnTo>
                      <a:lnTo>
                        <a:pt x="12" y="12"/>
                      </a:lnTo>
                      <a:lnTo>
                        <a:pt x="9" y="17"/>
                      </a:lnTo>
                      <a:lnTo>
                        <a:pt x="8" y="20"/>
                      </a:lnTo>
                      <a:lnTo>
                        <a:pt x="8" y="21"/>
                      </a:lnTo>
                      <a:lnTo>
                        <a:pt x="9" y="25"/>
                      </a:lnTo>
                      <a:lnTo>
                        <a:pt x="6" y="27"/>
                      </a:lnTo>
                      <a:lnTo>
                        <a:pt x="2" y="34"/>
                      </a:lnTo>
                      <a:lnTo>
                        <a:pt x="0" y="38"/>
                      </a:lnTo>
                      <a:lnTo>
                        <a:pt x="0" y="39"/>
                      </a:lnTo>
                      <a:lnTo>
                        <a:pt x="1" y="40"/>
                      </a:lnTo>
                      <a:lnTo>
                        <a:pt x="2" y="40"/>
                      </a:lnTo>
                      <a:lnTo>
                        <a:pt x="5" y="40"/>
                      </a:lnTo>
                      <a:lnTo>
                        <a:pt x="6" y="41"/>
                      </a:lnTo>
                      <a:lnTo>
                        <a:pt x="6" y="43"/>
                      </a:lnTo>
                      <a:lnTo>
                        <a:pt x="6" y="46"/>
                      </a:lnTo>
                      <a:lnTo>
                        <a:pt x="7" y="48"/>
                      </a:lnTo>
                      <a:lnTo>
                        <a:pt x="6" y="50"/>
                      </a:lnTo>
                      <a:lnTo>
                        <a:pt x="8" y="52"/>
                      </a:lnTo>
                      <a:lnTo>
                        <a:pt x="9" y="56"/>
                      </a:lnTo>
                      <a:lnTo>
                        <a:pt x="11" y="57"/>
                      </a:lnTo>
                      <a:lnTo>
                        <a:pt x="13" y="57"/>
                      </a:lnTo>
                      <a:lnTo>
                        <a:pt x="17" y="56"/>
                      </a:lnTo>
                      <a:lnTo>
                        <a:pt x="22" y="56"/>
                      </a:lnTo>
                      <a:lnTo>
                        <a:pt x="21" y="63"/>
                      </a:lnTo>
                      <a:lnTo>
                        <a:pt x="54" y="53"/>
                      </a:lnTo>
                      <a:lnTo>
                        <a:pt x="52" y="48"/>
                      </a:lnTo>
                      <a:lnTo>
                        <a:pt x="52" y="43"/>
                      </a:lnTo>
                      <a:lnTo>
                        <a:pt x="62" y="35"/>
                      </a:lnTo>
                      <a:lnTo>
                        <a:pt x="62" y="14"/>
                      </a:lnTo>
                      <a:lnTo>
                        <a:pt x="55" y="9"/>
                      </a:lnTo>
                      <a:lnTo>
                        <a:pt x="48" y="5"/>
                      </a:lnTo>
                      <a:lnTo>
                        <a:pt x="43" y="0"/>
                      </a:lnTo>
                      <a:lnTo>
                        <a:pt x="37" y="0"/>
                      </a:lnTo>
                      <a:lnTo>
                        <a:pt x="29" y="1"/>
                      </a:lnTo>
                      <a:lnTo>
                        <a:pt x="24" y="1"/>
                      </a:lnTo>
                      <a:lnTo>
                        <a:pt x="20" y="5"/>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230" name="Freeform 303"/>
                <p:cNvSpPr>
                  <a:spLocks/>
                </p:cNvSpPr>
                <p:nvPr/>
              </p:nvSpPr>
              <p:spPr bwMode="auto">
                <a:xfrm>
                  <a:off x="901" y="2231"/>
                  <a:ext cx="18" cy="1"/>
                </a:xfrm>
                <a:custGeom>
                  <a:avLst/>
                  <a:gdLst>
                    <a:gd name="T0" fmla="*/ 0 w 18"/>
                    <a:gd name="T1" fmla="*/ 0 h 1"/>
                    <a:gd name="T2" fmla="*/ 5 w 18"/>
                    <a:gd name="T3" fmla="*/ 0 h 1"/>
                    <a:gd name="T4" fmla="*/ 11 w 18"/>
                    <a:gd name="T5" fmla="*/ 0 h 1"/>
                    <a:gd name="T6" fmla="*/ 17 w 18"/>
                    <a:gd name="T7" fmla="*/ 0 h 1"/>
                    <a:gd name="T8" fmla="*/ 11 w 18"/>
                    <a:gd name="T9" fmla="*/ 0 h 1"/>
                    <a:gd name="T10" fmla="*/ 0 w 18"/>
                    <a:gd name="T11" fmla="*/ 0 h 1"/>
                    <a:gd name="T12" fmla="*/ 0 60000 65536"/>
                    <a:gd name="T13" fmla="*/ 0 60000 65536"/>
                    <a:gd name="T14" fmla="*/ 0 60000 65536"/>
                    <a:gd name="T15" fmla="*/ 0 60000 65536"/>
                    <a:gd name="T16" fmla="*/ 0 60000 65536"/>
                    <a:gd name="T17" fmla="*/ 0 60000 65536"/>
                    <a:gd name="T18" fmla="*/ 0 w 18"/>
                    <a:gd name="T19" fmla="*/ 0 h 1"/>
                    <a:gd name="T20" fmla="*/ 18 w 18"/>
                    <a:gd name="T21" fmla="*/ 1 h 1"/>
                  </a:gdLst>
                  <a:ahLst/>
                  <a:cxnLst>
                    <a:cxn ang="T12">
                      <a:pos x="T0" y="T1"/>
                    </a:cxn>
                    <a:cxn ang="T13">
                      <a:pos x="T2" y="T3"/>
                    </a:cxn>
                    <a:cxn ang="T14">
                      <a:pos x="T4" y="T5"/>
                    </a:cxn>
                    <a:cxn ang="T15">
                      <a:pos x="T6" y="T7"/>
                    </a:cxn>
                    <a:cxn ang="T16">
                      <a:pos x="T8" y="T9"/>
                    </a:cxn>
                    <a:cxn ang="T17">
                      <a:pos x="T10" y="T11"/>
                    </a:cxn>
                  </a:cxnLst>
                  <a:rect l="T18" t="T19" r="T20" b="T21"/>
                  <a:pathLst>
                    <a:path w="18" h="1">
                      <a:moveTo>
                        <a:pt x="0" y="0"/>
                      </a:moveTo>
                      <a:lnTo>
                        <a:pt x="5" y="0"/>
                      </a:lnTo>
                      <a:lnTo>
                        <a:pt x="11" y="0"/>
                      </a:lnTo>
                      <a:lnTo>
                        <a:pt x="17" y="0"/>
                      </a:lnTo>
                      <a:lnTo>
                        <a:pt x="11"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1" name="Freeform 304"/>
                <p:cNvSpPr>
                  <a:spLocks/>
                </p:cNvSpPr>
                <p:nvPr/>
              </p:nvSpPr>
              <p:spPr bwMode="auto">
                <a:xfrm>
                  <a:off x="905" y="2228"/>
                  <a:ext cx="17" cy="17"/>
                </a:xfrm>
                <a:custGeom>
                  <a:avLst/>
                  <a:gdLst>
                    <a:gd name="T0" fmla="*/ 0 w 17"/>
                    <a:gd name="T1" fmla="*/ 0 h 17"/>
                    <a:gd name="T2" fmla="*/ 16 w 17"/>
                    <a:gd name="T3" fmla="*/ 8 h 17"/>
                    <a:gd name="T4" fmla="*/ 16 w 17"/>
                    <a:gd name="T5" fmla="*/ 16 h 17"/>
                    <a:gd name="T6" fmla="*/ 16 w 17"/>
                    <a:gd name="T7" fmla="*/ 8 h 17"/>
                    <a:gd name="T8" fmla="*/ 16 w 17"/>
                    <a:gd name="T9" fmla="*/ 0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16" y="8"/>
                      </a:lnTo>
                      <a:lnTo>
                        <a:pt x="16" y="16"/>
                      </a:lnTo>
                      <a:lnTo>
                        <a:pt x="16" y="8"/>
                      </a:lnTo>
                      <a:lnTo>
                        <a:pt x="16"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2" name="Freeform 305"/>
                <p:cNvSpPr>
                  <a:spLocks/>
                </p:cNvSpPr>
                <p:nvPr/>
              </p:nvSpPr>
              <p:spPr bwMode="auto">
                <a:xfrm>
                  <a:off x="906" y="2220"/>
                  <a:ext cx="18" cy="17"/>
                </a:xfrm>
                <a:custGeom>
                  <a:avLst/>
                  <a:gdLst>
                    <a:gd name="T0" fmla="*/ 17 w 18"/>
                    <a:gd name="T1" fmla="*/ 0 h 17"/>
                    <a:gd name="T2" fmla="*/ 8 w 18"/>
                    <a:gd name="T3" fmla="*/ 9 h 17"/>
                    <a:gd name="T4" fmla="*/ 0 w 18"/>
                    <a:gd name="T5" fmla="*/ 16 h 17"/>
                    <a:gd name="T6" fmla="*/ 8 w 18"/>
                    <a:gd name="T7" fmla="*/ 12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8" y="9"/>
                      </a:lnTo>
                      <a:lnTo>
                        <a:pt x="0" y="16"/>
                      </a:lnTo>
                      <a:lnTo>
                        <a:pt x="8" y="12"/>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3" name="Freeform 306"/>
                <p:cNvSpPr>
                  <a:spLocks/>
                </p:cNvSpPr>
                <p:nvPr/>
              </p:nvSpPr>
              <p:spPr bwMode="auto">
                <a:xfrm>
                  <a:off x="908" y="2216"/>
                  <a:ext cx="18" cy="17"/>
                </a:xfrm>
                <a:custGeom>
                  <a:avLst/>
                  <a:gdLst>
                    <a:gd name="T0" fmla="*/ 0 w 18"/>
                    <a:gd name="T1" fmla="*/ 0 h 17"/>
                    <a:gd name="T2" fmla="*/ 2 w 18"/>
                    <a:gd name="T3" fmla="*/ 4 h 17"/>
                    <a:gd name="T4" fmla="*/ 5 w 18"/>
                    <a:gd name="T5" fmla="*/ 8 h 17"/>
                    <a:gd name="T6" fmla="*/ 2 w 18"/>
                    <a:gd name="T7" fmla="*/ 12 h 17"/>
                    <a:gd name="T8" fmla="*/ 2 w 18"/>
                    <a:gd name="T9" fmla="*/ 16 h 17"/>
                    <a:gd name="T10" fmla="*/ 5 w 18"/>
                    <a:gd name="T11" fmla="*/ 12 h 17"/>
                    <a:gd name="T12" fmla="*/ 8 w 18"/>
                    <a:gd name="T13" fmla="*/ 12 h 17"/>
                    <a:gd name="T14" fmla="*/ 11 w 18"/>
                    <a:gd name="T15" fmla="*/ 8 h 17"/>
                    <a:gd name="T16" fmla="*/ 17 w 18"/>
                    <a:gd name="T17" fmla="*/ 8 h 17"/>
                    <a:gd name="T18" fmla="*/ 11 w 18"/>
                    <a:gd name="T19" fmla="*/ 4 h 17"/>
                    <a:gd name="T20" fmla="*/ 0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0" y="0"/>
                      </a:moveTo>
                      <a:lnTo>
                        <a:pt x="2" y="4"/>
                      </a:lnTo>
                      <a:lnTo>
                        <a:pt x="5" y="8"/>
                      </a:lnTo>
                      <a:lnTo>
                        <a:pt x="2" y="12"/>
                      </a:lnTo>
                      <a:lnTo>
                        <a:pt x="2" y="16"/>
                      </a:lnTo>
                      <a:lnTo>
                        <a:pt x="5" y="12"/>
                      </a:lnTo>
                      <a:lnTo>
                        <a:pt x="8" y="12"/>
                      </a:lnTo>
                      <a:lnTo>
                        <a:pt x="11" y="8"/>
                      </a:lnTo>
                      <a:lnTo>
                        <a:pt x="17" y="8"/>
                      </a:lnTo>
                      <a:lnTo>
                        <a:pt x="11" y="4"/>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4" name="Freeform 307"/>
                <p:cNvSpPr>
                  <a:spLocks/>
                </p:cNvSpPr>
                <p:nvPr/>
              </p:nvSpPr>
              <p:spPr bwMode="auto">
                <a:xfrm>
                  <a:off x="906" y="2210"/>
                  <a:ext cx="18" cy="17"/>
                </a:xfrm>
                <a:custGeom>
                  <a:avLst/>
                  <a:gdLst>
                    <a:gd name="T0" fmla="*/ 0 w 18"/>
                    <a:gd name="T1" fmla="*/ 8 h 17"/>
                    <a:gd name="T2" fmla="*/ 0 w 18"/>
                    <a:gd name="T3" fmla="*/ 12 h 17"/>
                    <a:gd name="T4" fmla="*/ 3 w 18"/>
                    <a:gd name="T5" fmla="*/ 16 h 17"/>
                    <a:gd name="T6" fmla="*/ 4 w 18"/>
                    <a:gd name="T7" fmla="*/ 12 h 17"/>
                    <a:gd name="T8" fmla="*/ 9 w 18"/>
                    <a:gd name="T9" fmla="*/ 8 h 17"/>
                    <a:gd name="T10" fmla="*/ 13 w 18"/>
                    <a:gd name="T11" fmla="*/ 8 h 17"/>
                    <a:gd name="T12" fmla="*/ 17 w 18"/>
                    <a:gd name="T13" fmla="*/ 8 h 17"/>
                    <a:gd name="T14" fmla="*/ 12 w 18"/>
                    <a:gd name="T15" fmla="*/ 4 h 17"/>
                    <a:gd name="T16" fmla="*/ 9 w 18"/>
                    <a:gd name="T17" fmla="*/ 4 h 17"/>
                    <a:gd name="T18" fmla="*/ 9 w 18"/>
                    <a:gd name="T19" fmla="*/ 0 h 17"/>
                    <a:gd name="T20" fmla="*/ 7 w 18"/>
                    <a:gd name="T21" fmla="*/ 4 h 17"/>
                    <a:gd name="T22" fmla="*/ 4 w 18"/>
                    <a:gd name="T23" fmla="*/ 4 h 17"/>
                    <a:gd name="T24" fmla="*/ 3 w 18"/>
                    <a:gd name="T25" fmla="*/ 4 h 17"/>
                    <a:gd name="T26" fmla="*/ 0 w 18"/>
                    <a:gd name="T27" fmla="*/ 8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7"/>
                    <a:gd name="T44" fmla="*/ 18 w 1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7">
                      <a:moveTo>
                        <a:pt x="0" y="8"/>
                      </a:moveTo>
                      <a:lnTo>
                        <a:pt x="0" y="12"/>
                      </a:lnTo>
                      <a:lnTo>
                        <a:pt x="3" y="16"/>
                      </a:lnTo>
                      <a:lnTo>
                        <a:pt x="4" y="12"/>
                      </a:lnTo>
                      <a:lnTo>
                        <a:pt x="9" y="8"/>
                      </a:lnTo>
                      <a:lnTo>
                        <a:pt x="13" y="8"/>
                      </a:lnTo>
                      <a:lnTo>
                        <a:pt x="17" y="8"/>
                      </a:lnTo>
                      <a:lnTo>
                        <a:pt x="12" y="4"/>
                      </a:lnTo>
                      <a:lnTo>
                        <a:pt x="9" y="4"/>
                      </a:lnTo>
                      <a:lnTo>
                        <a:pt x="9" y="0"/>
                      </a:lnTo>
                      <a:lnTo>
                        <a:pt x="7" y="4"/>
                      </a:lnTo>
                      <a:lnTo>
                        <a:pt x="4" y="4"/>
                      </a:lnTo>
                      <a:lnTo>
                        <a:pt x="3" y="4"/>
                      </a:lnTo>
                      <a:lnTo>
                        <a:pt x="0" y="8"/>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5" name="Freeform 308"/>
                <p:cNvSpPr>
                  <a:spLocks/>
                </p:cNvSpPr>
                <p:nvPr/>
              </p:nvSpPr>
              <p:spPr bwMode="auto">
                <a:xfrm>
                  <a:off x="932" y="2215"/>
                  <a:ext cx="18" cy="17"/>
                </a:xfrm>
                <a:custGeom>
                  <a:avLst/>
                  <a:gdLst>
                    <a:gd name="T0" fmla="*/ 0 w 18"/>
                    <a:gd name="T1" fmla="*/ 2 h 17"/>
                    <a:gd name="T2" fmla="*/ 5 w 18"/>
                    <a:gd name="T3" fmla="*/ 1 h 17"/>
                    <a:gd name="T4" fmla="*/ 11 w 18"/>
                    <a:gd name="T5" fmla="*/ 2 h 17"/>
                    <a:gd name="T6" fmla="*/ 14 w 18"/>
                    <a:gd name="T7" fmla="*/ 4 h 17"/>
                    <a:gd name="T8" fmla="*/ 14 w 18"/>
                    <a:gd name="T9" fmla="*/ 7 h 17"/>
                    <a:gd name="T10" fmla="*/ 14 w 18"/>
                    <a:gd name="T11" fmla="*/ 9 h 17"/>
                    <a:gd name="T12" fmla="*/ 14 w 18"/>
                    <a:gd name="T13" fmla="*/ 13 h 17"/>
                    <a:gd name="T14" fmla="*/ 8 w 18"/>
                    <a:gd name="T15" fmla="*/ 9 h 17"/>
                    <a:gd name="T16" fmla="*/ 5 w 18"/>
                    <a:gd name="T17" fmla="*/ 7 h 17"/>
                    <a:gd name="T18" fmla="*/ 0 w 18"/>
                    <a:gd name="T19" fmla="*/ 6 h 17"/>
                    <a:gd name="T20" fmla="*/ 5 w 18"/>
                    <a:gd name="T21" fmla="*/ 8 h 17"/>
                    <a:gd name="T22" fmla="*/ 11 w 18"/>
                    <a:gd name="T23" fmla="*/ 11 h 17"/>
                    <a:gd name="T24" fmla="*/ 11 w 18"/>
                    <a:gd name="T25" fmla="*/ 13 h 17"/>
                    <a:gd name="T26" fmla="*/ 8 w 18"/>
                    <a:gd name="T27" fmla="*/ 14 h 17"/>
                    <a:gd name="T28" fmla="*/ 5 w 18"/>
                    <a:gd name="T29" fmla="*/ 16 h 17"/>
                    <a:gd name="T30" fmla="*/ 14 w 18"/>
                    <a:gd name="T31" fmla="*/ 14 h 17"/>
                    <a:gd name="T32" fmla="*/ 17 w 18"/>
                    <a:gd name="T33" fmla="*/ 11 h 17"/>
                    <a:gd name="T34" fmla="*/ 17 w 18"/>
                    <a:gd name="T35" fmla="*/ 7 h 17"/>
                    <a:gd name="T36" fmla="*/ 17 w 18"/>
                    <a:gd name="T37" fmla="*/ 3 h 17"/>
                    <a:gd name="T38" fmla="*/ 14 w 18"/>
                    <a:gd name="T39" fmla="*/ 1 h 17"/>
                    <a:gd name="T40" fmla="*/ 5 w 18"/>
                    <a:gd name="T41" fmla="*/ 0 h 17"/>
                    <a:gd name="T42" fmla="*/ 2 w 18"/>
                    <a:gd name="T43" fmla="*/ 1 h 17"/>
                    <a:gd name="T44" fmla="*/ 0 w 18"/>
                    <a:gd name="T45" fmla="*/ 2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
                    <a:gd name="T70" fmla="*/ 0 h 17"/>
                    <a:gd name="T71" fmla="*/ 18 w 18"/>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 h="17">
                      <a:moveTo>
                        <a:pt x="0" y="2"/>
                      </a:moveTo>
                      <a:lnTo>
                        <a:pt x="5" y="1"/>
                      </a:lnTo>
                      <a:lnTo>
                        <a:pt x="11" y="2"/>
                      </a:lnTo>
                      <a:lnTo>
                        <a:pt x="14" y="4"/>
                      </a:lnTo>
                      <a:lnTo>
                        <a:pt x="14" y="7"/>
                      </a:lnTo>
                      <a:lnTo>
                        <a:pt x="14" y="9"/>
                      </a:lnTo>
                      <a:lnTo>
                        <a:pt x="14" y="13"/>
                      </a:lnTo>
                      <a:lnTo>
                        <a:pt x="8" y="9"/>
                      </a:lnTo>
                      <a:lnTo>
                        <a:pt x="5" y="7"/>
                      </a:lnTo>
                      <a:lnTo>
                        <a:pt x="0" y="6"/>
                      </a:lnTo>
                      <a:lnTo>
                        <a:pt x="5" y="8"/>
                      </a:lnTo>
                      <a:lnTo>
                        <a:pt x="11" y="11"/>
                      </a:lnTo>
                      <a:lnTo>
                        <a:pt x="11" y="13"/>
                      </a:lnTo>
                      <a:lnTo>
                        <a:pt x="8" y="14"/>
                      </a:lnTo>
                      <a:lnTo>
                        <a:pt x="5" y="16"/>
                      </a:lnTo>
                      <a:lnTo>
                        <a:pt x="14" y="14"/>
                      </a:lnTo>
                      <a:lnTo>
                        <a:pt x="17" y="11"/>
                      </a:lnTo>
                      <a:lnTo>
                        <a:pt x="17" y="7"/>
                      </a:lnTo>
                      <a:lnTo>
                        <a:pt x="17" y="3"/>
                      </a:lnTo>
                      <a:lnTo>
                        <a:pt x="14" y="1"/>
                      </a:lnTo>
                      <a:lnTo>
                        <a:pt x="5" y="0"/>
                      </a:lnTo>
                      <a:lnTo>
                        <a:pt x="2" y="1"/>
                      </a:lnTo>
                      <a:lnTo>
                        <a:pt x="0" y="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6" name="Freeform 309"/>
                <p:cNvSpPr>
                  <a:spLocks/>
                </p:cNvSpPr>
                <p:nvPr/>
              </p:nvSpPr>
              <p:spPr bwMode="auto">
                <a:xfrm>
                  <a:off x="931" y="2215"/>
                  <a:ext cx="17" cy="17"/>
                </a:xfrm>
                <a:custGeom>
                  <a:avLst/>
                  <a:gdLst>
                    <a:gd name="T0" fmla="*/ 0 w 17"/>
                    <a:gd name="T1" fmla="*/ 3 h 17"/>
                    <a:gd name="T2" fmla="*/ 1 w 17"/>
                    <a:gd name="T3" fmla="*/ 1 h 17"/>
                    <a:gd name="T4" fmla="*/ 6 w 17"/>
                    <a:gd name="T5" fmla="*/ 0 h 17"/>
                    <a:gd name="T6" fmla="*/ 11 w 17"/>
                    <a:gd name="T7" fmla="*/ 0 h 17"/>
                    <a:gd name="T8" fmla="*/ 14 w 17"/>
                    <a:gd name="T9" fmla="*/ 1 h 17"/>
                    <a:gd name="T10" fmla="*/ 14 w 17"/>
                    <a:gd name="T11" fmla="*/ 4 h 17"/>
                    <a:gd name="T12" fmla="*/ 14 w 17"/>
                    <a:gd name="T13" fmla="*/ 6 h 17"/>
                    <a:gd name="T14" fmla="*/ 14 w 17"/>
                    <a:gd name="T15" fmla="*/ 8 h 17"/>
                    <a:gd name="T16" fmla="*/ 14 w 17"/>
                    <a:gd name="T17" fmla="*/ 10 h 17"/>
                    <a:gd name="T18" fmla="*/ 14 w 17"/>
                    <a:gd name="T19" fmla="*/ 12 h 17"/>
                    <a:gd name="T20" fmla="*/ 9 w 17"/>
                    <a:gd name="T21" fmla="*/ 14 h 17"/>
                    <a:gd name="T22" fmla="*/ 6 w 17"/>
                    <a:gd name="T23" fmla="*/ 14 h 17"/>
                    <a:gd name="T24" fmla="*/ 1 w 17"/>
                    <a:gd name="T25" fmla="*/ 14 h 17"/>
                    <a:gd name="T26" fmla="*/ 1 w 17"/>
                    <a:gd name="T27" fmla="*/ 15 h 17"/>
                    <a:gd name="T28" fmla="*/ 6 w 17"/>
                    <a:gd name="T29" fmla="*/ 16 h 17"/>
                    <a:gd name="T30" fmla="*/ 9 w 17"/>
                    <a:gd name="T31" fmla="*/ 15 h 17"/>
                    <a:gd name="T32" fmla="*/ 12 w 17"/>
                    <a:gd name="T33" fmla="*/ 14 h 17"/>
                    <a:gd name="T34" fmla="*/ 14 w 17"/>
                    <a:gd name="T35" fmla="*/ 12 h 17"/>
                    <a:gd name="T36" fmla="*/ 14 w 17"/>
                    <a:gd name="T37" fmla="*/ 8 h 17"/>
                    <a:gd name="T38" fmla="*/ 16 w 17"/>
                    <a:gd name="T39" fmla="*/ 6 h 17"/>
                    <a:gd name="T40" fmla="*/ 16 w 17"/>
                    <a:gd name="T41" fmla="*/ 4 h 17"/>
                    <a:gd name="T42" fmla="*/ 14 w 17"/>
                    <a:gd name="T43" fmla="*/ 1 h 17"/>
                    <a:gd name="T44" fmla="*/ 12 w 17"/>
                    <a:gd name="T45" fmla="*/ 0 h 17"/>
                    <a:gd name="T46" fmla="*/ 9 w 17"/>
                    <a:gd name="T47" fmla="*/ 0 h 17"/>
                    <a:gd name="T48" fmla="*/ 1 w 17"/>
                    <a:gd name="T49" fmla="*/ 0 h 17"/>
                    <a:gd name="T50" fmla="*/ 1 w 17"/>
                    <a:gd name="T51" fmla="*/ 1 h 17"/>
                    <a:gd name="T52" fmla="*/ 0 w 17"/>
                    <a:gd name="T53" fmla="*/ 3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7"/>
                    <a:gd name="T82" fmla="*/ 0 h 17"/>
                    <a:gd name="T83" fmla="*/ 17 w 17"/>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7" h="17">
                      <a:moveTo>
                        <a:pt x="0" y="3"/>
                      </a:moveTo>
                      <a:lnTo>
                        <a:pt x="1" y="1"/>
                      </a:lnTo>
                      <a:lnTo>
                        <a:pt x="6" y="0"/>
                      </a:lnTo>
                      <a:lnTo>
                        <a:pt x="11" y="0"/>
                      </a:lnTo>
                      <a:lnTo>
                        <a:pt x="14" y="1"/>
                      </a:lnTo>
                      <a:lnTo>
                        <a:pt x="14" y="4"/>
                      </a:lnTo>
                      <a:lnTo>
                        <a:pt x="14" y="6"/>
                      </a:lnTo>
                      <a:lnTo>
                        <a:pt x="14" y="8"/>
                      </a:lnTo>
                      <a:lnTo>
                        <a:pt x="14" y="10"/>
                      </a:lnTo>
                      <a:lnTo>
                        <a:pt x="14" y="12"/>
                      </a:lnTo>
                      <a:lnTo>
                        <a:pt x="9" y="14"/>
                      </a:lnTo>
                      <a:lnTo>
                        <a:pt x="6" y="14"/>
                      </a:lnTo>
                      <a:lnTo>
                        <a:pt x="1" y="14"/>
                      </a:lnTo>
                      <a:lnTo>
                        <a:pt x="1" y="15"/>
                      </a:lnTo>
                      <a:lnTo>
                        <a:pt x="6" y="16"/>
                      </a:lnTo>
                      <a:lnTo>
                        <a:pt x="9" y="15"/>
                      </a:lnTo>
                      <a:lnTo>
                        <a:pt x="12" y="14"/>
                      </a:lnTo>
                      <a:lnTo>
                        <a:pt x="14" y="12"/>
                      </a:lnTo>
                      <a:lnTo>
                        <a:pt x="14" y="8"/>
                      </a:lnTo>
                      <a:lnTo>
                        <a:pt x="16" y="6"/>
                      </a:lnTo>
                      <a:lnTo>
                        <a:pt x="16" y="4"/>
                      </a:lnTo>
                      <a:lnTo>
                        <a:pt x="14" y="1"/>
                      </a:lnTo>
                      <a:lnTo>
                        <a:pt x="12" y="0"/>
                      </a:lnTo>
                      <a:lnTo>
                        <a:pt x="9" y="0"/>
                      </a:lnTo>
                      <a:lnTo>
                        <a:pt x="1" y="0"/>
                      </a:lnTo>
                      <a:lnTo>
                        <a:pt x="1" y="1"/>
                      </a:lnTo>
                      <a:lnTo>
                        <a:pt x="0" y="3"/>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7" name="Freeform 310"/>
                <p:cNvSpPr>
                  <a:spLocks/>
                </p:cNvSpPr>
                <p:nvPr/>
              </p:nvSpPr>
              <p:spPr bwMode="auto">
                <a:xfrm>
                  <a:off x="925" y="2231"/>
                  <a:ext cx="17" cy="17"/>
                </a:xfrm>
                <a:custGeom>
                  <a:avLst/>
                  <a:gdLst>
                    <a:gd name="T0" fmla="*/ 16 w 17"/>
                    <a:gd name="T1" fmla="*/ 0 h 17"/>
                    <a:gd name="T2" fmla="*/ 14 w 17"/>
                    <a:gd name="T3" fmla="*/ 3 h 17"/>
                    <a:gd name="T4" fmla="*/ 10 w 17"/>
                    <a:gd name="T5" fmla="*/ 6 h 17"/>
                    <a:gd name="T6" fmla="*/ 7 w 17"/>
                    <a:gd name="T7" fmla="*/ 9 h 17"/>
                    <a:gd name="T8" fmla="*/ 1 w 17"/>
                    <a:gd name="T9" fmla="*/ 13 h 17"/>
                    <a:gd name="T10" fmla="*/ 0 w 17"/>
                    <a:gd name="T11" fmla="*/ 16 h 17"/>
                    <a:gd name="T12" fmla="*/ 5 w 17"/>
                    <a:gd name="T13" fmla="*/ 13 h 17"/>
                    <a:gd name="T14" fmla="*/ 8 w 17"/>
                    <a:gd name="T15" fmla="*/ 9 h 17"/>
                    <a:gd name="T16" fmla="*/ 14 w 17"/>
                    <a:gd name="T17" fmla="*/ 6 h 17"/>
                    <a:gd name="T18" fmla="*/ 16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0"/>
                      </a:moveTo>
                      <a:lnTo>
                        <a:pt x="14" y="3"/>
                      </a:lnTo>
                      <a:lnTo>
                        <a:pt x="10" y="6"/>
                      </a:lnTo>
                      <a:lnTo>
                        <a:pt x="7" y="9"/>
                      </a:lnTo>
                      <a:lnTo>
                        <a:pt x="1" y="13"/>
                      </a:lnTo>
                      <a:lnTo>
                        <a:pt x="0" y="16"/>
                      </a:lnTo>
                      <a:lnTo>
                        <a:pt x="5" y="13"/>
                      </a:lnTo>
                      <a:lnTo>
                        <a:pt x="8" y="9"/>
                      </a:lnTo>
                      <a:lnTo>
                        <a:pt x="14" y="6"/>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8" name="Freeform 311"/>
                <p:cNvSpPr>
                  <a:spLocks/>
                </p:cNvSpPr>
                <p:nvPr/>
              </p:nvSpPr>
              <p:spPr bwMode="auto">
                <a:xfrm>
                  <a:off x="913" y="2189"/>
                  <a:ext cx="52" cy="48"/>
                </a:xfrm>
                <a:custGeom>
                  <a:avLst/>
                  <a:gdLst>
                    <a:gd name="T0" fmla="*/ 6 w 52"/>
                    <a:gd name="T1" fmla="*/ 9 h 48"/>
                    <a:gd name="T2" fmla="*/ 10 w 52"/>
                    <a:gd name="T3" fmla="*/ 10 h 48"/>
                    <a:gd name="T4" fmla="*/ 14 w 52"/>
                    <a:gd name="T5" fmla="*/ 10 h 48"/>
                    <a:gd name="T6" fmla="*/ 17 w 52"/>
                    <a:gd name="T7" fmla="*/ 14 h 48"/>
                    <a:gd name="T8" fmla="*/ 15 w 52"/>
                    <a:gd name="T9" fmla="*/ 18 h 48"/>
                    <a:gd name="T10" fmla="*/ 13 w 52"/>
                    <a:gd name="T11" fmla="*/ 19 h 48"/>
                    <a:gd name="T12" fmla="*/ 12 w 52"/>
                    <a:gd name="T13" fmla="*/ 24 h 48"/>
                    <a:gd name="T14" fmla="*/ 13 w 52"/>
                    <a:gd name="T15" fmla="*/ 26 h 48"/>
                    <a:gd name="T16" fmla="*/ 13 w 52"/>
                    <a:gd name="T17" fmla="*/ 31 h 48"/>
                    <a:gd name="T18" fmla="*/ 16 w 52"/>
                    <a:gd name="T19" fmla="*/ 31 h 48"/>
                    <a:gd name="T20" fmla="*/ 17 w 52"/>
                    <a:gd name="T21" fmla="*/ 26 h 48"/>
                    <a:gd name="T22" fmla="*/ 19 w 52"/>
                    <a:gd name="T23" fmla="*/ 24 h 48"/>
                    <a:gd name="T24" fmla="*/ 23 w 52"/>
                    <a:gd name="T25" fmla="*/ 24 h 48"/>
                    <a:gd name="T26" fmla="*/ 27 w 52"/>
                    <a:gd name="T27" fmla="*/ 25 h 48"/>
                    <a:gd name="T28" fmla="*/ 28 w 52"/>
                    <a:gd name="T29" fmla="*/ 28 h 48"/>
                    <a:gd name="T30" fmla="*/ 29 w 52"/>
                    <a:gd name="T31" fmla="*/ 31 h 48"/>
                    <a:gd name="T32" fmla="*/ 28 w 52"/>
                    <a:gd name="T33" fmla="*/ 35 h 48"/>
                    <a:gd name="T34" fmla="*/ 28 w 52"/>
                    <a:gd name="T35" fmla="*/ 37 h 48"/>
                    <a:gd name="T36" fmla="*/ 28 w 52"/>
                    <a:gd name="T37" fmla="*/ 40 h 48"/>
                    <a:gd name="T38" fmla="*/ 31 w 52"/>
                    <a:gd name="T39" fmla="*/ 42 h 48"/>
                    <a:gd name="T40" fmla="*/ 33 w 52"/>
                    <a:gd name="T41" fmla="*/ 44 h 48"/>
                    <a:gd name="T42" fmla="*/ 37 w 52"/>
                    <a:gd name="T43" fmla="*/ 47 h 48"/>
                    <a:gd name="T44" fmla="*/ 46 w 52"/>
                    <a:gd name="T45" fmla="*/ 38 h 48"/>
                    <a:gd name="T46" fmla="*/ 49 w 52"/>
                    <a:gd name="T47" fmla="*/ 31 h 48"/>
                    <a:gd name="T48" fmla="*/ 51 w 52"/>
                    <a:gd name="T49" fmla="*/ 20 h 48"/>
                    <a:gd name="T50" fmla="*/ 49 w 52"/>
                    <a:gd name="T51" fmla="*/ 13 h 48"/>
                    <a:gd name="T52" fmla="*/ 46 w 52"/>
                    <a:gd name="T53" fmla="*/ 6 h 48"/>
                    <a:gd name="T54" fmla="*/ 44 w 52"/>
                    <a:gd name="T55" fmla="*/ 4 h 48"/>
                    <a:gd name="T56" fmla="*/ 40 w 52"/>
                    <a:gd name="T57" fmla="*/ 1 h 48"/>
                    <a:gd name="T58" fmla="*/ 35 w 52"/>
                    <a:gd name="T59" fmla="*/ 1 h 48"/>
                    <a:gd name="T60" fmla="*/ 29 w 52"/>
                    <a:gd name="T61" fmla="*/ 0 h 48"/>
                    <a:gd name="T62" fmla="*/ 21 w 52"/>
                    <a:gd name="T63" fmla="*/ 0 h 48"/>
                    <a:gd name="T64" fmla="*/ 14 w 52"/>
                    <a:gd name="T65" fmla="*/ 1 h 48"/>
                    <a:gd name="T66" fmla="*/ 6 w 52"/>
                    <a:gd name="T67" fmla="*/ 3 h 48"/>
                    <a:gd name="T68" fmla="*/ 2 w 52"/>
                    <a:gd name="T69" fmla="*/ 7 h 48"/>
                    <a:gd name="T70" fmla="*/ 0 w 52"/>
                    <a:gd name="T71" fmla="*/ 10 h 48"/>
                    <a:gd name="T72" fmla="*/ 6 w 52"/>
                    <a:gd name="T73" fmla="*/ 9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2"/>
                    <a:gd name="T112" fmla="*/ 0 h 48"/>
                    <a:gd name="T113" fmla="*/ 52 w 52"/>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2" h="48">
                      <a:moveTo>
                        <a:pt x="6" y="9"/>
                      </a:moveTo>
                      <a:lnTo>
                        <a:pt x="10" y="10"/>
                      </a:lnTo>
                      <a:lnTo>
                        <a:pt x="14" y="10"/>
                      </a:lnTo>
                      <a:lnTo>
                        <a:pt x="17" y="14"/>
                      </a:lnTo>
                      <a:lnTo>
                        <a:pt x="15" y="18"/>
                      </a:lnTo>
                      <a:lnTo>
                        <a:pt x="13" y="19"/>
                      </a:lnTo>
                      <a:lnTo>
                        <a:pt x="12" y="24"/>
                      </a:lnTo>
                      <a:lnTo>
                        <a:pt x="13" y="26"/>
                      </a:lnTo>
                      <a:lnTo>
                        <a:pt x="13" y="31"/>
                      </a:lnTo>
                      <a:lnTo>
                        <a:pt x="16" y="31"/>
                      </a:lnTo>
                      <a:lnTo>
                        <a:pt x="17" y="26"/>
                      </a:lnTo>
                      <a:lnTo>
                        <a:pt x="19" y="24"/>
                      </a:lnTo>
                      <a:lnTo>
                        <a:pt x="23" y="24"/>
                      </a:lnTo>
                      <a:lnTo>
                        <a:pt x="27" y="25"/>
                      </a:lnTo>
                      <a:lnTo>
                        <a:pt x="28" y="28"/>
                      </a:lnTo>
                      <a:lnTo>
                        <a:pt x="29" y="31"/>
                      </a:lnTo>
                      <a:lnTo>
                        <a:pt x="28" y="35"/>
                      </a:lnTo>
                      <a:lnTo>
                        <a:pt x="28" y="37"/>
                      </a:lnTo>
                      <a:lnTo>
                        <a:pt x="28" y="40"/>
                      </a:lnTo>
                      <a:lnTo>
                        <a:pt x="31" y="42"/>
                      </a:lnTo>
                      <a:lnTo>
                        <a:pt x="33" y="44"/>
                      </a:lnTo>
                      <a:lnTo>
                        <a:pt x="37" y="47"/>
                      </a:lnTo>
                      <a:lnTo>
                        <a:pt x="46" y="38"/>
                      </a:lnTo>
                      <a:lnTo>
                        <a:pt x="49" y="31"/>
                      </a:lnTo>
                      <a:lnTo>
                        <a:pt x="51" y="20"/>
                      </a:lnTo>
                      <a:lnTo>
                        <a:pt x="49" y="13"/>
                      </a:lnTo>
                      <a:lnTo>
                        <a:pt x="46" y="6"/>
                      </a:lnTo>
                      <a:lnTo>
                        <a:pt x="44" y="4"/>
                      </a:lnTo>
                      <a:lnTo>
                        <a:pt x="40" y="1"/>
                      </a:lnTo>
                      <a:lnTo>
                        <a:pt x="35" y="1"/>
                      </a:lnTo>
                      <a:lnTo>
                        <a:pt x="29" y="0"/>
                      </a:lnTo>
                      <a:lnTo>
                        <a:pt x="21" y="0"/>
                      </a:lnTo>
                      <a:lnTo>
                        <a:pt x="14" y="1"/>
                      </a:lnTo>
                      <a:lnTo>
                        <a:pt x="6" y="3"/>
                      </a:lnTo>
                      <a:lnTo>
                        <a:pt x="2" y="7"/>
                      </a:lnTo>
                      <a:lnTo>
                        <a:pt x="0" y="10"/>
                      </a:lnTo>
                      <a:lnTo>
                        <a:pt x="6" y="9"/>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39" name="Freeform 312"/>
                <p:cNvSpPr>
                  <a:spLocks/>
                </p:cNvSpPr>
                <p:nvPr/>
              </p:nvSpPr>
              <p:spPr bwMode="auto">
                <a:xfrm>
                  <a:off x="916" y="2191"/>
                  <a:ext cx="48" cy="43"/>
                </a:xfrm>
                <a:custGeom>
                  <a:avLst/>
                  <a:gdLst>
                    <a:gd name="T0" fmla="*/ 0 w 48"/>
                    <a:gd name="T1" fmla="*/ 7 h 43"/>
                    <a:gd name="T2" fmla="*/ 10 w 48"/>
                    <a:gd name="T3" fmla="*/ 6 h 43"/>
                    <a:gd name="T4" fmla="*/ 18 w 48"/>
                    <a:gd name="T5" fmla="*/ 4 h 43"/>
                    <a:gd name="T6" fmla="*/ 16 w 48"/>
                    <a:gd name="T7" fmla="*/ 5 h 43"/>
                    <a:gd name="T8" fmla="*/ 11 w 48"/>
                    <a:gd name="T9" fmla="*/ 7 h 43"/>
                    <a:gd name="T10" fmla="*/ 12 w 48"/>
                    <a:gd name="T11" fmla="*/ 8 h 43"/>
                    <a:gd name="T12" fmla="*/ 15 w 48"/>
                    <a:gd name="T13" fmla="*/ 8 h 43"/>
                    <a:gd name="T14" fmla="*/ 21 w 48"/>
                    <a:gd name="T15" fmla="*/ 7 h 43"/>
                    <a:gd name="T16" fmla="*/ 18 w 48"/>
                    <a:gd name="T17" fmla="*/ 8 h 43"/>
                    <a:gd name="T18" fmla="*/ 13 w 48"/>
                    <a:gd name="T19" fmla="*/ 10 h 43"/>
                    <a:gd name="T20" fmla="*/ 18 w 48"/>
                    <a:gd name="T21" fmla="*/ 10 h 43"/>
                    <a:gd name="T22" fmla="*/ 16 w 48"/>
                    <a:gd name="T23" fmla="*/ 11 h 43"/>
                    <a:gd name="T24" fmla="*/ 14 w 48"/>
                    <a:gd name="T25" fmla="*/ 14 h 43"/>
                    <a:gd name="T26" fmla="*/ 16 w 48"/>
                    <a:gd name="T27" fmla="*/ 14 h 43"/>
                    <a:gd name="T28" fmla="*/ 24 w 48"/>
                    <a:gd name="T29" fmla="*/ 14 h 43"/>
                    <a:gd name="T30" fmla="*/ 13 w 48"/>
                    <a:gd name="T31" fmla="*/ 16 h 43"/>
                    <a:gd name="T32" fmla="*/ 9 w 48"/>
                    <a:gd name="T33" fmla="*/ 19 h 43"/>
                    <a:gd name="T34" fmla="*/ 17 w 48"/>
                    <a:gd name="T35" fmla="*/ 17 h 43"/>
                    <a:gd name="T36" fmla="*/ 14 w 48"/>
                    <a:gd name="T37" fmla="*/ 18 h 43"/>
                    <a:gd name="T38" fmla="*/ 9 w 48"/>
                    <a:gd name="T39" fmla="*/ 21 h 43"/>
                    <a:gd name="T40" fmla="*/ 13 w 48"/>
                    <a:gd name="T41" fmla="*/ 21 h 43"/>
                    <a:gd name="T42" fmla="*/ 21 w 48"/>
                    <a:gd name="T43" fmla="*/ 20 h 43"/>
                    <a:gd name="T44" fmla="*/ 29 w 48"/>
                    <a:gd name="T45" fmla="*/ 21 h 43"/>
                    <a:gd name="T46" fmla="*/ 31 w 48"/>
                    <a:gd name="T47" fmla="*/ 21 h 43"/>
                    <a:gd name="T48" fmla="*/ 26 w 48"/>
                    <a:gd name="T49" fmla="*/ 24 h 43"/>
                    <a:gd name="T50" fmla="*/ 35 w 48"/>
                    <a:gd name="T51" fmla="*/ 21 h 43"/>
                    <a:gd name="T52" fmla="*/ 33 w 48"/>
                    <a:gd name="T53" fmla="*/ 24 h 43"/>
                    <a:gd name="T54" fmla="*/ 26 w 48"/>
                    <a:gd name="T55" fmla="*/ 25 h 43"/>
                    <a:gd name="T56" fmla="*/ 31 w 48"/>
                    <a:gd name="T57" fmla="*/ 26 h 43"/>
                    <a:gd name="T58" fmla="*/ 32 w 48"/>
                    <a:gd name="T59" fmla="*/ 27 h 43"/>
                    <a:gd name="T60" fmla="*/ 26 w 48"/>
                    <a:gd name="T61" fmla="*/ 28 h 43"/>
                    <a:gd name="T62" fmla="*/ 30 w 48"/>
                    <a:gd name="T63" fmla="*/ 31 h 43"/>
                    <a:gd name="T64" fmla="*/ 30 w 48"/>
                    <a:gd name="T65" fmla="*/ 32 h 43"/>
                    <a:gd name="T66" fmla="*/ 26 w 48"/>
                    <a:gd name="T67" fmla="*/ 35 h 43"/>
                    <a:gd name="T68" fmla="*/ 31 w 48"/>
                    <a:gd name="T69" fmla="*/ 35 h 43"/>
                    <a:gd name="T70" fmla="*/ 36 w 48"/>
                    <a:gd name="T71" fmla="*/ 29 h 43"/>
                    <a:gd name="T72" fmla="*/ 32 w 48"/>
                    <a:gd name="T73" fmla="*/ 35 h 43"/>
                    <a:gd name="T74" fmla="*/ 31 w 48"/>
                    <a:gd name="T75" fmla="*/ 40 h 43"/>
                    <a:gd name="T76" fmla="*/ 37 w 48"/>
                    <a:gd name="T77" fmla="*/ 35 h 43"/>
                    <a:gd name="T78" fmla="*/ 37 w 48"/>
                    <a:gd name="T79" fmla="*/ 37 h 43"/>
                    <a:gd name="T80" fmla="*/ 33 w 48"/>
                    <a:gd name="T81" fmla="*/ 41 h 43"/>
                    <a:gd name="T82" fmla="*/ 39 w 48"/>
                    <a:gd name="T83" fmla="*/ 38 h 43"/>
                    <a:gd name="T84" fmla="*/ 44 w 48"/>
                    <a:gd name="T85" fmla="*/ 30 h 43"/>
                    <a:gd name="T86" fmla="*/ 47 w 48"/>
                    <a:gd name="T87" fmla="*/ 18 h 43"/>
                    <a:gd name="T88" fmla="*/ 42 w 48"/>
                    <a:gd name="T89" fmla="*/ 14 h 43"/>
                    <a:gd name="T90" fmla="*/ 30 w 48"/>
                    <a:gd name="T91" fmla="*/ 17 h 43"/>
                    <a:gd name="T92" fmla="*/ 39 w 48"/>
                    <a:gd name="T93" fmla="*/ 14 h 43"/>
                    <a:gd name="T94" fmla="*/ 44 w 48"/>
                    <a:gd name="T95" fmla="*/ 8 h 43"/>
                    <a:gd name="T96" fmla="*/ 37 w 48"/>
                    <a:gd name="T97" fmla="*/ 7 h 43"/>
                    <a:gd name="T98" fmla="*/ 36 w 48"/>
                    <a:gd name="T99" fmla="*/ 6 h 43"/>
                    <a:gd name="T100" fmla="*/ 37 w 48"/>
                    <a:gd name="T101" fmla="*/ 1 h 43"/>
                    <a:gd name="T102" fmla="*/ 31 w 48"/>
                    <a:gd name="T103" fmla="*/ 0 h 43"/>
                    <a:gd name="T104" fmla="*/ 11 w 48"/>
                    <a:gd name="T105" fmla="*/ 1 h 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43"/>
                    <a:gd name="T161" fmla="*/ 48 w 48"/>
                    <a:gd name="T162" fmla="*/ 43 h 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43">
                      <a:moveTo>
                        <a:pt x="4" y="3"/>
                      </a:moveTo>
                      <a:lnTo>
                        <a:pt x="0" y="7"/>
                      </a:lnTo>
                      <a:lnTo>
                        <a:pt x="7" y="7"/>
                      </a:lnTo>
                      <a:lnTo>
                        <a:pt x="10" y="6"/>
                      </a:lnTo>
                      <a:lnTo>
                        <a:pt x="14" y="4"/>
                      </a:lnTo>
                      <a:lnTo>
                        <a:pt x="18" y="4"/>
                      </a:lnTo>
                      <a:lnTo>
                        <a:pt x="22" y="4"/>
                      </a:lnTo>
                      <a:lnTo>
                        <a:pt x="16" y="5"/>
                      </a:lnTo>
                      <a:lnTo>
                        <a:pt x="13" y="6"/>
                      </a:lnTo>
                      <a:lnTo>
                        <a:pt x="11" y="7"/>
                      </a:lnTo>
                      <a:lnTo>
                        <a:pt x="10" y="8"/>
                      </a:lnTo>
                      <a:lnTo>
                        <a:pt x="12" y="8"/>
                      </a:lnTo>
                      <a:lnTo>
                        <a:pt x="13" y="8"/>
                      </a:lnTo>
                      <a:lnTo>
                        <a:pt x="15" y="8"/>
                      </a:lnTo>
                      <a:lnTo>
                        <a:pt x="17" y="8"/>
                      </a:lnTo>
                      <a:lnTo>
                        <a:pt x="21" y="7"/>
                      </a:lnTo>
                      <a:lnTo>
                        <a:pt x="22" y="7"/>
                      </a:lnTo>
                      <a:lnTo>
                        <a:pt x="18" y="8"/>
                      </a:lnTo>
                      <a:lnTo>
                        <a:pt x="15" y="8"/>
                      </a:lnTo>
                      <a:lnTo>
                        <a:pt x="13" y="10"/>
                      </a:lnTo>
                      <a:lnTo>
                        <a:pt x="15" y="11"/>
                      </a:lnTo>
                      <a:lnTo>
                        <a:pt x="18" y="10"/>
                      </a:lnTo>
                      <a:lnTo>
                        <a:pt x="21" y="9"/>
                      </a:lnTo>
                      <a:lnTo>
                        <a:pt x="16" y="11"/>
                      </a:lnTo>
                      <a:lnTo>
                        <a:pt x="14" y="13"/>
                      </a:lnTo>
                      <a:lnTo>
                        <a:pt x="14" y="14"/>
                      </a:lnTo>
                      <a:lnTo>
                        <a:pt x="13" y="16"/>
                      </a:lnTo>
                      <a:lnTo>
                        <a:pt x="16" y="14"/>
                      </a:lnTo>
                      <a:lnTo>
                        <a:pt x="18" y="14"/>
                      </a:lnTo>
                      <a:lnTo>
                        <a:pt x="24" y="14"/>
                      </a:lnTo>
                      <a:lnTo>
                        <a:pt x="17" y="15"/>
                      </a:lnTo>
                      <a:lnTo>
                        <a:pt x="13" y="16"/>
                      </a:lnTo>
                      <a:lnTo>
                        <a:pt x="10" y="17"/>
                      </a:lnTo>
                      <a:lnTo>
                        <a:pt x="9" y="19"/>
                      </a:lnTo>
                      <a:lnTo>
                        <a:pt x="13" y="18"/>
                      </a:lnTo>
                      <a:lnTo>
                        <a:pt x="17" y="17"/>
                      </a:lnTo>
                      <a:lnTo>
                        <a:pt x="19" y="17"/>
                      </a:lnTo>
                      <a:lnTo>
                        <a:pt x="14" y="18"/>
                      </a:lnTo>
                      <a:lnTo>
                        <a:pt x="11" y="20"/>
                      </a:lnTo>
                      <a:lnTo>
                        <a:pt x="9" y="21"/>
                      </a:lnTo>
                      <a:lnTo>
                        <a:pt x="10" y="22"/>
                      </a:lnTo>
                      <a:lnTo>
                        <a:pt x="13" y="21"/>
                      </a:lnTo>
                      <a:lnTo>
                        <a:pt x="16" y="20"/>
                      </a:lnTo>
                      <a:lnTo>
                        <a:pt x="21" y="20"/>
                      </a:lnTo>
                      <a:lnTo>
                        <a:pt x="24" y="20"/>
                      </a:lnTo>
                      <a:lnTo>
                        <a:pt x="29" y="21"/>
                      </a:lnTo>
                      <a:lnTo>
                        <a:pt x="35" y="20"/>
                      </a:lnTo>
                      <a:lnTo>
                        <a:pt x="31" y="21"/>
                      </a:lnTo>
                      <a:lnTo>
                        <a:pt x="25" y="22"/>
                      </a:lnTo>
                      <a:lnTo>
                        <a:pt x="26" y="24"/>
                      </a:lnTo>
                      <a:lnTo>
                        <a:pt x="31" y="23"/>
                      </a:lnTo>
                      <a:lnTo>
                        <a:pt x="35" y="21"/>
                      </a:lnTo>
                      <a:lnTo>
                        <a:pt x="38" y="20"/>
                      </a:lnTo>
                      <a:lnTo>
                        <a:pt x="33" y="24"/>
                      </a:lnTo>
                      <a:lnTo>
                        <a:pt x="29" y="25"/>
                      </a:lnTo>
                      <a:lnTo>
                        <a:pt x="26" y="25"/>
                      </a:lnTo>
                      <a:lnTo>
                        <a:pt x="26" y="27"/>
                      </a:lnTo>
                      <a:lnTo>
                        <a:pt x="31" y="26"/>
                      </a:lnTo>
                      <a:lnTo>
                        <a:pt x="34" y="25"/>
                      </a:lnTo>
                      <a:lnTo>
                        <a:pt x="32" y="27"/>
                      </a:lnTo>
                      <a:lnTo>
                        <a:pt x="29" y="27"/>
                      </a:lnTo>
                      <a:lnTo>
                        <a:pt x="26" y="28"/>
                      </a:lnTo>
                      <a:lnTo>
                        <a:pt x="26" y="33"/>
                      </a:lnTo>
                      <a:lnTo>
                        <a:pt x="30" y="31"/>
                      </a:lnTo>
                      <a:lnTo>
                        <a:pt x="33" y="30"/>
                      </a:lnTo>
                      <a:lnTo>
                        <a:pt x="30" y="32"/>
                      </a:lnTo>
                      <a:lnTo>
                        <a:pt x="26" y="33"/>
                      </a:lnTo>
                      <a:lnTo>
                        <a:pt x="26" y="35"/>
                      </a:lnTo>
                      <a:lnTo>
                        <a:pt x="29" y="37"/>
                      </a:lnTo>
                      <a:lnTo>
                        <a:pt x="31" y="35"/>
                      </a:lnTo>
                      <a:lnTo>
                        <a:pt x="33" y="33"/>
                      </a:lnTo>
                      <a:lnTo>
                        <a:pt x="36" y="29"/>
                      </a:lnTo>
                      <a:lnTo>
                        <a:pt x="33" y="33"/>
                      </a:lnTo>
                      <a:lnTo>
                        <a:pt x="32" y="35"/>
                      </a:lnTo>
                      <a:lnTo>
                        <a:pt x="29" y="38"/>
                      </a:lnTo>
                      <a:lnTo>
                        <a:pt x="31" y="40"/>
                      </a:lnTo>
                      <a:lnTo>
                        <a:pt x="34" y="38"/>
                      </a:lnTo>
                      <a:lnTo>
                        <a:pt x="37" y="35"/>
                      </a:lnTo>
                      <a:lnTo>
                        <a:pt x="39" y="32"/>
                      </a:lnTo>
                      <a:lnTo>
                        <a:pt x="37" y="37"/>
                      </a:lnTo>
                      <a:lnTo>
                        <a:pt x="35" y="39"/>
                      </a:lnTo>
                      <a:lnTo>
                        <a:pt x="33" y="41"/>
                      </a:lnTo>
                      <a:lnTo>
                        <a:pt x="35" y="42"/>
                      </a:lnTo>
                      <a:lnTo>
                        <a:pt x="39" y="38"/>
                      </a:lnTo>
                      <a:lnTo>
                        <a:pt x="43" y="33"/>
                      </a:lnTo>
                      <a:lnTo>
                        <a:pt x="44" y="30"/>
                      </a:lnTo>
                      <a:lnTo>
                        <a:pt x="45" y="24"/>
                      </a:lnTo>
                      <a:lnTo>
                        <a:pt x="47" y="18"/>
                      </a:lnTo>
                      <a:lnTo>
                        <a:pt x="47" y="14"/>
                      </a:lnTo>
                      <a:lnTo>
                        <a:pt x="42" y="14"/>
                      </a:lnTo>
                      <a:lnTo>
                        <a:pt x="37" y="15"/>
                      </a:lnTo>
                      <a:lnTo>
                        <a:pt x="30" y="17"/>
                      </a:lnTo>
                      <a:lnTo>
                        <a:pt x="37" y="14"/>
                      </a:lnTo>
                      <a:lnTo>
                        <a:pt x="39" y="14"/>
                      </a:lnTo>
                      <a:lnTo>
                        <a:pt x="45" y="11"/>
                      </a:lnTo>
                      <a:lnTo>
                        <a:pt x="44" y="8"/>
                      </a:lnTo>
                      <a:lnTo>
                        <a:pt x="43" y="5"/>
                      </a:lnTo>
                      <a:lnTo>
                        <a:pt x="37" y="7"/>
                      </a:lnTo>
                      <a:lnTo>
                        <a:pt x="32" y="8"/>
                      </a:lnTo>
                      <a:lnTo>
                        <a:pt x="36" y="6"/>
                      </a:lnTo>
                      <a:lnTo>
                        <a:pt x="41" y="4"/>
                      </a:lnTo>
                      <a:lnTo>
                        <a:pt x="37" y="1"/>
                      </a:lnTo>
                      <a:lnTo>
                        <a:pt x="34" y="1"/>
                      </a:lnTo>
                      <a:lnTo>
                        <a:pt x="31" y="0"/>
                      </a:lnTo>
                      <a:lnTo>
                        <a:pt x="20" y="0"/>
                      </a:lnTo>
                      <a:lnTo>
                        <a:pt x="11" y="1"/>
                      </a:lnTo>
                      <a:lnTo>
                        <a:pt x="4" y="3"/>
                      </a:lnTo>
                    </a:path>
                  </a:pathLst>
                </a:custGeom>
                <a:solidFill>
                  <a:srgbClr val="A0A0A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0" name="Freeform 313"/>
                <p:cNvSpPr>
                  <a:spLocks/>
                </p:cNvSpPr>
                <p:nvPr/>
              </p:nvSpPr>
              <p:spPr bwMode="auto">
                <a:xfrm>
                  <a:off x="905" y="2238"/>
                  <a:ext cx="17" cy="17"/>
                </a:xfrm>
                <a:custGeom>
                  <a:avLst/>
                  <a:gdLst>
                    <a:gd name="T0" fmla="*/ 0 w 17"/>
                    <a:gd name="T1" fmla="*/ 0 h 17"/>
                    <a:gd name="T2" fmla="*/ 5 w 17"/>
                    <a:gd name="T3" fmla="*/ 8 h 17"/>
                    <a:gd name="T4" fmla="*/ 10 w 17"/>
                    <a:gd name="T5" fmla="*/ 8 h 17"/>
                    <a:gd name="T6" fmla="*/ 16 w 17"/>
                    <a:gd name="T7" fmla="*/ 16 h 17"/>
                    <a:gd name="T8" fmla="*/ 10 w 17"/>
                    <a:gd name="T9" fmla="*/ 8 h 17"/>
                    <a:gd name="T10" fmla="*/ 5 w 17"/>
                    <a:gd name="T11" fmla="*/ 8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5" y="8"/>
                      </a:lnTo>
                      <a:lnTo>
                        <a:pt x="10" y="8"/>
                      </a:lnTo>
                      <a:lnTo>
                        <a:pt x="16" y="16"/>
                      </a:lnTo>
                      <a:lnTo>
                        <a:pt x="10" y="8"/>
                      </a:lnTo>
                      <a:lnTo>
                        <a:pt x="5"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1" name="Freeform 314"/>
                <p:cNvSpPr>
                  <a:spLocks/>
                </p:cNvSpPr>
                <p:nvPr/>
              </p:nvSpPr>
              <p:spPr bwMode="auto">
                <a:xfrm>
                  <a:off x="905" y="2242"/>
                  <a:ext cx="18" cy="17"/>
                </a:xfrm>
                <a:custGeom>
                  <a:avLst/>
                  <a:gdLst>
                    <a:gd name="T0" fmla="*/ 0 w 18"/>
                    <a:gd name="T1" fmla="*/ 0 h 17"/>
                    <a:gd name="T2" fmla="*/ 17 w 18"/>
                    <a:gd name="T3" fmla="*/ 0 h 17"/>
                    <a:gd name="T4" fmla="*/ 17 w 18"/>
                    <a:gd name="T5" fmla="*/ 16 h 17"/>
                    <a:gd name="T6" fmla="*/ 0 w 18"/>
                    <a:gd name="T7" fmla="*/ 0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0" y="0"/>
                      </a:moveTo>
                      <a:lnTo>
                        <a:pt x="17" y="0"/>
                      </a:lnTo>
                      <a:lnTo>
                        <a:pt x="17"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2" name="Freeform 315"/>
                <p:cNvSpPr>
                  <a:spLocks/>
                </p:cNvSpPr>
                <p:nvPr/>
              </p:nvSpPr>
              <p:spPr bwMode="auto">
                <a:xfrm>
                  <a:off x="911" y="2220"/>
                  <a:ext cx="18" cy="17"/>
                </a:xfrm>
                <a:custGeom>
                  <a:avLst/>
                  <a:gdLst>
                    <a:gd name="T0" fmla="*/ 0 w 18"/>
                    <a:gd name="T1" fmla="*/ 0 h 17"/>
                    <a:gd name="T2" fmla="*/ 4 w 18"/>
                    <a:gd name="T3" fmla="*/ 16 h 17"/>
                    <a:gd name="T4" fmla="*/ 12 w 18"/>
                    <a:gd name="T5" fmla="*/ 16 h 17"/>
                    <a:gd name="T6" fmla="*/ 17 w 18"/>
                    <a:gd name="T7" fmla="*/ 16 h 17"/>
                    <a:gd name="T8" fmla="*/ 8 w 18"/>
                    <a:gd name="T9" fmla="*/ 16 h 17"/>
                    <a:gd name="T10" fmla="*/ 4 w 18"/>
                    <a:gd name="T11" fmla="*/ 16 h 17"/>
                    <a:gd name="T12" fmla="*/ 0 w 18"/>
                    <a:gd name="T13" fmla="*/ 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0" y="0"/>
                      </a:moveTo>
                      <a:lnTo>
                        <a:pt x="4" y="16"/>
                      </a:lnTo>
                      <a:lnTo>
                        <a:pt x="12" y="16"/>
                      </a:lnTo>
                      <a:lnTo>
                        <a:pt x="17" y="16"/>
                      </a:lnTo>
                      <a:lnTo>
                        <a:pt x="8" y="16"/>
                      </a:lnTo>
                      <a:lnTo>
                        <a:pt x="4"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3" name="Freeform 316"/>
                <p:cNvSpPr>
                  <a:spLocks/>
                </p:cNvSpPr>
                <p:nvPr/>
              </p:nvSpPr>
              <p:spPr bwMode="auto">
                <a:xfrm>
                  <a:off x="908" y="2215"/>
                  <a:ext cx="18" cy="17"/>
                </a:xfrm>
                <a:custGeom>
                  <a:avLst/>
                  <a:gdLst>
                    <a:gd name="T0" fmla="*/ 0 w 18"/>
                    <a:gd name="T1" fmla="*/ 16 h 17"/>
                    <a:gd name="T2" fmla="*/ 6 w 18"/>
                    <a:gd name="T3" fmla="*/ 0 h 17"/>
                    <a:gd name="T4" fmla="*/ 17 w 18"/>
                    <a:gd name="T5" fmla="*/ 16 h 17"/>
                    <a:gd name="T6" fmla="*/ 6 w 18"/>
                    <a:gd name="T7" fmla="*/ 16 h 17"/>
                    <a:gd name="T8" fmla="*/ 0 w 18"/>
                    <a:gd name="T9" fmla="*/ 16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16"/>
                      </a:moveTo>
                      <a:lnTo>
                        <a:pt x="6" y="0"/>
                      </a:lnTo>
                      <a:lnTo>
                        <a:pt x="17" y="16"/>
                      </a:lnTo>
                      <a:lnTo>
                        <a:pt x="6" y="16"/>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4" name="Freeform 317"/>
                <p:cNvSpPr>
                  <a:spLocks/>
                </p:cNvSpPr>
                <p:nvPr/>
              </p:nvSpPr>
              <p:spPr bwMode="auto">
                <a:xfrm>
                  <a:off x="916" y="2219"/>
                  <a:ext cx="17" cy="1"/>
                </a:xfrm>
                <a:custGeom>
                  <a:avLst/>
                  <a:gdLst>
                    <a:gd name="T0" fmla="*/ 0 w 17"/>
                    <a:gd name="T1" fmla="*/ 0 h 1"/>
                    <a:gd name="T2" fmla="*/ 5 w 17"/>
                    <a:gd name="T3" fmla="*/ 0 h 1"/>
                    <a:gd name="T4" fmla="*/ 10 w 17"/>
                    <a:gd name="T5" fmla="*/ 0 h 1"/>
                    <a:gd name="T6" fmla="*/ 5 w 17"/>
                    <a:gd name="T7" fmla="*/ 0 h 1"/>
                    <a:gd name="T8" fmla="*/ 10 w 17"/>
                    <a:gd name="T9" fmla="*/ 0 h 1"/>
                    <a:gd name="T10" fmla="*/ 16 w 17"/>
                    <a:gd name="T11" fmla="*/ 0 h 1"/>
                    <a:gd name="T12" fmla="*/ 5 w 17"/>
                    <a:gd name="T13" fmla="*/ 0 h 1"/>
                    <a:gd name="T14" fmla="*/ 10 w 17"/>
                    <a:gd name="T15" fmla="*/ 0 h 1"/>
                    <a:gd name="T16" fmla="*/ 16 w 17"/>
                    <a:gd name="T17" fmla="*/ 0 h 1"/>
                    <a:gd name="T18" fmla="*/ 0 w 1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
                    <a:gd name="T32" fmla="*/ 17 w 17"/>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
                      <a:moveTo>
                        <a:pt x="0" y="0"/>
                      </a:moveTo>
                      <a:lnTo>
                        <a:pt x="5" y="0"/>
                      </a:lnTo>
                      <a:lnTo>
                        <a:pt x="10" y="0"/>
                      </a:lnTo>
                      <a:lnTo>
                        <a:pt x="5" y="0"/>
                      </a:lnTo>
                      <a:lnTo>
                        <a:pt x="10" y="0"/>
                      </a:lnTo>
                      <a:lnTo>
                        <a:pt x="16" y="0"/>
                      </a:lnTo>
                      <a:lnTo>
                        <a:pt x="5" y="0"/>
                      </a:lnTo>
                      <a:lnTo>
                        <a:pt x="10" y="0"/>
                      </a:lnTo>
                      <a:lnTo>
                        <a:pt x="16"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5" name="Freeform 318"/>
                <p:cNvSpPr>
                  <a:spLocks/>
                </p:cNvSpPr>
                <p:nvPr/>
              </p:nvSpPr>
              <p:spPr bwMode="auto">
                <a:xfrm>
                  <a:off x="908" y="2230"/>
                  <a:ext cx="17" cy="17"/>
                </a:xfrm>
                <a:custGeom>
                  <a:avLst/>
                  <a:gdLst>
                    <a:gd name="T0" fmla="*/ 0 w 17"/>
                    <a:gd name="T1" fmla="*/ 0 h 17"/>
                    <a:gd name="T2" fmla="*/ 8 w 17"/>
                    <a:gd name="T3" fmla="*/ 8 h 17"/>
                    <a:gd name="T4" fmla="*/ 16 w 17"/>
                    <a:gd name="T5" fmla="*/ 16 h 17"/>
                    <a:gd name="T6" fmla="*/ 16 w 17"/>
                    <a:gd name="T7" fmla="*/ 10 h 17"/>
                    <a:gd name="T8" fmla="*/ 16 w 17"/>
                    <a:gd name="T9" fmla="*/ 5 h 17"/>
                    <a:gd name="T10" fmla="*/ 8 w 17"/>
                    <a:gd name="T11" fmla="*/ 5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8" y="8"/>
                      </a:lnTo>
                      <a:lnTo>
                        <a:pt x="16" y="16"/>
                      </a:lnTo>
                      <a:lnTo>
                        <a:pt x="16" y="10"/>
                      </a:lnTo>
                      <a:lnTo>
                        <a:pt x="16" y="5"/>
                      </a:lnTo>
                      <a:lnTo>
                        <a:pt x="8" y="5"/>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6" name="Freeform 319"/>
                <p:cNvSpPr>
                  <a:spLocks/>
                </p:cNvSpPr>
                <p:nvPr/>
              </p:nvSpPr>
              <p:spPr bwMode="auto">
                <a:xfrm>
                  <a:off x="917" y="2226"/>
                  <a:ext cx="18" cy="17"/>
                </a:xfrm>
                <a:custGeom>
                  <a:avLst/>
                  <a:gdLst>
                    <a:gd name="T0" fmla="*/ 17 w 18"/>
                    <a:gd name="T1" fmla="*/ 0 h 17"/>
                    <a:gd name="T2" fmla="*/ 8 w 18"/>
                    <a:gd name="T3" fmla="*/ 4 h 17"/>
                    <a:gd name="T4" fmla="*/ 4 w 18"/>
                    <a:gd name="T5" fmla="*/ 6 h 17"/>
                    <a:gd name="T6" fmla="*/ 2 w 18"/>
                    <a:gd name="T7" fmla="*/ 9 h 17"/>
                    <a:gd name="T8" fmla="*/ 0 w 18"/>
                    <a:gd name="T9" fmla="*/ 16 h 17"/>
                    <a:gd name="T10" fmla="*/ 4 w 18"/>
                    <a:gd name="T11" fmla="*/ 13 h 17"/>
                    <a:gd name="T12" fmla="*/ 4 w 18"/>
                    <a:gd name="T13" fmla="*/ 6 h 17"/>
                    <a:gd name="T14" fmla="*/ 10 w 18"/>
                    <a:gd name="T15" fmla="*/ 6 h 17"/>
                    <a:gd name="T16" fmla="*/ 17 w 18"/>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7"/>
                    <a:gd name="T29" fmla="*/ 18 w 1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7">
                      <a:moveTo>
                        <a:pt x="17" y="0"/>
                      </a:moveTo>
                      <a:lnTo>
                        <a:pt x="8" y="4"/>
                      </a:lnTo>
                      <a:lnTo>
                        <a:pt x="4" y="6"/>
                      </a:lnTo>
                      <a:lnTo>
                        <a:pt x="2" y="9"/>
                      </a:lnTo>
                      <a:lnTo>
                        <a:pt x="0" y="16"/>
                      </a:lnTo>
                      <a:lnTo>
                        <a:pt x="4" y="13"/>
                      </a:lnTo>
                      <a:lnTo>
                        <a:pt x="4" y="6"/>
                      </a:lnTo>
                      <a:lnTo>
                        <a:pt x="10" y="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47" name="Freeform 320"/>
                <p:cNvSpPr>
                  <a:spLocks/>
                </p:cNvSpPr>
                <p:nvPr/>
              </p:nvSpPr>
              <p:spPr bwMode="auto">
                <a:xfrm>
                  <a:off x="914" y="2215"/>
                  <a:ext cx="18" cy="17"/>
                </a:xfrm>
                <a:custGeom>
                  <a:avLst/>
                  <a:gdLst>
                    <a:gd name="T0" fmla="*/ 0 w 18"/>
                    <a:gd name="T1" fmla="*/ 16 h 17"/>
                    <a:gd name="T2" fmla="*/ 8 w 18"/>
                    <a:gd name="T3" fmla="*/ 16 h 17"/>
                    <a:gd name="T4" fmla="*/ 17 w 18"/>
                    <a:gd name="T5" fmla="*/ 0 h 17"/>
                    <a:gd name="T6" fmla="*/ 12 w 18"/>
                    <a:gd name="T7" fmla="*/ 16 h 17"/>
                    <a:gd name="T8" fmla="*/ 4 w 18"/>
                    <a:gd name="T9" fmla="*/ 16 h 17"/>
                    <a:gd name="T10" fmla="*/ 0 w 18"/>
                    <a:gd name="T11" fmla="*/ 16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0" y="16"/>
                      </a:moveTo>
                      <a:lnTo>
                        <a:pt x="8" y="16"/>
                      </a:lnTo>
                      <a:lnTo>
                        <a:pt x="17" y="0"/>
                      </a:lnTo>
                      <a:lnTo>
                        <a:pt x="12" y="16"/>
                      </a:lnTo>
                      <a:lnTo>
                        <a:pt x="4" y="16"/>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204" name="Freeform 321"/>
              <p:cNvSpPr>
                <a:spLocks/>
              </p:cNvSpPr>
              <p:nvPr/>
            </p:nvSpPr>
            <p:spPr bwMode="auto">
              <a:xfrm>
                <a:off x="906" y="2256"/>
                <a:ext cx="18" cy="28"/>
              </a:xfrm>
              <a:custGeom>
                <a:avLst/>
                <a:gdLst>
                  <a:gd name="T0" fmla="*/ 13 w 18"/>
                  <a:gd name="T1" fmla="*/ 0 h 28"/>
                  <a:gd name="T2" fmla="*/ 9 w 18"/>
                  <a:gd name="T3" fmla="*/ 3 h 28"/>
                  <a:gd name="T4" fmla="*/ 9 w 18"/>
                  <a:gd name="T5" fmla="*/ 8 h 28"/>
                  <a:gd name="T6" fmla="*/ 3 w 18"/>
                  <a:gd name="T7" fmla="*/ 13 h 28"/>
                  <a:gd name="T8" fmla="*/ 0 w 18"/>
                  <a:gd name="T9" fmla="*/ 18 h 28"/>
                  <a:gd name="T10" fmla="*/ 0 w 18"/>
                  <a:gd name="T11" fmla="*/ 23 h 28"/>
                  <a:gd name="T12" fmla="*/ 1 w 18"/>
                  <a:gd name="T13" fmla="*/ 27 h 28"/>
                  <a:gd name="T14" fmla="*/ 17 w 18"/>
                  <a:gd name="T15" fmla="*/ 10 h 28"/>
                  <a:gd name="T16" fmla="*/ 13 w 18"/>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28"/>
                  <a:gd name="T29" fmla="*/ 18 w 18"/>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28">
                    <a:moveTo>
                      <a:pt x="13" y="0"/>
                    </a:moveTo>
                    <a:lnTo>
                      <a:pt x="9" y="3"/>
                    </a:lnTo>
                    <a:lnTo>
                      <a:pt x="9" y="8"/>
                    </a:lnTo>
                    <a:lnTo>
                      <a:pt x="3" y="13"/>
                    </a:lnTo>
                    <a:lnTo>
                      <a:pt x="0" y="18"/>
                    </a:lnTo>
                    <a:lnTo>
                      <a:pt x="0" y="23"/>
                    </a:lnTo>
                    <a:lnTo>
                      <a:pt x="1" y="27"/>
                    </a:lnTo>
                    <a:lnTo>
                      <a:pt x="17" y="10"/>
                    </a:lnTo>
                    <a:lnTo>
                      <a:pt x="13" y="0"/>
                    </a:lnTo>
                  </a:path>
                </a:pathLst>
              </a:custGeom>
              <a:solidFill>
                <a:srgbClr val="400000"/>
              </a:solidFill>
              <a:ln w="12699" cap="rnd">
                <a:solidFill>
                  <a:srgbClr val="000000"/>
                </a:solidFill>
                <a:round/>
                <a:headEnd type="none" w="sm" len="sm"/>
                <a:tailEnd type="none" w="sm" len="sm"/>
              </a:ln>
            </p:spPr>
            <p:txBody>
              <a:bodyPr/>
              <a:lstStyle/>
              <a:p>
                <a:endParaRPr lang="ru-RU"/>
              </a:p>
            </p:txBody>
          </p:sp>
          <p:sp>
            <p:nvSpPr>
              <p:cNvPr id="3205" name="Freeform 322"/>
              <p:cNvSpPr>
                <a:spLocks/>
              </p:cNvSpPr>
              <p:nvPr/>
            </p:nvSpPr>
            <p:spPr bwMode="auto">
              <a:xfrm>
                <a:off x="919" y="2241"/>
                <a:ext cx="36" cy="21"/>
              </a:xfrm>
              <a:custGeom>
                <a:avLst/>
                <a:gdLst>
                  <a:gd name="T0" fmla="*/ 32 w 36"/>
                  <a:gd name="T1" fmla="*/ 0 h 21"/>
                  <a:gd name="T2" fmla="*/ 27 w 36"/>
                  <a:gd name="T3" fmla="*/ 0 h 21"/>
                  <a:gd name="T4" fmla="*/ 20 w 36"/>
                  <a:gd name="T5" fmla="*/ 3 h 21"/>
                  <a:gd name="T6" fmla="*/ 12 w 36"/>
                  <a:gd name="T7" fmla="*/ 7 h 21"/>
                  <a:gd name="T8" fmla="*/ 6 w 36"/>
                  <a:gd name="T9" fmla="*/ 10 h 21"/>
                  <a:gd name="T10" fmla="*/ 1 w 36"/>
                  <a:gd name="T11" fmla="*/ 12 h 21"/>
                  <a:gd name="T12" fmla="*/ 0 w 36"/>
                  <a:gd name="T13" fmla="*/ 15 h 21"/>
                  <a:gd name="T14" fmla="*/ 0 w 36"/>
                  <a:gd name="T15" fmla="*/ 20 h 21"/>
                  <a:gd name="T16" fmla="*/ 35 w 36"/>
                  <a:gd name="T17" fmla="*/ 5 h 21"/>
                  <a:gd name="T18" fmla="*/ 32 w 3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21"/>
                  <a:gd name="T32" fmla="*/ 36 w 3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21">
                    <a:moveTo>
                      <a:pt x="32" y="0"/>
                    </a:moveTo>
                    <a:lnTo>
                      <a:pt x="27" y="0"/>
                    </a:lnTo>
                    <a:lnTo>
                      <a:pt x="20" y="3"/>
                    </a:lnTo>
                    <a:lnTo>
                      <a:pt x="12" y="7"/>
                    </a:lnTo>
                    <a:lnTo>
                      <a:pt x="6" y="10"/>
                    </a:lnTo>
                    <a:lnTo>
                      <a:pt x="1" y="12"/>
                    </a:lnTo>
                    <a:lnTo>
                      <a:pt x="0" y="15"/>
                    </a:lnTo>
                    <a:lnTo>
                      <a:pt x="0" y="20"/>
                    </a:lnTo>
                    <a:lnTo>
                      <a:pt x="35" y="5"/>
                    </a:lnTo>
                    <a:lnTo>
                      <a:pt x="32" y="0"/>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206" name="Freeform 323"/>
              <p:cNvSpPr>
                <a:spLocks/>
              </p:cNvSpPr>
              <p:nvPr/>
            </p:nvSpPr>
            <p:spPr bwMode="auto">
              <a:xfrm>
                <a:off x="919" y="2242"/>
                <a:ext cx="35" cy="20"/>
              </a:xfrm>
              <a:custGeom>
                <a:avLst/>
                <a:gdLst>
                  <a:gd name="T0" fmla="*/ 0 w 35"/>
                  <a:gd name="T1" fmla="*/ 19 h 20"/>
                  <a:gd name="T2" fmla="*/ 0 w 35"/>
                  <a:gd name="T3" fmla="*/ 14 h 20"/>
                  <a:gd name="T4" fmla="*/ 1 w 35"/>
                  <a:gd name="T5" fmla="*/ 11 h 20"/>
                  <a:gd name="T6" fmla="*/ 8 w 35"/>
                  <a:gd name="T7" fmla="*/ 8 h 20"/>
                  <a:gd name="T8" fmla="*/ 16 w 35"/>
                  <a:gd name="T9" fmla="*/ 4 h 20"/>
                  <a:gd name="T10" fmla="*/ 25 w 35"/>
                  <a:gd name="T11" fmla="*/ 0 h 20"/>
                  <a:gd name="T12" fmla="*/ 31 w 35"/>
                  <a:gd name="T13" fmla="*/ 0 h 20"/>
                  <a:gd name="T14" fmla="*/ 34 w 35"/>
                  <a:gd name="T15" fmla="*/ 5 h 20"/>
                  <a:gd name="T16" fmla="*/ 8 w 35"/>
                  <a:gd name="T17" fmla="*/ 15 h 20"/>
                  <a:gd name="T18" fmla="*/ 0 w 35"/>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0"/>
                  <a:gd name="T32" fmla="*/ 35 w 35"/>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0">
                    <a:moveTo>
                      <a:pt x="0" y="19"/>
                    </a:moveTo>
                    <a:lnTo>
                      <a:pt x="0" y="14"/>
                    </a:lnTo>
                    <a:lnTo>
                      <a:pt x="1" y="11"/>
                    </a:lnTo>
                    <a:lnTo>
                      <a:pt x="8" y="8"/>
                    </a:lnTo>
                    <a:lnTo>
                      <a:pt x="16" y="4"/>
                    </a:lnTo>
                    <a:lnTo>
                      <a:pt x="25" y="0"/>
                    </a:lnTo>
                    <a:lnTo>
                      <a:pt x="31" y="0"/>
                    </a:lnTo>
                    <a:lnTo>
                      <a:pt x="34" y="5"/>
                    </a:lnTo>
                    <a:lnTo>
                      <a:pt x="8" y="15"/>
                    </a:lnTo>
                    <a:lnTo>
                      <a:pt x="0" y="19"/>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207" name="Group 324"/>
              <p:cNvGrpSpPr>
                <a:grpSpLocks/>
              </p:cNvGrpSpPr>
              <p:nvPr/>
            </p:nvGrpSpPr>
            <p:grpSpPr bwMode="auto">
              <a:xfrm>
                <a:off x="882" y="2304"/>
                <a:ext cx="24" cy="25"/>
                <a:chOff x="882" y="2304"/>
                <a:chExt cx="24" cy="25"/>
              </a:xfrm>
            </p:grpSpPr>
            <p:grpSp>
              <p:nvGrpSpPr>
                <p:cNvPr id="3224" name="Group 325"/>
                <p:cNvGrpSpPr>
                  <a:grpSpLocks/>
                </p:cNvGrpSpPr>
                <p:nvPr/>
              </p:nvGrpSpPr>
              <p:grpSpPr bwMode="auto">
                <a:xfrm>
                  <a:off x="882" y="2304"/>
                  <a:ext cx="22" cy="25"/>
                  <a:chOff x="882" y="2304"/>
                  <a:chExt cx="22" cy="25"/>
                </a:xfrm>
              </p:grpSpPr>
              <p:sp>
                <p:nvSpPr>
                  <p:cNvPr id="3226" name="Freeform 326"/>
                  <p:cNvSpPr>
                    <a:spLocks/>
                  </p:cNvSpPr>
                  <p:nvPr/>
                </p:nvSpPr>
                <p:spPr bwMode="auto">
                  <a:xfrm>
                    <a:off x="882" y="2304"/>
                    <a:ext cx="19" cy="21"/>
                  </a:xfrm>
                  <a:custGeom>
                    <a:avLst/>
                    <a:gdLst>
                      <a:gd name="T0" fmla="*/ 6 w 19"/>
                      <a:gd name="T1" fmla="*/ 1 h 21"/>
                      <a:gd name="T2" fmla="*/ 3 w 19"/>
                      <a:gd name="T3" fmla="*/ 4 h 21"/>
                      <a:gd name="T4" fmla="*/ 2 w 19"/>
                      <a:gd name="T5" fmla="*/ 6 h 21"/>
                      <a:gd name="T6" fmla="*/ 1 w 19"/>
                      <a:gd name="T7" fmla="*/ 10 h 21"/>
                      <a:gd name="T8" fmla="*/ 1 w 19"/>
                      <a:gd name="T9" fmla="*/ 12 h 21"/>
                      <a:gd name="T10" fmla="*/ 0 w 19"/>
                      <a:gd name="T11" fmla="*/ 15 h 21"/>
                      <a:gd name="T12" fmla="*/ 15 w 19"/>
                      <a:gd name="T13" fmla="*/ 20 h 21"/>
                      <a:gd name="T14" fmla="*/ 18 w 19"/>
                      <a:gd name="T15" fmla="*/ 0 h 21"/>
                      <a:gd name="T16" fmla="*/ 11 w 19"/>
                      <a:gd name="T17" fmla="*/ 1 h 21"/>
                      <a:gd name="T18" fmla="*/ 6 w 19"/>
                      <a:gd name="T19" fmla="*/ 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1"/>
                      <a:gd name="T32" fmla="*/ 19 w 19"/>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1">
                        <a:moveTo>
                          <a:pt x="6" y="1"/>
                        </a:moveTo>
                        <a:lnTo>
                          <a:pt x="3" y="4"/>
                        </a:lnTo>
                        <a:lnTo>
                          <a:pt x="2" y="6"/>
                        </a:lnTo>
                        <a:lnTo>
                          <a:pt x="1" y="10"/>
                        </a:lnTo>
                        <a:lnTo>
                          <a:pt x="1" y="12"/>
                        </a:lnTo>
                        <a:lnTo>
                          <a:pt x="0" y="15"/>
                        </a:lnTo>
                        <a:lnTo>
                          <a:pt x="15" y="20"/>
                        </a:lnTo>
                        <a:lnTo>
                          <a:pt x="18" y="0"/>
                        </a:lnTo>
                        <a:lnTo>
                          <a:pt x="11" y="1"/>
                        </a:lnTo>
                        <a:lnTo>
                          <a:pt x="6" y="1"/>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227" name="Freeform 327"/>
                  <p:cNvSpPr>
                    <a:spLocks/>
                  </p:cNvSpPr>
                  <p:nvPr/>
                </p:nvSpPr>
                <p:spPr bwMode="auto">
                  <a:xfrm>
                    <a:off x="884" y="2305"/>
                    <a:ext cx="17" cy="17"/>
                  </a:xfrm>
                  <a:custGeom>
                    <a:avLst/>
                    <a:gdLst>
                      <a:gd name="T0" fmla="*/ 5 w 17"/>
                      <a:gd name="T1" fmla="*/ 0 h 17"/>
                      <a:gd name="T2" fmla="*/ 3 w 17"/>
                      <a:gd name="T3" fmla="*/ 2 h 17"/>
                      <a:gd name="T4" fmla="*/ 1 w 17"/>
                      <a:gd name="T5" fmla="*/ 6 h 17"/>
                      <a:gd name="T6" fmla="*/ 1 w 17"/>
                      <a:gd name="T7" fmla="*/ 9 h 17"/>
                      <a:gd name="T8" fmla="*/ 0 w 17"/>
                      <a:gd name="T9" fmla="*/ 12 h 17"/>
                      <a:gd name="T10" fmla="*/ 12 w 17"/>
                      <a:gd name="T11" fmla="*/ 16 h 17"/>
                      <a:gd name="T12" fmla="*/ 16 w 17"/>
                      <a:gd name="T13" fmla="*/ 0 h 17"/>
                      <a:gd name="T14" fmla="*/ 10 w 17"/>
                      <a:gd name="T15" fmla="*/ 0 h 17"/>
                      <a:gd name="T16" fmla="*/ 5 w 17"/>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5" y="0"/>
                        </a:moveTo>
                        <a:lnTo>
                          <a:pt x="3" y="2"/>
                        </a:lnTo>
                        <a:lnTo>
                          <a:pt x="1" y="6"/>
                        </a:lnTo>
                        <a:lnTo>
                          <a:pt x="1" y="9"/>
                        </a:lnTo>
                        <a:lnTo>
                          <a:pt x="0" y="12"/>
                        </a:lnTo>
                        <a:lnTo>
                          <a:pt x="12" y="16"/>
                        </a:lnTo>
                        <a:lnTo>
                          <a:pt x="16" y="0"/>
                        </a:lnTo>
                        <a:lnTo>
                          <a:pt x="10" y="0"/>
                        </a:lnTo>
                        <a:lnTo>
                          <a:pt x="5" y="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28" name="Freeform 328"/>
                  <p:cNvSpPr>
                    <a:spLocks/>
                  </p:cNvSpPr>
                  <p:nvPr/>
                </p:nvSpPr>
                <p:spPr bwMode="auto">
                  <a:xfrm>
                    <a:off x="887" y="2304"/>
                    <a:ext cx="17" cy="25"/>
                  </a:xfrm>
                  <a:custGeom>
                    <a:avLst/>
                    <a:gdLst>
                      <a:gd name="T0" fmla="*/ 11 w 17"/>
                      <a:gd name="T1" fmla="*/ 0 h 25"/>
                      <a:gd name="T2" fmla="*/ 4 w 17"/>
                      <a:gd name="T3" fmla="*/ 1 h 25"/>
                      <a:gd name="T4" fmla="*/ 2 w 17"/>
                      <a:gd name="T5" fmla="*/ 7 h 25"/>
                      <a:gd name="T6" fmla="*/ 0 w 17"/>
                      <a:gd name="T7" fmla="*/ 14 h 25"/>
                      <a:gd name="T8" fmla="*/ 0 w 17"/>
                      <a:gd name="T9" fmla="*/ 20 h 25"/>
                      <a:gd name="T10" fmla="*/ 15 w 17"/>
                      <a:gd name="T11" fmla="*/ 24 h 25"/>
                      <a:gd name="T12" fmla="*/ 16 w 17"/>
                      <a:gd name="T13" fmla="*/ 0 h 25"/>
                      <a:gd name="T14" fmla="*/ 11 w 1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11" y="0"/>
                        </a:moveTo>
                        <a:lnTo>
                          <a:pt x="4" y="1"/>
                        </a:lnTo>
                        <a:lnTo>
                          <a:pt x="2" y="7"/>
                        </a:lnTo>
                        <a:lnTo>
                          <a:pt x="0" y="14"/>
                        </a:lnTo>
                        <a:lnTo>
                          <a:pt x="0" y="20"/>
                        </a:lnTo>
                        <a:lnTo>
                          <a:pt x="15" y="24"/>
                        </a:lnTo>
                        <a:lnTo>
                          <a:pt x="16" y="0"/>
                        </a:lnTo>
                        <a:lnTo>
                          <a:pt x="11" y="0"/>
                        </a:lnTo>
                      </a:path>
                    </a:pathLst>
                  </a:custGeom>
                  <a:solidFill>
                    <a:srgbClr val="606060"/>
                  </a:solidFill>
                  <a:ln w="12699" cap="rnd">
                    <a:solidFill>
                      <a:srgbClr val="000000"/>
                    </a:solidFill>
                    <a:round/>
                    <a:headEnd type="none" w="sm" len="sm"/>
                    <a:tailEnd type="none" w="sm" len="sm"/>
                  </a:ln>
                </p:spPr>
                <p:txBody>
                  <a:bodyPr/>
                  <a:lstStyle/>
                  <a:p>
                    <a:endParaRPr lang="ru-RU"/>
                  </a:p>
                </p:txBody>
              </p:sp>
            </p:grpSp>
            <p:sp>
              <p:nvSpPr>
                <p:cNvPr id="3225" name="Freeform 329"/>
                <p:cNvSpPr>
                  <a:spLocks/>
                </p:cNvSpPr>
                <p:nvPr/>
              </p:nvSpPr>
              <p:spPr bwMode="auto">
                <a:xfrm>
                  <a:off x="888" y="2304"/>
                  <a:ext cx="18" cy="24"/>
                </a:xfrm>
                <a:custGeom>
                  <a:avLst/>
                  <a:gdLst>
                    <a:gd name="T0" fmla="*/ 15 w 18"/>
                    <a:gd name="T1" fmla="*/ 0 h 24"/>
                    <a:gd name="T2" fmla="*/ 5 w 18"/>
                    <a:gd name="T3" fmla="*/ 1 h 24"/>
                    <a:gd name="T4" fmla="*/ 2 w 18"/>
                    <a:gd name="T5" fmla="*/ 8 h 24"/>
                    <a:gd name="T6" fmla="*/ 0 w 18"/>
                    <a:gd name="T7" fmla="*/ 19 h 24"/>
                    <a:gd name="T8" fmla="*/ 17 w 18"/>
                    <a:gd name="T9" fmla="*/ 23 h 24"/>
                    <a:gd name="T10" fmla="*/ 15 w 18"/>
                    <a:gd name="T11" fmla="*/ 0 h 24"/>
                    <a:gd name="T12" fmla="*/ 0 60000 65536"/>
                    <a:gd name="T13" fmla="*/ 0 60000 65536"/>
                    <a:gd name="T14" fmla="*/ 0 60000 65536"/>
                    <a:gd name="T15" fmla="*/ 0 60000 65536"/>
                    <a:gd name="T16" fmla="*/ 0 60000 65536"/>
                    <a:gd name="T17" fmla="*/ 0 60000 65536"/>
                    <a:gd name="T18" fmla="*/ 0 w 18"/>
                    <a:gd name="T19" fmla="*/ 0 h 24"/>
                    <a:gd name="T20" fmla="*/ 18 w 18"/>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8" h="24">
                      <a:moveTo>
                        <a:pt x="15" y="0"/>
                      </a:moveTo>
                      <a:lnTo>
                        <a:pt x="5" y="1"/>
                      </a:lnTo>
                      <a:lnTo>
                        <a:pt x="2" y="8"/>
                      </a:lnTo>
                      <a:lnTo>
                        <a:pt x="0" y="19"/>
                      </a:lnTo>
                      <a:lnTo>
                        <a:pt x="17" y="23"/>
                      </a:lnTo>
                      <a:lnTo>
                        <a:pt x="15"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208" name="Group 330"/>
              <p:cNvGrpSpPr>
                <a:grpSpLocks/>
              </p:cNvGrpSpPr>
              <p:nvPr/>
            </p:nvGrpSpPr>
            <p:grpSpPr bwMode="auto">
              <a:xfrm>
                <a:off x="846" y="2324"/>
                <a:ext cx="20" cy="22"/>
                <a:chOff x="846" y="2324"/>
                <a:chExt cx="20" cy="22"/>
              </a:xfrm>
            </p:grpSpPr>
            <p:sp>
              <p:nvSpPr>
                <p:cNvPr id="3222" name="Freeform 331"/>
                <p:cNvSpPr>
                  <a:spLocks/>
                </p:cNvSpPr>
                <p:nvPr/>
              </p:nvSpPr>
              <p:spPr bwMode="auto">
                <a:xfrm>
                  <a:off x="846" y="2324"/>
                  <a:ext cx="20" cy="22"/>
                </a:xfrm>
                <a:custGeom>
                  <a:avLst/>
                  <a:gdLst>
                    <a:gd name="T0" fmla="*/ 17 w 20"/>
                    <a:gd name="T1" fmla="*/ 1 h 22"/>
                    <a:gd name="T2" fmla="*/ 10 w 20"/>
                    <a:gd name="T3" fmla="*/ 1 h 22"/>
                    <a:gd name="T4" fmla="*/ 3 w 20"/>
                    <a:gd name="T5" fmla="*/ 0 h 22"/>
                    <a:gd name="T6" fmla="*/ 1 w 20"/>
                    <a:gd name="T7" fmla="*/ 3 h 22"/>
                    <a:gd name="T8" fmla="*/ 0 w 20"/>
                    <a:gd name="T9" fmla="*/ 9 h 22"/>
                    <a:gd name="T10" fmla="*/ 0 w 20"/>
                    <a:gd name="T11" fmla="*/ 12 h 22"/>
                    <a:gd name="T12" fmla="*/ 2 w 20"/>
                    <a:gd name="T13" fmla="*/ 17 h 22"/>
                    <a:gd name="T14" fmla="*/ 19 w 20"/>
                    <a:gd name="T15" fmla="*/ 21 h 22"/>
                    <a:gd name="T16" fmla="*/ 17 w 20"/>
                    <a:gd name="T17" fmla="*/ 1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2"/>
                    <a:gd name="T29" fmla="*/ 20 w 20"/>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2">
                      <a:moveTo>
                        <a:pt x="17" y="1"/>
                      </a:moveTo>
                      <a:lnTo>
                        <a:pt x="10" y="1"/>
                      </a:lnTo>
                      <a:lnTo>
                        <a:pt x="3" y="0"/>
                      </a:lnTo>
                      <a:lnTo>
                        <a:pt x="1" y="3"/>
                      </a:lnTo>
                      <a:lnTo>
                        <a:pt x="0" y="9"/>
                      </a:lnTo>
                      <a:lnTo>
                        <a:pt x="0" y="12"/>
                      </a:lnTo>
                      <a:lnTo>
                        <a:pt x="2" y="17"/>
                      </a:lnTo>
                      <a:lnTo>
                        <a:pt x="19" y="21"/>
                      </a:lnTo>
                      <a:lnTo>
                        <a:pt x="17" y="1"/>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223" name="Freeform 332"/>
                <p:cNvSpPr>
                  <a:spLocks/>
                </p:cNvSpPr>
                <p:nvPr/>
              </p:nvSpPr>
              <p:spPr bwMode="auto">
                <a:xfrm>
                  <a:off x="847" y="2325"/>
                  <a:ext cx="18" cy="19"/>
                </a:xfrm>
                <a:custGeom>
                  <a:avLst/>
                  <a:gdLst>
                    <a:gd name="T0" fmla="*/ 15 w 18"/>
                    <a:gd name="T1" fmla="*/ 0 h 19"/>
                    <a:gd name="T2" fmla="*/ 9 w 18"/>
                    <a:gd name="T3" fmla="*/ 0 h 19"/>
                    <a:gd name="T4" fmla="*/ 2 w 18"/>
                    <a:gd name="T5" fmla="*/ 0 h 19"/>
                    <a:gd name="T6" fmla="*/ 1 w 18"/>
                    <a:gd name="T7" fmla="*/ 2 h 19"/>
                    <a:gd name="T8" fmla="*/ 0 w 18"/>
                    <a:gd name="T9" fmla="*/ 7 h 19"/>
                    <a:gd name="T10" fmla="*/ 0 w 18"/>
                    <a:gd name="T11" fmla="*/ 13 h 19"/>
                    <a:gd name="T12" fmla="*/ 0 w 18"/>
                    <a:gd name="T13" fmla="*/ 14 h 19"/>
                    <a:gd name="T14" fmla="*/ 17 w 18"/>
                    <a:gd name="T15" fmla="*/ 18 h 19"/>
                    <a:gd name="T16" fmla="*/ 15 w 18"/>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9"/>
                    <a:gd name="T29" fmla="*/ 18 w 1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9">
                      <a:moveTo>
                        <a:pt x="15" y="0"/>
                      </a:moveTo>
                      <a:lnTo>
                        <a:pt x="9" y="0"/>
                      </a:lnTo>
                      <a:lnTo>
                        <a:pt x="2" y="0"/>
                      </a:lnTo>
                      <a:lnTo>
                        <a:pt x="1" y="2"/>
                      </a:lnTo>
                      <a:lnTo>
                        <a:pt x="0" y="7"/>
                      </a:lnTo>
                      <a:lnTo>
                        <a:pt x="0" y="13"/>
                      </a:lnTo>
                      <a:lnTo>
                        <a:pt x="0" y="14"/>
                      </a:lnTo>
                      <a:lnTo>
                        <a:pt x="17" y="18"/>
                      </a:lnTo>
                      <a:lnTo>
                        <a:pt x="15" y="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209" name="Freeform 333"/>
              <p:cNvSpPr>
                <a:spLocks/>
              </p:cNvSpPr>
              <p:nvPr/>
            </p:nvSpPr>
            <p:spPr bwMode="auto">
              <a:xfrm>
                <a:off x="919" y="2249"/>
                <a:ext cx="35" cy="17"/>
              </a:xfrm>
              <a:custGeom>
                <a:avLst/>
                <a:gdLst>
                  <a:gd name="T0" fmla="*/ 34 w 35"/>
                  <a:gd name="T1" fmla="*/ 0 h 17"/>
                  <a:gd name="T2" fmla="*/ 22 w 35"/>
                  <a:gd name="T3" fmla="*/ 5 h 17"/>
                  <a:gd name="T4" fmla="*/ 12 w 35"/>
                  <a:gd name="T5" fmla="*/ 11 h 17"/>
                  <a:gd name="T6" fmla="*/ 5 w 35"/>
                  <a:gd name="T7" fmla="*/ 14 h 17"/>
                  <a:gd name="T8" fmla="*/ 0 w 35"/>
                  <a:gd name="T9" fmla="*/ 16 h 17"/>
                  <a:gd name="T10" fmla="*/ 8 w 35"/>
                  <a:gd name="T11" fmla="*/ 14 h 17"/>
                  <a:gd name="T12" fmla="*/ 17 w 35"/>
                  <a:gd name="T13" fmla="*/ 10 h 17"/>
                  <a:gd name="T14" fmla="*/ 25 w 35"/>
                  <a:gd name="T15" fmla="*/ 6 h 17"/>
                  <a:gd name="T16" fmla="*/ 34 w 35"/>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7"/>
                  <a:gd name="T29" fmla="*/ 35 w 35"/>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7">
                    <a:moveTo>
                      <a:pt x="34" y="0"/>
                    </a:moveTo>
                    <a:lnTo>
                      <a:pt x="22" y="5"/>
                    </a:lnTo>
                    <a:lnTo>
                      <a:pt x="12" y="11"/>
                    </a:lnTo>
                    <a:lnTo>
                      <a:pt x="5" y="14"/>
                    </a:lnTo>
                    <a:lnTo>
                      <a:pt x="0" y="16"/>
                    </a:lnTo>
                    <a:lnTo>
                      <a:pt x="8" y="14"/>
                    </a:lnTo>
                    <a:lnTo>
                      <a:pt x="17" y="10"/>
                    </a:lnTo>
                    <a:lnTo>
                      <a:pt x="25" y="6"/>
                    </a:lnTo>
                    <a:lnTo>
                      <a:pt x="34"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210" name="Group 334"/>
              <p:cNvGrpSpPr>
                <a:grpSpLocks/>
              </p:cNvGrpSpPr>
              <p:nvPr/>
            </p:nvGrpSpPr>
            <p:grpSpPr bwMode="auto">
              <a:xfrm>
                <a:off x="859" y="2243"/>
                <a:ext cx="123" cy="181"/>
                <a:chOff x="859" y="2243"/>
                <a:chExt cx="123" cy="181"/>
              </a:xfrm>
            </p:grpSpPr>
            <p:sp>
              <p:nvSpPr>
                <p:cNvPr id="3214" name="Freeform 335"/>
                <p:cNvSpPr>
                  <a:spLocks/>
                </p:cNvSpPr>
                <p:nvPr/>
              </p:nvSpPr>
              <p:spPr bwMode="auto">
                <a:xfrm>
                  <a:off x="859" y="2243"/>
                  <a:ext cx="123" cy="181"/>
                </a:xfrm>
                <a:custGeom>
                  <a:avLst/>
                  <a:gdLst>
                    <a:gd name="T0" fmla="*/ 97 w 123"/>
                    <a:gd name="T1" fmla="*/ 5 h 181"/>
                    <a:gd name="T2" fmla="*/ 94 w 123"/>
                    <a:gd name="T3" fmla="*/ 0 h 181"/>
                    <a:gd name="T4" fmla="*/ 86 w 123"/>
                    <a:gd name="T5" fmla="*/ 2 h 181"/>
                    <a:gd name="T6" fmla="*/ 79 w 123"/>
                    <a:gd name="T7" fmla="*/ 5 h 181"/>
                    <a:gd name="T8" fmla="*/ 73 w 123"/>
                    <a:gd name="T9" fmla="*/ 9 h 181"/>
                    <a:gd name="T10" fmla="*/ 66 w 123"/>
                    <a:gd name="T11" fmla="*/ 12 h 181"/>
                    <a:gd name="T12" fmla="*/ 59 w 123"/>
                    <a:gd name="T13" fmla="*/ 15 h 181"/>
                    <a:gd name="T14" fmla="*/ 57 w 123"/>
                    <a:gd name="T15" fmla="*/ 19 h 181"/>
                    <a:gd name="T16" fmla="*/ 55 w 123"/>
                    <a:gd name="T17" fmla="*/ 22 h 181"/>
                    <a:gd name="T18" fmla="*/ 52 w 123"/>
                    <a:gd name="T19" fmla="*/ 26 h 181"/>
                    <a:gd name="T20" fmla="*/ 50 w 123"/>
                    <a:gd name="T21" fmla="*/ 32 h 181"/>
                    <a:gd name="T22" fmla="*/ 42 w 123"/>
                    <a:gd name="T23" fmla="*/ 48 h 181"/>
                    <a:gd name="T24" fmla="*/ 37 w 123"/>
                    <a:gd name="T25" fmla="*/ 66 h 181"/>
                    <a:gd name="T26" fmla="*/ 34 w 123"/>
                    <a:gd name="T27" fmla="*/ 78 h 181"/>
                    <a:gd name="T28" fmla="*/ 8 w 123"/>
                    <a:gd name="T29" fmla="*/ 79 h 181"/>
                    <a:gd name="T30" fmla="*/ 3 w 123"/>
                    <a:gd name="T31" fmla="*/ 82 h 181"/>
                    <a:gd name="T32" fmla="*/ 1 w 123"/>
                    <a:gd name="T33" fmla="*/ 89 h 181"/>
                    <a:gd name="T34" fmla="*/ 0 w 123"/>
                    <a:gd name="T35" fmla="*/ 99 h 181"/>
                    <a:gd name="T36" fmla="*/ 5 w 123"/>
                    <a:gd name="T37" fmla="*/ 105 h 181"/>
                    <a:gd name="T38" fmla="*/ 15 w 123"/>
                    <a:gd name="T39" fmla="*/ 108 h 181"/>
                    <a:gd name="T40" fmla="*/ 23 w 123"/>
                    <a:gd name="T41" fmla="*/ 108 h 181"/>
                    <a:gd name="T42" fmla="*/ 33 w 123"/>
                    <a:gd name="T43" fmla="*/ 109 h 181"/>
                    <a:gd name="T44" fmla="*/ 33 w 123"/>
                    <a:gd name="T45" fmla="*/ 113 h 181"/>
                    <a:gd name="T46" fmla="*/ 33 w 123"/>
                    <a:gd name="T47" fmla="*/ 123 h 181"/>
                    <a:gd name="T48" fmla="*/ 31 w 123"/>
                    <a:gd name="T49" fmla="*/ 132 h 181"/>
                    <a:gd name="T50" fmla="*/ 28 w 123"/>
                    <a:gd name="T51" fmla="*/ 142 h 181"/>
                    <a:gd name="T52" fmla="*/ 20 w 123"/>
                    <a:gd name="T53" fmla="*/ 158 h 181"/>
                    <a:gd name="T54" fmla="*/ 26 w 123"/>
                    <a:gd name="T55" fmla="*/ 166 h 181"/>
                    <a:gd name="T56" fmla="*/ 43 w 123"/>
                    <a:gd name="T57" fmla="*/ 174 h 181"/>
                    <a:gd name="T58" fmla="*/ 69 w 123"/>
                    <a:gd name="T59" fmla="*/ 180 h 181"/>
                    <a:gd name="T60" fmla="*/ 86 w 123"/>
                    <a:gd name="T61" fmla="*/ 178 h 181"/>
                    <a:gd name="T62" fmla="*/ 99 w 123"/>
                    <a:gd name="T63" fmla="*/ 172 h 181"/>
                    <a:gd name="T64" fmla="*/ 101 w 123"/>
                    <a:gd name="T65" fmla="*/ 146 h 181"/>
                    <a:gd name="T66" fmla="*/ 104 w 123"/>
                    <a:gd name="T67" fmla="*/ 169 h 181"/>
                    <a:gd name="T68" fmla="*/ 115 w 123"/>
                    <a:gd name="T69" fmla="*/ 162 h 181"/>
                    <a:gd name="T70" fmla="*/ 118 w 123"/>
                    <a:gd name="T71" fmla="*/ 148 h 181"/>
                    <a:gd name="T72" fmla="*/ 111 w 123"/>
                    <a:gd name="T73" fmla="*/ 123 h 181"/>
                    <a:gd name="T74" fmla="*/ 110 w 123"/>
                    <a:gd name="T75" fmla="*/ 115 h 181"/>
                    <a:gd name="T76" fmla="*/ 112 w 123"/>
                    <a:gd name="T77" fmla="*/ 105 h 181"/>
                    <a:gd name="T78" fmla="*/ 114 w 123"/>
                    <a:gd name="T79" fmla="*/ 94 h 181"/>
                    <a:gd name="T80" fmla="*/ 117 w 123"/>
                    <a:gd name="T81" fmla="*/ 82 h 181"/>
                    <a:gd name="T82" fmla="*/ 122 w 123"/>
                    <a:gd name="T83" fmla="*/ 64 h 181"/>
                    <a:gd name="T84" fmla="*/ 122 w 123"/>
                    <a:gd name="T85" fmla="*/ 48 h 181"/>
                    <a:gd name="T86" fmla="*/ 122 w 123"/>
                    <a:gd name="T87" fmla="*/ 33 h 181"/>
                    <a:gd name="T88" fmla="*/ 119 w 123"/>
                    <a:gd name="T89" fmla="*/ 23 h 181"/>
                    <a:gd name="T90" fmla="*/ 117 w 123"/>
                    <a:gd name="T91" fmla="*/ 18 h 181"/>
                    <a:gd name="T92" fmla="*/ 111 w 123"/>
                    <a:gd name="T93" fmla="*/ 14 h 181"/>
                    <a:gd name="T94" fmla="*/ 105 w 123"/>
                    <a:gd name="T95" fmla="*/ 9 h 181"/>
                    <a:gd name="T96" fmla="*/ 97 w 123"/>
                    <a:gd name="T97" fmla="*/ 5 h 1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81"/>
                    <a:gd name="T149" fmla="*/ 123 w 123"/>
                    <a:gd name="T150" fmla="*/ 181 h 1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81">
                      <a:moveTo>
                        <a:pt x="97" y="5"/>
                      </a:moveTo>
                      <a:lnTo>
                        <a:pt x="94" y="0"/>
                      </a:lnTo>
                      <a:lnTo>
                        <a:pt x="86" y="2"/>
                      </a:lnTo>
                      <a:lnTo>
                        <a:pt x="79" y="5"/>
                      </a:lnTo>
                      <a:lnTo>
                        <a:pt x="73" y="9"/>
                      </a:lnTo>
                      <a:lnTo>
                        <a:pt x="66" y="12"/>
                      </a:lnTo>
                      <a:lnTo>
                        <a:pt x="59" y="15"/>
                      </a:lnTo>
                      <a:lnTo>
                        <a:pt x="57" y="19"/>
                      </a:lnTo>
                      <a:lnTo>
                        <a:pt x="55" y="22"/>
                      </a:lnTo>
                      <a:lnTo>
                        <a:pt x="52" y="26"/>
                      </a:lnTo>
                      <a:lnTo>
                        <a:pt x="50" y="32"/>
                      </a:lnTo>
                      <a:lnTo>
                        <a:pt x="42" y="48"/>
                      </a:lnTo>
                      <a:lnTo>
                        <a:pt x="37" y="66"/>
                      </a:lnTo>
                      <a:lnTo>
                        <a:pt x="34" y="78"/>
                      </a:lnTo>
                      <a:lnTo>
                        <a:pt x="8" y="79"/>
                      </a:lnTo>
                      <a:lnTo>
                        <a:pt x="3" y="82"/>
                      </a:lnTo>
                      <a:lnTo>
                        <a:pt x="1" y="89"/>
                      </a:lnTo>
                      <a:lnTo>
                        <a:pt x="0" y="99"/>
                      </a:lnTo>
                      <a:lnTo>
                        <a:pt x="5" y="105"/>
                      </a:lnTo>
                      <a:lnTo>
                        <a:pt x="15" y="108"/>
                      </a:lnTo>
                      <a:lnTo>
                        <a:pt x="23" y="108"/>
                      </a:lnTo>
                      <a:lnTo>
                        <a:pt x="33" y="109"/>
                      </a:lnTo>
                      <a:lnTo>
                        <a:pt x="33" y="113"/>
                      </a:lnTo>
                      <a:lnTo>
                        <a:pt x="33" y="123"/>
                      </a:lnTo>
                      <a:lnTo>
                        <a:pt x="31" y="132"/>
                      </a:lnTo>
                      <a:lnTo>
                        <a:pt x="28" y="142"/>
                      </a:lnTo>
                      <a:lnTo>
                        <a:pt x="20" y="158"/>
                      </a:lnTo>
                      <a:lnTo>
                        <a:pt x="26" y="166"/>
                      </a:lnTo>
                      <a:lnTo>
                        <a:pt x="43" y="174"/>
                      </a:lnTo>
                      <a:lnTo>
                        <a:pt x="69" y="180"/>
                      </a:lnTo>
                      <a:lnTo>
                        <a:pt x="86" y="178"/>
                      </a:lnTo>
                      <a:lnTo>
                        <a:pt x="99" y="172"/>
                      </a:lnTo>
                      <a:lnTo>
                        <a:pt x="101" y="146"/>
                      </a:lnTo>
                      <a:lnTo>
                        <a:pt x="104" y="169"/>
                      </a:lnTo>
                      <a:lnTo>
                        <a:pt x="115" y="162"/>
                      </a:lnTo>
                      <a:lnTo>
                        <a:pt x="118" y="148"/>
                      </a:lnTo>
                      <a:lnTo>
                        <a:pt x="111" y="123"/>
                      </a:lnTo>
                      <a:lnTo>
                        <a:pt x="110" y="115"/>
                      </a:lnTo>
                      <a:lnTo>
                        <a:pt x="112" y="105"/>
                      </a:lnTo>
                      <a:lnTo>
                        <a:pt x="114" y="94"/>
                      </a:lnTo>
                      <a:lnTo>
                        <a:pt x="117" y="82"/>
                      </a:lnTo>
                      <a:lnTo>
                        <a:pt x="122" y="64"/>
                      </a:lnTo>
                      <a:lnTo>
                        <a:pt x="122" y="48"/>
                      </a:lnTo>
                      <a:lnTo>
                        <a:pt x="122" y="33"/>
                      </a:lnTo>
                      <a:lnTo>
                        <a:pt x="119" y="23"/>
                      </a:lnTo>
                      <a:lnTo>
                        <a:pt x="117" y="18"/>
                      </a:lnTo>
                      <a:lnTo>
                        <a:pt x="111" y="14"/>
                      </a:lnTo>
                      <a:lnTo>
                        <a:pt x="105" y="9"/>
                      </a:lnTo>
                      <a:lnTo>
                        <a:pt x="97" y="5"/>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215" name="Freeform 336"/>
                <p:cNvSpPr>
                  <a:spLocks/>
                </p:cNvSpPr>
                <p:nvPr/>
              </p:nvSpPr>
              <p:spPr bwMode="auto">
                <a:xfrm>
                  <a:off x="882" y="2245"/>
                  <a:ext cx="98" cy="176"/>
                </a:xfrm>
                <a:custGeom>
                  <a:avLst/>
                  <a:gdLst>
                    <a:gd name="T0" fmla="*/ 12 w 98"/>
                    <a:gd name="T1" fmla="*/ 109 h 176"/>
                    <a:gd name="T2" fmla="*/ 23 w 98"/>
                    <a:gd name="T3" fmla="*/ 107 h 176"/>
                    <a:gd name="T4" fmla="*/ 33 w 98"/>
                    <a:gd name="T5" fmla="*/ 106 h 176"/>
                    <a:gd name="T6" fmla="*/ 43 w 98"/>
                    <a:gd name="T7" fmla="*/ 105 h 176"/>
                    <a:gd name="T8" fmla="*/ 54 w 98"/>
                    <a:gd name="T9" fmla="*/ 104 h 176"/>
                    <a:gd name="T10" fmla="*/ 59 w 98"/>
                    <a:gd name="T11" fmla="*/ 101 h 176"/>
                    <a:gd name="T12" fmla="*/ 61 w 98"/>
                    <a:gd name="T13" fmla="*/ 93 h 176"/>
                    <a:gd name="T14" fmla="*/ 65 w 98"/>
                    <a:gd name="T15" fmla="*/ 82 h 176"/>
                    <a:gd name="T16" fmla="*/ 70 w 98"/>
                    <a:gd name="T17" fmla="*/ 77 h 176"/>
                    <a:gd name="T18" fmla="*/ 78 w 98"/>
                    <a:gd name="T19" fmla="*/ 65 h 176"/>
                    <a:gd name="T20" fmla="*/ 70 w 98"/>
                    <a:gd name="T21" fmla="*/ 76 h 176"/>
                    <a:gd name="T22" fmla="*/ 65 w 98"/>
                    <a:gd name="T23" fmla="*/ 78 h 176"/>
                    <a:gd name="T24" fmla="*/ 67 w 98"/>
                    <a:gd name="T25" fmla="*/ 65 h 176"/>
                    <a:gd name="T26" fmla="*/ 67 w 98"/>
                    <a:gd name="T27" fmla="*/ 56 h 176"/>
                    <a:gd name="T28" fmla="*/ 66 w 98"/>
                    <a:gd name="T29" fmla="*/ 39 h 176"/>
                    <a:gd name="T30" fmla="*/ 65 w 98"/>
                    <a:gd name="T31" fmla="*/ 32 h 176"/>
                    <a:gd name="T32" fmla="*/ 61 w 98"/>
                    <a:gd name="T33" fmla="*/ 29 h 176"/>
                    <a:gd name="T34" fmla="*/ 56 w 98"/>
                    <a:gd name="T35" fmla="*/ 23 h 176"/>
                    <a:gd name="T36" fmla="*/ 49 w 98"/>
                    <a:gd name="T37" fmla="*/ 21 h 176"/>
                    <a:gd name="T38" fmla="*/ 45 w 98"/>
                    <a:gd name="T39" fmla="*/ 20 h 176"/>
                    <a:gd name="T40" fmla="*/ 39 w 98"/>
                    <a:gd name="T41" fmla="*/ 21 h 176"/>
                    <a:gd name="T42" fmla="*/ 33 w 98"/>
                    <a:gd name="T43" fmla="*/ 23 h 176"/>
                    <a:gd name="T44" fmla="*/ 36 w 98"/>
                    <a:gd name="T45" fmla="*/ 19 h 176"/>
                    <a:gd name="T46" fmla="*/ 39 w 98"/>
                    <a:gd name="T47" fmla="*/ 13 h 176"/>
                    <a:gd name="T48" fmla="*/ 44 w 98"/>
                    <a:gd name="T49" fmla="*/ 10 h 176"/>
                    <a:gd name="T50" fmla="*/ 52 w 98"/>
                    <a:gd name="T51" fmla="*/ 7 h 176"/>
                    <a:gd name="T52" fmla="*/ 59 w 98"/>
                    <a:gd name="T53" fmla="*/ 3 h 176"/>
                    <a:gd name="T54" fmla="*/ 67 w 98"/>
                    <a:gd name="T55" fmla="*/ 0 h 176"/>
                    <a:gd name="T56" fmla="*/ 71 w 98"/>
                    <a:gd name="T57" fmla="*/ 0 h 176"/>
                    <a:gd name="T58" fmla="*/ 73 w 98"/>
                    <a:gd name="T59" fmla="*/ 3 h 176"/>
                    <a:gd name="T60" fmla="*/ 80 w 98"/>
                    <a:gd name="T61" fmla="*/ 8 h 176"/>
                    <a:gd name="T62" fmla="*/ 84 w 98"/>
                    <a:gd name="T63" fmla="*/ 10 h 176"/>
                    <a:gd name="T64" fmla="*/ 87 w 98"/>
                    <a:gd name="T65" fmla="*/ 15 h 176"/>
                    <a:gd name="T66" fmla="*/ 93 w 98"/>
                    <a:gd name="T67" fmla="*/ 18 h 176"/>
                    <a:gd name="T68" fmla="*/ 94 w 98"/>
                    <a:gd name="T69" fmla="*/ 21 h 176"/>
                    <a:gd name="T70" fmla="*/ 97 w 98"/>
                    <a:gd name="T71" fmla="*/ 29 h 176"/>
                    <a:gd name="T72" fmla="*/ 97 w 98"/>
                    <a:gd name="T73" fmla="*/ 40 h 176"/>
                    <a:gd name="T74" fmla="*/ 95 w 98"/>
                    <a:gd name="T75" fmla="*/ 51 h 176"/>
                    <a:gd name="T76" fmla="*/ 94 w 98"/>
                    <a:gd name="T77" fmla="*/ 63 h 176"/>
                    <a:gd name="T78" fmla="*/ 92 w 98"/>
                    <a:gd name="T79" fmla="*/ 76 h 176"/>
                    <a:gd name="T80" fmla="*/ 89 w 98"/>
                    <a:gd name="T81" fmla="*/ 90 h 176"/>
                    <a:gd name="T82" fmla="*/ 87 w 98"/>
                    <a:gd name="T83" fmla="*/ 101 h 176"/>
                    <a:gd name="T84" fmla="*/ 85 w 98"/>
                    <a:gd name="T85" fmla="*/ 110 h 176"/>
                    <a:gd name="T86" fmla="*/ 86 w 98"/>
                    <a:gd name="T87" fmla="*/ 118 h 176"/>
                    <a:gd name="T88" fmla="*/ 86 w 98"/>
                    <a:gd name="T89" fmla="*/ 126 h 176"/>
                    <a:gd name="T90" fmla="*/ 92 w 98"/>
                    <a:gd name="T91" fmla="*/ 145 h 176"/>
                    <a:gd name="T92" fmla="*/ 91 w 98"/>
                    <a:gd name="T93" fmla="*/ 157 h 176"/>
                    <a:gd name="T94" fmla="*/ 84 w 98"/>
                    <a:gd name="T95" fmla="*/ 162 h 176"/>
                    <a:gd name="T96" fmla="*/ 79 w 98"/>
                    <a:gd name="T97" fmla="*/ 139 h 176"/>
                    <a:gd name="T98" fmla="*/ 73 w 98"/>
                    <a:gd name="T99" fmla="*/ 169 h 176"/>
                    <a:gd name="T100" fmla="*/ 62 w 98"/>
                    <a:gd name="T101" fmla="*/ 173 h 176"/>
                    <a:gd name="T102" fmla="*/ 46 w 98"/>
                    <a:gd name="T103" fmla="*/ 175 h 176"/>
                    <a:gd name="T104" fmla="*/ 21 w 98"/>
                    <a:gd name="T105" fmla="*/ 170 h 176"/>
                    <a:gd name="T106" fmla="*/ 6 w 98"/>
                    <a:gd name="T107" fmla="*/ 162 h 176"/>
                    <a:gd name="T108" fmla="*/ 0 w 98"/>
                    <a:gd name="T109" fmla="*/ 155 h 176"/>
                    <a:gd name="T110" fmla="*/ 5 w 98"/>
                    <a:gd name="T111" fmla="*/ 148 h 176"/>
                    <a:gd name="T112" fmla="*/ 10 w 98"/>
                    <a:gd name="T113" fmla="*/ 134 h 176"/>
                    <a:gd name="T114" fmla="*/ 12 w 98"/>
                    <a:gd name="T115" fmla="*/ 118 h 176"/>
                    <a:gd name="T116" fmla="*/ 12 w 98"/>
                    <a:gd name="T117" fmla="*/ 109 h 1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8"/>
                    <a:gd name="T178" fmla="*/ 0 h 176"/>
                    <a:gd name="T179" fmla="*/ 98 w 98"/>
                    <a:gd name="T180" fmla="*/ 176 h 1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8" h="176">
                      <a:moveTo>
                        <a:pt x="12" y="109"/>
                      </a:moveTo>
                      <a:lnTo>
                        <a:pt x="23" y="107"/>
                      </a:lnTo>
                      <a:lnTo>
                        <a:pt x="33" y="106"/>
                      </a:lnTo>
                      <a:lnTo>
                        <a:pt x="43" y="105"/>
                      </a:lnTo>
                      <a:lnTo>
                        <a:pt x="54" y="104"/>
                      </a:lnTo>
                      <a:lnTo>
                        <a:pt x="59" y="101"/>
                      </a:lnTo>
                      <a:lnTo>
                        <a:pt x="61" y="93"/>
                      </a:lnTo>
                      <a:lnTo>
                        <a:pt x="65" y="82"/>
                      </a:lnTo>
                      <a:lnTo>
                        <a:pt x="70" y="77"/>
                      </a:lnTo>
                      <a:lnTo>
                        <a:pt x="78" y="65"/>
                      </a:lnTo>
                      <a:lnTo>
                        <a:pt x="70" y="76"/>
                      </a:lnTo>
                      <a:lnTo>
                        <a:pt x="65" y="78"/>
                      </a:lnTo>
                      <a:lnTo>
                        <a:pt x="67" y="65"/>
                      </a:lnTo>
                      <a:lnTo>
                        <a:pt x="67" y="56"/>
                      </a:lnTo>
                      <a:lnTo>
                        <a:pt x="66" y="39"/>
                      </a:lnTo>
                      <a:lnTo>
                        <a:pt x="65" y="32"/>
                      </a:lnTo>
                      <a:lnTo>
                        <a:pt x="61" y="29"/>
                      </a:lnTo>
                      <a:lnTo>
                        <a:pt x="56" y="23"/>
                      </a:lnTo>
                      <a:lnTo>
                        <a:pt x="49" y="21"/>
                      </a:lnTo>
                      <a:lnTo>
                        <a:pt x="45" y="20"/>
                      </a:lnTo>
                      <a:lnTo>
                        <a:pt x="39" y="21"/>
                      </a:lnTo>
                      <a:lnTo>
                        <a:pt x="33" y="23"/>
                      </a:lnTo>
                      <a:lnTo>
                        <a:pt x="36" y="19"/>
                      </a:lnTo>
                      <a:lnTo>
                        <a:pt x="39" y="13"/>
                      </a:lnTo>
                      <a:lnTo>
                        <a:pt x="44" y="10"/>
                      </a:lnTo>
                      <a:lnTo>
                        <a:pt x="52" y="7"/>
                      </a:lnTo>
                      <a:lnTo>
                        <a:pt x="59" y="3"/>
                      </a:lnTo>
                      <a:lnTo>
                        <a:pt x="67" y="0"/>
                      </a:lnTo>
                      <a:lnTo>
                        <a:pt x="71" y="0"/>
                      </a:lnTo>
                      <a:lnTo>
                        <a:pt x="73" y="3"/>
                      </a:lnTo>
                      <a:lnTo>
                        <a:pt x="80" y="8"/>
                      </a:lnTo>
                      <a:lnTo>
                        <a:pt x="84" y="10"/>
                      </a:lnTo>
                      <a:lnTo>
                        <a:pt x="87" y="15"/>
                      </a:lnTo>
                      <a:lnTo>
                        <a:pt x="93" y="18"/>
                      </a:lnTo>
                      <a:lnTo>
                        <a:pt x="94" y="21"/>
                      </a:lnTo>
                      <a:lnTo>
                        <a:pt x="97" y="29"/>
                      </a:lnTo>
                      <a:lnTo>
                        <a:pt x="97" y="40"/>
                      </a:lnTo>
                      <a:lnTo>
                        <a:pt x="95" y="51"/>
                      </a:lnTo>
                      <a:lnTo>
                        <a:pt x="94" y="63"/>
                      </a:lnTo>
                      <a:lnTo>
                        <a:pt x="92" y="76"/>
                      </a:lnTo>
                      <a:lnTo>
                        <a:pt x="89" y="90"/>
                      </a:lnTo>
                      <a:lnTo>
                        <a:pt x="87" y="101"/>
                      </a:lnTo>
                      <a:lnTo>
                        <a:pt x="85" y="110"/>
                      </a:lnTo>
                      <a:lnTo>
                        <a:pt x="86" y="118"/>
                      </a:lnTo>
                      <a:lnTo>
                        <a:pt x="86" y="126"/>
                      </a:lnTo>
                      <a:lnTo>
                        <a:pt x="92" y="145"/>
                      </a:lnTo>
                      <a:lnTo>
                        <a:pt x="91" y="157"/>
                      </a:lnTo>
                      <a:lnTo>
                        <a:pt x="84" y="162"/>
                      </a:lnTo>
                      <a:lnTo>
                        <a:pt x="79" y="139"/>
                      </a:lnTo>
                      <a:lnTo>
                        <a:pt x="73" y="169"/>
                      </a:lnTo>
                      <a:lnTo>
                        <a:pt x="62" y="173"/>
                      </a:lnTo>
                      <a:lnTo>
                        <a:pt x="46" y="175"/>
                      </a:lnTo>
                      <a:lnTo>
                        <a:pt x="21" y="170"/>
                      </a:lnTo>
                      <a:lnTo>
                        <a:pt x="6" y="162"/>
                      </a:lnTo>
                      <a:lnTo>
                        <a:pt x="0" y="155"/>
                      </a:lnTo>
                      <a:lnTo>
                        <a:pt x="5" y="148"/>
                      </a:lnTo>
                      <a:lnTo>
                        <a:pt x="10" y="134"/>
                      </a:lnTo>
                      <a:lnTo>
                        <a:pt x="12" y="118"/>
                      </a:lnTo>
                      <a:lnTo>
                        <a:pt x="12" y="109"/>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16" name="Freeform 337"/>
                <p:cNvSpPr>
                  <a:spLocks/>
                </p:cNvSpPr>
                <p:nvPr/>
              </p:nvSpPr>
              <p:spPr bwMode="auto">
                <a:xfrm>
                  <a:off x="948" y="2311"/>
                  <a:ext cx="26" cy="59"/>
                </a:xfrm>
                <a:custGeom>
                  <a:avLst/>
                  <a:gdLst>
                    <a:gd name="T0" fmla="*/ 0 w 26"/>
                    <a:gd name="T1" fmla="*/ 58 h 59"/>
                    <a:gd name="T2" fmla="*/ 4 w 26"/>
                    <a:gd name="T3" fmla="*/ 56 h 59"/>
                    <a:gd name="T4" fmla="*/ 9 w 26"/>
                    <a:gd name="T5" fmla="*/ 51 h 59"/>
                    <a:gd name="T6" fmla="*/ 13 w 26"/>
                    <a:gd name="T7" fmla="*/ 42 h 59"/>
                    <a:gd name="T8" fmla="*/ 14 w 26"/>
                    <a:gd name="T9" fmla="*/ 35 h 59"/>
                    <a:gd name="T10" fmla="*/ 18 w 26"/>
                    <a:gd name="T11" fmla="*/ 27 h 59"/>
                    <a:gd name="T12" fmla="*/ 19 w 26"/>
                    <a:gd name="T13" fmla="*/ 20 h 59"/>
                    <a:gd name="T14" fmla="*/ 22 w 26"/>
                    <a:gd name="T15" fmla="*/ 8 h 59"/>
                    <a:gd name="T16" fmla="*/ 25 w 26"/>
                    <a:gd name="T17" fmla="*/ 0 h 59"/>
                    <a:gd name="T18" fmla="*/ 18 w 26"/>
                    <a:gd name="T19" fmla="*/ 17 h 59"/>
                    <a:gd name="T20" fmla="*/ 14 w 26"/>
                    <a:gd name="T21" fmla="*/ 30 h 59"/>
                    <a:gd name="T22" fmla="*/ 10 w 26"/>
                    <a:gd name="T23" fmla="*/ 39 h 59"/>
                    <a:gd name="T24" fmla="*/ 3 w 26"/>
                    <a:gd name="T25" fmla="*/ 48 h 59"/>
                    <a:gd name="T26" fmla="*/ 0 w 26"/>
                    <a:gd name="T27" fmla="*/ 58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59"/>
                    <a:gd name="T44" fmla="*/ 26 w 26"/>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59">
                      <a:moveTo>
                        <a:pt x="0" y="58"/>
                      </a:moveTo>
                      <a:lnTo>
                        <a:pt x="4" y="56"/>
                      </a:lnTo>
                      <a:lnTo>
                        <a:pt x="9" y="51"/>
                      </a:lnTo>
                      <a:lnTo>
                        <a:pt x="13" y="42"/>
                      </a:lnTo>
                      <a:lnTo>
                        <a:pt x="14" y="35"/>
                      </a:lnTo>
                      <a:lnTo>
                        <a:pt x="18" y="27"/>
                      </a:lnTo>
                      <a:lnTo>
                        <a:pt x="19" y="20"/>
                      </a:lnTo>
                      <a:lnTo>
                        <a:pt x="22" y="8"/>
                      </a:lnTo>
                      <a:lnTo>
                        <a:pt x="25" y="0"/>
                      </a:lnTo>
                      <a:lnTo>
                        <a:pt x="18" y="17"/>
                      </a:lnTo>
                      <a:lnTo>
                        <a:pt x="14" y="30"/>
                      </a:lnTo>
                      <a:lnTo>
                        <a:pt x="10" y="39"/>
                      </a:lnTo>
                      <a:lnTo>
                        <a:pt x="3" y="48"/>
                      </a:lnTo>
                      <a:lnTo>
                        <a:pt x="0" y="58"/>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17" name="Freeform 338"/>
                <p:cNvSpPr>
                  <a:spLocks/>
                </p:cNvSpPr>
                <p:nvPr/>
              </p:nvSpPr>
              <p:spPr bwMode="auto">
                <a:xfrm>
                  <a:off x="861" y="2264"/>
                  <a:ext cx="87" cy="87"/>
                </a:xfrm>
                <a:custGeom>
                  <a:avLst/>
                  <a:gdLst>
                    <a:gd name="T0" fmla="*/ 56 w 87"/>
                    <a:gd name="T1" fmla="*/ 3 h 87"/>
                    <a:gd name="T2" fmla="*/ 48 w 87"/>
                    <a:gd name="T3" fmla="*/ 15 h 87"/>
                    <a:gd name="T4" fmla="*/ 49 w 87"/>
                    <a:gd name="T5" fmla="*/ 28 h 87"/>
                    <a:gd name="T6" fmla="*/ 48 w 87"/>
                    <a:gd name="T7" fmla="*/ 43 h 87"/>
                    <a:gd name="T8" fmla="*/ 48 w 87"/>
                    <a:gd name="T9" fmla="*/ 45 h 87"/>
                    <a:gd name="T10" fmla="*/ 49 w 87"/>
                    <a:gd name="T11" fmla="*/ 50 h 87"/>
                    <a:gd name="T12" fmla="*/ 45 w 87"/>
                    <a:gd name="T13" fmla="*/ 53 h 87"/>
                    <a:gd name="T14" fmla="*/ 41 w 87"/>
                    <a:gd name="T15" fmla="*/ 57 h 87"/>
                    <a:gd name="T16" fmla="*/ 36 w 87"/>
                    <a:gd name="T17" fmla="*/ 57 h 87"/>
                    <a:gd name="T18" fmla="*/ 13 w 87"/>
                    <a:gd name="T19" fmla="*/ 58 h 87"/>
                    <a:gd name="T20" fmla="*/ 2 w 87"/>
                    <a:gd name="T21" fmla="*/ 61 h 87"/>
                    <a:gd name="T22" fmla="*/ 0 w 87"/>
                    <a:gd name="T23" fmla="*/ 71 h 87"/>
                    <a:gd name="T24" fmla="*/ 2 w 87"/>
                    <a:gd name="T25" fmla="*/ 78 h 87"/>
                    <a:gd name="T26" fmla="*/ 14 w 87"/>
                    <a:gd name="T27" fmla="*/ 84 h 87"/>
                    <a:gd name="T28" fmla="*/ 29 w 87"/>
                    <a:gd name="T29" fmla="*/ 86 h 87"/>
                    <a:gd name="T30" fmla="*/ 15 w 87"/>
                    <a:gd name="T31" fmla="*/ 77 h 87"/>
                    <a:gd name="T32" fmla="*/ 12 w 87"/>
                    <a:gd name="T33" fmla="*/ 69 h 87"/>
                    <a:gd name="T34" fmla="*/ 19 w 87"/>
                    <a:gd name="T35" fmla="*/ 77 h 87"/>
                    <a:gd name="T36" fmla="*/ 27 w 87"/>
                    <a:gd name="T37" fmla="*/ 83 h 87"/>
                    <a:gd name="T38" fmla="*/ 38 w 87"/>
                    <a:gd name="T39" fmla="*/ 85 h 87"/>
                    <a:gd name="T40" fmla="*/ 52 w 87"/>
                    <a:gd name="T41" fmla="*/ 84 h 87"/>
                    <a:gd name="T42" fmla="*/ 64 w 87"/>
                    <a:gd name="T43" fmla="*/ 84 h 87"/>
                    <a:gd name="T44" fmla="*/ 56 w 87"/>
                    <a:gd name="T45" fmla="*/ 78 h 87"/>
                    <a:gd name="T46" fmla="*/ 48 w 87"/>
                    <a:gd name="T47" fmla="*/ 72 h 87"/>
                    <a:gd name="T48" fmla="*/ 50 w 87"/>
                    <a:gd name="T49" fmla="*/ 70 h 87"/>
                    <a:gd name="T50" fmla="*/ 55 w 87"/>
                    <a:gd name="T51" fmla="*/ 75 h 87"/>
                    <a:gd name="T52" fmla="*/ 64 w 87"/>
                    <a:gd name="T53" fmla="*/ 80 h 87"/>
                    <a:gd name="T54" fmla="*/ 75 w 87"/>
                    <a:gd name="T55" fmla="*/ 80 h 87"/>
                    <a:gd name="T56" fmla="*/ 80 w 87"/>
                    <a:gd name="T57" fmla="*/ 73 h 87"/>
                    <a:gd name="T58" fmla="*/ 61 w 87"/>
                    <a:gd name="T59" fmla="*/ 70 h 87"/>
                    <a:gd name="T60" fmla="*/ 48 w 87"/>
                    <a:gd name="T61" fmla="*/ 64 h 87"/>
                    <a:gd name="T62" fmla="*/ 47 w 87"/>
                    <a:gd name="T63" fmla="*/ 58 h 87"/>
                    <a:gd name="T64" fmla="*/ 51 w 87"/>
                    <a:gd name="T65" fmla="*/ 61 h 87"/>
                    <a:gd name="T66" fmla="*/ 65 w 87"/>
                    <a:gd name="T67" fmla="*/ 69 h 87"/>
                    <a:gd name="T68" fmla="*/ 80 w 87"/>
                    <a:gd name="T69" fmla="*/ 73 h 87"/>
                    <a:gd name="T70" fmla="*/ 83 w 87"/>
                    <a:gd name="T71" fmla="*/ 56 h 87"/>
                    <a:gd name="T72" fmla="*/ 75 w 87"/>
                    <a:gd name="T73" fmla="*/ 54 h 87"/>
                    <a:gd name="T74" fmla="*/ 56 w 87"/>
                    <a:gd name="T75" fmla="*/ 56 h 87"/>
                    <a:gd name="T76" fmla="*/ 52 w 87"/>
                    <a:gd name="T77" fmla="*/ 53 h 87"/>
                    <a:gd name="T78" fmla="*/ 63 w 87"/>
                    <a:gd name="T79" fmla="*/ 53 h 87"/>
                    <a:gd name="T80" fmla="*/ 83 w 87"/>
                    <a:gd name="T81" fmla="*/ 50 h 87"/>
                    <a:gd name="T82" fmla="*/ 86 w 87"/>
                    <a:gd name="T83" fmla="*/ 35 h 87"/>
                    <a:gd name="T84" fmla="*/ 84 w 87"/>
                    <a:gd name="T85" fmla="*/ 19 h 87"/>
                    <a:gd name="T86" fmla="*/ 74 w 87"/>
                    <a:gd name="T87" fmla="*/ 11 h 87"/>
                    <a:gd name="T88" fmla="*/ 84 w 87"/>
                    <a:gd name="T89" fmla="*/ 15 h 87"/>
                    <a:gd name="T90" fmla="*/ 79 w 87"/>
                    <a:gd name="T91" fmla="*/ 5 h 87"/>
                    <a:gd name="T92" fmla="*/ 68 w 87"/>
                    <a:gd name="T93" fmla="*/ 0 h 8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7"/>
                    <a:gd name="T142" fmla="*/ 0 h 87"/>
                    <a:gd name="T143" fmla="*/ 87 w 87"/>
                    <a:gd name="T144" fmla="*/ 87 h 8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7" h="87">
                      <a:moveTo>
                        <a:pt x="68" y="0"/>
                      </a:moveTo>
                      <a:lnTo>
                        <a:pt x="56" y="3"/>
                      </a:lnTo>
                      <a:lnTo>
                        <a:pt x="51" y="7"/>
                      </a:lnTo>
                      <a:lnTo>
                        <a:pt x="48" y="15"/>
                      </a:lnTo>
                      <a:lnTo>
                        <a:pt x="48" y="23"/>
                      </a:lnTo>
                      <a:lnTo>
                        <a:pt x="49" y="28"/>
                      </a:lnTo>
                      <a:lnTo>
                        <a:pt x="48" y="35"/>
                      </a:lnTo>
                      <a:lnTo>
                        <a:pt x="48" y="43"/>
                      </a:lnTo>
                      <a:lnTo>
                        <a:pt x="49" y="43"/>
                      </a:lnTo>
                      <a:lnTo>
                        <a:pt x="48" y="45"/>
                      </a:lnTo>
                      <a:lnTo>
                        <a:pt x="47" y="48"/>
                      </a:lnTo>
                      <a:lnTo>
                        <a:pt x="49" y="50"/>
                      </a:lnTo>
                      <a:lnTo>
                        <a:pt x="49" y="53"/>
                      </a:lnTo>
                      <a:lnTo>
                        <a:pt x="45" y="53"/>
                      </a:lnTo>
                      <a:lnTo>
                        <a:pt x="45" y="56"/>
                      </a:lnTo>
                      <a:lnTo>
                        <a:pt x="41" y="57"/>
                      </a:lnTo>
                      <a:lnTo>
                        <a:pt x="38" y="56"/>
                      </a:lnTo>
                      <a:lnTo>
                        <a:pt x="36" y="57"/>
                      </a:lnTo>
                      <a:lnTo>
                        <a:pt x="23" y="59"/>
                      </a:lnTo>
                      <a:lnTo>
                        <a:pt x="13" y="58"/>
                      </a:lnTo>
                      <a:lnTo>
                        <a:pt x="6" y="59"/>
                      </a:lnTo>
                      <a:lnTo>
                        <a:pt x="2" y="61"/>
                      </a:lnTo>
                      <a:lnTo>
                        <a:pt x="1" y="64"/>
                      </a:lnTo>
                      <a:lnTo>
                        <a:pt x="0" y="71"/>
                      </a:lnTo>
                      <a:lnTo>
                        <a:pt x="0" y="75"/>
                      </a:lnTo>
                      <a:lnTo>
                        <a:pt x="2" y="78"/>
                      </a:lnTo>
                      <a:lnTo>
                        <a:pt x="6" y="82"/>
                      </a:lnTo>
                      <a:lnTo>
                        <a:pt x="14" y="84"/>
                      </a:lnTo>
                      <a:lnTo>
                        <a:pt x="21" y="85"/>
                      </a:lnTo>
                      <a:lnTo>
                        <a:pt x="29" y="86"/>
                      </a:lnTo>
                      <a:lnTo>
                        <a:pt x="19" y="80"/>
                      </a:lnTo>
                      <a:lnTo>
                        <a:pt x="15" y="77"/>
                      </a:lnTo>
                      <a:lnTo>
                        <a:pt x="13" y="73"/>
                      </a:lnTo>
                      <a:lnTo>
                        <a:pt x="12" y="69"/>
                      </a:lnTo>
                      <a:lnTo>
                        <a:pt x="15" y="74"/>
                      </a:lnTo>
                      <a:lnTo>
                        <a:pt x="19" y="77"/>
                      </a:lnTo>
                      <a:lnTo>
                        <a:pt x="24" y="80"/>
                      </a:lnTo>
                      <a:lnTo>
                        <a:pt x="27" y="83"/>
                      </a:lnTo>
                      <a:lnTo>
                        <a:pt x="33" y="85"/>
                      </a:lnTo>
                      <a:lnTo>
                        <a:pt x="38" y="85"/>
                      </a:lnTo>
                      <a:lnTo>
                        <a:pt x="47" y="85"/>
                      </a:lnTo>
                      <a:lnTo>
                        <a:pt x="52" y="84"/>
                      </a:lnTo>
                      <a:lnTo>
                        <a:pt x="59" y="84"/>
                      </a:lnTo>
                      <a:lnTo>
                        <a:pt x="64" y="84"/>
                      </a:lnTo>
                      <a:lnTo>
                        <a:pt x="71" y="83"/>
                      </a:lnTo>
                      <a:lnTo>
                        <a:pt x="56" y="78"/>
                      </a:lnTo>
                      <a:lnTo>
                        <a:pt x="52" y="76"/>
                      </a:lnTo>
                      <a:lnTo>
                        <a:pt x="48" y="72"/>
                      </a:lnTo>
                      <a:lnTo>
                        <a:pt x="48" y="68"/>
                      </a:lnTo>
                      <a:lnTo>
                        <a:pt x="50" y="70"/>
                      </a:lnTo>
                      <a:lnTo>
                        <a:pt x="52" y="74"/>
                      </a:lnTo>
                      <a:lnTo>
                        <a:pt x="55" y="75"/>
                      </a:lnTo>
                      <a:lnTo>
                        <a:pt x="60" y="77"/>
                      </a:lnTo>
                      <a:lnTo>
                        <a:pt x="64" y="80"/>
                      </a:lnTo>
                      <a:lnTo>
                        <a:pt x="70" y="82"/>
                      </a:lnTo>
                      <a:lnTo>
                        <a:pt x="75" y="80"/>
                      </a:lnTo>
                      <a:lnTo>
                        <a:pt x="77" y="78"/>
                      </a:lnTo>
                      <a:lnTo>
                        <a:pt x="80" y="73"/>
                      </a:lnTo>
                      <a:lnTo>
                        <a:pt x="74" y="71"/>
                      </a:lnTo>
                      <a:lnTo>
                        <a:pt x="61" y="70"/>
                      </a:lnTo>
                      <a:lnTo>
                        <a:pt x="52" y="66"/>
                      </a:lnTo>
                      <a:lnTo>
                        <a:pt x="48" y="64"/>
                      </a:lnTo>
                      <a:lnTo>
                        <a:pt x="47" y="60"/>
                      </a:lnTo>
                      <a:lnTo>
                        <a:pt x="47" y="58"/>
                      </a:lnTo>
                      <a:lnTo>
                        <a:pt x="48" y="58"/>
                      </a:lnTo>
                      <a:lnTo>
                        <a:pt x="51" y="61"/>
                      </a:lnTo>
                      <a:lnTo>
                        <a:pt x="55" y="66"/>
                      </a:lnTo>
                      <a:lnTo>
                        <a:pt x="65" y="69"/>
                      </a:lnTo>
                      <a:lnTo>
                        <a:pt x="74" y="71"/>
                      </a:lnTo>
                      <a:lnTo>
                        <a:pt x="80" y="73"/>
                      </a:lnTo>
                      <a:lnTo>
                        <a:pt x="83" y="64"/>
                      </a:lnTo>
                      <a:lnTo>
                        <a:pt x="83" y="56"/>
                      </a:lnTo>
                      <a:lnTo>
                        <a:pt x="83" y="50"/>
                      </a:lnTo>
                      <a:lnTo>
                        <a:pt x="75" y="54"/>
                      </a:lnTo>
                      <a:lnTo>
                        <a:pt x="64" y="56"/>
                      </a:lnTo>
                      <a:lnTo>
                        <a:pt x="56" y="56"/>
                      </a:lnTo>
                      <a:lnTo>
                        <a:pt x="53" y="54"/>
                      </a:lnTo>
                      <a:lnTo>
                        <a:pt x="52" y="53"/>
                      </a:lnTo>
                      <a:lnTo>
                        <a:pt x="58" y="53"/>
                      </a:lnTo>
                      <a:lnTo>
                        <a:pt x="63" y="53"/>
                      </a:lnTo>
                      <a:lnTo>
                        <a:pt x="76" y="54"/>
                      </a:lnTo>
                      <a:lnTo>
                        <a:pt x="83" y="50"/>
                      </a:lnTo>
                      <a:lnTo>
                        <a:pt x="84" y="42"/>
                      </a:lnTo>
                      <a:lnTo>
                        <a:pt x="86" y="35"/>
                      </a:lnTo>
                      <a:lnTo>
                        <a:pt x="86" y="29"/>
                      </a:lnTo>
                      <a:lnTo>
                        <a:pt x="84" y="19"/>
                      </a:lnTo>
                      <a:lnTo>
                        <a:pt x="82" y="15"/>
                      </a:lnTo>
                      <a:lnTo>
                        <a:pt x="74" y="11"/>
                      </a:lnTo>
                      <a:lnTo>
                        <a:pt x="76" y="11"/>
                      </a:lnTo>
                      <a:lnTo>
                        <a:pt x="84" y="15"/>
                      </a:lnTo>
                      <a:lnTo>
                        <a:pt x="81" y="8"/>
                      </a:lnTo>
                      <a:lnTo>
                        <a:pt x="79" y="5"/>
                      </a:lnTo>
                      <a:lnTo>
                        <a:pt x="76" y="2"/>
                      </a:lnTo>
                      <a:lnTo>
                        <a:pt x="68"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18" name="Freeform 339"/>
                <p:cNvSpPr>
                  <a:spLocks/>
                </p:cNvSpPr>
                <p:nvPr/>
              </p:nvSpPr>
              <p:spPr bwMode="auto">
                <a:xfrm>
                  <a:off x="916" y="2296"/>
                  <a:ext cx="25" cy="20"/>
                </a:xfrm>
                <a:custGeom>
                  <a:avLst/>
                  <a:gdLst>
                    <a:gd name="T0" fmla="*/ 0 w 25"/>
                    <a:gd name="T1" fmla="*/ 0 h 20"/>
                    <a:gd name="T2" fmla="*/ 0 w 25"/>
                    <a:gd name="T3" fmla="*/ 1 h 20"/>
                    <a:gd name="T4" fmla="*/ 3 w 25"/>
                    <a:gd name="T5" fmla="*/ 5 h 20"/>
                    <a:gd name="T6" fmla="*/ 6 w 25"/>
                    <a:gd name="T7" fmla="*/ 7 h 20"/>
                    <a:gd name="T8" fmla="*/ 12 w 25"/>
                    <a:gd name="T9" fmla="*/ 10 h 20"/>
                    <a:gd name="T10" fmla="*/ 15 w 25"/>
                    <a:gd name="T11" fmla="*/ 13 h 20"/>
                    <a:gd name="T12" fmla="*/ 21 w 25"/>
                    <a:gd name="T13" fmla="*/ 17 h 20"/>
                    <a:gd name="T14" fmla="*/ 14 w 25"/>
                    <a:gd name="T15" fmla="*/ 15 h 20"/>
                    <a:gd name="T16" fmla="*/ 8 w 25"/>
                    <a:gd name="T17" fmla="*/ 13 h 20"/>
                    <a:gd name="T18" fmla="*/ 1 w 25"/>
                    <a:gd name="T19" fmla="*/ 13 h 20"/>
                    <a:gd name="T20" fmla="*/ 2 w 25"/>
                    <a:gd name="T21" fmla="*/ 15 h 20"/>
                    <a:gd name="T22" fmla="*/ 12 w 25"/>
                    <a:gd name="T23" fmla="*/ 17 h 20"/>
                    <a:gd name="T24" fmla="*/ 18 w 25"/>
                    <a:gd name="T25" fmla="*/ 19 h 20"/>
                    <a:gd name="T26" fmla="*/ 21 w 25"/>
                    <a:gd name="T27" fmla="*/ 19 h 20"/>
                    <a:gd name="T28" fmla="*/ 24 w 25"/>
                    <a:gd name="T29" fmla="*/ 18 h 20"/>
                    <a:gd name="T30" fmla="*/ 24 w 25"/>
                    <a:gd name="T31" fmla="*/ 16 h 20"/>
                    <a:gd name="T32" fmla="*/ 21 w 25"/>
                    <a:gd name="T33" fmla="*/ 14 h 20"/>
                    <a:gd name="T34" fmla="*/ 18 w 25"/>
                    <a:gd name="T35" fmla="*/ 11 h 20"/>
                    <a:gd name="T36" fmla="*/ 15 w 25"/>
                    <a:gd name="T37" fmla="*/ 8 h 20"/>
                    <a:gd name="T38" fmla="*/ 12 w 25"/>
                    <a:gd name="T39" fmla="*/ 4 h 20"/>
                    <a:gd name="T40" fmla="*/ 7 w 25"/>
                    <a:gd name="T41" fmla="*/ 1 h 20"/>
                    <a:gd name="T42" fmla="*/ 2 w 25"/>
                    <a:gd name="T43" fmla="*/ 0 h 20"/>
                    <a:gd name="T44" fmla="*/ 0 w 25"/>
                    <a:gd name="T45" fmla="*/ 0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
                    <a:gd name="T70" fmla="*/ 0 h 20"/>
                    <a:gd name="T71" fmla="*/ 25 w 25"/>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 h="20">
                      <a:moveTo>
                        <a:pt x="0" y="0"/>
                      </a:moveTo>
                      <a:lnTo>
                        <a:pt x="0" y="1"/>
                      </a:lnTo>
                      <a:lnTo>
                        <a:pt x="3" y="5"/>
                      </a:lnTo>
                      <a:lnTo>
                        <a:pt x="6" y="7"/>
                      </a:lnTo>
                      <a:lnTo>
                        <a:pt x="12" y="10"/>
                      </a:lnTo>
                      <a:lnTo>
                        <a:pt x="15" y="13"/>
                      </a:lnTo>
                      <a:lnTo>
                        <a:pt x="21" y="17"/>
                      </a:lnTo>
                      <a:lnTo>
                        <a:pt x="14" y="15"/>
                      </a:lnTo>
                      <a:lnTo>
                        <a:pt x="8" y="13"/>
                      </a:lnTo>
                      <a:lnTo>
                        <a:pt x="1" y="13"/>
                      </a:lnTo>
                      <a:lnTo>
                        <a:pt x="2" y="15"/>
                      </a:lnTo>
                      <a:lnTo>
                        <a:pt x="12" y="17"/>
                      </a:lnTo>
                      <a:lnTo>
                        <a:pt x="18" y="19"/>
                      </a:lnTo>
                      <a:lnTo>
                        <a:pt x="21" y="19"/>
                      </a:lnTo>
                      <a:lnTo>
                        <a:pt x="24" y="18"/>
                      </a:lnTo>
                      <a:lnTo>
                        <a:pt x="24" y="16"/>
                      </a:lnTo>
                      <a:lnTo>
                        <a:pt x="21" y="14"/>
                      </a:lnTo>
                      <a:lnTo>
                        <a:pt x="18" y="11"/>
                      </a:lnTo>
                      <a:lnTo>
                        <a:pt x="15" y="8"/>
                      </a:lnTo>
                      <a:lnTo>
                        <a:pt x="12" y="4"/>
                      </a:lnTo>
                      <a:lnTo>
                        <a:pt x="7" y="1"/>
                      </a:lnTo>
                      <a:lnTo>
                        <a:pt x="2" y="0"/>
                      </a:lnTo>
                      <a:lnTo>
                        <a:pt x="0"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19" name="Freeform 340"/>
                <p:cNvSpPr>
                  <a:spLocks/>
                </p:cNvSpPr>
                <p:nvPr/>
              </p:nvSpPr>
              <p:spPr bwMode="auto">
                <a:xfrm>
                  <a:off x="895" y="2281"/>
                  <a:ext cx="17" cy="40"/>
                </a:xfrm>
                <a:custGeom>
                  <a:avLst/>
                  <a:gdLst>
                    <a:gd name="T0" fmla="*/ 0 w 17"/>
                    <a:gd name="T1" fmla="*/ 39 h 40"/>
                    <a:gd name="T2" fmla="*/ 8 w 17"/>
                    <a:gd name="T3" fmla="*/ 39 h 40"/>
                    <a:gd name="T4" fmla="*/ 10 w 17"/>
                    <a:gd name="T5" fmla="*/ 38 h 40"/>
                    <a:gd name="T6" fmla="*/ 10 w 17"/>
                    <a:gd name="T7" fmla="*/ 37 h 40"/>
                    <a:gd name="T8" fmla="*/ 12 w 17"/>
                    <a:gd name="T9" fmla="*/ 36 h 40"/>
                    <a:gd name="T10" fmla="*/ 14 w 17"/>
                    <a:gd name="T11" fmla="*/ 34 h 40"/>
                    <a:gd name="T12" fmla="*/ 14 w 17"/>
                    <a:gd name="T13" fmla="*/ 33 h 40"/>
                    <a:gd name="T14" fmla="*/ 14 w 17"/>
                    <a:gd name="T15" fmla="*/ 30 h 40"/>
                    <a:gd name="T16" fmla="*/ 16 w 17"/>
                    <a:gd name="T17" fmla="*/ 28 h 40"/>
                    <a:gd name="T18" fmla="*/ 16 w 17"/>
                    <a:gd name="T19" fmla="*/ 26 h 40"/>
                    <a:gd name="T20" fmla="*/ 14 w 17"/>
                    <a:gd name="T21" fmla="*/ 23 h 40"/>
                    <a:gd name="T22" fmla="*/ 14 w 17"/>
                    <a:gd name="T23" fmla="*/ 16 h 40"/>
                    <a:gd name="T24" fmla="*/ 16 w 17"/>
                    <a:gd name="T25" fmla="*/ 12 h 40"/>
                    <a:gd name="T26" fmla="*/ 16 w 17"/>
                    <a:gd name="T27" fmla="*/ 7 h 40"/>
                    <a:gd name="T28" fmla="*/ 16 w 17"/>
                    <a:gd name="T29" fmla="*/ 0 h 40"/>
                    <a:gd name="T30" fmla="*/ 10 w 17"/>
                    <a:gd name="T31" fmla="*/ 11 h 40"/>
                    <a:gd name="T32" fmla="*/ 6 w 17"/>
                    <a:gd name="T33" fmla="*/ 21 h 40"/>
                    <a:gd name="T34" fmla="*/ 2 w 17"/>
                    <a:gd name="T35" fmla="*/ 31 h 40"/>
                    <a:gd name="T36" fmla="*/ 0 w 17"/>
                    <a:gd name="T37" fmla="*/ 39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40"/>
                    <a:gd name="T59" fmla="*/ 17 w 1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40">
                      <a:moveTo>
                        <a:pt x="0" y="39"/>
                      </a:moveTo>
                      <a:lnTo>
                        <a:pt x="8" y="39"/>
                      </a:lnTo>
                      <a:lnTo>
                        <a:pt x="10" y="38"/>
                      </a:lnTo>
                      <a:lnTo>
                        <a:pt x="10" y="37"/>
                      </a:lnTo>
                      <a:lnTo>
                        <a:pt x="12" y="36"/>
                      </a:lnTo>
                      <a:lnTo>
                        <a:pt x="14" y="34"/>
                      </a:lnTo>
                      <a:lnTo>
                        <a:pt x="14" y="33"/>
                      </a:lnTo>
                      <a:lnTo>
                        <a:pt x="14" y="30"/>
                      </a:lnTo>
                      <a:lnTo>
                        <a:pt x="16" y="28"/>
                      </a:lnTo>
                      <a:lnTo>
                        <a:pt x="16" y="26"/>
                      </a:lnTo>
                      <a:lnTo>
                        <a:pt x="14" y="23"/>
                      </a:lnTo>
                      <a:lnTo>
                        <a:pt x="14" y="16"/>
                      </a:lnTo>
                      <a:lnTo>
                        <a:pt x="16" y="12"/>
                      </a:lnTo>
                      <a:lnTo>
                        <a:pt x="16" y="7"/>
                      </a:lnTo>
                      <a:lnTo>
                        <a:pt x="16" y="0"/>
                      </a:lnTo>
                      <a:lnTo>
                        <a:pt x="10" y="11"/>
                      </a:lnTo>
                      <a:lnTo>
                        <a:pt x="6" y="21"/>
                      </a:lnTo>
                      <a:lnTo>
                        <a:pt x="2" y="31"/>
                      </a:lnTo>
                      <a:lnTo>
                        <a:pt x="0" y="39"/>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20" name="Freeform 341"/>
                <p:cNvSpPr>
                  <a:spLocks/>
                </p:cNvSpPr>
                <p:nvPr/>
              </p:nvSpPr>
              <p:spPr bwMode="auto">
                <a:xfrm>
                  <a:off x="914" y="2324"/>
                  <a:ext cx="27" cy="17"/>
                </a:xfrm>
                <a:custGeom>
                  <a:avLst/>
                  <a:gdLst>
                    <a:gd name="T0" fmla="*/ 20 w 27"/>
                    <a:gd name="T1" fmla="*/ 9 h 17"/>
                    <a:gd name="T2" fmla="*/ 15 w 27"/>
                    <a:gd name="T3" fmla="*/ 2 h 17"/>
                    <a:gd name="T4" fmla="*/ 9 w 27"/>
                    <a:gd name="T5" fmla="*/ 0 h 17"/>
                    <a:gd name="T6" fmla="*/ 2 w 27"/>
                    <a:gd name="T7" fmla="*/ 0 h 17"/>
                    <a:gd name="T8" fmla="*/ 0 w 27"/>
                    <a:gd name="T9" fmla="*/ 2 h 17"/>
                    <a:gd name="T10" fmla="*/ 1 w 27"/>
                    <a:gd name="T11" fmla="*/ 6 h 17"/>
                    <a:gd name="T12" fmla="*/ 3 w 27"/>
                    <a:gd name="T13" fmla="*/ 9 h 17"/>
                    <a:gd name="T14" fmla="*/ 9 w 27"/>
                    <a:gd name="T15" fmla="*/ 13 h 17"/>
                    <a:gd name="T16" fmla="*/ 19 w 27"/>
                    <a:gd name="T17" fmla="*/ 16 h 17"/>
                    <a:gd name="T18" fmla="*/ 26 w 27"/>
                    <a:gd name="T19" fmla="*/ 16 h 17"/>
                    <a:gd name="T20" fmla="*/ 20 w 27"/>
                    <a:gd name="T21" fmla="*/ 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7"/>
                    <a:gd name="T35" fmla="*/ 27 w 2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7">
                      <a:moveTo>
                        <a:pt x="20" y="9"/>
                      </a:moveTo>
                      <a:lnTo>
                        <a:pt x="15" y="2"/>
                      </a:lnTo>
                      <a:lnTo>
                        <a:pt x="9" y="0"/>
                      </a:lnTo>
                      <a:lnTo>
                        <a:pt x="2" y="0"/>
                      </a:lnTo>
                      <a:lnTo>
                        <a:pt x="0" y="2"/>
                      </a:lnTo>
                      <a:lnTo>
                        <a:pt x="1" y="6"/>
                      </a:lnTo>
                      <a:lnTo>
                        <a:pt x="3" y="9"/>
                      </a:lnTo>
                      <a:lnTo>
                        <a:pt x="9" y="13"/>
                      </a:lnTo>
                      <a:lnTo>
                        <a:pt x="19" y="16"/>
                      </a:lnTo>
                      <a:lnTo>
                        <a:pt x="26" y="16"/>
                      </a:lnTo>
                      <a:lnTo>
                        <a:pt x="20" y="9"/>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221" name="Freeform 342"/>
                <p:cNvSpPr>
                  <a:spLocks/>
                </p:cNvSpPr>
                <p:nvPr/>
              </p:nvSpPr>
              <p:spPr bwMode="auto">
                <a:xfrm>
                  <a:off x="898" y="2372"/>
                  <a:ext cx="37" cy="17"/>
                </a:xfrm>
                <a:custGeom>
                  <a:avLst/>
                  <a:gdLst>
                    <a:gd name="T0" fmla="*/ 6 w 37"/>
                    <a:gd name="T1" fmla="*/ 0 h 17"/>
                    <a:gd name="T2" fmla="*/ 2 w 37"/>
                    <a:gd name="T3" fmla="*/ 8 h 17"/>
                    <a:gd name="T4" fmla="*/ 17 w 37"/>
                    <a:gd name="T5" fmla="*/ 12 h 17"/>
                    <a:gd name="T6" fmla="*/ 32 w 37"/>
                    <a:gd name="T7" fmla="*/ 14 h 17"/>
                    <a:gd name="T8" fmla="*/ 36 w 37"/>
                    <a:gd name="T9" fmla="*/ 6 h 17"/>
                    <a:gd name="T10" fmla="*/ 33 w 37"/>
                    <a:gd name="T11" fmla="*/ 14 h 17"/>
                    <a:gd name="T12" fmla="*/ 19 w 37"/>
                    <a:gd name="T13" fmla="*/ 16 h 17"/>
                    <a:gd name="T14" fmla="*/ 0 w 37"/>
                    <a:gd name="T15" fmla="*/ 11 h 17"/>
                    <a:gd name="T16" fmla="*/ 6 w 37"/>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17"/>
                    <a:gd name="T29" fmla="*/ 37 w 3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17">
                      <a:moveTo>
                        <a:pt x="6" y="0"/>
                      </a:moveTo>
                      <a:lnTo>
                        <a:pt x="2" y="8"/>
                      </a:lnTo>
                      <a:lnTo>
                        <a:pt x="17" y="12"/>
                      </a:lnTo>
                      <a:lnTo>
                        <a:pt x="32" y="14"/>
                      </a:lnTo>
                      <a:lnTo>
                        <a:pt x="36" y="6"/>
                      </a:lnTo>
                      <a:lnTo>
                        <a:pt x="33" y="14"/>
                      </a:lnTo>
                      <a:lnTo>
                        <a:pt x="19" y="16"/>
                      </a:lnTo>
                      <a:lnTo>
                        <a:pt x="0" y="11"/>
                      </a:lnTo>
                      <a:lnTo>
                        <a:pt x="6" y="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211" name="Group 343"/>
              <p:cNvGrpSpPr>
                <a:grpSpLocks/>
              </p:cNvGrpSpPr>
              <p:nvPr/>
            </p:nvGrpSpPr>
            <p:grpSpPr bwMode="auto">
              <a:xfrm>
                <a:off x="900" y="2323"/>
                <a:ext cx="109" cy="112"/>
                <a:chOff x="900" y="2323"/>
                <a:chExt cx="109" cy="112"/>
              </a:xfrm>
            </p:grpSpPr>
            <p:sp>
              <p:nvSpPr>
                <p:cNvPr id="3212" name="Freeform 344"/>
                <p:cNvSpPr>
                  <a:spLocks/>
                </p:cNvSpPr>
                <p:nvPr/>
              </p:nvSpPr>
              <p:spPr bwMode="auto">
                <a:xfrm>
                  <a:off x="900" y="2323"/>
                  <a:ext cx="109" cy="112"/>
                </a:xfrm>
                <a:custGeom>
                  <a:avLst/>
                  <a:gdLst>
                    <a:gd name="T0" fmla="*/ 47 w 109"/>
                    <a:gd name="T1" fmla="*/ 16 h 112"/>
                    <a:gd name="T2" fmla="*/ 67 w 109"/>
                    <a:gd name="T3" fmla="*/ 15 h 112"/>
                    <a:gd name="T4" fmla="*/ 79 w 109"/>
                    <a:gd name="T5" fmla="*/ 12 h 112"/>
                    <a:gd name="T6" fmla="*/ 83 w 109"/>
                    <a:gd name="T7" fmla="*/ 9 h 112"/>
                    <a:gd name="T8" fmla="*/ 83 w 109"/>
                    <a:gd name="T9" fmla="*/ 5 h 112"/>
                    <a:gd name="T10" fmla="*/ 86 w 109"/>
                    <a:gd name="T11" fmla="*/ 1 h 112"/>
                    <a:gd name="T12" fmla="*/ 97 w 109"/>
                    <a:gd name="T13" fmla="*/ 0 h 112"/>
                    <a:gd name="T14" fmla="*/ 108 w 109"/>
                    <a:gd name="T15" fmla="*/ 0 h 112"/>
                    <a:gd name="T16" fmla="*/ 95 w 109"/>
                    <a:gd name="T17" fmla="*/ 86 h 112"/>
                    <a:gd name="T18" fmla="*/ 86 w 109"/>
                    <a:gd name="T19" fmla="*/ 94 h 112"/>
                    <a:gd name="T20" fmla="*/ 75 w 109"/>
                    <a:gd name="T21" fmla="*/ 101 h 112"/>
                    <a:gd name="T22" fmla="*/ 60 w 109"/>
                    <a:gd name="T23" fmla="*/ 108 h 112"/>
                    <a:gd name="T24" fmla="*/ 41 w 109"/>
                    <a:gd name="T25" fmla="*/ 109 h 112"/>
                    <a:gd name="T26" fmla="*/ 17 w 109"/>
                    <a:gd name="T27" fmla="*/ 111 h 112"/>
                    <a:gd name="T28" fmla="*/ 3 w 109"/>
                    <a:gd name="T29" fmla="*/ 109 h 112"/>
                    <a:gd name="T30" fmla="*/ 0 w 109"/>
                    <a:gd name="T31" fmla="*/ 102 h 112"/>
                    <a:gd name="T32" fmla="*/ 2 w 109"/>
                    <a:gd name="T33" fmla="*/ 94 h 112"/>
                    <a:gd name="T34" fmla="*/ 11 w 109"/>
                    <a:gd name="T35" fmla="*/ 71 h 112"/>
                    <a:gd name="T36" fmla="*/ 19 w 109"/>
                    <a:gd name="T37" fmla="*/ 46 h 112"/>
                    <a:gd name="T38" fmla="*/ 23 w 109"/>
                    <a:gd name="T39" fmla="*/ 29 h 112"/>
                    <a:gd name="T40" fmla="*/ 23 w 109"/>
                    <a:gd name="T41" fmla="*/ 24 h 112"/>
                    <a:gd name="T42" fmla="*/ 30 w 109"/>
                    <a:gd name="T43" fmla="*/ 18 h 112"/>
                    <a:gd name="T44" fmla="*/ 36 w 109"/>
                    <a:gd name="T45" fmla="*/ 16 h 112"/>
                    <a:gd name="T46" fmla="*/ 47 w 109"/>
                    <a:gd name="T47" fmla="*/ 16 h 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9"/>
                    <a:gd name="T73" fmla="*/ 0 h 112"/>
                    <a:gd name="T74" fmla="*/ 109 w 109"/>
                    <a:gd name="T75" fmla="*/ 112 h 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9" h="112">
                      <a:moveTo>
                        <a:pt x="47" y="16"/>
                      </a:moveTo>
                      <a:lnTo>
                        <a:pt x="67" y="15"/>
                      </a:lnTo>
                      <a:lnTo>
                        <a:pt x="79" y="12"/>
                      </a:lnTo>
                      <a:lnTo>
                        <a:pt x="83" y="9"/>
                      </a:lnTo>
                      <a:lnTo>
                        <a:pt x="83" y="5"/>
                      </a:lnTo>
                      <a:lnTo>
                        <a:pt x="86" y="1"/>
                      </a:lnTo>
                      <a:lnTo>
                        <a:pt x="97" y="0"/>
                      </a:lnTo>
                      <a:lnTo>
                        <a:pt x="108" y="0"/>
                      </a:lnTo>
                      <a:lnTo>
                        <a:pt x="95" y="86"/>
                      </a:lnTo>
                      <a:lnTo>
                        <a:pt x="86" y="94"/>
                      </a:lnTo>
                      <a:lnTo>
                        <a:pt x="75" y="101"/>
                      </a:lnTo>
                      <a:lnTo>
                        <a:pt x="60" y="108"/>
                      </a:lnTo>
                      <a:lnTo>
                        <a:pt x="41" y="109"/>
                      </a:lnTo>
                      <a:lnTo>
                        <a:pt x="17" y="111"/>
                      </a:lnTo>
                      <a:lnTo>
                        <a:pt x="3" y="109"/>
                      </a:lnTo>
                      <a:lnTo>
                        <a:pt x="0" y="102"/>
                      </a:lnTo>
                      <a:lnTo>
                        <a:pt x="2" y="94"/>
                      </a:lnTo>
                      <a:lnTo>
                        <a:pt x="11" y="71"/>
                      </a:lnTo>
                      <a:lnTo>
                        <a:pt x="19" y="46"/>
                      </a:lnTo>
                      <a:lnTo>
                        <a:pt x="23" y="29"/>
                      </a:lnTo>
                      <a:lnTo>
                        <a:pt x="23" y="24"/>
                      </a:lnTo>
                      <a:lnTo>
                        <a:pt x="30" y="18"/>
                      </a:lnTo>
                      <a:lnTo>
                        <a:pt x="36" y="16"/>
                      </a:lnTo>
                      <a:lnTo>
                        <a:pt x="47" y="16"/>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213" name="Freeform 345"/>
                <p:cNvSpPr>
                  <a:spLocks/>
                </p:cNvSpPr>
                <p:nvPr/>
              </p:nvSpPr>
              <p:spPr bwMode="auto">
                <a:xfrm>
                  <a:off x="913" y="2328"/>
                  <a:ext cx="93" cy="102"/>
                </a:xfrm>
                <a:custGeom>
                  <a:avLst/>
                  <a:gdLst>
                    <a:gd name="T0" fmla="*/ 32 w 93"/>
                    <a:gd name="T1" fmla="*/ 20 h 102"/>
                    <a:gd name="T2" fmla="*/ 49 w 93"/>
                    <a:gd name="T3" fmla="*/ 19 h 102"/>
                    <a:gd name="T4" fmla="*/ 67 w 93"/>
                    <a:gd name="T5" fmla="*/ 16 h 102"/>
                    <a:gd name="T6" fmla="*/ 77 w 93"/>
                    <a:gd name="T7" fmla="*/ 12 h 102"/>
                    <a:gd name="T8" fmla="*/ 84 w 93"/>
                    <a:gd name="T9" fmla="*/ 9 h 102"/>
                    <a:gd name="T10" fmla="*/ 92 w 93"/>
                    <a:gd name="T11" fmla="*/ 0 h 102"/>
                    <a:gd name="T12" fmla="*/ 80 w 93"/>
                    <a:gd name="T13" fmla="*/ 77 h 102"/>
                    <a:gd name="T14" fmla="*/ 73 w 93"/>
                    <a:gd name="T15" fmla="*/ 84 h 102"/>
                    <a:gd name="T16" fmla="*/ 64 w 93"/>
                    <a:gd name="T17" fmla="*/ 91 h 102"/>
                    <a:gd name="T18" fmla="*/ 53 w 93"/>
                    <a:gd name="T19" fmla="*/ 95 h 102"/>
                    <a:gd name="T20" fmla="*/ 43 w 93"/>
                    <a:gd name="T21" fmla="*/ 98 h 102"/>
                    <a:gd name="T22" fmla="*/ 32 w 93"/>
                    <a:gd name="T23" fmla="*/ 99 h 102"/>
                    <a:gd name="T24" fmla="*/ 21 w 93"/>
                    <a:gd name="T25" fmla="*/ 101 h 102"/>
                    <a:gd name="T26" fmla="*/ 8 w 93"/>
                    <a:gd name="T27" fmla="*/ 101 h 102"/>
                    <a:gd name="T28" fmla="*/ 3 w 93"/>
                    <a:gd name="T29" fmla="*/ 99 h 102"/>
                    <a:gd name="T30" fmla="*/ 0 w 93"/>
                    <a:gd name="T31" fmla="*/ 95 h 102"/>
                    <a:gd name="T32" fmla="*/ 2 w 93"/>
                    <a:gd name="T33" fmla="*/ 89 h 102"/>
                    <a:gd name="T34" fmla="*/ 9 w 93"/>
                    <a:gd name="T35" fmla="*/ 76 h 102"/>
                    <a:gd name="T36" fmla="*/ 22 w 93"/>
                    <a:gd name="T37" fmla="*/ 30 h 102"/>
                    <a:gd name="T38" fmla="*/ 25 w 93"/>
                    <a:gd name="T39" fmla="*/ 23 h 102"/>
                    <a:gd name="T40" fmla="*/ 32 w 93"/>
                    <a:gd name="T41" fmla="*/ 2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102"/>
                    <a:gd name="T65" fmla="*/ 93 w 93"/>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102">
                      <a:moveTo>
                        <a:pt x="32" y="20"/>
                      </a:moveTo>
                      <a:lnTo>
                        <a:pt x="49" y="19"/>
                      </a:lnTo>
                      <a:lnTo>
                        <a:pt x="67" y="16"/>
                      </a:lnTo>
                      <a:lnTo>
                        <a:pt x="77" y="12"/>
                      </a:lnTo>
                      <a:lnTo>
                        <a:pt x="84" y="9"/>
                      </a:lnTo>
                      <a:lnTo>
                        <a:pt x="92" y="0"/>
                      </a:lnTo>
                      <a:lnTo>
                        <a:pt x="80" y="77"/>
                      </a:lnTo>
                      <a:lnTo>
                        <a:pt x="73" y="84"/>
                      </a:lnTo>
                      <a:lnTo>
                        <a:pt x="64" y="91"/>
                      </a:lnTo>
                      <a:lnTo>
                        <a:pt x="53" y="95"/>
                      </a:lnTo>
                      <a:lnTo>
                        <a:pt x="43" y="98"/>
                      </a:lnTo>
                      <a:lnTo>
                        <a:pt x="32" y="99"/>
                      </a:lnTo>
                      <a:lnTo>
                        <a:pt x="21" y="101"/>
                      </a:lnTo>
                      <a:lnTo>
                        <a:pt x="8" y="101"/>
                      </a:lnTo>
                      <a:lnTo>
                        <a:pt x="3" y="99"/>
                      </a:lnTo>
                      <a:lnTo>
                        <a:pt x="0" y="95"/>
                      </a:lnTo>
                      <a:lnTo>
                        <a:pt x="2" y="89"/>
                      </a:lnTo>
                      <a:lnTo>
                        <a:pt x="9" y="76"/>
                      </a:lnTo>
                      <a:lnTo>
                        <a:pt x="22" y="30"/>
                      </a:lnTo>
                      <a:lnTo>
                        <a:pt x="25" y="23"/>
                      </a:lnTo>
                      <a:lnTo>
                        <a:pt x="32" y="20"/>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nvGrpSpPr>
            <p:cNvPr id="3116" name="Group 346"/>
            <p:cNvGrpSpPr>
              <a:grpSpLocks/>
            </p:cNvGrpSpPr>
            <p:nvPr/>
          </p:nvGrpSpPr>
          <p:grpSpPr bwMode="auto">
            <a:xfrm>
              <a:off x="729" y="2252"/>
              <a:ext cx="222" cy="351"/>
              <a:chOff x="729" y="2252"/>
              <a:chExt cx="222" cy="351"/>
            </a:xfrm>
          </p:grpSpPr>
          <p:grpSp>
            <p:nvGrpSpPr>
              <p:cNvPr id="3138" name="Group 347"/>
              <p:cNvGrpSpPr>
                <a:grpSpLocks/>
              </p:cNvGrpSpPr>
              <p:nvPr/>
            </p:nvGrpSpPr>
            <p:grpSpPr bwMode="auto">
              <a:xfrm>
                <a:off x="729" y="2517"/>
                <a:ext cx="68" cy="86"/>
                <a:chOff x="729" y="2517"/>
                <a:chExt cx="68" cy="86"/>
              </a:xfrm>
            </p:grpSpPr>
            <p:grpSp>
              <p:nvGrpSpPr>
                <p:cNvPr id="3180" name="Group 348"/>
                <p:cNvGrpSpPr>
                  <a:grpSpLocks/>
                </p:cNvGrpSpPr>
                <p:nvPr/>
              </p:nvGrpSpPr>
              <p:grpSpPr bwMode="auto">
                <a:xfrm>
                  <a:off x="732" y="2517"/>
                  <a:ext cx="65" cy="81"/>
                  <a:chOff x="732" y="2517"/>
                  <a:chExt cx="65" cy="81"/>
                </a:xfrm>
              </p:grpSpPr>
              <p:sp>
                <p:nvSpPr>
                  <p:cNvPr id="3185" name="Freeform 349"/>
                  <p:cNvSpPr>
                    <a:spLocks/>
                  </p:cNvSpPr>
                  <p:nvPr/>
                </p:nvSpPr>
                <p:spPr bwMode="auto">
                  <a:xfrm>
                    <a:off x="749" y="2517"/>
                    <a:ext cx="37" cy="75"/>
                  </a:xfrm>
                  <a:custGeom>
                    <a:avLst/>
                    <a:gdLst>
                      <a:gd name="T0" fmla="*/ 2 w 37"/>
                      <a:gd name="T1" fmla="*/ 0 h 75"/>
                      <a:gd name="T2" fmla="*/ 5 w 37"/>
                      <a:gd name="T3" fmla="*/ 14 h 75"/>
                      <a:gd name="T4" fmla="*/ 9 w 37"/>
                      <a:gd name="T5" fmla="*/ 25 h 75"/>
                      <a:gd name="T6" fmla="*/ 14 w 37"/>
                      <a:gd name="T7" fmla="*/ 37 h 75"/>
                      <a:gd name="T8" fmla="*/ 16 w 37"/>
                      <a:gd name="T9" fmla="*/ 44 h 75"/>
                      <a:gd name="T10" fmla="*/ 17 w 37"/>
                      <a:gd name="T11" fmla="*/ 49 h 75"/>
                      <a:gd name="T12" fmla="*/ 17 w 37"/>
                      <a:gd name="T13" fmla="*/ 53 h 75"/>
                      <a:gd name="T14" fmla="*/ 10 w 37"/>
                      <a:gd name="T15" fmla="*/ 60 h 75"/>
                      <a:gd name="T16" fmla="*/ 0 w 37"/>
                      <a:gd name="T17" fmla="*/ 68 h 75"/>
                      <a:gd name="T18" fmla="*/ 9 w 37"/>
                      <a:gd name="T19" fmla="*/ 74 h 75"/>
                      <a:gd name="T20" fmla="*/ 20 w 37"/>
                      <a:gd name="T21" fmla="*/ 68 h 75"/>
                      <a:gd name="T22" fmla="*/ 30 w 37"/>
                      <a:gd name="T23" fmla="*/ 64 h 75"/>
                      <a:gd name="T24" fmla="*/ 36 w 37"/>
                      <a:gd name="T25" fmla="*/ 61 h 75"/>
                      <a:gd name="T26" fmla="*/ 36 w 37"/>
                      <a:gd name="T27" fmla="*/ 54 h 75"/>
                      <a:gd name="T28" fmla="*/ 32 w 37"/>
                      <a:gd name="T29" fmla="*/ 49 h 75"/>
                      <a:gd name="T30" fmla="*/ 29 w 37"/>
                      <a:gd name="T31" fmla="*/ 44 h 75"/>
                      <a:gd name="T32" fmla="*/ 29 w 37"/>
                      <a:gd name="T33" fmla="*/ 36 h 75"/>
                      <a:gd name="T34" fmla="*/ 28 w 37"/>
                      <a:gd name="T35" fmla="*/ 27 h 75"/>
                      <a:gd name="T36" fmla="*/ 29 w 37"/>
                      <a:gd name="T37" fmla="*/ 19 h 75"/>
                      <a:gd name="T38" fmla="*/ 30 w 37"/>
                      <a:gd name="T39" fmla="*/ 12 h 75"/>
                      <a:gd name="T40" fmla="*/ 30 w 37"/>
                      <a:gd name="T41" fmla="*/ 1 h 75"/>
                      <a:gd name="T42" fmla="*/ 2 w 37"/>
                      <a:gd name="T43" fmla="*/ 0 h 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7"/>
                      <a:gd name="T67" fmla="*/ 0 h 75"/>
                      <a:gd name="T68" fmla="*/ 37 w 37"/>
                      <a:gd name="T69" fmla="*/ 75 h 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7" h="75">
                        <a:moveTo>
                          <a:pt x="2" y="0"/>
                        </a:moveTo>
                        <a:lnTo>
                          <a:pt x="5" y="14"/>
                        </a:lnTo>
                        <a:lnTo>
                          <a:pt x="9" y="25"/>
                        </a:lnTo>
                        <a:lnTo>
                          <a:pt x="14" y="37"/>
                        </a:lnTo>
                        <a:lnTo>
                          <a:pt x="16" y="44"/>
                        </a:lnTo>
                        <a:lnTo>
                          <a:pt x="17" y="49"/>
                        </a:lnTo>
                        <a:lnTo>
                          <a:pt x="17" y="53"/>
                        </a:lnTo>
                        <a:lnTo>
                          <a:pt x="10" y="60"/>
                        </a:lnTo>
                        <a:lnTo>
                          <a:pt x="0" y="68"/>
                        </a:lnTo>
                        <a:lnTo>
                          <a:pt x="9" y="74"/>
                        </a:lnTo>
                        <a:lnTo>
                          <a:pt x="20" y="68"/>
                        </a:lnTo>
                        <a:lnTo>
                          <a:pt x="30" y="64"/>
                        </a:lnTo>
                        <a:lnTo>
                          <a:pt x="36" y="61"/>
                        </a:lnTo>
                        <a:lnTo>
                          <a:pt x="36" y="54"/>
                        </a:lnTo>
                        <a:lnTo>
                          <a:pt x="32" y="49"/>
                        </a:lnTo>
                        <a:lnTo>
                          <a:pt x="29" y="44"/>
                        </a:lnTo>
                        <a:lnTo>
                          <a:pt x="29" y="36"/>
                        </a:lnTo>
                        <a:lnTo>
                          <a:pt x="28" y="27"/>
                        </a:lnTo>
                        <a:lnTo>
                          <a:pt x="29" y="19"/>
                        </a:lnTo>
                        <a:lnTo>
                          <a:pt x="30" y="12"/>
                        </a:lnTo>
                        <a:lnTo>
                          <a:pt x="30" y="1"/>
                        </a:lnTo>
                        <a:lnTo>
                          <a:pt x="2"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186" name="Freeform 350"/>
                  <p:cNvSpPr>
                    <a:spLocks/>
                  </p:cNvSpPr>
                  <p:nvPr/>
                </p:nvSpPr>
                <p:spPr bwMode="auto">
                  <a:xfrm>
                    <a:off x="732" y="2570"/>
                    <a:ext cx="57" cy="27"/>
                  </a:xfrm>
                  <a:custGeom>
                    <a:avLst/>
                    <a:gdLst>
                      <a:gd name="T0" fmla="*/ 15 w 57"/>
                      <a:gd name="T1" fmla="*/ 15 h 27"/>
                      <a:gd name="T2" fmla="*/ 21 w 57"/>
                      <a:gd name="T3" fmla="*/ 17 h 27"/>
                      <a:gd name="T4" fmla="*/ 30 w 57"/>
                      <a:gd name="T5" fmla="*/ 17 h 27"/>
                      <a:gd name="T6" fmla="*/ 40 w 57"/>
                      <a:gd name="T7" fmla="*/ 12 h 27"/>
                      <a:gd name="T8" fmla="*/ 46 w 57"/>
                      <a:gd name="T9" fmla="*/ 7 h 27"/>
                      <a:gd name="T10" fmla="*/ 51 w 57"/>
                      <a:gd name="T11" fmla="*/ 0 h 27"/>
                      <a:gd name="T12" fmla="*/ 53 w 57"/>
                      <a:gd name="T13" fmla="*/ 1 h 27"/>
                      <a:gd name="T14" fmla="*/ 56 w 57"/>
                      <a:gd name="T15" fmla="*/ 8 h 27"/>
                      <a:gd name="T16" fmla="*/ 54 w 57"/>
                      <a:gd name="T17" fmla="*/ 10 h 27"/>
                      <a:gd name="T18" fmla="*/ 46 w 57"/>
                      <a:gd name="T19" fmla="*/ 14 h 27"/>
                      <a:gd name="T20" fmla="*/ 37 w 57"/>
                      <a:gd name="T21" fmla="*/ 17 h 27"/>
                      <a:gd name="T22" fmla="*/ 26 w 57"/>
                      <a:gd name="T23" fmla="*/ 24 h 27"/>
                      <a:gd name="T24" fmla="*/ 15 w 57"/>
                      <a:gd name="T25" fmla="*/ 26 h 27"/>
                      <a:gd name="T26" fmla="*/ 8 w 57"/>
                      <a:gd name="T27" fmla="*/ 25 h 27"/>
                      <a:gd name="T28" fmla="*/ 4 w 57"/>
                      <a:gd name="T29" fmla="*/ 24 h 27"/>
                      <a:gd name="T30" fmla="*/ 0 w 57"/>
                      <a:gd name="T31" fmla="*/ 23 h 27"/>
                      <a:gd name="T32" fmla="*/ 2 w 57"/>
                      <a:gd name="T33" fmla="*/ 20 h 27"/>
                      <a:gd name="T34" fmla="*/ 3 w 57"/>
                      <a:gd name="T35" fmla="*/ 18 h 27"/>
                      <a:gd name="T36" fmla="*/ 15 w 57"/>
                      <a:gd name="T37" fmla="*/ 15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27"/>
                      <a:gd name="T59" fmla="*/ 57 w 57"/>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27">
                        <a:moveTo>
                          <a:pt x="15" y="15"/>
                        </a:moveTo>
                        <a:lnTo>
                          <a:pt x="21" y="17"/>
                        </a:lnTo>
                        <a:lnTo>
                          <a:pt x="30" y="17"/>
                        </a:lnTo>
                        <a:lnTo>
                          <a:pt x="40" y="12"/>
                        </a:lnTo>
                        <a:lnTo>
                          <a:pt x="46" y="7"/>
                        </a:lnTo>
                        <a:lnTo>
                          <a:pt x="51" y="0"/>
                        </a:lnTo>
                        <a:lnTo>
                          <a:pt x="53" y="1"/>
                        </a:lnTo>
                        <a:lnTo>
                          <a:pt x="56" y="8"/>
                        </a:lnTo>
                        <a:lnTo>
                          <a:pt x="54" y="10"/>
                        </a:lnTo>
                        <a:lnTo>
                          <a:pt x="46" y="14"/>
                        </a:lnTo>
                        <a:lnTo>
                          <a:pt x="37" y="17"/>
                        </a:lnTo>
                        <a:lnTo>
                          <a:pt x="26" y="24"/>
                        </a:lnTo>
                        <a:lnTo>
                          <a:pt x="15" y="26"/>
                        </a:lnTo>
                        <a:lnTo>
                          <a:pt x="8" y="25"/>
                        </a:lnTo>
                        <a:lnTo>
                          <a:pt x="4" y="24"/>
                        </a:lnTo>
                        <a:lnTo>
                          <a:pt x="0" y="23"/>
                        </a:lnTo>
                        <a:lnTo>
                          <a:pt x="2" y="20"/>
                        </a:lnTo>
                        <a:lnTo>
                          <a:pt x="3" y="18"/>
                        </a:lnTo>
                        <a:lnTo>
                          <a:pt x="15" y="15"/>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187" name="Freeform 351"/>
                  <p:cNvSpPr>
                    <a:spLocks/>
                  </p:cNvSpPr>
                  <p:nvPr/>
                </p:nvSpPr>
                <p:spPr bwMode="auto">
                  <a:xfrm>
                    <a:off x="779" y="2581"/>
                    <a:ext cx="18" cy="17"/>
                  </a:xfrm>
                  <a:custGeom>
                    <a:avLst/>
                    <a:gdLst>
                      <a:gd name="T0" fmla="*/ 0 w 18"/>
                      <a:gd name="T1" fmla="*/ 5 h 17"/>
                      <a:gd name="T2" fmla="*/ 2 w 18"/>
                      <a:gd name="T3" fmla="*/ 16 h 17"/>
                      <a:gd name="T4" fmla="*/ 12 w 18"/>
                      <a:gd name="T5" fmla="*/ 16 h 17"/>
                      <a:gd name="T6" fmla="*/ 17 w 18"/>
                      <a:gd name="T7" fmla="*/ 0 h 17"/>
                      <a:gd name="T8" fmla="*/ 0 w 18"/>
                      <a:gd name="T9" fmla="*/ 5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5"/>
                        </a:moveTo>
                        <a:lnTo>
                          <a:pt x="2" y="16"/>
                        </a:lnTo>
                        <a:lnTo>
                          <a:pt x="12" y="16"/>
                        </a:lnTo>
                        <a:lnTo>
                          <a:pt x="17" y="0"/>
                        </a:lnTo>
                        <a:lnTo>
                          <a:pt x="0" y="5"/>
                        </a:lnTo>
                      </a:path>
                    </a:pathLst>
                  </a:custGeom>
                  <a:solidFill>
                    <a:srgbClr val="606060"/>
                  </a:solidFill>
                  <a:ln w="12699" cap="rnd">
                    <a:solidFill>
                      <a:srgbClr val="000000"/>
                    </a:solidFill>
                    <a:round/>
                    <a:headEnd type="none" w="sm" len="sm"/>
                    <a:tailEnd type="none" w="sm" len="sm"/>
                  </a:ln>
                </p:spPr>
                <p:txBody>
                  <a:bodyPr/>
                  <a:lstStyle/>
                  <a:p>
                    <a:endParaRPr lang="ru-RU"/>
                  </a:p>
                </p:txBody>
              </p:sp>
            </p:grpSp>
            <p:grpSp>
              <p:nvGrpSpPr>
                <p:cNvPr id="3181" name="Group 352"/>
                <p:cNvGrpSpPr>
                  <a:grpSpLocks/>
                </p:cNvGrpSpPr>
                <p:nvPr/>
              </p:nvGrpSpPr>
              <p:grpSpPr bwMode="auto">
                <a:xfrm>
                  <a:off x="729" y="2524"/>
                  <a:ext cx="65" cy="79"/>
                  <a:chOff x="729" y="2524"/>
                  <a:chExt cx="65" cy="79"/>
                </a:xfrm>
              </p:grpSpPr>
              <p:sp>
                <p:nvSpPr>
                  <p:cNvPr id="3182" name="Freeform 353"/>
                  <p:cNvSpPr>
                    <a:spLocks/>
                  </p:cNvSpPr>
                  <p:nvPr/>
                </p:nvSpPr>
                <p:spPr bwMode="auto">
                  <a:xfrm>
                    <a:off x="745" y="2524"/>
                    <a:ext cx="38" cy="73"/>
                  </a:xfrm>
                  <a:custGeom>
                    <a:avLst/>
                    <a:gdLst>
                      <a:gd name="T0" fmla="*/ 2 w 38"/>
                      <a:gd name="T1" fmla="*/ 0 h 73"/>
                      <a:gd name="T2" fmla="*/ 5 w 38"/>
                      <a:gd name="T3" fmla="*/ 13 h 73"/>
                      <a:gd name="T4" fmla="*/ 9 w 38"/>
                      <a:gd name="T5" fmla="*/ 24 h 73"/>
                      <a:gd name="T6" fmla="*/ 14 w 38"/>
                      <a:gd name="T7" fmla="*/ 36 h 73"/>
                      <a:gd name="T8" fmla="*/ 16 w 38"/>
                      <a:gd name="T9" fmla="*/ 42 h 73"/>
                      <a:gd name="T10" fmla="*/ 17 w 38"/>
                      <a:gd name="T11" fmla="*/ 48 h 73"/>
                      <a:gd name="T12" fmla="*/ 17 w 38"/>
                      <a:gd name="T13" fmla="*/ 51 h 73"/>
                      <a:gd name="T14" fmla="*/ 10 w 38"/>
                      <a:gd name="T15" fmla="*/ 58 h 73"/>
                      <a:gd name="T16" fmla="*/ 0 w 38"/>
                      <a:gd name="T17" fmla="*/ 66 h 73"/>
                      <a:gd name="T18" fmla="*/ 9 w 38"/>
                      <a:gd name="T19" fmla="*/ 72 h 73"/>
                      <a:gd name="T20" fmla="*/ 20 w 38"/>
                      <a:gd name="T21" fmla="*/ 66 h 73"/>
                      <a:gd name="T22" fmla="*/ 31 w 38"/>
                      <a:gd name="T23" fmla="*/ 62 h 73"/>
                      <a:gd name="T24" fmla="*/ 37 w 38"/>
                      <a:gd name="T25" fmla="*/ 59 h 73"/>
                      <a:gd name="T26" fmla="*/ 37 w 38"/>
                      <a:gd name="T27" fmla="*/ 52 h 73"/>
                      <a:gd name="T28" fmla="*/ 33 w 38"/>
                      <a:gd name="T29" fmla="*/ 48 h 73"/>
                      <a:gd name="T30" fmla="*/ 30 w 38"/>
                      <a:gd name="T31" fmla="*/ 42 h 73"/>
                      <a:gd name="T32" fmla="*/ 29 w 38"/>
                      <a:gd name="T33" fmla="*/ 34 h 73"/>
                      <a:gd name="T34" fmla="*/ 29 w 38"/>
                      <a:gd name="T35" fmla="*/ 27 h 73"/>
                      <a:gd name="T36" fmla="*/ 30 w 38"/>
                      <a:gd name="T37" fmla="*/ 18 h 73"/>
                      <a:gd name="T38" fmla="*/ 31 w 38"/>
                      <a:gd name="T39" fmla="*/ 12 h 73"/>
                      <a:gd name="T40" fmla="*/ 31 w 38"/>
                      <a:gd name="T41" fmla="*/ 1 h 73"/>
                      <a:gd name="T42" fmla="*/ 2 w 38"/>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
                      <a:gd name="T67" fmla="*/ 0 h 73"/>
                      <a:gd name="T68" fmla="*/ 38 w 38"/>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 h="73">
                        <a:moveTo>
                          <a:pt x="2" y="0"/>
                        </a:moveTo>
                        <a:lnTo>
                          <a:pt x="5" y="13"/>
                        </a:lnTo>
                        <a:lnTo>
                          <a:pt x="9" y="24"/>
                        </a:lnTo>
                        <a:lnTo>
                          <a:pt x="14" y="36"/>
                        </a:lnTo>
                        <a:lnTo>
                          <a:pt x="16" y="42"/>
                        </a:lnTo>
                        <a:lnTo>
                          <a:pt x="17" y="48"/>
                        </a:lnTo>
                        <a:lnTo>
                          <a:pt x="17" y="51"/>
                        </a:lnTo>
                        <a:lnTo>
                          <a:pt x="10" y="58"/>
                        </a:lnTo>
                        <a:lnTo>
                          <a:pt x="0" y="66"/>
                        </a:lnTo>
                        <a:lnTo>
                          <a:pt x="9" y="72"/>
                        </a:lnTo>
                        <a:lnTo>
                          <a:pt x="20" y="66"/>
                        </a:lnTo>
                        <a:lnTo>
                          <a:pt x="31" y="62"/>
                        </a:lnTo>
                        <a:lnTo>
                          <a:pt x="37" y="59"/>
                        </a:lnTo>
                        <a:lnTo>
                          <a:pt x="37" y="52"/>
                        </a:lnTo>
                        <a:lnTo>
                          <a:pt x="33" y="48"/>
                        </a:lnTo>
                        <a:lnTo>
                          <a:pt x="30" y="42"/>
                        </a:lnTo>
                        <a:lnTo>
                          <a:pt x="29" y="34"/>
                        </a:lnTo>
                        <a:lnTo>
                          <a:pt x="29" y="27"/>
                        </a:lnTo>
                        <a:lnTo>
                          <a:pt x="30" y="18"/>
                        </a:lnTo>
                        <a:lnTo>
                          <a:pt x="31" y="12"/>
                        </a:lnTo>
                        <a:lnTo>
                          <a:pt x="31" y="1"/>
                        </a:lnTo>
                        <a:lnTo>
                          <a:pt x="2" y="0"/>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183" name="Freeform 354"/>
                  <p:cNvSpPr>
                    <a:spLocks/>
                  </p:cNvSpPr>
                  <p:nvPr/>
                </p:nvSpPr>
                <p:spPr bwMode="auto">
                  <a:xfrm>
                    <a:off x="729" y="2575"/>
                    <a:ext cx="57" cy="28"/>
                  </a:xfrm>
                  <a:custGeom>
                    <a:avLst/>
                    <a:gdLst>
                      <a:gd name="T0" fmla="*/ 15 w 57"/>
                      <a:gd name="T1" fmla="*/ 15 h 28"/>
                      <a:gd name="T2" fmla="*/ 21 w 57"/>
                      <a:gd name="T3" fmla="*/ 17 h 28"/>
                      <a:gd name="T4" fmla="*/ 30 w 57"/>
                      <a:gd name="T5" fmla="*/ 17 h 28"/>
                      <a:gd name="T6" fmla="*/ 40 w 57"/>
                      <a:gd name="T7" fmla="*/ 13 h 28"/>
                      <a:gd name="T8" fmla="*/ 46 w 57"/>
                      <a:gd name="T9" fmla="*/ 7 h 28"/>
                      <a:gd name="T10" fmla="*/ 51 w 57"/>
                      <a:gd name="T11" fmla="*/ 0 h 28"/>
                      <a:gd name="T12" fmla="*/ 53 w 57"/>
                      <a:gd name="T13" fmla="*/ 1 h 28"/>
                      <a:gd name="T14" fmla="*/ 56 w 57"/>
                      <a:gd name="T15" fmla="*/ 8 h 28"/>
                      <a:gd name="T16" fmla="*/ 54 w 57"/>
                      <a:gd name="T17" fmla="*/ 11 h 28"/>
                      <a:gd name="T18" fmla="*/ 46 w 57"/>
                      <a:gd name="T19" fmla="*/ 14 h 28"/>
                      <a:gd name="T20" fmla="*/ 37 w 57"/>
                      <a:gd name="T21" fmla="*/ 17 h 28"/>
                      <a:gd name="T22" fmla="*/ 26 w 57"/>
                      <a:gd name="T23" fmla="*/ 25 h 28"/>
                      <a:gd name="T24" fmla="*/ 15 w 57"/>
                      <a:gd name="T25" fmla="*/ 27 h 28"/>
                      <a:gd name="T26" fmla="*/ 8 w 57"/>
                      <a:gd name="T27" fmla="*/ 26 h 28"/>
                      <a:gd name="T28" fmla="*/ 4 w 57"/>
                      <a:gd name="T29" fmla="*/ 25 h 28"/>
                      <a:gd name="T30" fmla="*/ 0 w 57"/>
                      <a:gd name="T31" fmla="*/ 24 h 28"/>
                      <a:gd name="T32" fmla="*/ 2 w 57"/>
                      <a:gd name="T33" fmla="*/ 21 h 28"/>
                      <a:gd name="T34" fmla="*/ 3 w 57"/>
                      <a:gd name="T35" fmla="*/ 19 h 28"/>
                      <a:gd name="T36" fmla="*/ 15 w 57"/>
                      <a:gd name="T37" fmla="*/ 15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28"/>
                      <a:gd name="T59" fmla="*/ 57 w 5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28">
                        <a:moveTo>
                          <a:pt x="15" y="15"/>
                        </a:moveTo>
                        <a:lnTo>
                          <a:pt x="21" y="17"/>
                        </a:lnTo>
                        <a:lnTo>
                          <a:pt x="30" y="17"/>
                        </a:lnTo>
                        <a:lnTo>
                          <a:pt x="40" y="13"/>
                        </a:lnTo>
                        <a:lnTo>
                          <a:pt x="46" y="7"/>
                        </a:lnTo>
                        <a:lnTo>
                          <a:pt x="51" y="0"/>
                        </a:lnTo>
                        <a:lnTo>
                          <a:pt x="53" y="1"/>
                        </a:lnTo>
                        <a:lnTo>
                          <a:pt x="56" y="8"/>
                        </a:lnTo>
                        <a:lnTo>
                          <a:pt x="54" y="11"/>
                        </a:lnTo>
                        <a:lnTo>
                          <a:pt x="46" y="14"/>
                        </a:lnTo>
                        <a:lnTo>
                          <a:pt x="37" y="17"/>
                        </a:lnTo>
                        <a:lnTo>
                          <a:pt x="26" y="25"/>
                        </a:lnTo>
                        <a:lnTo>
                          <a:pt x="15" y="27"/>
                        </a:lnTo>
                        <a:lnTo>
                          <a:pt x="8" y="26"/>
                        </a:lnTo>
                        <a:lnTo>
                          <a:pt x="4" y="25"/>
                        </a:lnTo>
                        <a:lnTo>
                          <a:pt x="0" y="24"/>
                        </a:lnTo>
                        <a:lnTo>
                          <a:pt x="2" y="21"/>
                        </a:lnTo>
                        <a:lnTo>
                          <a:pt x="3" y="19"/>
                        </a:lnTo>
                        <a:lnTo>
                          <a:pt x="15" y="15"/>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184" name="Freeform 355"/>
                  <p:cNvSpPr>
                    <a:spLocks/>
                  </p:cNvSpPr>
                  <p:nvPr/>
                </p:nvSpPr>
                <p:spPr bwMode="auto">
                  <a:xfrm>
                    <a:off x="776" y="2586"/>
                    <a:ext cx="18" cy="17"/>
                  </a:xfrm>
                  <a:custGeom>
                    <a:avLst/>
                    <a:gdLst>
                      <a:gd name="T0" fmla="*/ 0 w 18"/>
                      <a:gd name="T1" fmla="*/ 5 h 17"/>
                      <a:gd name="T2" fmla="*/ 2 w 18"/>
                      <a:gd name="T3" fmla="*/ 16 h 17"/>
                      <a:gd name="T4" fmla="*/ 12 w 18"/>
                      <a:gd name="T5" fmla="*/ 16 h 17"/>
                      <a:gd name="T6" fmla="*/ 17 w 18"/>
                      <a:gd name="T7" fmla="*/ 0 h 17"/>
                      <a:gd name="T8" fmla="*/ 0 w 18"/>
                      <a:gd name="T9" fmla="*/ 5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0" y="5"/>
                        </a:moveTo>
                        <a:lnTo>
                          <a:pt x="2" y="16"/>
                        </a:lnTo>
                        <a:lnTo>
                          <a:pt x="12" y="16"/>
                        </a:lnTo>
                        <a:lnTo>
                          <a:pt x="17" y="0"/>
                        </a:lnTo>
                        <a:lnTo>
                          <a:pt x="0" y="5"/>
                        </a:lnTo>
                      </a:path>
                    </a:pathLst>
                  </a:custGeom>
                  <a:solidFill>
                    <a:srgbClr val="606060"/>
                  </a:solidFill>
                  <a:ln w="12699" cap="rnd">
                    <a:solidFill>
                      <a:srgbClr val="000000"/>
                    </a:solidFill>
                    <a:round/>
                    <a:headEnd type="none" w="sm" len="sm"/>
                    <a:tailEnd type="none" w="sm" len="sm"/>
                  </a:ln>
                </p:spPr>
                <p:txBody>
                  <a:bodyPr/>
                  <a:lstStyle/>
                  <a:p>
                    <a:endParaRPr lang="ru-RU"/>
                  </a:p>
                </p:txBody>
              </p:sp>
            </p:grpSp>
          </p:grpSp>
          <p:grpSp>
            <p:nvGrpSpPr>
              <p:cNvPr id="3139" name="Group 356"/>
              <p:cNvGrpSpPr>
                <a:grpSpLocks/>
              </p:cNvGrpSpPr>
              <p:nvPr/>
            </p:nvGrpSpPr>
            <p:grpSpPr bwMode="auto">
              <a:xfrm>
                <a:off x="815" y="2516"/>
                <a:ext cx="86" cy="80"/>
                <a:chOff x="815" y="2516"/>
                <a:chExt cx="86" cy="80"/>
              </a:xfrm>
            </p:grpSpPr>
            <p:sp>
              <p:nvSpPr>
                <p:cNvPr id="3178" name="Oval 357"/>
                <p:cNvSpPr>
                  <a:spLocks noChangeArrowheads="1"/>
                </p:cNvSpPr>
                <p:nvPr/>
              </p:nvSpPr>
              <p:spPr bwMode="auto">
                <a:xfrm>
                  <a:off x="815" y="2564"/>
                  <a:ext cx="86" cy="32"/>
                </a:xfrm>
                <a:prstGeom prst="ellipse">
                  <a:avLst/>
                </a:prstGeom>
                <a:solidFill>
                  <a:srgbClr val="606060"/>
                </a:solidFill>
                <a:ln w="12699">
                  <a:solidFill>
                    <a:srgbClr val="000000"/>
                  </a:solidFill>
                  <a:round/>
                  <a:headEnd/>
                  <a:tailEnd/>
                </a:ln>
              </p:spPr>
              <p:txBody>
                <a:bodyPr wrap="none" anchor="ctr"/>
                <a:lstStyle/>
                <a:p>
                  <a:endParaRPr lang="ru-RU"/>
                </a:p>
              </p:txBody>
            </p:sp>
            <p:sp>
              <p:nvSpPr>
                <p:cNvPr id="3179" name="Rectangle 358"/>
                <p:cNvSpPr>
                  <a:spLocks noChangeArrowheads="1"/>
                </p:cNvSpPr>
                <p:nvPr/>
              </p:nvSpPr>
              <p:spPr bwMode="auto">
                <a:xfrm>
                  <a:off x="851" y="2516"/>
                  <a:ext cx="14" cy="49"/>
                </a:xfrm>
                <a:prstGeom prst="rect">
                  <a:avLst/>
                </a:prstGeom>
                <a:solidFill>
                  <a:srgbClr val="606060"/>
                </a:solidFill>
                <a:ln w="12699">
                  <a:solidFill>
                    <a:srgbClr val="000000"/>
                  </a:solidFill>
                  <a:miter lim="800000"/>
                  <a:headEnd/>
                  <a:tailEnd/>
                </a:ln>
              </p:spPr>
              <p:txBody>
                <a:bodyPr wrap="none" anchor="ctr"/>
                <a:lstStyle/>
                <a:p>
                  <a:endParaRPr lang="ru-RU"/>
                </a:p>
              </p:txBody>
            </p:sp>
          </p:grpSp>
          <p:grpSp>
            <p:nvGrpSpPr>
              <p:cNvPr id="3140" name="Group 359"/>
              <p:cNvGrpSpPr>
                <a:grpSpLocks/>
              </p:cNvGrpSpPr>
              <p:nvPr/>
            </p:nvGrpSpPr>
            <p:grpSpPr bwMode="auto">
              <a:xfrm>
                <a:off x="782" y="2471"/>
                <a:ext cx="147" cy="47"/>
                <a:chOff x="782" y="2471"/>
                <a:chExt cx="147" cy="47"/>
              </a:xfrm>
            </p:grpSpPr>
            <p:sp>
              <p:nvSpPr>
                <p:cNvPr id="3176" name="Freeform 360"/>
                <p:cNvSpPr>
                  <a:spLocks/>
                </p:cNvSpPr>
                <p:nvPr/>
              </p:nvSpPr>
              <p:spPr bwMode="auto">
                <a:xfrm>
                  <a:off x="782" y="2471"/>
                  <a:ext cx="147" cy="47"/>
                </a:xfrm>
                <a:custGeom>
                  <a:avLst/>
                  <a:gdLst>
                    <a:gd name="T0" fmla="*/ 0 w 147"/>
                    <a:gd name="T1" fmla="*/ 24 h 47"/>
                    <a:gd name="T2" fmla="*/ 1 w 147"/>
                    <a:gd name="T3" fmla="*/ 38 h 47"/>
                    <a:gd name="T4" fmla="*/ 49 w 147"/>
                    <a:gd name="T5" fmla="*/ 46 h 47"/>
                    <a:gd name="T6" fmla="*/ 102 w 147"/>
                    <a:gd name="T7" fmla="*/ 46 h 47"/>
                    <a:gd name="T8" fmla="*/ 143 w 147"/>
                    <a:gd name="T9" fmla="*/ 33 h 47"/>
                    <a:gd name="T10" fmla="*/ 146 w 147"/>
                    <a:gd name="T11" fmla="*/ 0 h 47"/>
                    <a:gd name="T12" fmla="*/ 64 w 147"/>
                    <a:gd name="T13" fmla="*/ 0 h 47"/>
                    <a:gd name="T14" fmla="*/ 0 w 147"/>
                    <a:gd name="T15" fmla="*/ 24 h 47"/>
                    <a:gd name="T16" fmla="*/ 0 60000 65536"/>
                    <a:gd name="T17" fmla="*/ 0 60000 65536"/>
                    <a:gd name="T18" fmla="*/ 0 60000 65536"/>
                    <a:gd name="T19" fmla="*/ 0 60000 65536"/>
                    <a:gd name="T20" fmla="*/ 0 60000 65536"/>
                    <a:gd name="T21" fmla="*/ 0 60000 65536"/>
                    <a:gd name="T22" fmla="*/ 0 60000 65536"/>
                    <a:gd name="T23" fmla="*/ 0 60000 65536"/>
                    <a:gd name="T24" fmla="*/ 0 w 147"/>
                    <a:gd name="T25" fmla="*/ 0 h 47"/>
                    <a:gd name="T26" fmla="*/ 147 w 147"/>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 h="47">
                      <a:moveTo>
                        <a:pt x="0" y="24"/>
                      </a:moveTo>
                      <a:lnTo>
                        <a:pt x="1" y="38"/>
                      </a:lnTo>
                      <a:lnTo>
                        <a:pt x="49" y="46"/>
                      </a:lnTo>
                      <a:lnTo>
                        <a:pt x="102" y="46"/>
                      </a:lnTo>
                      <a:lnTo>
                        <a:pt x="143" y="33"/>
                      </a:lnTo>
                      <a:lnTo>
                        <a:pt x="146" y="0"/>
                      </a:lnTo>
                      <a:lnTo>
                        <a:pt x="64" y="0"/>
                      </a:lnTo>
                      <a:lnTo>
                        <a:pt x="0" y="24"/>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177" name="Freeform 361"/>
                <p:cNvSpPr>
                  <a:spLocks/>
                </p:cNvSpPr>
                <p:nvPr/>
              </p:nvSpPr>
              <p:spPr bwMode="auto">
                <a:xfrm>
                  <a:off x="786" y="2489"/>
                  <a:ext cx="138" cy="26"/>
                </a:xfrm>
                <a:custGeom>
                  <a:avLst/>
                  <a:gdLst>
                    <a:gd name="T0" fmla="*/ 0 w 138"/>
                    <a:gd name="T1" fmla="*/ 8 h 26"/>
                    <a:gd name="T2" fmla="*/ 1 w 138"/>
                    <a:gd name="T3" fmla="*/ 18 h 26"/>
                    <a:gd name="T4" fmla="*/ 43 w 138"/>
                    <a:gd name="T5" fmla="*/ 25 h 26"/>
                    <a:gd name="T6" fmla="*/ 99 w 138"/>
                    <a:gd name="T7" fmla="*/ 25 h 26"/>
                    <a:gd name="T8" fmla="*/ 137 w 138"/>
                    <a:gd name="T9" fmla="*/ 13 h 26"/>
                    <a:gd name="T10" fmla="*/ 137 w 138"/>
                    <a:gd name="T11" fmla="*/ 0 h 26"/>
                    <a:gd name="T12" fmla="*/ 100 w 138"/>
                    <a:gd name="T13" fmla="*/ 13 h 26"/>
                    <a:gd name="T14" fmla="*/ 44 w 138"/>
                    <a:gd name="T15" fmla="*/ 13 h 26"/>
                    <a:gd name="T16" fmla="*/ 0 w 138"/>
                    <a:gd name="T17" fmla="*/ 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8"/>
                    <a:gd name="T28" fmla="*/ 0 h 26"/>
                    <a:gd name="T29" fmla="*/ 138 w 138"/>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8" h="26">
                      <a:moveTo>
                        <a:pt x="0" y="8"/>
                      </a:moveTo>
                      <a:lnTo>
                        <a:pt x="1" y="18"/>
                      </a:lnTo>
                      <a:lnTo>
                        <a:pt x="43" y="25"/>
                      </a:lnTo>
                      <a:lnTo>
                        <a:pt x="99" y="25"/>
                      </a:lnTo>
                      <a:lnTo>
                        <a:pt x="137" y="13"/>
                      </a:lnTo>
                      <a:lnTo>
                        <a:pt x="137" y="0"/>
                      </a:lnTo>
                      <a:lnTo>
                        <a:pt x="100" y="13"/>
                      </a:lnTo>
                      <a:lnTo>
                        <a:pt x="44" y="13"/>
                      </a:lnTo>
                      <a:lnTo>
                        <a:pt x="0" y="8"/>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41" name="Group 362"/>
              <p:cNvGrpSpPr>
                <a:grpSpLocks/>
              </p:cNvGrpSpPr>
              <p:nvPr/>
            </p:nvGrpSpPr>
            <p:grpSpPr bwMode="auto">
              <a:xfrm>
                <a:off x="831" y="2252"/>
                <a:ext cx="70" cy="73"/>
                <a:chOff x="831" y="2252"/>
                <a:chExt cx="70" cy="73"/>
              </a:xfrm>
            </p:grpSpPr>
            <p:grpSp>
              <p:nvGrpSpPr>
                <p:cNvPr id="3160" name="Group 363"/>
                <p:cNvGrpSpPr>
                  <a:grpSpLocks/>
                </p:cNvGrpSpPr>
                <p:nvPr/>
              </p:nvGrpSpPr>
              <p:grpSpPr bwMode="auto">
                <a:xfrm>
                  <a:off x="831" y="2256"/>
                  <a:ext cx="64" cy="69"/>
                  <a:chOff x="831" y="2256"/>
                  <a:chExt cx="64" cy="69"/>
                </a:xfrm>
              </p:grpSpPr>
              <p:sp>
                <p:nvSpPr>
                  <p:cNvPr id="3174" name="Freeform 364"/>
                  <p:cNvSpPr>
                    <a:spLocks/>
                  </p:cNvSpPr>
                  <p:nvPr/>
                </p:nvSpPr>
                <p:spPr bwMode="auto">
                  <a:xfrm>
                    <a:off x="831" y="2256"/>
                    <a:ext cx="64" cy="69"/>
                  </a:xfrm>
                  <a:custGeom>
                    <a:avLst/>
                    <a:gdLst>
                      <a:gd name="T0" fmla="*/ 18 w 64"/>
                      <a:gd name="T1" fmla="*/ 1 h 69"/>
                      <a:gd name="T2" fmla="*/ 10 w 64"/>
                      <a:gd name="T3" fmla="*/ 5 h 69"/>
                      <a:gd name="T4" fmla="*/ 7 w 64"/>
                      <a:gd name="T5" fmla="*/ 10 h 69"/>
                      <a:gd name="T6" fmla="*/ 5 w 64"/>
                      <a:gd name="T7" fmla="*/ 18 h 69"/>
                      <a:gd name="T8" fmla="*/ 5 w 64"/>
                      <a:gd name="T9" fmla="*/ 21 h 69"/>
                      <a:gd name="T10" fmla="*/ 5 w 64"/>
                      <a:gd name="T11" fmla="*/ 24 h 69"/>
                      <a:gd name="T12" fmla="*/ 6 w 64"/>
                      <a:gd name="T13" fmla="*/ 26 h 69"/>
                      <a:gd name="T14" fmla="*/ 5 w 64"/>
                      <a:gd name="T15" fmla="*/ 31 h 69"/>
                      <a:gd name="T16" fmla="*/ 2 w 64"/>
                      <a:gd name="T17" fmla="*/ 34 h 69"/>
                      <a:gd name="T18" fmla="*/ 2 w 64"/>
                      <a:gd name="T19" fmla="*/ 35 h 69"/>
                      <a:gd name="T20" fmla="*/ 1 w 64"/>
                      <a:gd name="T21" fmla="*/ 36 h 69"/>
                      <a:gd name="T22" fmla="*/ 0 w 64"/>
                      <a:gd name="T23" fmla="*/ 37 h 69"/>
                      <a:gd name="T24" fmla="*/ 0 w 64"/>
                      <a:gd name="T25" fmla="*/ 39 h 69"/>
                      <a:gd name="T26" fmla="*/ 0 w 64"/>
                      <a:gd name="T27" fmla="*/ 40 h 69"/>
                      <a:gd name="T28" fmla="*/ 1 w 64"/>
                      <a:gd name="T29" fmla="*/ 40 h 69"/>
                      <a:gd name="T30" fmla="*/ 3 w 64"/>
                      <a:gd name="T31" fmla="*/ 41 h 69"/>
                      <a:gd name="T32" fmla="*/ 4 w 64"/>
                      <a:gd name="T33" fmla="*/ 42 h 69"/>
                      <a:gd name="T34" fmla="*/ 5 w 64"/>
                      <a:gd name="T35" fmla="*/ 43 h 69"/>
                      <a:gd name="T36" fmla="*/ 5 w 64"/>
                      <a:gd name="T37" fmla="*/ 45 h 69"/>
                      <a:gd name="T38" fmla="*/ 3 w 64"/>
                      <a:gd name="T39" fmla="*/ 46 h 69"/>
                      <a:gd name="T40" fmla="*/ 4 w 64"/>
                      <a:gd name="T41" fmla="*/ 48 h 69"/>
                      <a:gd name="T42" fmla="*/ 5 w 64"/>
                      <a:gd name="T43" fmla="*/ 50 h 69"/>
                      <a:gd name="T44" fmla="*/ 5 w 64"/>
                      <a:gd name="T45" fmla="*/ 51 h 69"/>
                      <a:gd name="T46" fmla="*/ 5 w 64"/>
                      <a:gd name="T47" fmla="*/ 52 h 69"/>
                      <a:gd name="T48" fmla="*/ 6 w 64"/>
                      <a:gd name="T49" fmla="*/ 53 h 69"/>
                      <a:gd name="T50" fmla="*/ 7 w 64"/>
                      <a:gd name="T51" fmla="*/ 55 h 69"/>
                      <a:gd name="T52" fmla="*/ 7 w 64"/>
                      <a:gd name="T53" fmla="*/ 56 h 69"/>
                      <a:gd name="T54" fmla="*/ 7 w 64"/>
                      <a:gd name="T55" fmla="*/ 57 h 69"/>
                      <a:gd name="T56" fmla="*/ 8 w 64"/>
                      <a:gd name="T57" fmla="*/ 58 h 69"/>
                      <a:gd name="T58" fmla="*/ 10 w 64"/>
                      <a:gd name="T59" fmla="*/ 59 h 69"/>
                      <a:gd name="T60" fmla="*/ 11 w 64"/>
                      <a:gd name="T61" fmla="*/ 59 h 69"/>
                      <a:gd name="T62" fmla="*/ 13 w 64"/>
                      <a:gd name="T63" fmla="*/ 60 h 69"/>
                      <a:gd name="T64" fmla="*/ 18 w 64"/>
                      <a:gd name="T65" fmla="*/ 59 h 69"/>
                      <a:gd name="T66" fmla="*/ 22 w 64"/>
                      <a:gd name="T67" fmla="*/ 59 h 69"/>
                      <a:gd name="T68" fmla="*/ 28 w 64"/>
                      <a:gd name="T69" fmla="*/ 68 h 69"/>
                      <a:gd name="T70" fmla="*/ 54 w 64"/>
                      <a:gd name="T71" fmla="*/ 57 h 69"/>
                      <a:gd name="T72" fmla="*/ 52 w 64"/>
                      <a:gd name="T73" fmla="*/ 54 h 69"/>
                      <a:gd name="T74" fmla="*/ 50 w 64"/>
                      <a:gd name="T75" fmla="*/ 51 h 69"/>
                      <a:gd name="T76" fmla="*/ 50 w 64"/>
                      <a:gd name="T77" fmla="*/ 45 h 69"/>
                      <a:gd name="T78" fmla="*/ 63 w 64"/>
                      <a:gd name="T79" fmla="*/ 35 h 69"/>
                      <a:gd name="T80" fmla="*/ 63 w 64"/>
                      <a:gd name="T81" fmla="*/ 12 h 69"/>
                      <a:gd name="T82" fmla="*/ 56 w 64"/>
                      <a:gd name="T83" fmla="*/ 6 h 69"/>
                      <a:gd name="T84" fmla="*/ 48 w 64"/>
                      <a:gd name="T85" fmla="*/ 2 h 69"/>
                      <a:gd name="T86" fmla="*/ 40 w 64"/>
                      <a:gd name="T87" fmla="*/ 0 h 69"/>
                      <a:gd name="T88" fmla="*/ 28 w 64"/>
                      <a:gd name="T89" fmla="*/ 1 h 69"/>
                      <a:gd name="T90" fmla="*/ 18 w 64"/>
                      <a:gd name="T91" fmla="*/ 1 h 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4"/>
                      <a:gd name="T139" fmla="*/ 0 h 69"/>
                      <a:gd name="T140" fmla="*/ 64 w 64"/>
                      <a:gd name="T141" fmla="*/ 69 h 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4" h="69">
                        <a:moveTo>
                          <a:pt x="18" y="1"/>
                        </a:moveTo>
                        <a:lnTo>
                          <a:pt x="10" y="5"/>
                        </a:lnTo>
                        <a:lnTo>
                          <a:pt x="7" y="10"/>
                        </a:lnTo>
                        <a:lnTo>
                          <a:pt x="5" y="18"/>
                        </a:lnTo>
                        <a:lnTo>
                          <a:pt x="5" y="21"/>
                        </a:lnTo>
                        <a:lnTo>
                          <a:pt x="5" y="24"/>
                        </a:lnTo>
                        <a:lnTo>
                          <a:pt x="6" y="26"/>
                        </a:lnTo>
                        <a:lnTo>
                          <a:pt x="5" y="31"/>
                        </a:lnTo>
                        <a:lnTo>
                          <a:pt x="2" y="34"/>
                        </a:lnTo>
                        <a:lnTo>
                          <a:pt x="2" y="35"/>
                        </a:lnTo>
                        <a:lnTo>
                          <a:pt x="1" y="36"/>
                        </a:lnTo>
                        <a:lnTo>
                          <a:pt x="0" y="37"/>
                        </a:lnTo>
                        <a:lnTo>
                          <a:pt x="0" y="39"/>
                        </a:lnTo>
                        <a:lnTo>
                          <a:pt x="0" y="40"/>
                        </a:lnTo>
                        <a:lnTo>
                          <a:pt x="1" y="40"/>
                        </a:lnTo>
                        <a:lnTo>
                          <a:pt x="3" y="41"/>
                        </a:lnTo>
                        <a:lnTo>
                          <a:pt x="4" y="42"/>
                        </a:lnTo>
                        <a:lnTo>
                          <a:pt x="5" y="43"/>
                        </a:lnTo>
                        <a:lnTo>
                          <a:pt x="5" y="45"/>
                        </a:lnTo>
                        <a:lnTo>
                          <a:pt x="3" y="46"/>
                        </a:lnTo>
                        <a:lnTo>
                          <a:pt x="4" y="48"/>
                        </a:lnTo>
                        <a:lnTo>
                          <a:pt x="5" y="50"/>
                        </a:lnTo>
                        <a:lnTo>
                          <a:pt x="5" y="51"/>
                        </a:lnTo>
                        <a:lnTo>
                          <a:pt x="5" y="52"/>
                        </a:lnTo>
                        <a:lnTo>
                          <a:pt x="6" y="53"/>
                        </a:lnTo>
                        <a:lnTo>
                          <a:pt x="7" y="55"/>
                        </a:lnTo>
                        <a:lnTo>
                          <a:pt x="7" y="56"/>
                        </a:lnTo>
                        <a:lnTo>
                          <a:pt x="7" y="57"/>
                        </a:lnTo>
                        <a:lnTo>
                          <a:pt x="8" y="58"/>
                        </a:lnTo>
                        <a:lnTo>
                          <a:pt x="10" y="59"/>
                        </a:lnTo>
                        <a:lnTo>
                          <a:pt x="11" y="59"/>
                        </a:lnTo>
                        <a:lnTo>
                          <a:pt x="13" y="60"/>
                        </a:lnTo>
                        <a:lnTo>
                          <a:pt x="18" y="59"/>
                        </a:lnTo>
                        <a:lnTo>
                          <a:pt x="22" y="59"/>
                        </a:lnTo>
                        <a:lnTo>
                          <a:pt x="28" y="68"/>
                        </a:lnTo>
                        <a:lnTo>
                          <a:pt x="54" y="57"/>
                        </a:lnTo>
                        <a:lnTo>
                          <a:pt x="52" y="54"/>
                        </a:lnTo>
                        <a:lnTo>
                          <a:pt x="50" y="51"/>
                        </a:lnTo>
                        <a:lnTo>
                          <a:pt x="50" y="45"/>
                        </a:lnTo>
                        <a:lnTo>
                          <a:pt x="63" y="35"/>
                        </a:lnTo>
                        <a:lnTo>
                          <a:pt x="63" y="12"/>
                        </a:lnTo>
                        <a:lnTo>
                          <a:pt x="56" y="6"/>
                        </a:lnTo>
                        <a:lnTo>
                          <a:pt x="48" y="2"/>
                        </a:lnTo>
                        <a:lnTo>
                          <a:pt x="40" y="0"/>
                        </a:lnTo>
                        <a:lnTo>
                          <a:pt x="28" y="1"/>
                        </a:lnTo>
                        <a:lnTo>
                          <a:pt x="18" y="1"/>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175" name="Freeform 365"/>
                  <p:cNvSpPr>
                    <a:spLocks/>
                  </p:cNvSpPr>
                  <p:nvPr/>
                </p:nvSpPr>
                <p:spPr bwMode="auto">
                  <a:xfrm>
                    <a:off x="860" y="2299"/>
                    <a:ext cx="17" cy="17"/>
                  </a:xfrm>
                  <a:custGeom>
                    <a:avLst/>
                    <a:gdLst>
                      <a:gd name="T0" fmla="*/ 16 w 17"/>
                      <a:gd name="T1" fmla="*/ 0 h 17"/>
                      <a:gd name="T2" fmla="*/ 10 w 17"/>
                      <a:gd name="T3" fmla="*/ 7 h 17"/>
                      <a:gd name="T4" fmla="*/ 8 w 17"/>
                      <a:gd name="T5" fmla="*/ 11 h 17"/>
                      <a:gd name="T6" fmla="*/ 0 w 17"/>
                      <a:gd name="T7" fmla="*/ 16 h 17"/>
                      <a:gd name="T8" fmla="*/ 8 w 17"/>
                      <a:gd name="T9" fmla="*/ 11 h 17"/>
                      <a:gd name="T10" fmla="*/ 13 w 17"/>
                      <a:gd name="T11" fmla="*/ 7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0" y="7"/>
                        </a:lnTo>
                        <a:lnTo>
                          <a:pt x="8" y="11"/>
                        </a:lnTo>
                        <a:lnTo>
                          <a:pt x="0" y="16"/>
                        </a:lnTo>
                        <a:lnTo>
                          <a:pt x="8" y="11"/>
                        </a:lnTo>
                        <a:lnTo>
                          <a:pt x="13" y="7"/>
                        </a:lnTo>
                        <a:lnTo>
                          <a:pt x="16"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161" name="Freeform 366"/>
                <p:cNvSpPr>
                  <a:spLocks/>
                </p:cNvSpPr>
                <p:nvPr/>
              </p:nvSpPr>
              <p:spPr bwMode="auto">
                <a:xfrm>
                  <a:off x="840" y="2283"/>
                  <a:ext cx="18" cy="17"/>
                </a:xfrm>
                <a:custGeom>
                  <a:avLst/>
                  <a:gdLst>
                    <a:gd name="T0" fmla="*/ 2 w 18"/>
                    <a:gd name="T1" fmla="*/ 0 h 17"/>
                    <a:gd name="T2" fmla="*/ 2 w 18"/>
                    <a:gd name="T3" fmla="*/ 4 h 17"/>
                    <a:gd name="T4" fmla="*/ 0 w 18"/>
                    <a:gd name="T5" fmla="*/ 4 h 17"/>
                    <a:gd name="T6" fmla="*/ 4 w 18"/>
                    <a:gd name="T7" fmla="*/ 4 h 17"/>
                    <a:gd name="T8" fmla="*/ 4 w 18"/>
                    <a:gd name="T9" fmla="*/ 8 h 17"/>
                    <a:gd name="T10" fmla="*/ 2 w 18"/>
                    <a:gd name="T11" fmla="*/ 12 h 17"/>
                    <a:gd name="T12" fmla="*/ 4 w 18"/>
                    <a:gd name="T13" fmla="*/ 12 h 17"/>
                    <a:gd name="T14" fmla="*/ 2 w 18"/>
                    <a:gd name="T15" fmla="*/ 16 h 17"/>
                    <a:gd name="T16" fmla="*/ 7 w 18"/>
                    <a:gd name="T17" fmla="*/ 12 h 17"/>
                    <a:gd name="T18" fmla="*/ 9 w 18"/>
                    <a:gd name="T19" fmla="*/ 12 h 17"/>
                    <a:gd name="T20" fmla="*/ 12 w 18"/>
                    <a:gd name="T21" fmla="*/ 8 h 17"/>
                    <a:gd name="T22" fmla="*/ 17 w 18"/>
                    <a:gd name="T23" fmla="*/ 8 h 17"/>
                    <a:gd name="T24" fmla="*/ 12 w 18"/>
                    <a:gd name="T25" fmla="*/ 4 h 17"/>
                    <a:gd name="T26" fmla="*/ 2 w 18"/>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17"/>
                    <a:gd name="T44" fmla="*/ 18 w 18"/>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17">
                      <a:moveTo>
                        <a:pt x="2" y="0"/>
                      </a:moveTo>
                      <a:lnTo>
                        <a:pt x="2" y="4"/>
                      </a:lnTo>
                      <a:lnTo>
                        <a:pt x="0" y="4"/>
                      </a:lnTo>
                      <a:lnTo>
                        <a:pt x="4" y="4"/>
                      </a:lnTo>
                      <a:lnTo>
                        <a:pt x="4" y="8"/>
                      </a:lnTo>
                      <a:lnTo>
                        <a:pt x="2" y="12"/>
                      </a:lnTo>
                      <a:lnTo>
                        <a:pt x="4" y="12"/>
                      </a:lnTo>
                      <a:lnTo>
                        <a:pt x="2" y="16"/>
                      </a:lnTo>
                      <a:lnTo>
                        <a:pt x="7" y="12"/>
                      </a:lnTo>
                      <a:lnTo>
                        <a:pt x="9" y="12"/>
                      </a:lnTo>
                      <a:lnTo>
                        <a:pt x="12" y="8"/>
                      </a:lnTo>
                      <a:lnTo>
                        <a:pt x="17" y="8"/>
                      </a:lnTo>
                      <a:lnTo>
                        <a:pt x="12" y="4"/>
                      </a:lnTo>
                      <a:lnTo>
                        <a:pt x="2"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2" name="Freeform 367"/>
                <p:cNvSpPr>
                  <a:spLocks/>
                </p:cNvSpPr>
                <p:nvPr/>
              </p:nvSpPr>
              <p:spPr bwMode="auto">
                <a:xfrm>
                  <a:off x="839" y="2278"/>
                  <a:ext cx="17" cy="17"/>
                </a:xfrm>
                <a:custGeom>
                  <a:avLst/>
                  <a:gdLst>
                    <a:gd name="T0" fmla="*/ 0 w 17"/>
                    <a:gd name="T1" fmla="*/ 10 h 17"/>
                    <a:gd name="T2" fmla="*/ 0 w 17"/>
                    <a:gd name="T3" fmla="*/ 16 h 17"/>
                    <a:gd name="T4" fmla="*/ 2 w 17"/>
                    <a:gd name="T5" fmla="*/ 16 h 17"/>
                    <a:gd name="T6" fmla="*/ 5 w 17"/>
                    <a:gd name="T7" fmla="*/ 10 h 17"/>
                    <a:gd name="T8" fmla="*/ 8 w 17"/>
                    <a:gd name="T9" fmla="*/ 10 h 17"/>
                    <a:gd name="T10" fmla="*/ 14 w 17"/>
                    <a:gd name="T11" fmla="*/ 10 h 17"/>
                    <a:gd name="T12" fmla="*/ 16 w 17"/>
                    <a:gd name="T13" fmla="*/ 10 h 17"/>
                    <a:gd name="T14" fmla="*/ 12 w 17"/>
                    <a:gd name="T15" fmla="*/ 5 h 17"/>
                    <a:gd name="T16" fmla="*/ 9 w 17"/>
                    <a:gd name="T17" fmla="*/ 5 h 17"/>
                    <a:gd name="T18" fmla="*/ 9 w 17"/>
                    <a:gd name="T19" fmla="*/ 0 h 17"/>
                    <a:gd name="T20" fmla="*/ 6 w 17"/>
                    <a:gd name="T21" fmla="*/ 5 h 17"/>
                    <a:gd name="T22" fmla="*/ 5 w 17"/>
                    <a:gd name="T23" fmla="*/ 5 h 17"/>
                    <a:gd name="T24" fmla="*/ 2 w 17"/>
                    <a:gd name="T25" fmla="*/ 5 h 17"/>
                    <a:gd name="T26" fmla="*/ 0 w 17"/>
                    <a:gd name="T27" fmla="*/ 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
                    <a:gd name="T43" fmla="*/ 0 h 17"/>
                    <a:gd name="T44" fmla="*/ 17 w 17"/>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 h="17">
                      <a:moveTo>
                        <a:pt x="0" y="10"/>
                      </a:moveTo>
                      <a:lnTo>
                        <a:pt x="0" y="16"/>
                      </a:lnTo>
                      <a:lnTo>
                        <a:pt x="2" y="16"/>
                      </a:lnTo>
                      <a:lnTo>
                        <a:pt x="5" y="10"/>
                      </a:lnTo>
                      <a:lnTo>
                        <a:pt x="8" y="10"/>
                      </a:lnTo>
                      <a:lnTo>
                        <a:pt x="14" y="10"/>
                      </a:lnTo>
                      <a:lnTo>
                        <a:pt x="16" y="10"/>
                      </a:lnTo>
                      <a:lnTo>
                        <a:pt x="12" y="5"/>
                      </a:lnTo>
                      <a:lnTo>
                        <a:pt x="9" y="5"/>
                      </a:lnTo>
                      <a:lnTo>
                        <a:pt x="9" y="0"/>
                      </a:lnTo>
                      <a:lnTo>
                        <a:pt x="6" y="5"/>
                      </a:lnTo>
                      <a:lnTo>
                        <a:pt x="5" y="5"/>
                      </a:lnTo>
                      <a:lnTo>
                        <a:pt x="2" y="5"/>
                      </a:lnTo>
                      <a:lnTo>
                        <a:pt x="0" y="10"/>
                      </a:lnTo>
                    </a:path>
                  </a:pathLst>
                </a:custGeom>
                <a:solidFill>
                  <a:srgbClr val="201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3" name="Freeform 368"/>
                <p:cNvSpPr>
                  <a:spLocks/>
                </p:cNvSpPr>
                <p:nvPr/>
              </p:nvSpPr>
              <p:spPr bwMode="auto">
                <a:xfrm>
                  <a:off x="835" y="2304"/>
                  <a:ext cx="18" cy="17"/>
                </a:xfrm>
                <a:custGeom>
                  <a:avLst/>
                  <a:gdLst>
                    <a:gd name="T0" fmla="*/ 0 w 18"/>
                    <a:gd name="T1" fmla="*/ 4 h 17"/>
                    <a:gd name="T2" fmla="*/ 3 w 18"/>
                    <a:gd name="T3" fmla="*/ 0 h 17"/>
                    <a:gd name="T4" fmla="*/ 6 w 18"/>
                    <a:gd name="T5" fmla="*/ 4 h 17"/>
                    <a:gd name="T6" fmla="*/ 10 w 18"/>
                    <a:gd name="T7" fmla="*/ 4 h 17"/>
                    <a:gd name="T8" fmla="*/ 13 w 18"/>
                    <a:gd name="T9" fmla="*/ 4 h 17"/>
                    <a:gd name="T10" fmla="*/ 13 w 18"/>
                    <a:gd name="T11" fmla="*/ 8 h 17"/>
                    <a:gd name="T12" fmla="*/ 17 w 18"/>
                    <a:gd name="T13" fmla="*/ 4 h 17"/>
                    <a:gd name="T14" fmla="*/ 17 w 18"/>
                    <a:gd name="T15" fmla="*/ 12 h 17"/>
                    <a:gd name="T16" fmla="*/ 17 w 18"/>
                    <a:gd name="T17" fmla="*/ 16 h 17"/>
                    <a:gd name="T18" fmla="*/ 17 w 18"/>
                    <a:gd name="T19" fmla="*/ 12 h 17"/>
                    <a:gd name="T20" fmla="*/ 13 w 18"/>
                    <a:gd name="T21" fmla="*/ 12 h 17"/>
                    <a:gd name="T22" fmla="*/ 10 w 18"/>
                    <a:gd name="T23" fmla="*/ 8 h 17"/>
                    <a:gd name="T24" fmla="*/ 6 w 18"/>
                    <a:gd name="T25" fmla="*/ 8 h 17"/>
                    <a:gd name="T26" fmla="*/ 3 w 18"/>
                    <a:gd name="T27" fmla="*/ 12 h 17"/>
                    <a:gd name="T28" fmla="*/ 0 w 18"/>
                    <a:gd name="T29" fmla="*/ 4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
                    <a:gd name="T46" fmla="*/ 0 h 17"/>
                    <a:gd name="T47" fmla="*/ 18 w 1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 h="17">
                      <a:moveTo>
                        <a:pt x="0" y="4"/>
                      </a:moveTo>
                      <a:lnTo>
                        <a:pt x="3" y="0"/>
                      </a:lnTo>
                      <a:lnTo>
                        <a:pt x="6" y="4"/>
                      </a:lnTo>
                      <a:lnTo>
                        <a:pt x="10" y="4"/>
                      </a:lnTo>
                      <a:lnTo>
                        <a:pt x="13" y="4"/>
                      </a:lnTo>
                      <a:lnTo>
                        <a:pt x="13" y="8"/>
                      </a:lnTo>
                      <a:lnTo>
                        <a:pt x="17" y="4"/>
                      </a:lnTo>
                      <a:lnTo>
                        <a:pt x="17" y="12"/>
                      </a:lnTo>
                      <a:lnTo>
                        <a:pt x="17" y="16"/>
                      </a:lnTo>
                      <a:lnTo>
                        <a:pt x="17" y="12"/>
                      </a:lnTo>
                      <a:lnTo>
                        <a:pt x="13" y="12"/>
                      </a:lnTo>
                      <a:lnTo>
                        <a:pt x="10" y="8"/>
                      </a:lnTo>
                      <a:lnTo>
                        <a:pt x="6" y="8"/>
                      </a:lnTo>
                      <a:lnTo>
                        <a:pt x="3" y="12"/>
                      </a:lnTo>
                      <a:lnTo>
                        <a:pt x="0" y="4"/>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4" name="Freeform 369"/>
                <p:cNvSpPr>
                  <a:spLocks/>
                </p:cNvSpPr>
                <p:nvPr/>
              </p:nvSpPr>
              <p:spPr bwMode="auto">
                <a:xfrm>
                  <a:off x="836" y="2307"/>
                  <a:ext cx="17" cy="17"/>
                </a:xfrm>
                <a:custGeom>
                  <a:avLst/>
                  <a:gdLst>
                    <a:gd name="T0" fmla="*/ 0 w 17"/>
                    <a:gd name="T1" fmla="*/ 16 h 17"/>
                    <a:gd name="T2" fmla="*/ 16 w 17"/>
                    <a:gd name="T3" fmla="*/ 0 h 17"/>
                    <a:gd name="T4" fmla="*/ 16 w 17"/>
                    <a:gd name="T5" fmla="*/ 16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6" y="0"/>
                      </a:lnTo>
                      <a:lnTo>
                        <a:pt x="16" y="16"/>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5" name="Freeform 370"/>
                <p:cNvSpPr>
                  <a:spLocks/>
                </p:cNvSpPr>
                <p:nvPr/>
              </p:nvSpPr>
              <p:spPr bwMode="auto">
                <a:xfrm>
                  <a:off x="832" y="2296"/>
                  <a:ext cx="18" cy="1"/>
                </a:xfrm>
                <a:custGeom>
                  <a:avLst/>
                  <a:gdLst>
                    <a:gd name="T0" fmla="*/ 0 w 18"/>
                    <a:gd name="T1" fmla="*/ 0 h 1"/>
                    <a:gd name="T2" fmla="*/ 11 w 18"/>
                    <a:gd name="T3" fmla="*/ 0 h 1"/>
                    <a:gd name="T4" fmla="*/ 17 w 18"/>
                    <a:gd name="T5" fmla="*/ 0 h 1"/>
                    <a:gd name="T6" fmla="*/ 11 w 18"/>
                    <a:gd name="T7" fmla="*/ 0 h 1"/>
                    <a:gd name="T8" fmla="*/ 0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0" y="0"/>
                      </a:moveTo>
                      <a:lnTo>
                        <a:pt x="11" y="0"/>
                      </a:lnTo>
                      <a:lnTo>
                        <a:pt x="17" y="0"/>
                      </a:lnTo>
                      <a:lnTo>
                        <a:pt x="11"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6" name="Freeform 371"/>
                <p:cNvSpPr>
                  <a:spLocks/>
                </p:cNvSpPr>
                <p:nvPr/>
              </p:nvSpPr>
              <p:spPr bwMode="auto">
                <a:xfrm>
                  <a:off x="837" y="2295"/>
                  <a:ext cx="18" cy="17"/>
                </a:xfrm>
                <a:custGeom>
                  <a:avLst/>
                  <a:gdLst>
                    <a:gd name="T0" fmla="*/ 17 w 18"/>
                    <a:gd name="T1" fmla="*/ 0 h 17"/>
                    <a:gd name="T2" fmla="*/ 17 w 18"/>
                    <a:gd name="T3" fmla="*/ 0 h 17"/>
                    <a:gd name="T4" fmla="*/ 17 w 18"/>
                    <a:gd name="T5" fmla="*/ 16 h 17"/>
                    <a:gd name="T6" fmla="*/ 0 w 18"/>
                    <a:gd name="T7" fmla="*/ 16 h 17"/>
                    <a:gd name="T8" fmla="*/ 17 w 18"/>
                    <a:gd name="T9" fmla="*/ 16 h 17"/>
                    <a:gd name="T10" fmla="*/ 17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17" y="0"/>
                      </a:moveTo>
                      <a:lnTo>
                        <a:pt x="17" y="0"/>
                      </a:lnTo>
                      <a:lnTo>
                        <a:pt x="17" y="16"/>
                      </a:lnTo>
                      <a:lnTo>
                        <a:pt x="0" y="16"/>
                      </a:lnTo>
                      <a:lnTo>
                        <a:pt x="17"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67" name="Freeform 372"/>
                <p:cNvSpPr>
                  <a:spLocks/>
                </p:cNvSpPr>
                <p:nvPr/>
              </p:nvSpPr>
              <p:spPr bwMode="auto">
                <a:xfrm>
                  <a:off x="844" y="2285"/>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FFC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168" name="Group 373"/>
                <p:cNvGrpSpPr>
                  <a:grpSpLocks/>
                </p:cNvGrpSpPr>
                <p:nvPr/>
              </p:nvGrpSpPr>
              <p:grpSpPr bwMode="auto">
                <a:xfrm>
                  <a:off x="865" y="2281"/>
                  <a:ext cx="18" cy="19"/>
                  <a:chOff x="865" y="2281"/>
                  <a:chExt cx="18" cy="19"/>
                </a:xfrm>
              </p:grpSpPr>
              <p:sp>
                <p:nvSpPr>
                  <p:cNvPr id="3172" name="Freeform 374"/>
                  <p:cNvSpPr>
                    <a:spLocks/>
                  </p:cNvSpPr>
                  <p:nvPr/>
                </p:nvSpPr>
                <p:spPr bwMode="auto">
                  <a:xfrm>
                    <a:off x="866" y="2283"/>
                    <a:ext cx="17" cy="17"/>
                  </a:xfrm>
                  <a:custGeom>
                    <a:avLst/>
                    <a:gdLst>
                      <a:gd name="T0" fmla="*/ 0 w 17"/>
                      <a:gd name="T1" fmla="*/ 2 h 17"/>
                      <a:gd name="T2" fmla="*/ 4 w 17"/>
                      <a:gd name="T3" fmla="*/ 1 h 17"/>
                      <a:gd name="T4" fmla="*/ 12 w 17"/>
                      <a:gd name="T5" fmla="*/ 1 h 17"/>
                      <a:gd name="T6" fmla="*/ 12 w 17"/>
                      <a:gd name="T7" fmla="*/ 4 h 17"/>
                      <a:gd name="T8" fmla="*/ 16 w 17"/>
                      <a:gd name="T9" fmla="*/ 8 h 17"/>
                      <a:gd name="T10" fmla="*/ 12 w 17"/>
                      <a:gd name="T11" fmla="*/ 11 h 17"/>
                      <a:gd name="T12" fmla="*/ 12 w 17"/>
                      <a:gd name="T13" fmla="*/ 13 h 17"/>
                      <a:gd name="T14" fmla="*/ 12 w 17"/>
                      <a:gd name="T15" fmla="*/ 8 h 17"/>
                      <a:gd name="T16" fmla="*/ 4 w 17"/>
                      <a:gd name="T17" fmla="*/ 8 h 17"/>
                      <a:gd name="T18" fmla="*/ 0 w 17"/>
                      <a:gd name="T19" fmla="*/ 5 h 17"/>
                      <a:gd name="T20" fmla="*/ 4 w 17"/>
                      <a:gd name="T21" fmla="*/ 8 h 17"/>
                      <a:gd name="T22" fmla="*/ 12 w 17"/>
                      <a:gd name="T23" fmla="*/ 11 h 17"/>
                      <a:gd name="T24" fmla="*/ 12 w 17"/>
                      <a:gd name="T25" fmla="*/ 13 h 17"/>
                      <a:gd name="T26" fmla="*/ 8 w 17"/>
                      <a:gd name="T27" fmla="*/ 16 h 17"/>
                      <a:gd name="T28" fmla="*/ 4 w 17"/>
                      <a:gd name="T29" fmla="*/ 16 h 17"/>
                      <a:gd name="T30" fmla="*/ 12 w 17"/>
                      <a:gd name="T31" fmla="*/ 16 h 17"/>
                      <a:gd name="T32" fmla="*/ 16 w 17"/>
                      <a:gd name="T33" fmla="*/ 13 h 17"/>
                      <a:gd name="T34" fmla="*/ 16 w 17"/>
                      <a:gd name="T35" fmla="*/ 8 h 17"/>
                      <a:gd name="T36" fmla="*/ 16 w 17"/>
                      <a:gd name="T37" fmla="*/ 2 h 17"/>
                      <a:gd name="T38" fmla="*/ 12 w 17"/>
                      <a:gd name="T39" fmla="*/ 1 h 17"/>
                      <a:gd name="T40" fmla="*/ 8 w 17"/>
                      <a:gd name="T41" fmla="*/ 0 h 17"/>
                      <a:gd name="T42" fmla="*/ 4 w 17"/>
                      <a:gd name="T43" fmla="*/ 0 h 17"/>
                      <a:gd name="T44" fmla="*/ 0 w 17"/>
                      <a:gd name="T45" fmla="*/ 2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17"/>
                      <a:gd name="T71" fmla="*/ 17 w 17"/>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17">
                        <a:moveTo>
                          <a:pt x="0" y="2"/>
                        </a:moveTo>
                        <a:lnTo>
                          <a:pt x="4" y="1"/>
                        </a:lnTo>
                        <a:lnTo>
                          <a:pt x="12" y="1"/>
                        </a:lnTo>
                        <a:lnTo>
                          <a:pt x="12" y="4"/>
                        </a:lnTo>
                        <a:lnTo>
                          <a:pt x="16" y="8"/>
                        </a:lnTo>
                        <a:lnTo>
                          <a:pt x="12" y="11"/>
                        </a:lnTo>
                        <a:lnTo>
                          <a:pt x="12" y="13"/>
                        </a:lnTo>
                        <a:lnTo>
                          <a:pt x="12" y="8"/>
                        </a:lnTo>
                        <a:lnTo>
                          <a:pt x="4" y="8"/>
                        </a:lnTo>
                        <a:lnTo>
                          <a:pt x="0" y="5"/>
                        </a:lnTo>
                        <a:lnTo>
                          <a:pt x="4" y="8"/>
                        </a:lnTo>
                        <a:lnTo>
                          <a:pt x="12" y="11"/>
                        </a:lnTo>
                        <a:lnTo>
                          <a:pt x="12" y="13"/>
                        </a:lnTo>
                        <a:lnTo>
                          <a:pt x="8" y="16"/>
                        </a:lnTo>
                        <a:lnTo>
                          <a:pt x="4" y="16"/>
                        </a:lnTo>
                        <a:lnTo>
                          <a:pt x="12" y="16"/>
                        </a:lnTo>
                        <a:lnTo>
                          <a:pt x="16" y="13"/>
                        </a:lnTo>
                        <a:lnTo>
                          <a:pt x="16" y="8"/>
                        </a:lnTo>
                        <a:lnTo>
                          <a:pt x="16" y="2"/>
                        </a:lnTo>
                        <a:lnTo>
                          <a:pt x="12" y="1"/>
                        </a:lnTo>
                        <a:lnTo>
                          <a:pt x="8" y="0"/>
                        </a:lnTo>
                        <a:lnTo>
                          <a:pt x="4" y="0"/>
                        </a:lnTo>
                        <a:lnTo>
                          <a:pt x="0" y="2"/>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73" name="Freeform 375"/>
                  <p:cNvSpPr>
                    <a:spLocks/>
                  </p:cNvSpPr>
                  <p:nvPr/>
                </p:nvSpPr>
                <p:spPr bwMode="auto">
                  <a:xfrm>
                    <a:off x="865" y="2281"/>
                    <a:ext cx="18" cy="17"/>
                  </a:xfrm>
                  <a:custGeom>
                    <a:avLst/>
                    <a:gdLst>
                      <a:gd name="T0" fmla="*/ 0 w 18"/>
                      <a:gd name="T1" fmla="*/ 3 h 17"/>
                      <a:gd name="T2" fmla="*/ 2 w 18"/>
                      <a:gd name="T3" fmla="*/ 1 h 17"/>
                      <a:gd name="T4" fmla="*/ 6 w 18"/>
                      <a:gd name="T5" fmla="*/ 0 h 17"/>
                      <a:gd name="T6" fmla="*/ 12 w 18"/>
                      <a:gd name="T7" fmla="*/ 1 h 17"/>
                      <a:gd name="T8" fmla="*/ 14 w 18"/>
                      <a:gd name="T9" fmla="*/ 2 h 17"/>
                      <a:gd name="T10" fmla="*/ 14 w 18"/>
                      <a:gd name="T11" fmla="*/ 4 h 17"/>
                      <a:gd name="T12" fmla="*/ 14 w 18"/>
                      <a:gd name="T13" fmla="*/ 6 h 17"/>
                      <a:gd name="T14" fmla="*/ 14 w 18"/>
                      <a:gd name="T15" fmla="*/ 8 h 17"/>
                      <a:gd name="T16" fmla="*/ 14 w 18"/>
                      <a:gd name="T17" fmla="*/ 10 h 17"/>
                      <a:gd name="T18" fmla="*/ 14 w 18"/>
                      <a:gd name="T19" fmla="*/ 12 h 17"/>
                      <a:gd name="T20" fmla="*/ 10 w 18"/>
                      <a:gd name="T21" fmla="*/ 14 h 17"/>
                      <a:gd name="T22" fmla="*/ 8 w 18"/>
                      <a:gd name="T23" fmla="*/ 14 h 17"/>
                      <a:gd name="T24" fmla="*/ 4 w 18"/>
                      <a:gd name="T25" fmla="*/ 14 h 17"/>
                      <a:gd name="T26" fmla="*/ 8 w 18"/>
                      <a:gd name="T27" fmla="*/ 16 h 17"/>
                      <a:gd name="T28" fmla="*/ 12 w 18"/>
                      <a:gd name="T29" fmla="*/ 14 h 17"/>
                      <a:gd name="T30" fmla="*/ 14 w 18"/>
                      <a:gd name="T31" fmla="*/ 12 h 17"/>
                      <a:gd name="T32" fmla="*/ 14 w 18"/>
                      <a:gd name="T33" fmla="*/ 9 h 17"/>
                      <a:gd name="T34" fmla="*/ 17 w 18"/>
                      <a:gd name="T35" fmla="*/ 5 h 17"/>
                      <a:gd name="T36" fmla="*/ 17 w 18"/>
                      <a:gd name="T37" fmla="*/ 4 h 17"/>
                      <a:gd name="T38" fmla="*/ 14 w 18"/>
                      <a:gd name="T39" fmla="*/ 1 h 17"/>
                      <a:gd name="T40" fmla="*/ 14 w 18"/>
                      <a:gd name="T41" fmla="*/ 0 h 17"/>
                      <a:gd name="T42" fmla="*/ 8 w 18"/>
                      <a:gd name="T43" fmla="*/ 0 h 17"/>
                      <a:gd name="T44" fmla="*/ 2 w 18"/>
                      <a:gd name="T45" fmla="*/ 0 h 17"/>
                      <a:gd name="T46" fmla="*/ 0 w 18"/>
                      <a:gd name="T47" fmla="*/ 1 h 17"/>
                      <a:gd name="T48" fmla="*/ 0 w 18"/>
                      <a:gd name="T49" fmla="*/ 3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17"/>
                      <a:gd name="T77" fmla="*/ 18 w 1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17">
                        <a:moveTo>
                          <a:pt x="0" y="3"/>
                        </a:moveTo>
                        <a:lnTo>
                          <a:pt x="2" y="1"/>
                        </a:lnTo>
                        <a:lnTo>
                          <a:pt x="6" y="0"/>
                        </a:lnTo>
                        <a:lnTo>
                          <a:pt x="12" y="1"/>
                        </a:lnTo>
                        <a:lnTo>
                          <a:pt x="14" y="2"/>
                        </a:lnTo>
                        <a:lnTo>
                          <a:pt x="14" y="4"/>
                        </a:lnTo>
                        <a:lnTo>
                          <a:pt x="14" y="6"/>
                        </a:lnTo>
                        <a:lnTo>
                          <a:pt x="14" y="8"/>
                        </a:lnTo>
                        <a:lnTo>
                          <a:pt x="14" y="10"/>
                        </a:lnTo>
                        <a:lnTo>
                          <a:pt x="14" y="12"/>
                        </a:lnTo>
                        <a:lnTo>
                          <a:pt x="10" y="14"/>
                        </a:lnTo>
                        <a:lnTo>
                          <a:pt x="8" y="14"/>
                        </a:lnTo>
                        <a:lnTo>
                          <a:pt x="4" y="14"/>
                        </a:lnTo>
                        <a:lnTo>
                          <a:pt x="8" y="16"/>
                        </a:lnTo>
                        <a:lnTo>
                          <a:pt x="12" y="14"/>
                        </a:lnTo>
                        <a:lnTo>
                          <a:pt x="14" y="12"/>
                        </a:lnTo>
                        <a:lnTo>
                          <a:pt x="14" y="9"/>
                        </a:lnTo>
                        <a:lnTo>
                          <a:pt x="17" y="5"/>
                        </a:lnTo>
                        <a:lnTo>
                          <a:pt x="17" y="4"/>
                        </a:lnTo>
                        <a:lnTo>
                          <a:pt x="14" y="1"/>
                        </a:lnTo>
                        <a:lnTo>
                          <a:pt x="14" y="0"/>
                        </a:lnTo>
                        <a:lnTo>
                          <a:pt x="8" y="0"/>
                        </a:lnTo>
                        <a:lnTo>
                          <a:pt x="2" y="0"/>
                        </a:lnTo>
                        <a:lnTo>
                          <a:pt x="0" y="1"/>
                        </a:lnTo>
                        <a:lnTo>
                          <a:pt x="0" y="3"/>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169" name="Freeform 376"/>
                <p:cNvSpPr>
                  <a:spLocks/>
                </p:cNvSpPr>
                <p:nvPr/>
              </p:nvSpPr>
              <p:spPr bwMode="auto">
                <a:xfrm>
                  <a:off x="832" y="2252"/>
                  <a:ext cx="69" cy="60"/>
                </a:xfrm>
                <a:custGeom>
                  <a:avLst/>
                  <a:gdLst>
                    <a:gd name="T0" fmla="*/ 4 w 69"/>
                    <a:gd name="T1" fmla="*/ 23 h 60"/>
                    <a:gd name="T2" fmla="*/ 7 w 69"/>
                    <a:gd name="T3" fmla="*/ 21 h 60"/>
                    <a:gd name="T4" fmla="*/ 20 w 69"/>
                    <a:gd name="T5" fmla="*/ 24 h 60"/>
                    <a:gd name="T6" fmla="*/ 11 w 69"/>
                    <a:gd name="T7" fmla="*/ 19 h 60"/>
                    <a:gd name="T8" fmla="*/ 22 w 69"/>
                    <a:gd name="T9" fmla="*/ 24 h 60"/>
                    <a:gd name="T10" fmla="*/ 26 w 69"/>
                    <a:gd name="T11" fmla="*/ 28 h 60"/>
                    <a:gd name="T12" fmla="*/ 27 w 69"/>
                    <a:gd name="T13" fmla="*/ 28 h 60"/>
                    <a:gd name="T14" fmla="*/ 27 w 69"/>
                    <a:gd name="T15" fmla="*/ 29 h 60"/>
                    <a:gd name="T16" fmla="*/ 30 w 69"/>
                    <a:gd name="T17" fmla="*/ 30 h 60"/>
                    <a:gd name="T18" fmla="*/ 23 w 69"/>
                    <a:gd name="T19" fmla="*/ 32 h 60"/>
                    <a:gd name="T20" fmla="*/ 31 w 69"/>
                    <a:gd name="T21" fmla="*/ 32 h 60"/>
                    <a:gd name="T22" fmla="*/ 31 w 69"/>
                    <a:gd name="T23" fmla="*/ 34 h 60"/>
                    <a:gd name="T24" fmla="*/ 30 w 69"/>
                    <a:gd name="T25" fmla="*/ 36 h 60"/>
                    <a:gd name="T26" fmla="*/ 26 w 69"/>
                    <a:gd name="T27" fmla="*/ 38 h 60"/>
                    <a:gd name="T28" fmla="*/ 39 w 69"/>
                    <a:gd name="T29" fmla="*/ 37 h 60"/>
                    <a:gd name="T30" fmla="*/ 40 w 69"/>
                    <a:gd name="T31" fmla="*/ 39 h 60"/>
                    <a:gd name="T32" fmla="*/ 40 w 69"/>
                    <a:gd name="T33" fmla="*/ 42 h 60"/>
                    <a:gd name="T34" fmla="*/ 31 w 69"/>
                    <a:gd name="T35" fmla="*/ 44 h 60"/>
                    <a:gd name="T36" fmla="*/ 41 w 69"/>
                    <a:gd name="T37" fmla="*/ 44 h 60"/>
                    <a:gd name="T38" fmla="*/ 35 w 69"/>
                    <a:gd name="T39" fmla="*/ 47 h 60"/>
                    <a:gd name="T40" fmla="*/ 36 w 69"/>
                    <a:gd name="T41" fmla="*/ 49 h 60"/>
                    <a:gd name="T42" fmla="*/ 39 w 69"/>
                    <a:gd name="T43" fmla="*/ 51 h 60"/>
                    <a:gd name="T44" fmla="*/ 32 w 69"/>
                    <a:gd name="T45" fmla="*/ 54 h 60"/>
                    <a:gd name="T46" fmla="*/ 43 w 69"/>
                    <a:gd name="T47" fmla="*/ 53 h 60"/>
                    <a:gd name="T48" fmla="*/ 41 w 69"/>
                    <a:gd name="T49" fmla="*/ 54 h 60"/>
                    <a:gd name="T50" fmla="*/ 42 w 69"/>
                    <a:gd name="T51" fmla="*/ 55 h 60"/>
                    <a:gd name="T52" fmla="*/ 44 w 69"/>
                    <a:gd name="T53" fmla="*/ 57 h 60"/>
                    <a:gd name="T54" fmla="*/ 46 w 69"/>
                    <a:gd name="T55" fmla="*/ 57 h 60"/>
                    <a:gd name="T56" fmla="*/ 51 w 69"/>
                    <a:gd name="T57" fmla="*/ 54 h 60"/>
                    <a:gd name="T58" fmla="*/ 58 w 69"/>
                    <a:gd name="T59" fmla="*/ 54 h 60"/>
                    <a:gd name="T60" fmla="*/ 54 w 69"/>
                    <a:gd name="T61" fmla="*/ 51 h 60"/>
                    <a:gd name="T62" fmla="*/ 58 w 69"/>
                    <a:gd name="T63" fmla="*/ 45 h 60"/>
                    <a:gd name="T64" fmla="*/ 68 w 69"/>
                    <a:gd name="T65" fmla="*/ 30 h 60"/>
                    <a:gd name="T66" fmla="*/ 65 w 69"/>
                    <a:gd name="T67" fmla="*/ 15 h 60"/>
                    <a:gd name="T68" fmla="*/ 60 w 69"/>
                    <a:gd name="T69" fmla="*/ 9 h 60"/>
                    <a:gd name="T70" fmla="*/ 51 w 69"/>
                    <a:gd name="T71" fmla="*/ 1 h 60"/>
                    <a:gd name="T72" fmla="*/ 35 w 69"/>
                    <a:gd name="T73" fmla="*/ 0 h 60"/>
                    <a:gd name="T74" fmla="*/ 17 w 69"/>
                    <a:gd name="T75" fmla="*/ 1 h 60"/>
                    <a:gd name="T76" fmla="*/ 6 w 69"/>
                    <a:gd name="T77" fmla="*/ 7 h 60"/>
                    <a:gd name="T78" fmla="*/ 0 w 69"/>
                    <a:gd name="T79" fmla="*/ 16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
                    <a:gd name="T121" fmla="*/ 0 h 60"/>
                    <a:gd name="T122" fmla="*/ 69 w 69"/>
                    <a:gd name="T123" fmla="*/ 60 h 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 h="60">
                      <a:moveTo>
                        <a:pt x="0" y="16"/>
                      </a:moveTo>
                      <a:lnTo>
                        <a:pt x="4" y="23"/>
                      </a:lnTo>
                      <a:lnTo>
                        <a:pt x="11" y="24"/>
                      </a:lnTo>
                      <a:lnTo>
                        <a:pt x="7" y="21"/>
                      </a:lnTo>
                      <a:lnTo>
                        <a:pt x="13" y="23"/>
                      </a:lnTo>
                      <a:lnTo>
                        <a:pt x="20" y="24"/>
                      </a:lnTo>
                      <a:lnTo>
                        <a:pt x="13" y="21"/>
                      </a:lnTo>
                      <a:lnTo>
                        <a:pt x="11" y="19"/>
                      </a:lnTo>
                      <a:lnTo>
                        <a:pt x="18" y="23"/>
                      </a:lnTo>
                      <a:lnTo>
                        <a:pt x="22" y="24"/>
                      </a:lnTo>
                      <a:lnTo>
                        <a:pt x="28" y="24"/>
                      </a:lnTo>
                      <a:lnTo>
                        <a:pt x="26" y="28"/>
                      </a:lnTo>
                      <a:lnTo>
                        <a:pt x="23" y="28"/>
                      </a:lnTo>
                      <a:lnTo>
                        <a:pt x="27" y="28"/>
                      </a:lnTo>
                      <a:lnTo>
                        <a:pt x="30" y="28"/>
                      </a:lnTo>
                      <a:lnTo>
                        <a:pt x="27" y="29"/>
                      </a:lnTo>
                      <a:lnTo>
                        <a:pt x="23" y="30"/>
                      </a:lnTo>
                      <a:lnTo>
                        <a:pt x="30" y="30"/>
                      </a:lnTo>
                      <a:lnTo>
                        <a:pt x="26" y="31"/>
                      </a:lnTo>
                      <a:lnTo>
                        <a:pt x="23" y="32"/>
                      </a:lnTo>
                      <a:lnTo>
                        <a:pt x="27" y="32"/>
                      </a:lnTo>
                      <a:lnTo>
                        <a:pt x="31" y="32"/>
                      </a:lnTo>
                      <a:lnTo>
                        <a:pt x="25" y="35"/>
                      </a:lnTo>
                      <a:lnTo>
                        <a:pt x="31" y="34"/>
                      </a:lnTo>
                      <a:lnTo>
                        <a:pt x="32" y="34"/>
                      </a:lnTo>
                      <a:lnTo>
                        <a:pt x="30" y="36"/>
                      </a:lnTo>
                      <a:lnTo>
                        <a:pt x="28" y="37"/>
                      </a:lnTo>
                      <a:lnTo>
                        <a:pt x="26" y="38"/>
                      </a:lnTo>
                      <a:lnTo>
                        <a:pt x="32" y="38"/>
                      </a:lnTo>
                      <a:lnTo>
                        <a:pt x="39" y="37"/>
                      </a:lnTo>
                      <a:lnTo>
                        <a:pt x="41" y="36"/>
                      </a:lnTo>
                      <a:lnTo>
                        <a:pt x="40" y="39"/>
                      </a:lnTo>
                      <a:lnTo>
                        <a:pt x="42" y="39"/>
                      </a:lnTo>
                      <a:lnTo>
                        <a:pt x="40" y="42"/>
                      </a:lnTo>
                      <a:lnTo>
                        <a:pt x="37" y="43"/>
                      </a:lnTo>
                      <a:lnTo>
                        <a:pt x="31" y="44"/>
                      </a:lnTo>
                      <a:lnTo>
                        <a:pt x="36" y="44"/>
                      </a:lnTo>
                      <a:lnTo>
                        <a:pt x="41" y="44"/>
                      </a:lnTo>
                      <a:lnTo>
                        <a:pt x="38" y="46"/>
                      </a:lnTo>
                      <a:lnTo>
                        <a:pt x="35" y="47"/>
                      </a:lnTo>
                      <a:lnTo>
                        <a:pt x="29" y="48"/>
                      </a:lnTo>
                      <a:lnTo>
                        <a:pt x="36" y="49"/>
                      </a:lnTo>
                      <a:lnTo>
                        <a:pt x="40" y="48"/>
                      </a:lnTo>
                      <a:lnTo>
                        <a:pt x="39" y="51"/>
                      </a:lnTo>
                      <a:lnTo>
                        <a:pt x="37" y="53"/>
                      </a:lnTo>
                      <a:lnTo>
                        <a:pt x="32" y="54"/>
                      </a:lnTo>
                      <a:lnTo>
                        <a:pt x="38" y="54"/>
                      </a:lnTo>
                      <a:lnTo>
                        <a:pt x="43" y="53"/>
                      </a:lnTo>
                      <a:lnTo>
                        <a:pt x="45" y="51"/>
                      </a:lnTo>
                      <a:lnTo>
                        <a:pt x="41" y="54"/>
                      </a:lnTo>
                      <a:lnTo>
                        <a:pt x="37" y="55"/>
                      </a:lnTo>
                      <a:lnTo>
                        <a:pt x="42" y="55"/>
                      </a:lnTo>
                      <a:lnTo>
                        <a:pt x="46" y="54"/>
                      </a:lnTo>
                      <a:lnTo>
                        <a:pt x="44" y="57"/>
                      </a:lnTo>
                      <a:lnTo>
                        <a:pt x="42" y="59"/>
                      </a:lnTo>
                      <a:lnTo>
                        <a:pt x="46" y="57"/>
                      </a:lnTo>
                      <a:lnTo>
                        <a:pt x="50" y="54"/>
                      </a:lnTo>
                      <a:lnTo>
                        <a:pt x="51" y="54"/>
                      </a:lnTo>
                      <a:lnTo>
                        <a:pt x="54" y="55"/>
                      </a:lnTo>
                      <a:lnTo>
                        <a:pt x="58" y="54"/>
                      </a:lnTo>
                      <a:lnTo>
                        <a:pt x="54" y="54"/>
                      </a:lnTo>
                      <a:lnTo>
                        <a:pt x="54" y="51"/>
                      </a:lnTo>
                      <a:lnTo>
                        <a:pt x="54" y="48"/>
                      </a:lnTo>
                      <a:lnTo>
                        <a:pt x="58" y="45"/>
                      </a:lnTo>
                      <a:lnTo>
                        <a:pt x="63" y="40"/>
                      </a:lnTo>
                      <a:lnTo>
                        <a:pt x="68" y="30"/>
                      </a:lnTo>
                      <a:lnTo>
                        <a:pt x="66" y="21"/>
                      </a:lnTo>
                      <a:lnTo>
                        <a:pt x="65" y="15"/>
                      </a:lnTo>
                      <a:lnTo>
                        <a:pt x="60" y="11"/>
                      </a:lnTo>
                      <a:lnTo>
                        <a:pt x="60" y="9"/>
                      </a:lnTo>
                      <a:lnTo>
                        <a:pt x="57" y="4"/>
                      </a:lnTo>
                      <a:lnTo>
                        <a:pt x="51" y="1"/>
                      </a:lnTo>
                      <a:lnTo>
                        <a:pt x="43" y="0"/>
                      </a:lnTo>
                      <a:lnTo>
                        <a:pt x="35" y="0"/>
                      </a:lnTo>
                      <a:lnTo>
                        <a:pt x="25" y="0"/>
                      </a:lnTo>
                      <a:lnTo>
                        <a:pt x="17" y="1"/>
                      </a:lnTo>
                      <a:lnTo>
                        <a:pt x="10" y="4"/>
                      </a:lnTo>
                      <a:lnTo>
                        <a:pt x="6" y="7"/>
                      </a:lnTo>
                      <a:lnTo>
                        <a:pt x="2" y="9"/>
                      </a:lnTo>
                      <a:lnTo>
                        <a:pt x="0" y="16"/>
                      </a:lnTo>
                    </a:path>
                  </a:pathLst>
                </a:custGeom>
                <a:solidFill>
                  <a:srgbClr val="201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70" name="Freeform 377"/>
                <p:cNvSpPr>
                  <a:spLocks/>
                </p:cNvSpPr>
                <p:nvPr/>
              </p:nvSpPr>
              <p:spPr bwMode="auto">
                <a:xfrm>
                  <a:off x="832" y="2253"/>
                  <a:ext cx="67" cy="57"/>
                </a:xfrm>
                <a:custGeom>
                  <a:avLst/>
                  <a:gdLst>
                    <a:gd name="T0" fmla="*/ 32 w 67"/>
                    <a:gd name="T1" fmla="*/ 25 h 57"/>
                    <a:gd name="T2" fmla="*/ 33 w 67"/>
                    <a:gd name="T3" fmla="*/ 27 h 57"/>
                    <a:gd name="T4" fmla="*/ 34 w 67"/>
                    <a:gd name="T5" fmla="*/ 29 h 57"/>
                    <a:gd name="T6" fmla="*/ 36 w 67"/>
                    <a:gd name="T7" fmla="*/ 31 h 57"/>
                    <a:gd name="T8" fmla="*/ 40 w 67"/>
                    <a:gd name="T9" fmla="*/ 33 h 57"/>
                    <a:gd name="T10" fmla="*/ 42 w 67"/>
                    <a:gd name="T11" fmla="*/ 36 h 57"/>
                    <a:gd name="T12" fmla="*/ 45 w 67"/>
                    <a:gd name="T13" fmla="*/ 40 h 57"/>
                    <a:gd name="T14" fmla="*/ 41 w 67"/>
                    <a:gd name="T15" fmla="*/ 43 h 57"/>
                    <a:gd name="T16" fmla="*/ 35 w 67"/>
                    <a:gd name="T17" fmla="*/ 47 h 57"/>
                    <a:gd name="T18" fmla="*/ 40 w 67"/>
                    <a:gd name="T19" fmla="*/ 46 h 57"/>
                    <a:gd name="T20" fmla="*/ 38 w 67"/>
                    <a:gd name="T21" fmla="*/ 52 h 57"/>
                    <a:gd name="T22" fmla="*/ 46 w 67"/>
                    <a:gd name="T23" fmla="*/ 50 h 57"/>
                    <a:gd name="T24" fmla="*/ 42 w 67"/>
                    <a:gd name="T25" fmla="*/ 54 h 57"/>
                    <a:gd name="T26" fmla="*/ 45 w 67"/>
                    <a:gd name="T27" fmla="*/ 56 h 57"/>
                    <a:gd name="T28" fmla="*/ 53 w 67"/>
                    <a:gd name="T29" fmla="*/ 54 h 57"/>
                    <a:gd name="T30" fmla="*/ 53 w 67"/>
                    <a:gd name="T31" fmla="*/ 47 h 57"/>
                    <a:gd name="T32" fmla="*/ 62 w 67"/>
                    <a:gd name="T33" fmla="*/ 36 h 57"/>
                    <a:gd name="T34" fmla="*/ 64 w 67"/>
                    <a:gd name="T35" fmla="*/ 22 h 57"/>
                    <a:gd name="T36" fmla="*/ 59 w 67"/>
                    <a:gd name="T37" fmla="*/ 11 h 57"/>
                    <a:gd name="T38" fmla="*/ 58 w 67"/>
                    <a:gd name="T39" fmla="*/ 21 h 57"/>
                    <a:gd name="T40" fmla="*/ 58 w 67"/>
                    <a:gd name="T41" fmla="*/ 11 h 57"/>
                    <a:gd name="T42" fmla="*/ 52 w 67"/>
                    <a:gd name="T43" fmla="*/ 17 h 57"/>
                    <a:gd name="T44" fmla="*/ 58 w 67"/>
                    <a:gd name="T45" fmla="*/ 11 h 57"/>
                    <a:gd name="T46" fmla="*/ 51 w 67"/>
                    <a:gd name="T47" fmla="*/ 9 h 57"/>
                    <a:gd name="T48" fmla="*/ 57 w 67"/>
                    <a:gd name="T49" fmla="*/ 10 h 57"/>
                    <a:gd name="T50" fmla="*/ 52 w 67"/>
                    <a:gd name="T51" fmla="*/ 3 h 57"/>
                    <a:gd name="T52" fmla="*/ 39 w 67"/>
                    <a:gd name="T53" fmla="*/ 0 h 57"/>
                    <a:gd name="T54" fmla="*/ 24 w 67"/>
                    <a:gd name="T55" fmla="*/ 0 h 57"/>
                    <a:gd name="T56" fmla="*/ 9 w 67"/>
                    <a:gd name="T57" fmla="*/ 5 h 57"/>
                    <a:gd name="T58" fmla="*/ 1 w 67"/>
                    <a:gd name="T59" fmla="*/ 9 h 57"/>
                    <a:gd name="T60" fmla="*/ 1 w 67"/>
                    <a:gd name="T61" fmla="*/ 16 h 57"/>
                    <a:gd name="T62" fmla="*/ 3 w 67"/>
                    <a:gd name="T63" fmla="*/ 21 h 57"/>
                    <a:gd name="T64" fmla="*/ 4 w 67"/>
                    <a:gd name="T65" fmla="*/ 20 h 57"/>
                    <a:gd name="T66" fmla="*/ 6 w 67"/>
                    <a:gd name="T67" fmla="*/ 19 h 57"/>
                    <a:gd name="T68" fmla="*/ 8 w 67"/>
                    <a:gd name="T69" fmla="*/ 19 h 57"/>
                    <a:gd name="T70" fmla="*/ 8 w 67"/>
                    <a:gd name="T71" fmla="*/ 15 h 57"/>
                    <a:gd name="T72" fmla="*/ 17 w 67"/>
                    <a:gd name="T73" fmla="*/ 21 h 57"/>
                    <a:gd name="T74" fmla="*/ 29 w 67"/>
                    <a:gd name="T75" fmla="*/ 22 h 57"/>
                    <a:gd name="T76" fmla="*/ 27 w 67"/>
                    <a:gd name="T77" fmla="*/ 26 h 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
                    <a:gd name="T118" fmla="*/ 0 h 57"/>
                    <a:gd name="T119" fmla="*/ 67 w 67"/>
                    <a:gd name="T120" fmla="*/ 57 h 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 h="57">
                      <a:moveTo>
                        <a:pt x="27" y="26"/>
                      </a:moveTo>
                      <a:lnTo>
                        <a:pt x="32" y="25"/>
                      </a:lnTo>
                      <a:lnTo>
                        <a:pt x="29" y="28"/>
                      </a:lnTo>
                      <a:lnTo>
                        <a:pt x="33" y="27"/>
                      </a:lnTo>
                      <a:lnTo>
                        <a:pt x="29" y="31"/>
                      </a:lnTo>
                      <a:lnTo>
                        <a:pt x="34" y="29"/>
                      </a:lnTo>
                      <a:lnTo>
                        <a:pt x="29" y="33"/>
                      </a:lnTo>
                      <a:lnTo>
                        <a:pt x="36" y="31"/>
                      </a:lnTo>
                      <a:lnTo>
                        <a:pt x="32" y="35"/>
                      </a:lnTo>
                      <a:lnTo>
                        <a:pt x="40" y="33"/>
                      </a:lnTo>
                      <a:lnTo>
                        <a:pt x="45" y="33"/>
                      </a:lnTo>
                      <a:lnTo>
                        <a:pt x="42" y="36"/>
                      </a:lnTo>
                      <a:lnTo>
                        <a:pt x="45" y="37"/>
                      </a:lnTo>
                      <a:lnTo>
                        <a:pt x="45" y="40"/>
                      </a:lnTo>
                      <a:lnTo>
                        <a:pt x="38" y="43"/>
                      </a:lnTo>
                      <a:lnTo>
                        <a:pt x="41" y="43"/>
                      </a:lnTo>
                      <a:lnTo>
                        <a:pt x="38" y="45"/>
                      </a:lnTo>
                      <a:lnTo>
                        <a:pt x="35" y="47"/>
                      </a:lnTo>
                      <a:lnTo>
                        <a:pt x="39" y="46"/>
                      </a:lnTo>
                      <a:lnTo>
                        <a:pt x="40" y="46"/>
                      </a:lnTo>
                      <a:lnTo>
                        <a:pt x="40" y="50"/>
                      </a:lnTo>
                      <a:lnTo>
                        <a:pt x="38" y="52"/>
                      </a:lnTo>
                      <a:lnTo>
                        <a:pt x="42" y="51"/>
                      </a:lnTo>
                      <a:lnTo>
                        <a:pt x="46" y="50"/>
                      </a:lnTo>
                      <a:lnTo>
                        <a:pt x="45" y="52"/>
                      </a:lnTo>
                      <a:lnTo>
                        <a:pt x="42" y="54"/>
                      </a:lnTo>
                      <a:lnTo>
                        <a:pt x="47" y="52"/>
                      </a:lnTo>
                      <a:lnTo>
                        <a:pt x="45" y="56"/>
                      </a:lnTo>
                      <a:lnTo>
                        <a:pt x="48" y="53"/>
                      </a:lnTo>
                      <a:lnTo>
                        <a:pt x="53" y="54"/>
                      </a:lnTo>
                      <a:lnTo>
                        <a:pt x="52" y="51"/>
                      </a:lnTo>
                      <a:lnTo>
                        <a:pt x="53" y="47"/>
                      </a:lnTo>
                      <a:lnTo>
                        <a:pt x="57" y="44"/>
                      </a:lnTo>
                      <a:lnTo>
                        <a:pt x="62" y="36"/>
                      </a:lnTo>
                      <a:lnTo>
                        <a:pt x="66" y="29"/>
                      </a:lnTo>
                      <a:lnTo>
                        <a:pt x="64" y="22"/>
                      </a:lnTo>
                      <a:lnTo>
                        <a:pt x="63" y="15"/>
                      </a:lnTo>
                      <a:lnTo>
                        <a:pt x="59" y="11"/>
                      </a:lnTo>
                      <a:lnTo>
                        <a:pt x="60" y="15"/>
                      </a:lnTo>
                      <a:lnTo>
                        <a:pt x="58" y="21"/>
                      </a:lnTo>
                      <a:lnTo>
                        <a:pt x="59" y="16"/>
                      </a:lnTo>
                      <a:lnTo>
                        <a:pt x="58" y="11"/>
                      </a:lnTo>
                      <a:lnTo>
                        <a:pt x="55" y="13"/>
                      </a:lnTo>
                      <a:lnTo>
                        <a:pt x="52" y="17"/>
                      </a:lnTo>
                      <a:lnTo>
                        <a:pt x="55" y="12"/>
                      </a:lnTo>
                      <a:lnTo>
                        <a:pt x="58" y="11"/>
                      </a:lnTo>
                      <a:lnTo>
                        <a:pt x="56" y="10"/>
                      </a:lnTo>
                      <a:lnTo>
                        <a:pt x="51" y="9"/>
                      </a:lnTo>
                      <a:lnTo>
                        <a:pt x="55" y="9"/>
                      </a:lnTo>
                      <a:lnTo>
                        <a:pt x="57" y="10"/>
                      </a:lnTo>
                      <a:lnTo>
                        <a:pt x="57" y="7"/>
                      </a:lnTo>
                      <a:lnTo>
                        <a:pt x="52" y="3"/>
                      </a:lnTo>
                      <a:lnTo>
                        <a:pt x="48" y="1"/>
                      </a:lnTo>
                      <a:lnTo>
                        <a:pt x="39" y="0"/>
                      </a:lnTo>
                      <a:lnTo>
                        <a:pt x="30" y="0"/>
                      </a:lnTo>
                      <a:lnTo>
                        <a:pt x="24" y="0"/>
                      </a:lnTo>
                      <a:lnTo>
                        <a:pt x="15" y="1"/>
                      </a:lnTo>
                      <a:lnTo>
                        <a:pt x="9" y="5"/>
                      </a:lnTo>
                      <a:lnTo>
                        <a:pt x="2" y="7"/>
                      </a:lnTo>
                      <a:lnTo>
                        <a:pt x="1" y="9"/>
                      </a:lnTo>
                      <a:lnTo>
                        <a:pt x="0" y="12"/>
                      </a:lnTo>
                      <a:lnTo>
                        <a:pt x="1" y="16"/>
                      </a:lnTo>
                      <a:lnTo>
                        <a:pt x="2" y="19"/>
                      </a:lnTo>
                      <a:lnTo>
                        <a:pt x="3" y="21"/>
                      </a:lnTo>
                      <a:lnTo>
                        <a:pt x="5" y="22"/>
                      </a:lnTo>
                      <a:lnTo>
                        <a:pt x="4" y="20"/>
                      </a:lnTo>
                      <a:lnTo>
                        <a:pt x="4" y="18"/>
                      </a:lnTo>
                      <a:lnTo>
                        <a:pt x="6" y="19"/>
                      </a:lnTo>
                      <a:lnTo>
                        <a:pt x="11" y="22"/>
                      </a:lnTo>
                      <a:lnTo>
                        <a:pt x="8" y="19"/>
                      </a:lnTo>
                      <a:lnTo>
                        <a:pt x="8" y="17"/>
                      </a:lnTo>
                      <a:lnTo>
                        <a:pt x="8" y="15"/>
                      </a:lnTo>
                      <a:lnTo>
                        <a:pt x="12" y="18"/>
                      </a:lnTo>
                      <a:lnTo>
                        <a:pt x="17" y="21"/>
                      </a:lnTo>
                      <a:lnTo>
                        <a:pt x="23" y="22"/>
                      </a:lnTo>
                      <a:lnTo>
                        <a:pt x="29" y="22"/>
                      </a:lnTo>
                      <a:lnTo>
                        <a:pt x="30" y="22"/>
                      </a:lnTo>
                      <a:lnTo>
                        <a:pt x="27" y="26"/>
                      </a:lnTo>
                    </a:path>
                  </a:pathLst>
                </a:custGeom>
                <a:solidFill>
                  <a:srgbClr val="603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71" name="Oval 378"/>
                <p:cNvSpPr>
                  <a:spLocks noChangeArrowheads="1"/>
                </p:cNvSpPr>
                <p:nvPr/>
              </p:nvSpPr>
              <p:spPr bwMode="auto">
                <a:xfrm>
                  <a:off x="870" y="2297"/>
                  <a:ext cx="8" cy="8"/>
                </a:xfrm>
                <a:prstGeom prst="ellipse">
                  <a:avLst/>
                </a:prstGeom>
                <a:solidFill>
                  <a:srgbClr val="008080"/>
                </a:solidFill>
                <a:ln w="12699">
                  <a:solidFill>
                    <a:srgbClr val="004040"/>
                  </a:solidFill>
                  <a:round/>
                  <a:headEnd/>
                  <a:tailEnd/>
                </a:ln>
              </p:spPr>
              <p:txBody>
                <a:bodyPr wrap="none" anchor="ctr"/>
                <a:lstStyle/>
                <a:p>
                  <a:endParaRPr lang="ru-RU"/>
                </a:p>
              </p:txBody>
            </p:sp>
          </p:grpSp>
          <p:grpSp>
            <p:nvGrpSpPr>
              <p:cNvPr id="3142" name="Group 379"/>
              <p:cNvGrpSpPr>
                <a:grpSpLocks/>
              </p:cNvGrpSpPr>
              <p:nvPr/>
            </p:nvGrpSpPr>
            <p:grpSpPr bwMode="auto">
              <a:xfrm>
                <a:off x="740" y="2390"/>
                <a:ext cx="51" cy="27"/>
                <a:chOff x="740" y="2390"/>
                <a:chExt cx="51" cy="27"/>
              </a:xfrm>
            </p:grpSpPr>
            <p:sp>
              <p:nvSpPr>
                <p:cNvPr id="3152" name="Freeform 380"/>
                <p:cNvSpPr>
                  <a:spLocks/>
                </p:cNvSpPr>
                <p:nvPr/>
              </p:nvSpPr>
              <p:spPr bwMode="auto">
                <a:xfrm>
                  <a:off x="740" y="2390"/>
                  <a:ext cx="51" cy="24"/>
                </a:xfrm>
                <a:custGeom>
                  <a:avLst/>
                  <a:gdLst>
                    <a:gd name="T0" fmla="*/ 50 w 51"/>
                    <a:gd name="T1" fmla="*/ 13 h 24"/>
                    <a:gd name="T2" fmla="*/ 43 w 51"/>
                    <a:gd name="T3" fmla="*/ 12 h 24"/>
                    <a:gd name="T4" fmla="*/ 40 w 51"/>
                    <a:gd name="T5" fmla="*/ 11 h 24"/>
                    <a:gd name="T6" fmla="*/ 39 w 51"/>
                    <a:gd name="T7" fmla="*/ 11 h 24"/>
                    <a:gd name="T8" fmla="*/ 38 w 51"/>
                    <a:gd name="T9" fmla="*/ 10 h 24"/>
                    <a:gd name="T10" fmla="*/ 35 w 51"/>
                    <a:gd name="T11" fmla="*/ 8 h 24"/>
                    <a:gd name="T12" fmla="*/ 30 w 51"/>
                    <a:gd name="T13" fmla="*/ 4 h 24"/>
                    <a:gd name="T14" fmla="*/ 29 w 51"/>
                    <a:gd name="T15" fmla="*/ 2 h 24"/>
                    <a:gd name="T16" fmla="*/ 27 w 51"/>
                    <a:gd name="T17" fmla="*/ 1 h 24"/>
                    <a:gd name="T18" fmla="*/ 25 w 51"/>
                    <a:gd name="T19" fmla="*/ 1 h 24"/>
                    <a:gd name="T20" fmla="*/ 15 w 51"/>
                    <a:gd name="T21" fmla="*/ 0 h 24"/>
                    <a:gd name="T22" fmla="*/ 13 w 51"/>
                    <a:gd name="T23" fmla="*/ 0 h 24"/>
                    <a:gd name="T24" fmla="*/ 11 w 51"/>
                    <a:gd name="T25" fmla="*/ 0 h 24"/>
                    <a:gd name="T26" fmla="*/ 10 w 51"/>
                    <a:gd name="T27" fmla="*/ 1 h 24"/>
                    <a:gd name="T28" fmla="*/ 7 w 51"/>
                    <a:gd name="T29" fmla="*/ 2 h 24"/>
                    <a:gd name="T30" fmla="*/ 6 w 51"/>
                    <a:gd name="T31" fmla="*/ 2 h 24"/>
                    <a:gd name="T32" fmla="*/ 4 w 51"/>
                    <a:gd name="T33" fmla="*/ 3 h 24"/>
                    <a:gd name="T34" fmla="*/ 3 w 51"/>
                    <a:gd name="T35" fmla="*/ 4 h 24"/>
                    <a:gd name="T36" fmla="*/ 2 w 51"/>
                    <a:gd name="T37" fmla="*/ 5 h 24"/>
                    <a:gd name="T38" fmla="*/ 1 w 51"/>
                    <a:gd name="T39" fmla="*/ 6 h 24"/>
                    <a:gd name="T40" fmla="*/ 1 w 51"/>
                    <a:gd name="T41" fmla="*/ 7 h 24"/>
                    <a:gd name="T42" fmla="*/ 1 w 51"/>
                    <a:gd name="T43" fmla="*/ 8 h 24"/>
                    <a:gd name="T44" fmla="*/ 0 w 51"/>
                    <a:gd name="T45" fmla="*/ 9 h 24"/>
                    <a:gd name="T46" fmla="*/ 1 w 51"/>
                    <a:gd name="T47" fmla="*/ 10 h 24"/>
                    <a:gd name="T48" fmla="*/ 2 w 51"/>
                    <a:gd name="T49" fmla="*/ 10 h 24"/>
                    <a:gd name="T50" fmla="*/ 3 w 51"/>
                    <a:gd name="T51" fmla="*/ 10 h 24"/>
                    <a:gd name="T52" fmla="*/ 4 w 51"/>
                    <a:gd name="T53" fmla="*/ 9 h 24"/>
                    <a:gd name="T54" fmla="*/ 6 w 51"/>
                    <a:gd name="T55" fmla="*/ 9 h 24"/>
                    <a:gd name="T56" fmla="*/ 7 w 51"/>
                    <a:gd name="T57" fmla="*/ 9 h 24"/>
                    <a:gd name="T58" fmla="*/ 8 w 51"/>
                    <a:gd name="T59" fmla="*/ 8 h 24"/>
                    <a:gd name="T60" fmla="*/ 10 w 51"/>
                    <a:gd name="T61" fmla="*/ 8 h 24"/>
                    <a:gd name="T62" fmla="*/ 12 w 51"/>
                    <a:gd name="T63" fmla="*/ 8 h 24"/>
                    <a:gd name="T64" fmla="*/ 14 w 51"/>
                    <a:gd name="T65" fmla="*/ 9 h 24"/>
                    <a:gd name="T66" fmla="*/ 10 w 51"/>
                    <a:gd name="T67" fmla="*/ 10 h 24"/>
                    <a:gd name="T68" fmla="*/ 7 w 51"/>
                    <a:gd name="T69" fmla="*/ 11 h 24"/>
                    <a:gd name="T70" fmla="*/ 4 w 51"/>
                    <a:gd name="T71" fmla="*/ 11 h 24"/>
                    <a:gd name="T72" fmla="*/ 3 w 51"/>
                    <a:gd name="T73" fmla="*/ 11 h 24"/>
                    <a:gd name="T74" fmla="*/ 3 w 51"/>
                    <a:gd name="T75" fmla="*/ 12 h 24"/>
                    <a:gd name="T76" fmla="*/ 4 w 51"/>
                    <a:gd name="T77" fmla="*/ 13 h 24"/>
                    <a:gd name="T78" fmla="*/ 5 w 51"/>
                    <a:gd name="T79" fmla="*/ 13 h 24"/>
                    <a:gd name="T80" fmla="*/ 6 w 51"/>
                    <a:gd name="T81" fmla="*/ 13 h 24"/>
                    <a:gd name="T82" fmla="*/ 10 w 51"/>
                    <a:gd name="T83" fmla="*/ 12 h 24"/>
                    <a:gd name="T84" fmla="*/ 14 w 51"/>
                    <a:gd name="T85" fmla="*/ 12 h 24"/>
                    <a:gd name="T86" fmla="*/ 17 w 51"/>
                    <a:gd name="T87" fmla="*/ 12 h 24"/>
                    <a:gd name="T88" fmla="*/ 18 w 51"/>
                    <a:gd name="T89" fmla="*/ 13 h 24"/>
                    <a:gd name="T90" fmla="*/ 21 w 51"/>
                    <a:gd name="T91" fmla="*/ 14 h 24"/>
                    <a:gd name="T92" fmla="*/ 22 w 51"/>
                    <a:gd name="T93" fmla="*/ 16 h 24"/>
                    <a:gd name="T94" fmla="*/ 23 w 51"/>
                    <a:gd name="T95" fmla="*/ 18 h 24"/>
                    <a:gd name="T96" fmla="*/ 26 w 51"/>
                    <a:gd name="T97" fmla="*/ 19 h 24"/>
                    <a:gd name="T98" fmla="*/ 28 w 51"/>
                    <a:gd name="T99" fmla="*/ 20 h 24"/>
                    <a:gd name="T100" fmla="*/ 31 w 51"/>
                    <a:gd name="T101" fmla="*/ 21 h 24"/>
                    <a:gd name="T102" fmla="*/ 32 w 51"/>
                    <a:gd name="T103" fmla="*/ 21 h 24"/>
                    <a:gd name="T104" fmla="*/ 35 w 51"/>
                    <a:gd name="T105" fmla="*/ 21 h 24"/>
                    <a:gd name="T106" fmla="*/ 39 w 51"/>
                    <a:gd name="T107" fmla="*/ 21 h 24"/>
                    <a:gd name="T108" fmla="*/ 41 w 51"/>
                    <a:gd name="T109" fmla="*/ 22 h 24"/>
                    <a:gd name="T110" fmla="*/ 50 w 51"/>
                    <a:gd name="T111" fmla="*/ 23 h 24"/>
                    <a:gd name="T112" fmla="*/ 50 w 51"/>
                    <a:gd name="T113" fmla="*/ 13 h 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
                    <a:gd name="T172" fmla="*/ 0 h 24"/>
                    <a:gd name="T173" fmla="*/ 51 w 51"/>
                    <a:gd name="T174" fmla="*/ 24 h 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 h="24">
                      <a:moveTo>
                        <a:pt x="50" y="13"/>
                      </a:moveTo>
                      <a:lnTo>
                        <a:pt x="43" y="12"/>
                      </a:lnTo>
                      <a:lnTo>
                        <a:pt x="40" y="11"/>
                      </a:lnTo>
                      <a:lnTo>
                        <a:pt x="39" y="11"/>
                      </a:lnTo>
                      <a:lnTo>
                        <a:pt x="38" y="10"/>
                      </a:lnTo>
                      <a:lnTo>
                        <a:pt x="35" y="8"/>
                      </a:lnTo>
                      <a:lnTo>
                        <a:pt x="30" y="4"/>
                      </a:lnTo>
                      <a:lnTo>
                        <a:pt x="29" y="2"/>
                      </a:lnTo>
                      <a:lnTo>
                        <a:pt x="27" y="1"/>
                      </a:lnTo>
                      <a:lnTo>
                        <a:pt x="25" y="1"/>
                      </a:lnTo>
                      <a:lnTo>
                        <a:pt x="15" y="0"/>
                      </a:lnTo>
                      <a:lnTo>
                        <a:pt x="13" y="0"/>
                      </a:lnTo>
                      <a:lnTo>
                        <a:pt x="11" y="0"/>
                      </a:lnTo>
                      <a:lnTo>
                        <a:pt x="10" y="1"/>
                      </a:lnTo>
                      <a:lnTo>
                        <a:pt x="7" y="2"/>
                      </a:lnTo>
                      <a:lnTo>
                        <a:pt x="6" y="2"/>
                      </a:lnTo>
                      <a:lnTo>
                        <a:pt x="4" y="3"/>
                      </a:lnTo>
                      <a:lnTo>
                        <a:pt x="3" y="4"/>
                      </a:lnTo>
                      <a:lnTo>
                        <a:pt x="2" y="5"/>
                      </a:lnTo>
                      <a:lnTo>
                        <a:pt x="1" y="6"/>
                      </a:lnTo>
                      <a:lnTo>
                        <a:pt x="1" y="7"/>
                      </a:lnTo>
                      <a:lnTo>
                        <a:pt x="1" y="8"/>
                      </a:lnTo>
                      <a:lnTo>
                        <a:pt x="0" y="9"/>
                      </a:lnTo>
                      <a:lnTo>
                        <a:pt x="1" y="10"/>
                      </a:lnTo>
                      <a:lnTo>
                        <a:pt x="2" y="10"/>
                      </a:lnTo>
                      <a:lnTo>
                        <a:pt x="3" y="10"/>
                      </a:lnTo>
                      <a:lnTo>
                        <a:pt x="4" y="9"/>
                      </a:lnTo>
                      <a:lnTo>
                        <a:pt x="6" y="9"/>
                      </a:lnTo>
                      <a:lnTo>
                        <a:pt x="7" y="9"/>
                      </a:lnTo>
                      <a:lnTo>
                        <a:pt x="8" y="8"/>
                      </a:lnTo>
                      <a:lnTo>
                        <a:pt x="10" y="8"/>
                      </a:lnTo>
                      <a:lnTo>
                        <a:pt x="12" y="8"/>
                      </a:lnTo>
                      <a:lnTo>
                        <a:pt x="14" y="9"/>
                      </a:lnTo>
                      <a:lnTo>
                        <a:pt x="10" y="10"/>
                      </a:lnTo>
                      <a:lnTo>
                        <a:pt x="7" y="11"/>
                      </a:lnTo>
                      <a:lnTo>
                        <a:pt x="4" y="11"/>
                      </a:lnTo>
                      <a:lnTo>
                        <a:pt x="3" y="11"/>
                      </a:lnTo>
                      <a:lnTo>
                        <a:pt x="3" y="12"/>
                      </a:lnTo>
                      <a:lnTo>
                        <a:pt x="4" y="13"/>
                      </a:lnTo>
                      <a:lnTo>
                        <a:pt x="5" y="13"/>
                      </a:lnTo>
                      <a:lnTo>
                        <a:pt x="6" y="13"/>
                      </a:lnTo>
                      <a:lnTo>
                        <a:pt x="10" y="12"/>
                      </a:lnTo>
                      <a:lnTo>
                        <a:pt x="14" y="12"/>
                      </a:lnTo>
                      <a:lnTo>
                        <a:pt x="17" y="12"/>
                      </a:lnTo>
                      <a:lnTo>
                        <a:pt x="18" y="13"/>
                      </a:lnTo>
                      <a:lnTo>
                        <a:pt x="21" y="14"/>
                      </a:lnTo>
                      <a:lnTo>
                        <a:pt x="22" y="16"/>
                      </a:lnTo>
                      <a:lnTo>
                        <a:pt x="23" y="18"/>
                      </a:lnTo>
                      <a:lnTo>
                        <a:pt x="26" y="19"/>
                      </a:lnTo>
                      <a:lnTo>
                        <a:pt x="28" y="20"/>
                      </a:lnTo>
                      <a:lnTo>
                        <a:pt x="31" y="21"/>
                      </a:lnTo>
                      <a:lnTo>
                        <a:pt x="32" y="21"/>
                      </a:lnTo>
                      <a:lnTo>
                        <a:pt x="35" y="21"/>
                      </a:lnTo>
                      <a:lnTo>
                        <a:pt x="39" y="21"/>
                      </a:lnTo>
                      <a:lnTo>
                        <a:pt x="41" y="22"/>
                      </a:lnTo>
                      <a:lnTo>
                        <a:pt x="50" y="23"/>
                      </a:lnTo>
                      <a:lnTo>
                        <a:pt x="50" y="13"/>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153" name="Freeform 381"/>
                <p:cNvSpPr>
                  <a:spLocks/>
                </p:cNvSpPr>
                <p:nvPr/>
              </p:nvSpPr>
              <p:spPr bwMode="auto">
                <a:xfrm>
                  <a:off x="741" y="2395"/>
                  <a:ext cx="18" cy="17"/>
                </a:xfrm>
                <a:custGeom>
                  <a:avLst/>
                  <a:gdLst>
                    <a:gd name="T0" fmla="*/ 0 w 18"/>
                    <a:gd name="T1" fmla="*/ 16 h 17"/>
                    <a:gd name="T2" fmla="*/ 2 w 18"/>
                    <a:gd name="T3" fmla="*/ 16 h 17"/>
                    <a:gd name="T4" fmla="*/ 5 w 18"/>
                    <a:gd name="T5" fmla="*/ 8 h 17"/>
                    <a:gd name="T6" fmla="*/ 7 w 18"/>
                    <a:gd name="T7" fmla="*/ 8 h 17"/>
                    <a:gd name="T8" fmla="*/ 10 w 18"/>
                    <a:gd name="T9" fmla="*/ 8 h 17"/>
                    <a:gd name="T10" fmla="*/ 14 w 18"/>
                    <a:gd name="T11" fmla="*/ 8 h 17"/>
                    <a:gd name="T12" fmla="*/ 17 w 18"/>
                    <a:gd name="T13" fmla="*/ 8 h 17"/>
                    <a:gd name="T14" fmla="*/ 12 w 18"/>
                    <a:gd name="T15" fmla="*/ 0 h 17"/>
                    <a:gd name="T16" fmla="*/ 9 w 18"/>
                    <a:gd name="T17" fmla="*/ 0 h 17"/>
                    <a:gd name="T18" fmla="*/ 5 w 18"/>
                    <a:gd name="T19" fmla="*/ 8 h 17"/>
                    <a:gd name="T20" fmla="*/ 2 w 18"/>
                    <a:gd name="T21" fmla="*/ 8 h 17"/>
                    <a:gd name="T22" fmla="*/ 0 w 18"/>
                    <a:gd name="T23" fmla="*/ 16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7"/>
                    <a:gd name="T38" fmla="*/ 18 w 18"/>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7">
                      <a:moveTo>
                        <a:pt x="0" y="16"/>
                      </a:moveTo>
                      <a:lnTo>
                        <a:pt x="2" y="16"/>
                      </a:lnTo>
                      <a:lnTo>
                        <a:pt x="5" y="8"/>
                      </a:lnTo>
                      <a:lnTo>
                        <a:pt x="7" y="8"/>
                      </a:lnTo>
                      <a:lnTo>
                        <a:pt x="10" y="8"/>
                      </a:lnTo>
                      <a:lnTo>
                        <a:pt x="14" y="8"/>
                      </a:lnTo>
                      <a:lnTo>
                        <a:pt x="17" y="8"/>
                      </a:lnTo>
                      <a:lnTo>
                        <a:pt x="12" y="0"/>
                      </a:lnTo>
                      <a:lnTo>
                        <a:pt x="9" y="0"/>
                      </a:lnTo>
                      <a:lnTo>
                        <a:pt x="5" y="8"/>
                      </a:lnTo>
                      <a:lnTo>
                        <a:pt x="2" y="8"/>
                      </a:lnTo>
                      <a:lnTo>
                        <a:pt x="0"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4" name="Freeform 382"/>
                <p:cNvSpPr>
                  <a:spLocks/>
                </p:cNvSpPr>
                <p:nvPr/>
              </p:nvSpPr>
              <p:spPr bwMode="auto">
                <a:xfrm>
                  <a:off x="750" y="2391"/>
                  <a:ext cx="18" cy="17"/>
                </a:xfrm>
                <a:custGeom>
                  <a:avLst/>
                  <a:gdLst>
                    <a:gd name="T0" fmla="*/ 4 w 18"/>
                    <a:gd name="T1" fmla="*/ 0 h 17"/>
                    <a:gd name="T2" fmla="*/ 2 w 18"/>
                    <a:gd name="T3" fmla="*/ 0 h 17"/>
                    <a:gd name="T4" fmla="*/ 0 w 18"/>
                    <a:gd name="T5" fmla="*/ 16 h 17"/>
                    <a:gd name="T6" fmla="*/ 2 w 18"/>
                    <a:gd name="T7" fmla="*/ 0 h 17"/>
                    <a:gd name="T8" fmla="*/ 4 w 18"/>
                    <a:gd name="T9" fmla="*/ 0 h 17"/>
                    <a:gd name="T10" fmla="*/ 9 w 18"/>
                    <a:gd name="T11" fmla="*/ 16 h 17"/>
                    <a:gd name="T12" fmla="*/ 12 w 18"/>
                    <a:gd name="T13" fmla="*/ 16 h 17"/>
                    <a:gd name="T14" fmla="*/ 17 w 18"/>
                    <a:gd name="T15" fmla="*/ 16 h 17"/>
                    <a:gd name="T16" fmla="*/ 14 w 18"/>
                    <a:gd name="T17" fmla="*/ 16 h 17"/>
                    <a:gd name="T18" fmla="*/ 8 w 18"/>
                    <a:gd name="T19" fmla="*/ 16 h 17"/>
                    <a:gd name="T20" fmla="*/ 4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7"/>
                    <a:gd name="T35" fmla="*/ 18 w 18"/>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7">
                      <a:moveTo>
                        <a:pt x="4" y="0"/>
                      </a:moveTo>
                      <a:lnTo>
                        <a:pt x="2" y="0"/>
                      </a:lnTo>
                      <a:lnTo>
                        <a:pt x="0" y="16"/>
                      </a:lnTo>
                      <a:lnTo>
                        <a:pt x="2" y="0"/>
                      </a:lnTo>
                      <a:lnTo>
                        <a:pt x="4" y="0"/>
                      </a:lnTo>
                      <a:lnTo>
                        <a:pt x="9" y="16"/>
                      </a:lnTo>
                      <a:lnTo>
                        <a:pt x="12" y="16"/>
                      </a:lnTo>
                      <a:lnTo>
                        <a:pt x="17" y="16"/>
                      </a:lnTo>
                      <a:lnTo>
                        <a:pt x="14" y="16"/>
                      </a:lnTo>
                      <a:lnTo>
                        <a:pt x="8" y="16"/>
                      </a:lnTo>
                      <a:lnTo>
                        <a:pt x="4"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5" name="Freeform 383"/>
                <p:cNvSpPr>
                  <a:spLocks/>
                </p:cNvSpPr>
                <p:nvPr/>
              </p:nvSpPr>
              <p:spPr bwMode="auto">
                <a:xfrm>
                  <a:off x="753" y="2398"/>
                  <a:ext cx="18" cy="1"/>
                </a:xfrm>
                <a:custGeom>
                  <a:avLst/>
                  <a:gdLst>
                    <a:gd name="T0" fmla="*/ 0 w 18"/>
                    <a:gd name="T1" fmla="*/ 0 h 1"/>
                    <a:gd name="T2" fmla="*/ 4 w 18"/>
                    <a:gd name="T3" fmla="*/ 0 h 1"/>
                    <a:gd name="T4" fmla="*/ 8 w 18"/>
                    <a:gd name="T5" fmla="*/ 0 h 1"/>
                    <a:gd name="T6" fmla="*/ 12 w 18"/>
                    <a:gd name="T7" fmla="*/ 0 h 1"/>
                    <a:gd name="T8" fmla="*/ 17 w 18"/>
                    <a:gd name="T9" fmla="*/ 0 h 1"/>
                    <a:gd name="T10" fmla="*/ 12 w 18"/>
                    <a:gd name="T11" fmla="*/ 0 h 1"/>
                    <a:gd name="T12" fmla="*/ 0 w 18"/>
                    <a:gd name="T13" fmla="*/ 0 h 1"/>
                    <a:gd name="T14" fmla="*/ 0 60000 65536"/>
                    <a:gd name="T15" fmla="*/ 0 60000 65536"/>
                    <a:gd name="T16" fmla="*/ 0 60000 65536"/>
                    <a:gd name="T17" fmla="*/ 0 60000 65536"/>
                    <a:gd name="T18" fmla="*/ 0 60000 65536"/>
                    <a:gd name="T19" fmla="*/ 0 60000 65536"/>
                    <a:gd name="T20" fmla="*/ 0 60000 65536"/>
                    <a:gd name="T21" fmla="*/ 0 w 18"/>
                    <a:gd name="T22" fmla="*/ 0 h 1"/>
                    <a:gd name="T23" fmla="*/ 18 w 18"/>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
                      <a:moveTo>
                        <a:pt x="0" y="0"/>
                      </a:moveTo>
                      <a:lnTo>
                        <a:pt x="4" y="0"/>
                      </a:lnTo>
                      <a:lnTo>
                        <a:pt x="8" y="0"/>
                      </a:lnTo>
                      <a:lnTo>
                        <a:pt x="12" y="0"/>
                      </a:lnTo>
                      <a:lnTo>
                        <a:pt x="17" y="0"/>
                      </a:lnTo>
                      <a:lnTo>
                        <a:pt x="12"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6" name="Freeform 384"/>
                <p:cNvSpPr>
                  <a:spLocks/>
                </p:cNvSpPr>
                <p:nvPr/>
              </p:nvSpPr>
              <p:spPr bwMode="auto">
                <a:xfrm>
                  <a:off x="745" y="2402"/>
                  <a:ext cx="1" cy="1"/>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7" name="Freeform 385"/>
                <p:cNvSpPr>
                  <a:spLocks/>
                </p:cNvSpPr>
                <p:nvPr/>
              </p:nvSpPr>
              <p:spPr bwMode="auto">
                <a:xfrm>
                  <a:off x="763" y="2395"/>
                  <a:ext cx="17" cy="17"/>
                </a:xfrm>
                <a:custGeom>
                  <a:avLst/>
                  <a:gdLst>
                    <a:gd name="T0" fmla="*/ 0 w 17"/>
                    <a:gd name="T1" fmla="*/ 0 h 17"/>
                    <a:gd name="T2" fmla="*/ 5 w 17"/>
                    <a:gd name="T3" fmla="*/ 8 h 17"/>
                    <a:gd name="T4" fmla="*/ 16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5" y="8"/>
                      </a:lnTo>
                      <a:lnTo>
                        <a:pt x="16"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8" name="Freeform 386"/>
                <p:cNvSpPr>
                  <a:spLocks/>
                </p:cNvSpPr>
                <p:nvPr/>
              </p:nvSpPr>
              <p:spPr bwMode="auto">
                <a:xfrm>
                  <a:off x="760" y="2400"/>
                  <a:ext cx="1" cy="17"/>
                </a:xfrm>
                <a:custGeom>
                  <a:avLst/>
                  <a:gdLst>
                    <a:gd name="T0" fmla="*/ 0 w 1"/>
                    <a:gd name="T1" fmla="*/ 0 h 17"/>
                    <a:gd name="T2" fmla="*/ 0 w 1"/>
                    <a:gd name="T3" fmla="*/ 16 h 17"/>
                    <a:gd name="T4" fmla="*/ 0 w 1"/>
                    <a:gd name="T5" fmla="*/ 0 h 17"/>
                    <a:gd name="T6" fmla="*/ 0 60000 65536"/>
                    <a:gd name="T7" fmla="*/ 0 60000 65536"/>
                    <a:gd name="T8" fmla="*/ 0 60000 65536"/>
                    <a:gd name="T9" fmla="*/ 0 w 1"/>
                    <a:gd name="T10" fmla="*/ 0 h 17"/>
                    <a:gd name="T11" fmla="*/ 1 w 1"/>
                    <a:gd name="T12" fmla="*/ 17 h 17"/>
                  </a:gdLst>
                  <a:ahLst/>
                  <a:cxnLst>
                    <a:cxn ang="T6">
                      <a:pos x="T0" y="T1"/>
                    </a:cxn>
                    <a:cxn ang="T7">
                      <a:pos x="T2" y="T3"/>
                    </a:cxn>
                    <a:cxn ang="T8">
                      <a:pos x="T4" y="T5"/>
                    </a:cxn>
                  </a:cxnLst>
                  <a:rect l="T9" t="T10" r="T11" b="T12"/>
                  <a:pathLst>
                    <a:path w="1" h="17">
                      <a:moveTo>
                        <a:pt x="0" y="0"/>
                      </a:move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59" name="Freeform 387"/>
                <p:cNvSpPr>
                  <a:spLocks/>
                </p:cNvSpPr>
                <p:nvPr/>
              </p:nvSpPr>
              <p:spPr bwMode="auto">
                <a:xfrm>
                  <a:off x="741" y="2398"/>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sp>
            <p:nvSpPr>
              <p:cNvPr id="3143" name="Freeform 388"/>
              <p:cNvSpPr>
                <a:spLocks/>
              </p:cNvSpPr>
              <p:nvPr/>
            </p:nvSpPr>
            <p:spPr bwMode="auto">
              <a:xfrm>
                <a:off x="741" y="2311"/>
                <a:ext cx="170" cy="224"/>
              </a:xfrm>
              <a:custGeom>
                <a:avLst/>
                <a:gdLst>
                  <a:gd name="T0" fmla="*/ 145 w 170"/>
                  <a:gd name="T1" fmla="*/ 0 h 224"/>
                  <a:gd name="T2" fmla="*/ 119 w 170"/>
                  <a:gd name="T3" fmla="*/ 20 h 224"/>
                  <a:gd name="T4" fmla="*/ 110 w 170"/>
                  <a:gd name="T5" fmla="*/ 34 h 224"/>
                  <a:gd name="T6" fmla="*/ 96 w 170"/>
                  <a:gd name="T7" fmla="*/ 56 h 224"/>
                  <a:gd name="T8" fmla="*/ 93 w 170"/>
                  <a:gd name="T9" fmla="*/ 67 h 224"/>
                  <a:gd name="T10" fmla="*/ 95 w 170"/>
                  <a:gd name="T11" fmla="*/ 77 h 224"/>
                  <a:gd name="T12" fmla="*/ 96 w 170"/>
                  <a:gd name="T13" fmla="*/ 85 h 224"/>
                  <a:gd name="T14" fmla="*/ 54 w 170"/>
                  <a:gd name="T15" fmla="*/ 93 h 224"/>
                  <a:gd name="T16" fmla="*/ 42 w 170"/>
                  <a:gd name="T17" fmla="*/ 95 h 224"/>
                  <a:gd name="T18" fmla="*/ 40 w 170"/>
                  <a:gd name="T19" fmla="*/ 104 h 224"/>
                  <a:gd name="T20" fmla="*/ 64 w 170"/>
                  <a:gd name="T21" fmla="*/ 108 h 224"/>
                  <a:gd name="T22" fmla="*/ 87 w 170"/>
                  <a:gd name="T23" fmla="*/ 110 h 224"/>
                  <a:gd name="T24" fmla="*/ 95 w 170"/>
                  <a:gd name="T25" fmla="*/ 118 h 224"/>
                  <a:gd name="T26" fmla="*/ 96 w 170"/>
                  <a:gd name="T27" fmla="*/ 129 h 224"/>
                  <a:gd name="T28" fmla="*/ 92 w 170"/>
                  <a:gd name="T29" fmla="*/ 133 h 224"/>
                  <a:gd name="T30" fmla="*/ 82 w 170"/>
                  <a:gd name="T31" fmla="*/ 135 h 224"/>
                  <a:gd name="T32" fmla="*/ 72 w 170"/>
                  <a:gd name="T33" fmla="*/ 140 h 224"/>
                  <a:gd name="T34" fmla="*/ 26 w 170"/>
                  <a:gd name="T35" fmla="*/ 155 h 224"/>
                  <a:gd name="T36" fmla="*/ 14 w 170"/>
                  <a:gd name="T37" fmla="*/ 164 h 224"/>
                  <a:gd name="T38" fmla="*/ 3 w 170"/>
                  <a:gd name="T39" fmla="*/ 191 h 224"/>
                  <a:gd name="T40" fmla="*/ 16 w 170"/>
                  <a:gd name="T41" fmla="*/ 223 h 224"/>
                  <a:gd name="T42" fmla="*/ 39 w 170"/>
                  <a:gd name="T43" fmla="*/ 220 h 224"/>
                  <a:gd name="T44" fmla="*/ 47 w 170"/>
                  <a:gd name="T45" fmla="*/ 206 h 224"/>
                  <a:gd name="T46" fmla="*/ 42 w 170"/>
                  <a:gd name="T47" fmla="*/ 192 h 224"/>
                  <a:gd name="T48" fmla="*/ 86 w 170"/>
                  <a:gd name="T49" fmla="*/ 186 h 224"/>
                  <a:gd name="T50" fmla="*/ 133 w 170"/>
                  <a:gd name="T51" fmla="*/ 186 h 224"/>
                  <a:gd name="T52" fmla="*/ 154 w 170"/>
                  <a:gd name="T53" fmla="*/ 184 h 224"/>
                  <a:gd name="T54" fmla="*/ 164 w 170"/>
                  <a:gd name="T55" fmla="*/ 177 h 224"/>
                  <a:gd name="T56" fmla="*/ 167 w 170"/>
                  <a:gd name="T57" fmla="*/ 165 h 224"/>
                  <a:gd name="T58" fmla="*/ 162 w 170"/>
                  <a:gd name="T59" fmla="*/ 145 h 224"/>
                  <a:gd name="T60" fmla="*/ 157 w 170"/>
                  <a:gd name="T61" fmla="*/ 129 h 224"/>
                  <a:gd name="T62" fmla="*/ 158 w 170"/>
                  <a:gd name="T63" fmla="*/ 115 h 224"/>
                  <a:gd name="T64" fmla="*/ 157 w 170"/>
                  <a:gd name="T65" fmla="*/ 102 h 224"/>
                  <a:gd name="T66" fmla="*/ 166 w 170"/>
                  <a:gd name="T67" fmla="*/ 74 h 224"/>
                  <a:gd name="T68" fmla="*/ 169 w 170"/>
                  <a:gd name="T69" fmla="*/ 45 h 224"/>
                  <a:gd name="T70" fmla="*/ 165 w 170"/>
                  <a:gd name="T71" fmla="*/ 31 h 224"/>
                  <a:gd name="T72" fmla="*/ 158 w 170"/>
                  <a:gd name="T73" fmla="*/ 17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0"/>
                  <a:gd name="T112" fmla="*/ 0 h 224"/>
                  <a:gd name="T113" fmla="*/ 170 w 170"/>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0" h="224">
                    <a:moveTo>
                      <a:pt x="148" y="9"/>
                    </a:moveTo>
                    <a:lnTo>
                      <a:pt x="145" y="0"/>
                    </a:lnTo>
                    <a:lnTo>
                      <a:pt x="117" y="12"/>
                    </a:lnTo>
                    <a:lnTo>
                      <a:pt x="119" y="20"/>
                    </a:lnTo>
                    <a:lnTo>
                      <a:pt x="116" y="27"/>
                    </a:lnTo>
                    <a:lnTo>
                      <a:pt x="110" y="34"/>
                    </a:lnTo>
                    <a:lnTo>
                      <a:pt x="104" y="46"/>
                    </a:lnTo>
                    <a:lnTo>
                      <a:pt x="96" y="56"/>
                    </a:lnTo>
                    <a:lnTo>
                      <a:pt x="94" y="64"/>
                    </a:lnTo>
                    <a:lnTo>
                      <a:pt x="93" y="67"/>
                    </a:lnTo>
                    <a:lnTo>
                      <a:pt x="94" y="72"/>
                    </a:lnTo>
                    <a:lnTo>
                      <a:pt x="95" y="77"/>
                    </a:lnTo>
                    <a:lnTo>
                      <a:pt x="96" y="80"/>
                    </a:lnTo>
                    <a:lnTo>
                      <a:pt x="96" y="85"/>
                    </a:lnTo>
                    <a:lnTo>
                      <a:pt x="69" y="90"/>
                    </a:lnTo>
                    <a:lnTo>
                      <a:pt x="54" y="93"/>
                    </a:lnTo>
                    <a:lnTo>
                      <a:pt x="43" y="92"/>
                    </a:lnTo>
                    <a:lnTo>
                      <a:pt x="42" y="95"/>
                    </a:lnTo>
                    <a:lnTo>
                      <a:pt x="41" y="100"/>
                    </a:lnTo>
                    <a:lnTo>
                      <a:pt x="40" y="104"/>
                    </a:lnTo>
                    <a:lnTo>
                      <a:pt x="51" y="107"/>
                    </a:lnTo>
                    <a:lnTo>
                      <a:pt x="64" y="108"/>
                    </a:lnTo>
                    <a:lnTo>
                      <a:pt x="74" y="108"/>
                    </a:lnTo>
                    <a:lnTo>
                      <a:pt x="87" y="110"/>
                    </a:lnTo>
                    <a:lnTo>
                      <a:pt x="95" y="108"/>
                    </a:lnTo>
                    <a:lnTo>
                      <a:pt x="95" y="118"/>
                    </a:lnTo>
                    <a:lnTo>
                      <a:pt x="97" y="123"/>
                    </a:lnTo>
                    <a:lnTo>
                      <a:pt x="96" y="129"/>
                    </a:lnTo>
                    <a:lnTo>
                      <a:pt x="97" y="133"/>
                    </a:lnTo>
                    <a:lnTo>
                      <a:pt x="92" y="133"/>
                    </a:lnTo>
                    <a:lnTo>
                      <a:pt x="90" y="134"/>
                    </a:lnTo>
                    <a:lnTo>
                      <a:pt x="82" y="135"/>
                    </a:lnTo>
                    <a:lnTo>
                      <a:pt x="77" y="139"/>
                    </a:lnTo>
                    <a:lnTo>
                      <a:pt x="72" y="140"/>
                    </a:lnTo>
                    <a:lnTo>
                      <a:pt x="38" y="151"/>
                    </a:lnTo>
                    <a:lnTo>
                      <a:pt x="26" y="155"/>
                    </a:lnTo>
                    <a:lnTo>
                      <a:pt x="19" y="157"/>
                    </a:lnTo>
                    <a:lnTo>
                      <a:pt x="14" y="164"/>
                    </a:lnTo>
                    <a:lnTo>
                      <a:pt x="9" y="174"/>
                    </a:lnTo>
                    <a:lnTo>
                      <a:pt x="3" y="191"/>
                    </a:lnTo>
                    <a:lnTo>
                      <a:pt x="0" y="218"/>
                    </a:lnTo>
                    <a:lnTo>
                      <a:pt x="16" y="223"/>
                    </a:lnTo>
                    <a:lnTo>
                      <a:pt x="30" y="223"/>
                    </a:lnTo>
                    <a:lnTo>
                      <a:pt x="39" y="220"/>
                    </a:lnTo>
                    <a:lnTo>
                      <a:pt x="47" y="217"/>
                    </a:lnTo>
                    <a:lnTo>
                      <a:pt x="47" y="206"/>
                    </a:lnTo>
                    <a:lnTo>
                      <a:pt x="43" y="196"/>
                    </a:lnTo>
                    <a:lnTo>
                      <a:pt x="42" y="192"/>
                    </a:lnTo>
                    <a:lnTo>
                      <a:pt x="65" y="191"/>
                    </a:lnTo>
                    <a:lnTo>
                      <a:pt x="86" y="186"/>
                    </a:lnTo>
                    <a:lnTo>
                      <a:pt x="115" y="186"/>
                    </a:lnTo>
                    <a:lnTo>
                      <a:pt x="133" y="186"/>
                    </a:lnTo>
                    <a:lnTo>
                      <a:pt x="143" y="186"/>
                    </a:lnTo>
                    <a:lnTo>
                      <a:pt x="154" y="184"/>
                    </a:lnTo>
                    <a:lnTo>
                      <a:pt x="158" y="181"/>
                    </a:lnTo>
                    <a:lnTo>
                      <a:pt x="164" y="177"/>
                    </a:lnTo>
                    <a:lnTo>
                      <a:pt x="166" y="173"/>
                    </a:lnTo>
                    <a:lnTo>
                      <a:pt x="167" y="165"/>
                    </a:lnTo>
                    <a:lnTo>
                      <a:pt x="166" y="157"/>
                    </a:lnTo>
                    <a:lnTo>
                      <a:pt x="162" y="145"/>
                    </a:lnTo>
                    <a:lnTo>
                      <a:pt x="158" y="133"/>
                    </a:lnTo>
                    <a:lnTo>
                      <a:pt x="157" y="129"/>
                    </a:lnTo>
                    <a:lnTo>
                      <a:pt x="158" y="125"/>
                    </a:lnTo>
                    <a:lnTo>
                      <a:pt x="158" y="115"/>
                    </a:lnTo>
                    <a:lnTo>
                      <a:pt x="156" y="111"/>
                    </a:lnTo>
                    <a:lnTo>
                      <a:pt x="157" y="102"/>
                    </a:lnTo>
                    <a:lnTo>
                      <a:pt x="161" y="90"/>
                    </a:lnTo>
                    <a:lnTo>
                      <a:pt x="166" y="74"/>
                    </a:lnTo>
                    <a:lnTo>
                      <a:pt x="169" y="58"/>
                    </a:lnTo>
                    <a:lnTo>
                      <a:pt x="169" y="45"/>
                    </a:lnTo>
                    <a:lnTo>
                      <a:pt x="167" y="36"/>
                    </a:lnTo>
                    <a:lnTo>
                      <a:pt x="165" y="31"/>
                    </a:lnTo>
                    <a:lnTo>
                      <a:pt x="162" y="24"/>
                    </a:lnTo>
                    <a:lnTo>
                      <a:pt x="158" y="17"/>
                    </a:lnTo>
                    <a:lnTo>
                      <a:pt x="148" y="9"/>
                    </a:lnTo>
                  </a:path>
                </a:pathLst>
              </a:custGeom>
              <a:solidFill>
                <a:srgbClr val="002020"/>
              </a:solidFill>
              <a:ln w="12699" cap="rnd">
                <a:solidFill>
                  <a:srgbClr val="000000"/>
                </a:solidFill>
                <a:round/>
                <a:headEnd type="none" w="sm" len="sm"/>
                <a:tailEnd type="none" w="sm" len="sm"/>
              </a:ln>
            </p:spPr>
            <p:txBody>
              <a:bodyPr/>
              <a:lstStyle/>
              <a:p>
                <a:endParaRPr lang="ru-RU"/>
              </a:p>
            </p:txBody>
          </p:sp>
          <p:sp>
            <p:nvSpPr>
              <p:cNvPr id="3144" name="Freeform 389"/>
              <p:cNvSpPr>
                <a:spLocks/>
              </p:cNvSpPr>
              <p:nvPr/>
            </p:nvSpPr>
            <p:spPr bwMode="auto">
              <a:xfrm>
                <a:off x="782" y="2327"/>
                <a:ext cx="109" cy="92"/>
              </a:xfrm>
              <a:custGeom>
                <a:avLst/>
                <a:gdLst>
                  <a:gd name="T0" fmla="*/ 97 w 109"/>
                  <a:gd name="T1" fmla="*/ 0 h 92"/>
                  <a:gd name="T2" fmla="*/ 91 w 109"/>
                  <a:gd name="T3" fmla="*/ 1 h 92"/>
                  <a:gd name="T4" fmla="*/ 86 w 109"/>
                  <a:gd name="T5" fmla="*/ 4 h 92"/>
                  <a:gd name="T6" fmla="*/ 82 w 109"/>
                  <a:gd name="T7" fmla="*/ 9 h 92"/>
                  <a:gd name="T8" fmla="*/ 82 w 109"/>
                  <a:gd name="T9" fmla="*/ 15 h 92"/>
                  <a:gd name="T10" fmla="*/ 79 w 109"/>
                  <a:gd name="T11" fmla="*/ 26 h 92"/>
                  <a:gd name="T12" fmla="*/ 76 w 109"/>
                  <a:gd name="T13" fmla="*/ 34 h 92"/>
                  <a:gd name="T14" fmla="*/ 72 w 109"/>
                  <a:gd name="T15" fmla="*/ 44 h 92"/>
                  <a:gd name="T16" fmla="*/ 69 w 109"/>
                  <a:gd name="T17" fmla="*/ 52 h 92"/>
                  <a:gd name="T18" fmla="*/ 66 w 109"/>
                  <a:gd name="T19" fmla="*/ 60 h 92"/>
                  <a:gd name="T20" fmla="*/ 75 w 109"/>
                  <a:gd name="T21" fmla="*/ 64 h 92"/>
                  <a:gd name="T22" fmla="*/ 65 w 109"/>
                  <a:gd name="T23" fmla="*/ 62 h 92"/>
                  <a:gd name="T24" fmla="*/ 62 w 109"/>
                  <a:gd name="T25" fmla="*/ 65 h 92"/>
                  <a:gd name="T26" fmla="*/ 67 w 109"/>
                  <a:gd name="T27" fmla="*/ 68 h 92"/>
                  <a:gd name="T28" fmla="*/ 61 w 109"/>
                  <a:gd name="T29" fmla="*/ 67 h 92"/>
                  <a:gd name="T30" fmla="*/ 52 w 109"/>
                  <a:gd name="T31" fmla="*/ 69 h 92"/>
                  <a:gd name="T32" fmla="*/ 42 w 109"/>
                  <a:gd name="T33" fmla="*/ 71 h 92"/>
                  <a:gd name="T34" fmla="*/ 30 w 109"/>
                  <a:gd name="T35" fmla="*/ 75 h 92"/>
                  <a:gd name="T36" fmla="*/ 20 w 109"/>
                  <a:gd name="T37" fmla="*/ 75 h 92"/>
                  <a:gd name="T38" fmla="*/ 10 w 109"/>
                  <a:gd name="T39" fmla="*/ 77 h 92"/>
                  <a:gd name="T40" fmla="*/ 2 w 109"/>
                  <a:gd name="T41" fmla="*/ 76 h 92"/>
                  <a:gd name="T42" fmla="*/ 2 w 109"/>
                  <a:gd name="T43" fmla="*/ 79 h 92"/>
                  <a:gd name="T44" fmla="*/ 0 w 109"/>
                  <a:gd name="T45" fmla="*/ 82 h 92"/>
                  <a:gd name="T46" fmla="*/ 0 w 109"/>
                  <a:gd name="T47" fmla="*/ 85 h 92"/>
                  <a:gd name="T48" fmla="*/ 7 w 109"/>
                  <a:gd name="T49" fmla="*/ 89 h 92"/>
                  <a:gd name="T50" fmla="*/ 9 w 109"/>
                  <a:gd name="T51" fmla="*/ 85 h 92"/>
                  <a:gd name="T52" fmla="*/ 10 w 109"/>
                  <a:gd name="T53" fmla="*/ 89 h 92"/>
                  <a:gd name="T54" fmla="*/ 21 w 109"/>
                  <a:gd name="T55" fmla="*/ 89 h 92"/>
                  <a:gd name="T56" fmla="*/ 42 w 109"/>
                  <a:gd name="T57" fmla="*/ 91 h 92"/>
                  <a:gd name="T58" fmla="*/ 69 w 109"/>
                  <a:gd name="T59" fmla="*/ 86 h 92"/>
                  <a:gd name="T60" fmla="*/ 76 w 109"/>
                  <a:gd name="T61" fmla="*/ 85 h 92"/>
                  <a:gd name="T62" fmla="*/ 85 w 109"/>
                  <a:gd name="T63" fmla="*/ 72 h 92"/>
                  <a:gd name="T64" fmla="*/ 96 w 109"/>
                  <a:gd name="T65" fmla="*/ 51 h 92"/>
                  <a:gd name="T66" fmla="*/ 104 w 109"/>
                  <a:gd name="T67" fmla="*/ 28 h 92"/>
                  <a:gd name="T68" fmla="*/ 108 w 109"/>
                  <a:gd name="T69" fmla="*/ 19 h 92"/>
                  <a:gd name="T70" fmla="*/ 106 w 109"/>
                  <a:gd name="T71" fmla="*/ 10 h 92"/>
                  <a:gd name="T72" fmla="*/ 102 w 109"/>
                  <a:gd name="T73" fmla="*/ 2 h 92"/>
                  <a:gd name="T74" fmla="*/ 97 w 109"/>
                  <a:gd name="T75" fmla="*/ 0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2"/>
                  <a:gd name="T116" fmla="*/ 109 w 109"/>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2">
                    <a:moveTo>
                      <a:pt x="97" y="0"/>
                    </a:moveTo>
                    <a:lnTo>
                      <a:pt x="91" y="1"/>
                    </a:lnTo>
                    <a:lnTo>
                      <a:pt x="86" y="4"/>
                    </a:lnTo>
                    <a:lnTo>
                      <a:pt x="82" y="9"/>
                    </a:lnTo>
                    <a:lnTo>
                      <a:pt x="82" y="15"/>
                    </a:lnTo>
                    <a:lnTo>
                      <a:pt x="79" y="26"/>
                    </a:lnTo>
                    <a:lnTo>
                      <a:pt x="76" y="34"/>
                    </a:lnTo>
                    <a:lnTo>
                      <a:pt x="72" y="44"/>
                    </a:lnTo>
                    <a:lnTo>
                      <a:pt x="69" y="52"/>
                    </a:lnTo>
                    <a:lnTo>
                      <a:pt x="66" y="60"/>
                    </a:lnTo>
                    <a:lnTo>
                      <a:pt x="75" y="64"/>
                    </a:lnTo>
                    <a:lnTo>
                      <a:pt x="65" y="62"/>
                    </a:lnTo>
                    <a:lnTo>
                      <a:pt x="62" y="65"/>
                    </a:lnTo>
                    <a:lnTo>
                      <a:pt x="67" y="68"/>
                    </a:lnTo>
                    <a:lnTo>
                      <a:pt x="61" y="67"/>
                    </a:lnTo>
                    <a:lnTo>
                      <a:pt x="52" y="69"/>
                    </a:lnTo>
                    <a:lnTo>
                      <a:pt x="42" y="71"/>
                    </a:lnTo>
                    <a:lnTo>
                      <a:pt x="30" y="75"/>
                    </a:lnTo>
                    <a:lnTo>
                      <a:pt x="20" y="75"/>
                    </a:lnTo>
                    <a:lnTo>
                      <a:pt x="10" y="77"/>
                    </a:lnTo>
                    <a:lnTo>
                      <a:pt x="2" y="76"/>
                    </a:lnTo>
                    <a:lnTo>
                      <a:pt x="2" y="79"/>
                    </a:lnTo>
                    <a:lnTo>
                      <a:pt x="0" y="82"/>
                    </a:lnTo>
                    <a:lnTo>
                      <a:pt x="0" y="85"/>
                    </a:lnTo>
                    <a:lnTo>
                      <a:pt x="7" y="89"/>
                    </a:lnTo>
                    <a:lnTo>
                      <a:pt x="9" y="85"/>
                    </a:lnTo>
                    <a:lnTo>
                      <a:pt x="10" y="89"/>
                    </a:lnTo>
                    <a:lnTo>
                      <a:pt x="21" y="89"/>
                    </a:lnTo>
                    <a:lnTo>
                      <a:pt x="42" y="91"/>
                    </a:lnTo>
                    <a:lnTo>
                      <a:pt x="69" y="86"/>
                    </a:lnTo>
                    <a:lnTo>
                      <a:pt x="76" y="85"/>
                    </a:lnTo>
                    <a:lnTo>
                      <a:pt x="85" y="72"/>
                    </a:lnTo>
                    <a:lnTo>
                      <a:pt x="96" y="51"/>
                    </a:lnTo>
                    <a:lnTo>
                      <a:pt x="104" y="28"/>
                    </a:lnTo>
                    <a:lnTo>
                      <a:pt x="108" y="19"/>
                    </a:lnTo>
                    <a:lnTo>
                      <a:pt x="106" y="10"/>
                    </a:lnTo>
                    <a:lnTo>
                      <a:pt x="102" y="2"/>
                    </a:lnTo>
                    <a:lnTo>
                      <a:pt x="97" y="0"/>
                    </a:lnTo>
                  </a:path>
                </a:pathLst>
              </a:custGeom>
              <a:solidFill>
                <a:srgbClr val="0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45" name="Freeform 390"/>
              <p:cNvSpPr>
                <a:spLocks/>
              </p:cNvSpPr>
              <p:nvPr/>
            </p:nvSpPr>
            <p:spPr bwMode="auto">
              <a:xfrm>
                <a:off x="836" y="2324"/>
                <a:ext cx="41" cy="72"/>
              </a:xfrm>
              <a:custGeom>
                <a:avLst/>
                <a:gdLst>
                  <a:gd name="T0" fmla="*/ 34 w 41"/>
                  <a:gd name="T1" fmla="*/ 0 h 72"/>
                  <a:gd name="T2" fmla="*/ 40 w 41"/>
                  <a:gd name="T3" fmla="*/ 4 h 72"/>
                  <a:gd name="T4" fmla="*/ 37 w 41"/>
                  <a:gd name="T5" fmla="*/ 5 h 72"/>
                  <a:gd name="T6" fmla="*/ 33 w 41"/>
                  <a:gd name="T7" fmla="*/ 10 h 72"/>
                  <a:gd name="T8" fmla="*/ 28 w 41"/>
                  <a:gd name="T9" fmla="*/ 14 h 72"/>
                  <a:gd name="T10" fmla="*/ 24 w 41"/>
                  <a:gd name="T11" fmla="*/ 26 h 72"/>
                  <a:gd name="T12" fmla="*/ 21 w 41"/>
                  <a:gd name="T13" fmla="*/ 33 h 72"/>
                  <a:gd name="T14" fmla="*/ 17 w 41"/>
                  <a:gd name="T15" fmla="*/ 39 h 72"/>
                  <a:gd name="T16" fmla="*/ 13 w 41"/>
                  <a:gd name="T17" fmla="*/ 44 h 72"/>
                  <a:gd name="T18" fmla="*/ 19 w 41"/>
                  <a:gd name="T19" fmla="*/ 40 h 72"/>
                  <a:gd name="T20" fmla="*/ 23 w 41"/>
                  <a:gd name="T21" fmla="*/ 34 h 72"/>
                  <a:gd name="T22" fmla="*/ 19 w 41"/>
                  <a:gd name="T23" fmla="*/ 43 h 72"/>
                  <a:gd name="T24" fmla="*/ 16 w 41"/>
                  <a:gd name="T25" fmla="*/ 52 h 72"/>
                  <a:gd name="T26" fmla="*/ 12 w 41"/>
                  <a:gd name="T27" fmla="*/ 60 h 72"/>
                  <a:gd name="T28" fmla="*/ 11 w 41"/>
                  <a:gd name="T29" fmla="*/ 64 h 72"/>
                  <a:gd name="T30" fmla="*/ 9 w 41"/>
                  <a:gd name="T31" fmla="*/ 67 h 72"/>
                  <a:gd name="T32" fmla="*/ 6 w 41"/>
                  <a:gd name="T33" fmla="*/ 69 h 72"/>
                  <a:gd name="T34" fmla="*/ 2 w 41"/>
                  <a:gd name="T35" fmla="*/ 71 h 72"/>
                  <a:gd name="T36" fmla="*/ 2 w 41"/>
                  <a:gd name="T37" fmla="*/ 66 h 72"/>
                  <a:gd name="T38" fmla="*/ 2 w 41"/>
                  <a:gd name="T39" fmla="*/ 61 h 72"/>
                  <a:gd name="T40" fmla="*/ 0 w 41"/>
                  <a:gd name="T41" fmla="*/ 56 h 72"/>
                  <a:gd name="T42" fmla="*/ 0 w 41"/>
                  <a:gd name="T43" fmla="*/ 51 h 72"/>
                  <a:gd name="T44" fmla="*/ 2 w 41"/>
                  <a:gd name="T45" fmla="*/ 45 h 72"/>
                  <a:gd name="T46" fmla="*/ 5 w 41"/>
                  <a:gd name="T47" fmla="*/ 41 h 72"/>
                  <a:gd name="T48" fmla="*/ 8 w 41"/>
                  <a:gd name="T49" fmla="*/ 38 h 72"/>
                  <a:gd name="T50" fmla="*/ 12 w 41"/>
                  <a:gd name="T51" fmla="*/ 34 h 72"/>
                  <a:gd name="T52" fmla="*/ 17 w 41"/>
                  <a:gd name="T53" fmla="*/ 28 h 72"/>
                  <a:gd name="T54" fmla="*/ 22 w 41"/>
                  <a:gd name="T55" fmla="*/ 21 h 72"/>
                  <a:gd name="T56" fmla="*/ 18 w 41"/>
                  <a:gd name="T57" fmla="*/ 25 h 72"/>
                  <a:gd name="T58" fmla="*/ 14 w 41"/>
                  <a:gd name="T59" fmla="*/ 29 h 72"/>
                  <a:gd name="T60" fmla="*/ 9 w 41"/>
                  <a:gd name="T61" fmla="*/ 35 h 72"/>
                  <a:gd name="T62" fmla="*/ 14 w 41"/>
                  <a:gd name="T63" fmla="*/ 28 h 72"/>
                  <a:gd name="T64" fmla="*/ 19 w 41"/>
                  <a:gd name="T65" fmla="*/ 18 h 72"/>
                  <a:gd name="T66" fmla="*/ 24 w 41"/>
                  <a:gd name="T67" fmla="*/ 7 h 72"/>
                  <a:gd name="T68" fmla="*/ 27 w 41"/>
                  <a:gd name="T69" fmla="*/ 4 h 72"/>
                  <a:gd name="T70" fmla="*/ 34 w 41"/>
                  <a:gd name="T71" fmla="*/ 0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
                  <a:gd name="T109" fmla="*/ 0 h 72"/>
                  <a:gd name="T110" fmla="*/ 41 w 41"/>
                  <a:gd name="T111" fmla="*/ 72 h 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 h="72">
                    <a:moveTo>
                      <a:pt x="34" y="0"/>
                    </a:moveTo>
                    <a:lnTo>
                      <a:pt x="40" y="4"/>
                    </a:lnTo>
                    <a:lnTo>
                      <a:pt x="37" y="5"/>
                    </a:lnTo>
                    <a:lnTo>
                      <a:pt x="33" y="10"/>
                    </a:lnTo>
                    <a:lnTo>
                      <a:pt x="28" y="14"/>
                    </a:lnTo>
                    <a:lnTo>
                      <a:pt x="24" y="26"/>
                    </a:lnTo>
                    <a:lnTo>
                      <a:pt x="21" y="33"/>
                    </a:lnTo>
                    <a:lnTo>
                      <a:pt x="17" y="39"/>
                    </a:lnTo>
                    <a:lnTo>
                      <a:pt x="13" y="44"/>
                    </a:lnTo>
                    <a:lnTo>
                      <a:pt x="19" y="40"/>
                    </a:lnTo>
                    <a:lnTo>
                      <a:pt x="23" y="34"/>
                    </a:lnTo>
                    <a:lnTo>
                      <a:pt x="19" y="43"/>
                    </a:lnTo>
                    <a:lnTo>
                      <a:pt x="16" y="52"/>
                    </a:lnTo>
                    <a:lnTo>
                      <a:pt x="12" y="60"/>
                    </a:lnTo>
                    <a:lnTo>
                      <a:pt x="11" y="64"/>
                    </a:lnTo>
                    <a:lnTo>
                      <a:pt x="9" y="67"/>
                    </a:lnTo>
                    <a:lnTo>
                      <a:pt x="6" y="69"/>
                    </a:lnTo>
                    <a:lnTo>
                      <a:pt x="2" y="71"/>
                    </a:lnTo>
                    <a:lnTo>
                      <a:pt x="2" y="66"/>
                    </a:lnTo>
                    <a:lnTo>
                      <a:pt x="2" y="61"/>
                    </a:lnTo>
                    <a:lnTo>
                      <a:pt x="0" y="56"/>
                    </a:lnTo>
                    <a:lnTo>
                      <a:pt x="0" y="51"/>
                    </a:lnTo>
                    <a:lnTo>
                      <a:pt x="2" y="45"/>
                    </a:lnTo>
                    <a:lnTo>
                      <a:pt x="5" y="41"/>
                    </a:lnTo>
                    <a:lnTo>
                      <a:pt x="8" y="38"/>
                    </a:lnTo>
                    <a:lnTo>
                      <a:pt x="12" y="34"/>
                    </a:lnTo>
                    <a:lnTo>
                      <a:pt x="17" y="28"/>
                    </a:lnTo>
                    <a:lnTo>
                      <a:pt x="22" y="21"/>
                    </a:lnTo>
                    <a:lnTo>
                      <a:pt x="18" y="25"/>
                    </a:lnTo>
                    <a:lnTo>
                      <a:pt x="14" y="29"/>
                    </a:lnTo>
                    <a:lnTo>
                      <a:pt x="9" y="35"/>
                    </a:lnTo>
                    <a:lnTo>
                      <a:pt x="14" y="28"/>
                    </a:lnTo>
                    <a:lnTo>
                      <a:pt x="19" y="18"/>
                    </a:lnTo>
                    <a:lnTo>
                      <a:pt x="24" y="7"/>
                    </a:lnTo>
                    <a:lnTo>
                      <a:pt x="27" y="4"/>
                    </a:lnTo>
                    <a:lnTo>
                      <a:pt x="34" y="0"/>
                    </a:lnTo>
                  </a:path>
                </a:pathLst>
              </a:custGeom>
              <a:solidFill>
                <a:srgbClr val="0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46" name="Freeform 391"/>
              <p:cNvSpPr>
                <a:spLocks/>
              </p:cNvSpPr>
              <p:nvPr/>
            </p:nvSpPr>
            <p:spPr bwMode="auto">
              <a:xfrm>
                <a:off x="741" y="2320"/>
                <a:ext cx="168" cy="211"/>
              </a:xfrm>
              <a:custGeom>
                <a:avLst/>
                <a:gdLst>
                  <a:gd name="T0" fmla="*/ 141 w 168"/>
                  <a:gd name="T1" fmla="*/ 10 h 211"/>
                  <a:gd name="T2" fmla="*/ 148 w 168"/>
                  <a:gd name="T3" fmla="*/ 26 h 211"/>
                  <a:gd name="T4" fmla="*/ 152 w 168"/>
                  <a:gd name="T5" fmla="*/ 47 h 211"/>
                  <a:gd name="T6" fmla="*/ 149 w 168"/>
                  <a:gd name="T7" fmla="*/ 40 h 211"/>
                  <a:gd name="T8" fmla="*/ 142 w 168"/>
                  <a:gd name="T9" fmla="*/ 51 h 211"/>
                  <a:gd name="T10" fmla="*/ 141 w 168"/>
                  <a:gd name="T11" fmla="*/ 75 h 211"/>
                  <a:gd name="T12" fmla="*/ 140 w 168"/>
                  <a:gd name="T13" fmla="*/ 66 h 211"/>
                  <a:gd name="T14" fmla="*/ 127 w 168"/>
                  <a:gd name="T15" fmla="*/ 83 h 211"/>
                  <a:gd name="T16" fmla="*/ 106 w 168"/>
                  <a:gd name="T17" fmla="*/ 97 h 211"/>
                  <a:gd name="T18" fmla="*/ 106 w 168"/>
                  <a:gd name="T19" fmla="*/ 103 h 211"/>
                  <a:gd name="T20" fmla="*/ 101 w 168"/>
                  <a:gd name="T21" fmla="*/ 102 h 211"/>
                  <a:gd name="T22" fmla="*/ 98 w 168"/>
                  <a:gd name="T23" fmla="*/ 111 h 211"/>
                  <a:gd name="T24" fmla="*/ 97 w 168"/>
                  <a:gd name="T25" fmla="*/ 119 h 211"/>
                  <a:gd name="T26" fmla="*/ 112 w 168"/>
                  <a:gd name="T27" fmla="*/ 130 h 211"/>
                  <a:gd name="T28" fmla="*/ 90 w 168"/>
                  <a:gd name="T29" fmla="*/ 124 h 211"/>
                  <a:gd name="T30" fmla="*/ 104 w 168"/>
                  <a:gd name="T31" fmla="*/ 134 h 211"/>
                  <a:gd name="T32" fmla="*/ 83 w 168"/>
                  <a:gd name="T33" fmla="*/ 126 h 211"/>
                  <a:gd name="T34" fmla="*/ 84 w 168"/>
                  <a:gd name="T35" fmla="*/ 133 h 211"/>
                  <a:gd name="T36" fmla="*/ 76 w 168"/>
                  <a:gd name="T37" fmla="*/ 130 h 211"/>
                  <a:gd name="T38" fmla="*/ 32 w 168"/>
                  <a:gd name="T39" fmla="*/ 143 h 211"/>
                  <a:gd name="T40" fmla="*/ 10 w 168"/>
                  <a:gd name="T41" fmla="*/ 164 h 211"/>
                  <a:gd name="T42" fmla="*/ 15 w 168"/>
                  <a:gd name="T43" fmla="*/ 210 h 211"/>
                  <a:gd name="T44" fmla="*/ 42 w 168"/>
                  <a:gd name="T45" fmla="*/ 196 h 211"/>
                  <a:gd name="T46" fmla="*/ 66 w 168"/>
                  <a:gd name="T47" fmla="*/ 179 h 211"/>
                  <a:gd name="T48" fmla="*/ 56 w 168"/>
                  <a:gd name="T49" fmla="*/ 176 h 211"/>
                  <a:gd name="T50" fmla="*/ 64 w 168"/>
                  <a:gd name="T51" fmla="*/ 174 h 211"/>
                  <a:gd name="T52" fmla="*/ 81 w 168"/>
                  <a:gd name="T53" fmla="*/ 176 h 211"/>
                  <a:gd name="T54" fmla="*/ 49 w 168"/>
                  <a:gd name="T55" fmla="*/ 162 h 211"/>
                  <a:gd name="T56" fmla="*/ 144 w 168"/>
                  <a:gd name="T57" fmla="*/ 174 h 211"/>
                  <a:gd name="T58" fmla="*/ 163 w 168"/>
                  <a:gd name="T59" fmla="*/ 165 h 211"/>
                  <a:gd name="T60" fmla="*/ 163 w 168"/>
                  <a:gd name="T61" fmla="*/ 144 h 211"/>
                  <a:gd name="T62" fmla="*/ 155 w 168"/>
                  <a:gd name="T63" fmla="*/ 119 h 211"/>
                  <a:gd name="T64" fmla="*/ 133 w 168"/>
                  <a:gd name="T65" fmla="*/ 132 h 211"/>
                  <a:gd name="T66" fmla="*/ 147 w 168"/>
                  <a:gd name="T67" fmla="*/ 111 h 211"/>
                  <a:gd name="T68" fmla="*/ 134 w 168"/>
                  <a:gd name="T69" fmla="*/ 108 h 211"/>
                  <a:gd name="T70" fmla="*/ 140 w 168"/>
                  <a:gd name="T71" fmla="*/ 98 h 211"/>
                  <a:gd name="T72" fmla="*/ 148 w 168"/>
                  <a:gd name="T73" fmla="*/ 101 h 211"/>
                  <a:gd name="T74" fmla="*/ 160 w 168"/>
                  <a:gd name="T75" fmla="*/ 73 h 211"/>
                  <a:gd name="T76" fmla="*/ 161 w 168"/>
                  <a:gd name="T77" fmla="*/ 44 h 211"/>
                  <a:gd name="T78" fmla="*/ 164 w 168"/>
                  <a:gd name="T79" fmla="*/ 62 h 211"/>
                  <a:gd name="T80" fmla="*/ 167 w 168"/>
                  <a:gd name="T81" fmla="*/ 41 h 211"/>
                  <a:gd name="T82" fmla="*/ 156 w 168"/>
                  <a:gd name="T83" fmla="*/ 22 h 211"/>
                  <a:gd name="T84" fmla="*/ 167 w 168"/>
                  <a:gd name="T85" fmla="*/ 39 h 211"/>
                  <a:gd name="T86" fmla="*/ 160 w 168"/>
                  <a:gd name="T87" fmla="*/ 17 h 211"/>
                  <a:gd name="T88" fmla="*/ 146 w 168"/>
                  <a:gd name="T89" fmla="*/ 0 h 21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8"/>
                  <a:gd name="T136" fmla="*/ 0 h 211"/>
                  <a:gd name="T137" fmla="*/ 168 w 168"/>
                  <a:gd name="T138" fmla="*/ 211 h 21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8" h="211">
                    <a:moveTo>
                      <a:pt x="132" y="4"/>
                    </a:moveTo>
                    <a:lnTo>
                      <a:pt x="136" y="8"/>
                    </a:lnTo>
                    <a:lnTo>
                      <a:pt x="141" y="10"/>
                    </a:lnTo>
                    <a:lnTo>
                      <a:pt x="148" y="15"/>
                    </a:lnTo>
                    <a:lnTo>
                      <a:pt x="148" y="20"/>
                    </a:lnTo>
                    <a:lnTo>
                      <a:pt x="148" y="26"/>
                    </a:lnTo>
                    <a:lnTo>
                      <a:pt x="148" y="31"/>
                    </a:lnTo>
                    <a:lnTo>
                      <a:pt x="150" y="39"/>
                    </a:lnTo>
                    <a:lnTo>
                      <a:pt x="152" y="47"/>
                    </a:lnTo>
                    <a:lnTo>
                      <a:pt x="152" y="56"/>
                    </a:lnTo>
                    <a:lnTo>
                      <a:pt x="150" y="47"/>
                    </a:lnTo>
                    <a:lnTo>
                      <a:pt x="149" y="40"/>
                    </a:lnTo>
                    <a:lnTo>
                      <a:pt x="148" y="35"/>
                    </a:lnTo>
                    <a:lnTo>
                      <a:pt x="146" y="44"/>
                    </a:lnTo>
                    <a:lnTo>
                      <a:pt x="142" y="51"/>
                    </a:lnTo>
                    <a:lnTo>
                      <a:pt x="140" y="56"/>
                    </a:lnTo>
                    <a:lnTo>
                      <a:pt x="141" y="66"/>
                    </a:lnTo>
                    <a:lnTo>
                      <a:pt x="141" y="75"/>
                    </a:lnTo>
                    <a:lnTo>
                      <a:pt x="140" y="83"/>
                    </a:lnTo>
                    <a:lnTo>
                      <a:pt x="140" y="73"/>
                    </a:lnTo>
                    <a:lnTo>
                      <a:pt x="140" y="66"/>
                    </a:lnTo>
                    <a:lnTo>
                      <a:pt x="139" y="60"/>
                    </a:lnTo>
                    <a:lnTo>
                      <a:pt x="132" y="76"/>
                    </a:lnTo>
                    <a:lnTo>
                      <a:pt x="127" y="83"/>
                    </a:lnTo>
                    <a:lnTo>
                      <a:pt x="124" y="87"/>
                    </a:lnTo>
                    <a:lnTo>
                      <a:pt x="120" y="94"/>
                    </a:lnTo>
                    <a:lnTo>
                      <a:pt x="106" y="97"/>
                    </a:lnTo>
                    <a:lnTo>
                      <a:pt x="100" y="98"/>
                    </a:lnTo>
                    <a:lnTo>
                      <a:pt x="102" y="100"/>
                    </a:lnTo>
                    <a:lnTo>
                      <a:pt x="106" y="103"/>
                    </a:lnTo>
                    <a:lnTo>
                      <a:pt x="120" y="110"/>
                    </a:lnTo>
                    <a:lnTo>
                      <a:pt x="108" y="107"/>
                    </a:lnTo>
                    <a:lnTo>
                      <a:pt x="101" y="102"/>
                    </a:lnTo>
                    <a:lnTo>
                      <a:pt x="94" y="98"/>
                    </a:lnTo>
                    <a:lnTo>
                      <a:pt x="96" y="108"/>
                    </a:lnTo>
                    <a:lnTo>
                      <a:pt x="98" y="111"/>
                    </a:lnTo>
                    <a:lnTo>
                      <a:pt x="105" y="115"/>
                    </a:lnTo>
                    <a:lnTo>
                      <a:pt x="97" y="115"/>
                    </a:lnTo>
                    <a:lnTo>
                      <a:pt x="97" y="119"/>
                    </a:lnTo>
                    <a:lnTo>
                      <a:pt x="98" y="121"/>
                    </a:lnTo>
                    <a:lnTo>
                      <a:pt x="101" y="124"/>
                    </a:lnTo>
                    <a:lnTo>
                      <a:pt x="112" y="130"/>
                    </a:lnTo>
                    <a:lnTo>
                      <a:pt x="97" y="124"/>
                    </a:lnTo>
                    <a:lnTo>
                      <a:pt x="93" y="123"/>
                    </a:lnTo>
                    <a:lnTo>
                      <a:pt x="90" y="124"/>
                    </a:lnTo>
                    <a:lnTo>
                      <a:pt x="91" y="127"/>
                    </a:lnTo>
                    <a:lnTo>
                      <a:pt x="94" y="130"/>
                    </a:lnTo>
                    <a:lnTo>
                      <a:pt x="104" y="134"/>
                    </a:lnTo>
                    <a:lnTo>
                      <a:pt x="90" y="130"/>
                    </a:lnTo>
                    <a:lnTo>
                      <a:pt x="87" y="126"/>
                    </a:lnTo>
                    <a:lnTo>
                      <a:pt x="83" y="126"/>
                    </a:lnTo>
                    <a:lnTo>
                      <a:pt x="80" y="128"/>
                    </a:lnTo>
                    <a:lnTo>
                      <a:pt x="81" y="131"/>
                    </a:lnTo>
                    <a:lnTo>
                      <a:pt x="84" y="133"/>
                    </a:lnTo>
                    <a:lnTo>
                      <a:pt x="91" y="136"/>
                    </a:lnTo>
                    <a:lnTo>
                      <a:pt x="81" y="133"/>
                    </a:lnTo>
                    <a:lnTo>
                      <a:pt x="76" y="130"/>
                    </a:lnTo>
                    <a:lnTo>
                      <a:pt x="70" y="132"/>
                    </a:lnTo>
                    <a:lnTo>
                      <a:pt x="50" y="138"/>
                    </a:lnTo>
                    <a:lnTo>
                      <a:pt x="32" y="143"/>
                    </a:lnTo>
                    <a:lnTo>
                      <a:pt x="18" y="149"/>
                    </a:lnTo>
                    <a:lnTo>
                      <a:pt x="14" y="154"/>
                    </a:lnTo>
                    <a:lnTo>
                      <a:pt x="10" y="164"/>
                    </a:lnTo>
                    <a:lnTo>
                      <a:pt x="3" y="179"/>
                    </a:lnTo>
                    <a:lnTo>
                      <a:pt x="0" y="207"/>
                    </a:lnTo>
                    <a:lnTo>
                      <a:pt x="15" y="210"/>
                    </a:lnTo>
                    <a:lnTo>
                      <a:pt x="29" y="209"/>
                    </a:lnTo>
                    <a:lnTo>
                      <a:pt x="44" y="205"/>
                    </a:lnTo>
                    <a:lnTo>
                      <a:pt x="42" y="196"/>
                    </a:lnTo>
                    <a:lnTo>
                      <a:pt x="37" y="181"/>
                    </a:lnTo>
                    <a:lnTo>
                      <a:pt x="62" y="179"/>
                    </a:lnTo>
                    <a:lnTo>
                      <a:pt x="66" y="179"/>
                    </a:lnTo>
                    <a:lnTo>
                      <a:pt x="52" y="176"/>
                    </a:lnTo>
                    <a:lnTo>
                      <a:pt x="28" y="168"/>
                    </a:lnTo>
                    <a:lnTo>
                      <a:pt x="56" y="176"/>
                    </a:lnTo>
                    <a:lnTo>
                      <a:pt x="69" y="178"/>
                    </a:lnTo>
                    <a:lnTo>
                      <a:pt x="79" y="176"/>
                    </a:lnTo>
                    <a:lnTo>
                      <a:pt x="64" y="174"/>
                    </a:lnTo>
                    <a:lnTo>
                      <a:pt x="34" y="165"/>
                    </a:lnTo>
                    <a:lnTo>
                      <a:pt x="66" y="173"/>
                    </a:lnTo>
                    <a:lnTo>
                      <a:pt x="81" y="176"/>
                    </a:lnTo>
                    <a:lnTo>
                      <a:pt x="83" y="175"/>
                    </a:lnTo>
                    <a:lnTo>
                      <a:pt x="70" y="171"/>
                    </a:lnTo>
                    <a:lnTo>
                      <a:pt x="49" y="162"/>
                    </a:lnTo>
                    <a:lnTo>
                      <a:pt x="74" y="171"/>
                    </a:lnTo>
                    <a:lnTo>
                      <a:pt x="87" y="174"/>
                    </a:lnTo>
                    <a:lnTo>
                      <a:pt x="144" y="174"/>
                    </a:lnTo>
                    <a:lnTo>
                      <a:pt x="150" y="172"/>
                    </a:lnTo>
                    <a:lnTo>
                      <a:pt x="156" y="170"/>
                    </a:lnTo>
                    <a:lnTo>
                      <a:pt x="163" y="165"/>
                    </a:lnTo>
                    <a:lnTo>
                      <a:pt x="164" y="158"/>
                    </a:lnTo>
                    <a:lnTo>
                      <a:pt x="164" y="154"/>
                    </a:lnTo>
                    <a:lnTo>
                      <a:pt x="163" y="144"/>
                    </a:lnTo>
                    <a:lnTo>
                      <a:pt x="159" y="134"/>
                    </a:lnTo>
                    <a:lnTo>
                      <a:pt x="156" y="126"/>
                    </a:lnTo>
                    <a:lnTo>
                      <a:pt x="155" y="119"/>
                    </a:lnTo>
                    <a:lnTo>
                      <a:pt x="150" y="119"/>
                    </a:lnTo>
                    <a:lnTo>
                      <a:pt x="146" y="123"/>
                    </a:lnTo>
                    <a:lnTo>
                      <a:pt x="133" y="132"/>
                    </a:lnTo>
                    <a:lnTo>
                      <a:pt x="145" y="122"/>
                    </a:lnTo>
                    <a:lnTo>
                      <a:pt x="148" y="118"/>
                    </a:lnTo>
                    <a:lnTo>
                      <a:pt x="147" y="111"/>
                    </a:lnTo>
                    <a:lnTo>
                      <a:pt x="132" y="108"/>
                    </a:lnTo>
                    <a:lnTo>
                      <a:pt x="122" y="103"/>
                    </a:lnTo>
                    <a:lnTo>
                      <a:pt x="134" y="108"/>
                    </a:lnTo>
                    <a:lnTo>
                      <a:pt x="146" y="110"/>
                    </a:lnTo>
                    <a:lnTo>
                      <a:pt x="146" y="102"/>
                    </a:lnTo>
                    <a:lnTo>
                      <a:pt x="140" y="98"/>
                    </a:lnTo>
                    <a:lnTo>
                      <a:pt x="136" y="89"/>
                    </a:lnTo>
                    <a:lnTo>
                      <a:pt x="140" y="97"/>
                    </a:lnTo>
                    <a:lnTo>
                      <a:pt x="148" y="101"/>
                    </a:lnTo>
                    <a:lnTo>
                      <a:pt x="153" y="101"/>
                    </a:lnTo>
                    <a:lnTo>
                      <a:pt x="156" y="87"/>
                    </a:lnTo>
                    <a:lnTo>
                      <a:pt x="160" y="73"/>
                    </a:lnTo>
                    <a:lnTo>
                      <a:pt x="163" y="64"/>
                    </a:lnTo>
                    <a:lnTo>
                      <a:pt x="163" y="55"/>
                    </a:lnTo>
                    <a:lnTo>
                      <a:pt x="161" y="44"/>
                    </a:lnTo>
                    <a:lnTo>
                      <a:pt x="163" y="50"/>
                    </a:lnTo>
                    <a:lnTo>
                      <a:pt x="164" y="56"/>
                    </a:lnTo>
                    <a:lnTo>
                      <a:pt x="164" y="62"/>
                    </a:lnTo>
                    <a:lnTo>
                      <a:pt x="165" y="53"/>
                    </a:lnTo>
                    <a:lnTo>
                      <a:pt x="167" y="45"/>
                    </a:lnTo>
                    <a:lnTo>
                      <a:pt x="167" y="41"/>
                    </a:lnTo>
                    <a:lnTo>
                      <a:pt x="164" y="33"/>
                    </a:lnTo>
                    <a:lnTo>
                      <a:pt x="160" y="27"/>
                    </a:lnTo>
                    <a:lnTo>
                      <a:pt x="156" y="22"/>
                    </a:lnTo>
                    <a:lnTo>
                      <a:pt x="161" y="26"/>
                    </a:lnTo>
                    <a:lnTo>
                      <a:pt x="164" y="31"/>
                    </a:lnTo>
                    <a:lnTo>
                      <a:pt x="167" y="39"/>
                    </a:lnTo>
                    <a:lnTo>
                      <a:pt x="165" y="33"/>
                    </a:lnTo>
                    <a:lnTo>
                      <a:pt x="164" y="26"/>
                    </a:lnTo>
                    <a:lnTo>
                      <a:pt x="160" y="17"/>
                    </a:lnTo>
                    <a:lnTo>
                      <a:pt x="156" y="9"/>
                    </a:lnTo>
                    <a:lnTo>
                      <a:pt x="152" y="5"/>
                    </a:lnTo>
                    <a:lnTo>
                      <a:pt x="146" y="0"/>
                    </a:lnTo>
                    <a:lnTo>
                      <a:pt x="138" y="0"/>
                    </a:lnTo>
                    <a:lnTo>
                      <a:pt x="132" y="4"/>
                    </a:lnTo>
                  </a:path>
                </a:pathLst>
              </a:custGeom>
              <a:solidFill>
                <a:srgbClr val="0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47" name="Freeform 392"/>
              <p:cNvSpPr>
                <a:spLocks/>
              </p:cNvSpPr>
              <p:nvPr/>
            </p:nvSpPr>
            <p:spPr bwMode="auto">
              <a:xfrm>
                <a:off x="890" y="2423"/>
                <a:ext cx="17" cy="17"/>
              </a:xfrm>
              <a:custGeom>
                <a:avLst/>
                <a:gdLst>
                  <a:gd name="T0" fmla="*/ 13 w 17"/>
                  <a:gd name="T1" fmla="*/ 0 h 17"/>
                  <a:gd name="T2" fmla="*/ 2 w 17"/>
                  <a:gd name="T3" fmla="*/ 0 h 17"/>
                  <a:gd name="T4" fmla="*/ 0 w 17"/>
                  <a:gd name="T5" fmla="*/ 7 h 17"/>
                  <a:gd name="T6" fmla="*/ 2 w 17"/>
                  <a:gd name="T7" fmla="*/ 14 h 17"/>
                  <a:gd name="T8" fmla="*/ 13 w 17"/>
                  <a:gd name="T9" fmla="*/ 16 h 17"/>
                  <a:gd name="T10" fmla="*/ 16 w 17"/>
                  <a:gd name="T11" fmla="*/ 13 h 17"/>
                  <a:gd name="T12" fmla="*/ 16 w 17"/>
                  <a:gd name="T13" fmla="*/ 4 h 17"/>
                  <a:gd name="T14" fmla="*/ 13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13" y="0"/>
                    </a:moveTo>
                    <a:lnTo>
                      <a:pt x="2" y="0"/>
                    </a:lnTo>
                    <a:lnTo>
                      <a:pt x="0" y="7"/>
                    </a:lnTo>
                    <a:lnTo>
                      <a:pt x="2" y="14"/>
                    </a:lnTo>
                    <a:lnTo>
                      <a:pt x="13" y="16"/>
                    </a:lnTo>
                    <a:lnTo>
                      <a:pt x="16" y="13"/>
                    </a:lnTo>
                    <a:lnTo>
                      <a:pt x="16" y="4"/>
                    </a:lnTo>
                    <a:lnTo>
                      <a:pt x="13" y="0"/>
                    </a:lnTo>
                  </a:path>
                </a:pathLst>
              </a:custGeom>
              <a:solidFill>
                <a:srgbClr val="00404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48" name="Freeform 393"/>
              <p:cNvSpPr>
                <a:spLocks/>
              </p:cNvSpPr>
              <p:nvPr/>
            </p:nvSpPr>
            <p:spPr bwMode="auto">
              <a:xfrm>
                <a:off x="809" y="2473"/>
                <a:ext cx="77" cy="17"/>
              </a:xfrm>
              <a:custGeom>
                <a:avLst/>
                <a:gdLst>
                  <a:gd name="T0" fmla="*/ 0 w 77"/>
                  <a:gd name="T1" fmla="*/ 0 h 17"/>
                  <a:gd name="T2" fmla="*/ 21 w 77"/>
                  <a:gd name="T3" fmla="*/ 8 h 17"/>
                  <a:gd name="T4" fmla="*/ 36 w 77"/>
                  <a:gd name="T5" fmla="*/ 11 h 17"/>
                  <a:gd name="T6" fmla="*/ 52 w 77"/>
                  <a:gd name="T7" fmla="*/ 12 h 17"/>
                  <a:gd name="T8" fmla="*/ 64 w 77"/>
                  <a:gd name="T9" fmla="*/ 12 h 17"/>
                  <a:gd name="T10" fmla="*/ 76 w 77"/>
                  <a:gd name="T11" fmla="*/ 12 h 17"/>
                  <a:gd name="T12" fmla="*/ 65 w 77"/>
                  <a:gd name="T13" fmla="*/ 16 h 17"/>
                  <a:gd name="T14" fmla="*/ 46 w 77"/>
                  <a:gd name="T15" fmla="*/ 16 h 17"/>
                  <a:gd name="T16" fmla="*/ 26 w 77"/>
                  <a:gd name="T17" fmla="*/ 11 h 17"/>
                  <a:gd name="T18" fmla="*/ 17 w 77"/>
                  <a:gd name="T19" fmla="*/ 8 h 17"/>
                  <a:gd name="T20" fmla="*/ 0 w 77"/>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
                  <a:gd name="T35" fmla="*/ 77 w 7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
                    <a:moveTo>
                      <a:pt x="0" y="0"/>
                    </a:moveTo>
                    <a:lnTo>
                      <a:pt x="21" y="8"/>
                    </a:lnTo>
                    <a:lnTo>
                      <a:pt x="36" y="11"/>
                    </a:lnTo>
                    <a:lnTo>
                      <a:pt x="52" y="12"/>
                    </a:lnTo>
                    <a:lnTo>
                      <a:pt x="64" y="12"/>
                    </a:lnTo>
                    <a:lnTo>
                      <a:pt x="76" y="12"/>
                    </a:lnTo>
                    <a:lnTo>
                      <a:pt x="65" y="16"/>
                    </a:lnTo>
                    <a:lnTo>
                      <a:pt x="46" y="16"/>
                    </a:lnTo>
                    <a:lnTo>
                      <a:pt x="26" y="11"/>
                    </a:lnTo>
                    <a:lnTo>
                      <a:pt x="17" y="8"/>
                    </a:lnTo>
                    <a:lnTo>
                      <a:pt x="0" y="0"/>
                    </a:lnTo>
                  </a:path>
                </a:pathLst>
              </a:custGeom>
              <a:solidFill>
                <a:srgbClr val="00202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nvGrpSpPr>
              <p:cNvPr id="3149" name="Group 394"/>
              <p:cNvGrpSpPr>
                <a:grpSpLocks/>
              </p:cNvGrpSpPr>
              <p:nvPr/>
            </p:nvGrpSpPr>
            <p:grpSpPr bwMode="auto">
              <a:xfrm>
                <a:off x="857" y="2379"/>
                <a:ext cx="94" cy="124"/>
                <a:chOff x="857" y="2379"/>
                <a:chExt cx="94" cy="124"/>
              </a:xfrm>
            </p:grpSpPr>
            <p:sp>
              <p:nvSpPr>
                <p:cNvPr id="3150" name="Freeform 395"/>
                <p:cNvSpPr>
                  <a:spLocks/>
                </p:cNvSpPr>
                <p:nvPr/>
              </p:nvSpPr>
              <p:spPr bwMode="auto">
                <a:xfrm>
                  <a:off x="857" y="2379"/>
                  <a:ext cx="94" cy="124"/>
                </a:xfrm>
                <a:custGeom>
                  <a:avLst/>
                  <a:gdLst>
                    <a:gd name="T0" fmla="*/ 42 w 94"/>
                    <a:gd name="T1" fmla="*/ 18 h 124"/>
                    <a:gd name="T2" fmla="*/ 58 w 94"/>
                    <a:gd name="T3" fmla="*/ 16 h 124"/>
                    <a:gd name="T4" fmla="*/ 69 w 94"/>
                    <a:gd name="T5" fmla="*/ 13 h 124"/>
                    <a:gd name="T6" fmla="*/ 72 w 94"/>
                    <a:gd name="T7" fmla="*/ 9 h 124"/>
                    <a:gd name="T8" fmla="*/ 72 w 94"/>
                    <a:gd name="T9" fmla="*/ 5 h 124"/>
                    <a:gd name="T10" fmla="*/ 74 w 94"/>
                    <a:gd name="T11" fmla="*/ 1 h 124"/>
                    <a:gd name="T12" fmla="*/ 84 w 94"/>
                    <a:gd name="T13" fmla="*/ 0 h 124"/>
                    <a:gd name="T14" fmla="*/ 93 w 94"/>
                    <a:gd name="T15" fmla="*/ 0 h 124"/>
                    <a:gd name="T16" fmla="*/ 82 w 94"/>
                    <a:gd name="T17" fmla="*/ 95 h 124"/>
                    <a:gd name="T18" fmla="*/ 74 w 94"/>
                    <a:gd name="T19" fmla="*/ 104 h 124"/>
                    <a:gd name="T20" fmla="*/ 66 w 94"/>
                    <a:gd name="T21" fmla="*/ 113 h 124"/>
                    <a:gd name="T22" fmla="*/ 51 w 94"/>
                    <a:gd name="T23" fmla="*/ 120 h 124"/>
                    <a:gd name="T24" fmla="*/ 36 w 94"/>
                    <a:gd name="T25" fmla="*/ 122 h 124"/>
                    <a:gd name="T26" fmla="*/ 15 w 94"/>
                    <a:gd name="T27" fmla="*/ 123 h 124"/>
                    <a:gd name="T28" fmla="*/ 3 w 94"/>
                    <a:gd name="T29" fmla="*/ 121 h 124"/>
                    <a:gd name="T30" fmla="*/ 0 w 94"/>
                    <a:gd name="T31" fmla="*/ 114 h 124"/>
                    <a:gd name="T32" fmla="*/ 2 w 94"/>
                    <a:gd name="T33" fmla="*/ 106 h 124"/>
                    <a:gd name="T34" fmla="*/ 10 w 94"/>
                    <a:gd name="T35" fmla="*/ 78 h 124"/>
                    <a:gd name="T36" fmla="*/ 18 w 94"/>
                    <a:gd name="T37" fmla="*/ 52 h 124"/>
                    <a:gd name="T38" fmla="*/ 21 w 94"/>
                    <a:gd name="T39" fmla="*/ 33 h 124"/>
                    <a:gd name="T40" fmla="*/ 21 w 94"/>
                    <a:gd name="T41" fmla="*/ 27 h 124"/>
                    <a:gd name="T42" fmla="*/ 25 w 94"/>
                    <a:gd name="T43" fmla="*/ 20 h 124"/>
                    <a:gd name="T44" fmla="*/ 31 w 94"/>
                    <a:gd name="T45" fmla="*/ 18 h 124"/>
                    <a:gd name="T46" fmla="*/ 42 w 94"/>
                    <a:gd name="T47" fmla="*/ 18 h 1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124"/>
                    <a:gd name="T74" fmla="*/ 94 w 94"/>
                    <a:gd name="T75" fmla="*/ 124 h 1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124">
                      <a:moveTo>
                        <a:pt x="42" y="18"/>
                      </a:moveTo>
                      <a:lnTo>
                        <a:pt x="58" y="16"/>
                      </a:lnTo>
                      <a:lnTo>
                        <a:pt x="69" y="13"/>
                      </a:lnTo>
                      <a:lnTo>
                        <a:pt x="72" y="9"/>
                      </a:lnTo>
                      <a:lnTo>
                        <a:pt x="72" y="5"/>
                      </a:lnTo>
                      <a:lnTo>
                        <a:pt x="74" y="1"/>
                      </a:lnTo>
                      <a:lnTo>
                        <a:pt x="84" y="0"/>
                      </a:lnTo>
                      <a:lnTo>
                        <a:pt x="93" y="0"/>
                      </a:lnTo>
                      <a:lnTo>
                        <a:pt x="82" y="95"/>
                      </a:lnTo>
                      <a:lnTo>
                        <a:pt x="74" y="104"/>
                      </a:lnTo>
                      <a:lnTo>
                        <a:pt x="66" y="113"/>
                      </a:lnTo>
                      <a:lnTo>
                        <a:pt x="51" y="120"/>
                      </a:lnTo>
                      <a:lnTo>
                        <a:pt x="36" y="122"/>
                      </a:lnTo>
                      <a:lnTo>
                        <a:pt x="15" y="123"/>
                      </a:lnTo>
                      <a:lnTo>
                        <a:pt x="3" y="121"/>
                      </a:lnTo>
                      <a:lnTo>
                        <a:pt x="0" y="114"/>
                      </a:lnTo>
                      <a:lnTo>
                        <a:pt x="2" y="106"/>
                      </a:lnTo>
                      <a:lnTo>
                        <a:pt x="10" y="78"/>
                      </a:lnTo>
                      <a:lnTo>
                        <a:pt x="18" y="52"/>
                      </a:lnTo>
                      <a:lnTo>
                        <a:pt x="21" y="33"/>
                      </a:lnTo>
                      <a:lnTo>
                        <a:pt x="21" y="27"/>
                      </a:lnTo>
                      <a:lnTo>
                        <a:pt x="25" y="20"/>
                      </a:lnTo>
                      <a:lnTo>
                        <a:pt x="31" y="18"/>
                      </a:lnTo>
                      <a:lnTo>
                        <a:pt x="42" y="18"/>
                      </a:lnTo>
                    </a:path>
                  </a:pathLst>
                </a:custGeom>
                <a:solidFill>
                  <a:srgbClr val="404040"/>
                </a:solidFill>
                <a:ln w="12699" cap="rnd">
                  <a:solidFill>
                    <a:srgbClr val="000000"/>
                  </a:solidFill>
                  <a:round/>
                  <a:headEnd type="none" w="sm" len="sm"/>
                  <a:tailEnd type="none" w="sm" len="sm"/>
                </a:ln>
              </p:spPr>
              <p:txBody>
                <a:bodyPr/>
                <a:lstStyle/>
                <a:p>
                  <a:endParaRPr lang="ru-RU"/>
                </a:p>
              </p:txBody>
            </p:sp>
            <p:sp>
              <p:nvSpPr>
                <p:cNvPr id="3151" name="Freeform 396"/>
                <p:cNvSpPr>
                  <a:spLocks/>
                </p:cNvSpPr>
                <p:nvPr/>
              </p:nvSpPr>
              <p:spPr bwMode="auto">
                <a:xfrm>
                  <a:off x="867" y="2384"/>
                  <a:ext cx="82" cy="114"/>
                </a:xfrm>
                <a:custGeom>
                  <a:avLst/>
                  <a:gdLst>
                    <a:gd name="T0" fmla="*/ 29 w 82"/>
                    <a:gd name="T1" fmla="*/ 22 h 114"/>
                    <a:gd name="T2" fmla="*/ 43 w 82"/>
                    <a:gd name="T3" fmla="*/ 22 h 114"/>
                    <a:gd name="T4" fmla="*/ 59 w 82"/>
                    <a:gd name="T5" fmla="*/ 19 h 114"/>
                    <a:gd name="T6" fmla="*/ 68 w 82"/>
                    <a:gd name="T7" fmla="*/ 14 h 114"/>
                    <a:gd name="T8" fmla="*/ 74 w 82"/>
                    <a:gd name="T9" fmla="*/ 11 h 114"/>
                    <a:gd name="T10" fmla="*/ 81 w 82"/>
                    <a:gd name="T11" fmla="*/ 0 h 114"/>
                    <a:gd name="T12" fmla="*/ 70 w 82"/>
                    <a:gd name="T13" fmla="*/ 87 h 114"/>
                    <a:gd name="T14" fmla="*/ 64 w 82"/>
                    <a:gd name="T15" fmla="*/ 94 h 114"/>
                    <a:gd name="T16" fmla="*/ 56 w 82"/>
                    <a:gd name="T17" fmla="*/ 101 h 114"/>
                    <a:gd name="T18" fmla="*/ 46 w 82"/>
                    <a:gd name="T19" fmla="*/ 107 h 114"/>
                    <a:gd name="T20" fmla="*/ 38 w 82"/>
                    <a:gd name="T21" fmla="*/ 110 h 114"/>
                    <a:gd name="T22" fmla="*/ 29 w 82"/>
                    <a:gd name="T23" fmla="*/ 111 h 114"/>
                    <a:gd name="T24" fmla="*/ 18 w 82"/>
                    <a:gd name="T25" fmla="*/ 113 h 114"/>
                    <a:gd name="T26" fmla="*/ 8 w 82"/>
                    <a:gd name="T27" fmla="*/ 113 h 114"/>
                    <a:gd name="T28" fmla="*/ 3 w 82"/>
                    <a:gd name="T29" fmla="*/ 111 h 114"/>
                    <a:gd name="T30" fmla="*/ 0 w 82"/>
                    <a:gd name="T31" fmla="*/ 107 h 114"/>
                    <a:gd name="T32" fmla="*/ 2 w 82"/>
                    <a:gd name="T33" fmla="*/ 101 h 114"/>
                    <a:gd name="T34" fmla="*/ 9 w 82"/>
                    <a:gd name="T35" fmla="*/ 86 h 114"/>
                    <a:gd name="T36" fmla="*/ 20 w 82"/>
                    <a:gd name="T37" fmla="*/ 33 h 114"/>
                    <a:gd name="T38" fmla="*/ 21 w 82"/>
                    <a:gd name="T39" fmla="*/ 26 h 114"/>
                    <a:gd name="T40" fmla="*/ 29 w 82"/>
                    <a:gd name="T41" fmla="*/ 22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
                    <a:gd name="T64" fmla="*/ 0 h 114"/>
                    <a:gd name="T65" fmla="*/ 82 w 82"/>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 h="114">
                      <a:moveTo>
                        <a:pt x="29" y="22"/>
                      </a:moveTo>
                      <a:lnTo>
                        <a:pt x="43" y="22"/>
                      </a:lnTo>
                      <a:lnTo>
                        <a:pt x="59" y="19"/>
                      </a:lnTo>
                      <a:lnTo>
                        <a:pt x="68" y="14"/>
                      </a:lnTo>
                      <a:lnTo>
                        <a:pt x="74" y="11"/>
                      </a:lnTo>
                      <a:lnTo>
                        <a:pt x="81" y="0"/>
                      </a:lnTo>
                      <a:lnTo>
                        <a:pt x="70" y="87"/>
                      </a:lnTo>
                      <a:lnTo>
                        <a:pt x="64" y="94"/>
                      </a:lnTo>
                      <a:lnTo>
                        <a:pt x="56" y="101"/>
                      </a:lnTo>
                      <a:lnTo>
                        <a:pt x="46" y="107"/>
                      </a:lnTo>
                      <a:lnTo>
                        <a:pt x="38" y="110"/>
                      </a:lnTo>
                      <a:lnTo>
                        <a:pt x="29" y="111"/>
                      </a:lnTo>
                      <a:lnTo>
                        <a:pt x="18" y="113"/>
                      </a:lnTo>
                      <a:lnTo>
                        <a:pt x="8" y="113"/>
                      </a:lnTo>
                      <a:lnTo>
                        <a:pt x="3" y="111"/>
                      </a:lnTo>
                      <a:lnTo>
                        <a:pt x="0" y="107"/>
                      </a:lnTo>
                      <a:lnTo>
                        <a:pt x="2" y="101"/>
                      </a:lnTo>
                      <a:lnTo>
                        <a:pt x="9" y="86"/>
                      </a:lnTo>
                      <a:lnTo>
                        <a:pt x="20" y="33"/>
                      </a:lnTo>
                      <a:lnTo>
                        <a:pt x="21" y="26"/>
                      </a:lnTo>
                      <a:lnTo>
                        <a:pt x="29" y="22"/>
                      </a:lnTo>
                    </a:path>
                  </a:pathLst>
                </a:custGeom>
                <a:solidFill>
                  <a:srgbClr val="60606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grpSp>
          <p:nvGrpSpPr>
            <p:cNvPr id="3117" name="Group 397"/>
            <p:cNvGrpSpPr>
              <a:grpSpLocks/>
            </p:cNvGrpSpPr>
            <p:nvPr/>
          </p:nvGrpSpPr>
          <p:grpSpPr bwMode="auto">
            <a:xfrm>
              <a:off x="302" y="2304"/>
              <a:ext cx="209" cy="75"/>
              <a:chOff x="302" y="2304"/>
              <a:chExt cx="209" cy="75"/>
            </a:xfrm>
          </p:grpSpPr>
          <p:grpSp>
            <p:nvGrpSpPr>
              <p:cNvPr id="3118" name="Group 398"/>
              <p:cNvGrpSpPr>
                <a:grpSpLocks/>
              </p:cNvGrpSpPr>
              <p:nvPr/>
            </p:nvGrpSpPr>
            <p:grpSpPr bwMode="auto">
              <a:xfrm>
                <a:off x="423" y="2345"/>
                <a:ext cx="88" cy="30"/>
                <a:chOff x="423" y="2345"/>
                <a:chExt cx="88" cy="30"/>
              </a:xfrm>
            </p:grpSpPr>
            <p:grpSp>
              <p:nvGrpSpPr>
                <p:cNvPr id="3121" name="Group 399"/>
                <p:cNvGrpSpPr>
                  <a:grpSpLocks/>
                </p:cNvGrpSpPr>
                <p:nvPr/>
              </p:nvGrpSpPr>
              <p:grpSpPr bwMode="auto">
                <a:xfrm>
                  <a:off x="438" y="2345"/>
                  <a:ext cx="73" cy="30"/>
                  <a:chOff x="438" y="2345"/>
                  <a:chExt cx="73" cy="30"/>
                </a:xfrm>
              </p:grpSpPr>
              <p:sp>
                <p:nvSpPr>
                  <p:cNvPr id="3125" name="Freeform 400"/>
                  <p:cNvSpPr>
                    <a:spLocks/>
                  </p:cNvSpPr>
                  <p:nvPr/>
                </p:nvSpPr>
                <p:spPr bwMode="auto">
                  <a:xfrm>
                    <a:off x="438" y="2345"/>
                    <a:ext cx="60" cy="23"/>
                  </a:xfrm>
                  <a:custGeom>
                    <a:avLst/>
                    <a:gdLst>
                      <a:gd name="T0" fmla="*/ 0 w 60"/>
                      <a:gd name="T1" fmla="*/ 8 h 23"/>
                      <a:gd name="T2" fmla="*/ 5 w 60"/>
                      <a:gd name="T3" fmla="*/ 8 h 23"/>
                      <a:gd name="T4" fmla="*/ 9 w 60"/>
                      <a:gd name="T5" fmla="*/ 5 h 23"/>
                      <a:gd name="T6" fmla="*/ 18 w 60"/>
                      <a:gd name="T7" fmla="*/ 1 h 23"/>
                      <a:gd name="T8" fmla="*/ 22 w 60"/>
                      <a:gd name="T9" fmla="*/ 0 h 23"/>
                      <a:gd name="T10" fmla="*/ 24 w 60"/>
                      <a:gd name="T11" fmla="*/ 0 h 23"/>
                      <a:gd name="T12" fmla="*/ 26 w 60"/>
                      <a:gd name="T13" fmla="*/ 0 h 23"/>
                      <a:gd name="T14" fmla="*/ 35 w 60"/>
                      <a:gd name="T15" fmla="*/ 0 h 23"/>
                      <a:gd name="T16" fmla="*/ 39 w 60"/>
                      <a:gd name="T17" fmla="*/ 0 h 23"/>
                      <a:gd name="T18" fmla="*/ 42 w 60"/>
                      <a:gd name="T19" fmla="*/ 1 h 23"/>
                      <a:gd name="T20" fmla="*/ 44 w 60"/>
                      <a:gd name="T21" fmla="*/ 2 h 23"/>
                      <a:gd name="T22" fmla="*/ 48 w 60"/>
                      <a:gd name="T23" fmla="*/ 4 h 23"/>
                      <a:gd name="T24" fmla="*/ 52 w 60"/>
                      <a:gd name="T25" fmla="*/ 5 h 23"/>
                      <a:gd name="T26" fmla="*/ 53 w 60"/>
                      <a:gd name="T27" fmla="*/ 5 h 23"/>
                      <a:gd name="T28" fmla="*/ 55 w 60"/>
                      <a:gd name="T29" fmla="*/ 7 h 23"/>
                      <a:gd name="T30" fmla="*/ 57 w 60"/>
                      <a:gd name="T31" fmla="*/ 8 h 23"/>
                      <a:gd name="T32" fmla="*/ 59 w 60"/>
                      <a:gd name="T33" fmla="*/ 9 h 23"/>
                      <a:gd name="T34" fmla="*/ 59 w 60"/>
                      <a:gd name="T35" fmla="*/ 10 h 23"/>
                      <a:gd name="T36" fmla="*/ 57 w 60"/>
                      <a:gd name="T37" fmla="*/ 12 h 23"/>
                      <a:gd name="T38" fmla="*/ 56 w 60"/>
                      <a:gd name="T39" fmla="*/ 13 h 23"/>
                      <a:gd name="T40" fmla="*/ 55 w 60"/>
                      <a:gd name="T41" fmla="*/ 14 h 23"/>
                      <a:gd name="T42" fmla="*/ 52 w 60"/>
                      <a:gd name="T43" fmla="*/ 14 h 23"/>
                      <a:gd name="T44" fmla="*/ 51 w 60"/>
                      <a:gd name="T45" fmla="*/ 15 h 23"/>
                      <a:gd name="T46" fmla="*/ 48 w 60"/>
                      <a:gd name="T47" fmla="*/ 16 h 23"/>
                      <a:gd name="T48" fmla="*/ 40 w 60"/>
                      <a:gd name="T49" fmla="*/ 15 h 23"/>
                      <a:gd name="T50" fmla="*/ 34 w 60"/>
                      <a:gd name="T51" fmla="*/ 15 h 23"/>
                      <a:gd name="T52" fmla="*/ 30 w 60"/>
                      <a:gd name="T53" fmla="*/ 17 h 23"/>
                      <a:gd name="T54" fmla="*/ 25 w 60"/>
                      <a:gd name="T55" fmla="*/ 19 h 23"/>
                      <a:gd name="T56" fmla="*/ 21 w 60"/>
                      <a:gd name="T57" fmla="*/ 20 h 23"/>
                      <a:gd name="T58" fmla="*/ 18 w 60"/>
                      <a:gd name="T59" fmla="*/ 21 h 23"/>
                      <a:gd name="T60" fmla="*/ 14 w 60"/>
                      <a:gd name="T61" fmla="*/ 22 h 23"/>
                      <a:gd name="T62" fmla="*/ 8 w 60"/>
                      <a:gd name="T63" fmla="*/ 21 h 23"/>
                      <a:gd name="T64" fmla="*/ 3 w 60"/>
                      <a:gd name="T65" fmla="*/ 22 h 23"/>
                      <a:gd name="T66" fmla="*/ 0 w 60"/>
                      <a:gd name="T67" fmla="*/ 8 h 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0"/>
                      <a:gd name="T103" fmla="*/ 0 h 23"/>
                      <a:gd name="T104" fmla="*/ 60 w 60"/>
                      <a:gd name="T105" fmla="*/ 23 h 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0" h="23">
                        <a:moveTo>
                          <a:pt x="0" y="8"/>
                        </a:moveTo>
                        <a:lnTo>
                          <a:pt x="5" y="8"/>
                        </a:lnTo>
                        <a:lnTo>
                          <a:pt x="9" y="5"/>
                        </a:lnTo>
                        <a:lnTo>
                          <a:pt x="18" y="1"/>
                        </a:lnTo>
                        <a:lnTo>
                          <a:pt x="22" y="0"/>
                        </a:lnTo>
                        <a:lnTo>
                          <a:pt x="24" y="0"/>
                        </a:lnTo>
                        <a:lnTo>
                          <a:pt x="26" y="0"/>
                        </a:lnTo>
                        <a:lnTo>
                          <a:pt x="35" y="0"/>
                        </a:lnTo>
                        <a:lnTo>
                          <a:pt x="39" y="0"/>
                        </a:lnTo>
                        <a:lnTo>
                          <a:pt x="42" y="1"/>
                        </a:lnTo>
                        <a:lnTo>
                          <a:pt x="44" y="2"/>
                        </a:lnTo>
                        <a:lnTo>
                          <a:pt x="48" y="4"/>
                        </a:lnTo>
                        <a:lnTo>
                          <a:pt x="52" y="5"/>
                        </a:lnTo>
                        <a:lnTo>
                          <a:pt x="53" y="5"/>
                        </a:lnTo>
                        <a:lnTo>
                          <a:pt x="55" y="7"/>
                        </a:lnTo>
                        <a:lnTo>
                          <a:pt x="57" y="8"/>
                        </a:lnTo>
                        <a:lnTo>
                          <a:pt x="59" y="9"/>
                        </a:lnTo>
                        <a:lnTo>
                          <a:pt x="59" y="10"/>
                        </a:lnTo>
                        <a:lnTo>
                          <a:pt x="57" y="12"/>
                        </a:lnTo>
                        <a:lnTo>
                          <a:pt x="56" y="13"/>
                        </a:lnTo>
                        <a:lnTo>
                          <a:pt x="55" y="14"/>
                        </a:lnTo>
                        <a:lnTo>
                          <a:pt x="52" y="14"/>
                        </a:lnTo>
                        <a:lnTo>
                          <a:pt x="51" y="15"/>
                        </a:lnTo>
                        <a:lnTo>
                          <a:pt x="48" y="16"/>
                        </a:lnTo>
                        <a:lnTo>
                          <a:pt x="40" y="15"/>
                        </a:lnTo>
                        <a:lnTo>
                          <a:pt x="34" y="15"/>
                        </a:lnTo>
                        <a:lnTo>
                          <a:pt x="30" y="17"/>
                        </a:lnTo>
                        <a:lnTo>
                          <a:pt x="25" y="19"/>
                        </a:lnTo>
                        <a:lnTo>
                          <a:pt x="21" y="20"/>
                        </a:lnTo>
                        <a:lnTo>
                          <a:pt x="18" y="21"/>
                        </a:lnTo>
                        <a:lnTo>
                          <a:pt x="14" y="22"/>
                        </a:lnTo>
                        <a:lnTo>
                          <a:pt x="8" y="21"/>
                        </a:lnTo>
                        <a:lnTo>
                          <a:pt x="3" y="22"/>
                        </a:lnTo>
                        <a:lnTo>
                          <a:pt x="0" y="8"/>
                        </a:lnTo>
                      </a:path>
                    </a:pathLst>
                  </a:custGeom>
                  <a:solidFill>
                    <a:srgbClr val="FFC080"/>
                  </a:solidFill>
                  <a:ln w="12699" cap="rnd">
                    <a:solidFill>
                      <a:srgbClr val="402000"/>
                    </a:solidFill>
                    <a:round/>
                    <a:headEnd type="none" w="sm" len="sm"/>
                    <a:tailEnd type="none" w="sm" len="sm"/>
                  </a:ln>
                </p:spPr>
                <p:txBody>
                  <a:bodyPr/>
                  <a:lstStyle/>
                  <a:p>
                    <a:endParaRPr lang="ru-RU"/>
                  </a:p>
                </p:txBody>
              </p:sp>
              <p:sp>
                <p:nvSpPr>
                  <p:cNvPr id="3126" name="Freeform 401"/>
                  <p:cNvSpPr>
                    <a:spLocks/>
                  </p:cNvSpPr>
                  <p:nvPr/>
                </p:nvSpPr>
                <p:spPr bwMode="auto">
                  <a:xfrm>
                    <a:off x="478" y="2355"/>
                    <a:ext cx="17" cy="17"/>
                  </a:xfrm>
                  <a:custGeom>
                    <a:avLst/>
                    <a:gdLst>
                      <a:gd name="T0" fmla="*/ 16 w 17"/>
                      <a:gd name="T1" fmla="*/ 16 h 17"/>
                      <a:gd name="T2" fmla="*/ 11 w 17"/>
                      <a:gd name="T3" fmla="*/ 10 h 17"/>
                      <a:gd name="T4" fmla="*/ 7 w 17"/>
                      <a:gd name="T5" fmla="*/ 10 h 17"/>
                      <a:gd name="T6" fmla="*/ 0 w 17"/>
                      <a:gd name="T7" fmla="*/ 0 h 17"/>
                      <a:gd name="T8" fmla="*/ 1 w 17"/>
                      <a:gd name="T9" fmla="*/ 0 h 17"/>
                      <a:gd name="T10" fmla="*/ 7 w 17"/>
                      <a:gd name="T11" fmla="*/ 10 h 17"/>
                      <a:gd name="T12" fmla="*/ 11 w 17"/>
                      <a:gd name="T13" fmla="*/ 10 h 17"/>
                      <a:gd name="T14" fmla="*/ 14 w 17"/>
                      <a:gd name="T15" fmla="*/ 10 h 17"/>
                      <a:gd name="T16" fmla="*/ 16 w 17"/>
                      <a:gd name="T17" fmla="*/ 1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7"/>
                      <a:gd name="T29" fmla="*/ 17 w 1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7">
                        <a:moveTo>
                          <a:pt x="16" y="16"/>
                        </a:moveTo>
                        <a:lnTo>
                          <a:pt x="11" y="10"/>
                        </a:lnTo>
                        <a:lnTo>
                          <a:pt x="7" y="10"/>
                        </a:lnTo>
                        <a:lnTo>
                          <a:pt x="0" y="0"/>
                        </a:lnTo>
                        <a:lnTo>
                          <a:pt x="1" y="0"/>
                        </a:lnTo>
                        <a:lnTo>
                          <a:pt x="7" y="10"/>
                        </a:lnTo>
                        <a:lnTo>
                          <a:pt x="11" y="10"/>
                        </a:lnTo>
                        <a:lnTo>
                          <a:pt x="14" y="10"/>
                        </a:lnTo>
                        <a:lnTo>
                          <a:pt x="16"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27" name="Freeform 402"/>
                  <p:cNvSpPr>
                    <a:spLocks/>
                  </p:cNvSpPr>
                  <p:nvPr/>
                </p:nvSpPr>
                <p:spPr bwMode="auto">
                  <a:xfrm>
                    <a:off x="467" y="2355"/>
                    <a:ext cx="18" cy="1"/>
                  </a:xfrm>
                  <a:custGeom>
                    <a:avLst/>
                    <a:gdLst>
                      <a:gd name="T0" fmla="*/ 17 w 18"/>
                      <a:gd name="T1" fmla="*/ 0 h 1"/>
                      <a:gd name="T2" fmla="*/ 6 w 18"/>
                      <a:gd name="T3" fmla="*/ 0 h 1"/>
                      <a:gd name="T4" fmla="*/ 0 w 18"/>
                      <a:gd name="T5" fmla="*/ 0 h 1"/>
                      <a:gd name="T6" fmla="*/ 6 w 18"/>
                      <a:gd name="T7" fmla="*/ 0 h 1"/>
                      <a:gd name="T8" fmla="*/ 17 w 18"/>
                      <a:gd name="T9" fmla="*/ 0 h 1"/>
                      <a:gd name="T10" fmla="*/ 0 60000 65536"/>
                      <a:gd name="T11" fmla="*/ 0 60000 65536"/>
                      <a:gd name="T12" fmla="*/ 0 60000 65536"/>
                      <a:gd name="T13" fmla="*/ 0 60000 65536"/>
                      <a:gd name="T14" fmla="*/ 0 60000 65536"/>
                      <a:gd name="T15" fmla="*/ 0 w 18"/>
                      <a:gd name="T16" fmla="*/ 0 h 1"/>
                      <a:gd name="T17" fmla="*/ 18 w 18"/>
                      <a:gd name="T18" fmla="*/ 1 h 1"/>
                    </a:gdLst>
                    <a:ahLst/>
                    <a:cxnLst>
                      <a:cxn ang="T10">
                        <a:pos x="T0" y="T1"/>
                      </a:cxn>
                      <a:cxn ang="T11">
                        <a:pos x="T2" y="T3"/>
                      </a:cxn>
                      <a:cxn ang="T12">
                        <a:pos x="T4" y="T5"/>
                      </a:cxn>
                      <a:cxn ang="T13">
                        <a:pos x="T6" y="T7"/>
                      </a:cxn>
                      <a:cxn ang="T14">
                        <a:pos x="T8" y="T9"/>
                      </a:cxn>
                    </a:cxnLst>
                    <a:rect l="T15" t="T16" r="T17" b="T18"/>
                    <a:pathLst>
                      <a:path w="18" h="1">
                        <a:moveTo>
                          <a:pt x="17" y="0"/>
                        </a:moveTo>
                        <a:lnTo>
                          <a:pt x="6" y="0"/>
                        </a:lnTo>
                        <a:lnTo>
                          <a:pt x="0" y="0"/>
                        </a:lnTo>
                        <a:lnTo>
                          <a:pt x="6" y="0"/>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28" name="Freeform 403"/>
                  <p:cNvSpPr>
                    <a:spLocks/>
                  </p:cNvSpPr>
                  <p:nvPr/>
                </p:nvSpPr>
                <p:spPr bwMode="auto">
                  <a:xfrm>
                    <a:off x="473" y="2350"/>
                    <a:ext cx="22" cy="17"/>
                  </a:xfrm>
                  <a:custGeom>
                    <a:avLst/>
                    <a:gdLst>
                      <a:gd name="T0" fmla="*/ 21 w 22"/>
                      <a:gd name="T1" fmla="*/ 16 h 17"/>
                      <a:gd name="T2" fmla="*/ 17 w 22"/>
                      <a:gd name="T3" fmla="*/ 13 h 17"/>
                      <a:gd name="T4" fmla="*/ 15 w 22"/>
                      <a:gd name="T5" fmla="*/ 8 h 17"/>
                      <a:gd name="T6" fmla="*/ 12 w 22"/>
                      <a:gd name="T7" fmla="*/ 5 h 17"/>
                      <a:gd name="T8" fmla="*/ 8 w 22"/>
                      <a:gd name="T9" fmla="*/ 5 h 17"/>
                      <a:gd name="T10" fmla="*/ 4 w 22"/>
                      <a:gd name="T11" fmla="*/ 0 h 17"/>
                      <a:gd name="T12" fmla="*/ 0 w 22"/>
                      <a:gd name="T13" fmla="*/ 0 h 17"/>
                      <a:gd name="T14" fmla="*/ 4 w 22"/>
                      <a:gd name="T15" fmla="*/ 0 h 17"/>
                      <a:gd name="T16" fmla="*/ 6 w 22"/>
                      <a:gd name="T17" fmla="*/ 0 h 17"/>
                      <a:gd name="T18" fmla="*/ 8 w 22"/>
                      <a:gd name="T19" fmla="*/ 2 h 17"/>
                      <a:gd name="T20" fmla="*/ 12 w 22"/>
                      <a:gd name="T21" fmla="*/ 5 h 17"/>
                      <a:gd name="T22" fmla="*/ 15 w 22"/>
                      <a:gd name="T23" fmla="*/ 5 h 17"/>
                      <a:gd name="T24" fmla="*/ 17 w 22"/>
                      <a:gd name="T25" fmla="*/ 10 h 17"/>
                      <a:gd name="T26" fmla="*/ 21 w 22"/>
                      <a:gd name="T27" fmla="*/ 16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7"/>
                      <a:gd name="T44" fmla="*/ 22 w 22"/>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7">
                        <a:moveTo>
                          <a:pt x="21" y="16"/>
                        </a:moveTo>
                        <a:lnTo>
                          <a:pt x="17" y="13"/>
                        </a:lnTo>
                        <a:lnTo>
                          <a:pt x="15" y="8"/>
                        </a:lnTo>
                        <a:lnTo>
                          <a:pt x="12" y="5"/>
                        </a:lnTo>
                        <a:lnTo>
                          <a:pt x="8" y="5"/>
                        </a:lnTo>
                        <a:lnTo>
                          <a:pt x="4" y="0"/>
                        </a:lnTo>
                        <a:lnTo>
                          <a:pt x="0" y="0"/>
                        </a:lnTo>
                        <a:lnTo>
                          <a:pt x="4" y="0"/>
                        </a:lnTo>
                        <a:lnTo>
                          <a:pt x="6" y="0"/>
                        </a:lnTo>
                        <a:lnTo>
                          <a:pt x="8" y="2"/>
                        </a:lnTo>
                        <a:lnTo>
                          <a:pt x="12" y="5"/>
                        </a:lnTo>
                        <a:lnTo>
                          <a:pt x="15" y="5"/>
                        </a:lnTo>
                        <a:lnTo>
                          <a:pt x="17" y="10"/>
                        </a:lnTo>
                        <a:lnTo>
                          <a:pt x="21" y="16"/>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29" name="Freeform 404"/>
                  <p:cNvSpPr>
                    <a:spLocks/>
                  </p:cNvSpPr>
                  <p:nvPr/>
                </p:nvSpPr>
                <p:spPr bwMode="auto">
                  <a:xfrm>
                    <a:off x="466" y="2349"/>
                    <a:ext cx="17" cy="17"/>
                  </a:xfrm>
                  <a:custGeom>
                    <a:avLst/>
                    <a:gdLst>
                      <a:gd name="T0" fmla="*/ 0 w 17"/>
                      <a:gd name="T1" fmla="*/ 0 h 17"/>
                      <a:gd name="T2" fmla="*/ 3 w 17"/>
                      <a:gd name="T3" fmla="*/ 16 h 17"/>
                      <a:gd name="T4" fmla="*/ 16 w 17"/>
                      <a:gd name="T5" fmla="*/ 16 h 17"/>
                      <a:gd name="T6" fmla="*/ 9 w 17"/>
                      <a:gd name="T7" fmla="*/ 0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3" y="16"/>
                        </a:lnTo>
                        <a:lnTo>
                          <a:pt x="16" y="16"/>
                        </a:lnTo>
                        <a:lnTo>
                          <a:pt x="9" y="0"/>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0" name="Freeform 405"/>
                  <p:cNvSpPr>
                    <a:spLocks/>
                  </p:cNvSpPr>
                  <p:nvPr/>
                </p:nvSpPr>
                <p:spPr bwMode="auto">
                  <a:xfrm>
                    <a:off x="482" y="2349"/>
                    <a:ext cx="18" cy="17"/>
                  </a:xfrm>
                  <a:custGeom>
                    <a:avLst/>
                    <a:gdLst>
                      <a:gd name="T0" fmla="*/ 15 w 18"/>
                      <a:gd name="T1" fmla="*/ 10 h 17"/>
                      <a:gd name="T2" fmla="*/ 17 w 18"/>
                      <a:gd name="T3" fmla="*/ 16 h 17"/>
                      <a:gd name="T4" fmla="*/ 10 w 18"/>
                      <a:gd name="T5" fmla="*/ 10 h 17"/>
                      <a:gd name="T6" fmla="*/ 6 w 18"/>
                      <a:gd name="T7" fmla="*/ 5 h 17"/>
                      <a:gd name="T8" fmla="*/ 1 w 18"/>
                      <a:gd name="T9" fmla="*/ 5 h 17"/>
                      <a:gd name="T10" fmla="*/ 0 w 18"/>
                      <a:gd name="T11" fmla="*/ 0 h 17"/>
                      <a:gd name="T12" fmla="*/ 6 w 18"/>
                      <a:gd name="T13" fmla="*/ 5 h 17"/>
                      <a:gd name="T14" fmla="*/ 10 w 18"/>
                      <a:gd name="T15" fmla="*/ 10 h 17"/>
                      <a:gd name="T16" fmla="*/ 15 w 18"/>
                      <a:gd name="T17" fmla="*/ 1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7"/>
                      <a:gd name="T29" fmla="*/ 18 w 1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7">
                        <a:moveTo>
                          <a:pt x="15" y="10"/>
                        </a:moveTo>
                        <a:lnTo>
                          <a:pt x="17" y="16"/>
                        </a:lnTo>
                        <a:lnTo>
                          <a:pt x="10" y="10"/>
                        </a:lnTo>
                        <a:lnTo>
                          <a:pt x="6" y="5"/>
                        </a:lnTo>
                        <a:lnTo>
                          <a:pt x="1" y="5"/>
                        </a:lnTo>
                        <a:lnTo>
                          <a:pt x="0" y="0"/>
                        </a:lnTo>
                        <a:lnTo>
                          <a:pt x="6" y="5"/>
                        </a:lnTo>
                        <a:lnTo>
                          <a:pt x="10" y="10"/>
                        </a:lnTo>
                        <a:lnTo>
                          <a:pt x="15" y="1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1" name="Freeform 406"/>
                  <p:cNvSpPr>
                    <a:spLocks/>
                  </p:cNvSpPr>
                  <p:nvPr/>
                </p:nvSpPr>
                <p:spPr bwMode="auto">
                  <a:xfrm>
                    <a:off x="467" y="2347"/>
                    <a:ext cx="18" cy="1"/>
                  </a:xfrm>
                  <a:custGeom>
                    <a:avLst/>
                    <a:gdLst>
                      <a:gd name="T0" fmla="*/ 17 w 18"/>
                      <a:gd name="T1" fmla="*/ 0 h 1"/>
                      <a:gd name="T2" fmla="*/ 13 w 18"/>
                      <a:gd name="T3" fmla="*/ 0 h 1"/>
                      <a:gd name="T4" fmla="*/ 6 w 18"/>
                      <a:gd name="T5" fmla="*/ 0 h 1"/>
                      <a:gd name="T6" fmla="*/ 0 w 18"/>
                      <a:gd name="T7" fmla="*/ 0 h 1"/>
                      <a:gd name="T8" fmla="*/ 8 w 18"/>
                      <a:gd name="T9" fmla="*/ 0 h 1"/>
                      <a:gd name="T10" fmla="*/ 17 w 18"/>
                      <a:gd name="T11" fmla="*/ 0 h 1"/>
                      <a:gd name="T12" fmla="*/ 0 60000 65536"/>
                      <a:gd name="T13" fmla="*/ 0 60000 65536"/>
                      <a:gd name="T14" fmla="*/ 0 60000 65536"/>
                      <a:gd name="T15" fmla="*/ 0 60000 65536"/>
                      <a:gd name="T16" fmla="*/ 0 60000 65536"/>
                      <a:gd name="T17" fmla="*/ 0 60000 65536"/>
                      <a:gd name="T18" fmla="*/ 0 w 18"/>
                      <a:gd name="T19" fmla="*/ 0 h 1"/>
                      <a:gd name="T20" fmla="*/ 18 w 18"/>
                      <a:gd name="T21" fmla="*/ 1 h 1"/>
                    </a:gdLst>
                    <a:ahLst/>
                    <a:cxnLst>
                      <a:cxn ang="T12">
                        <a:pos x="T0" y="T1"/>
                      </a:cxn>
                      <a:cxn ang="T13">
                        <a:pos x="T2" y="T3"/>
                      </a:cxn>
                      <a:cxn ang="T14">
                        <a:pos x="T4" y="T5"/>
                      </a:cxn>
                      <a:cxn ang="T15">
                        <a:pos x="T6" y="T7"/>
                      </a:cxn>
                      <a:cxn ang="T16">
                        <a:pos x="T8" y="T9"/>
                      </a:cxn>
                      <a:cxn ang="T17">
                        <a:pos x="T10" y="T11"/>
                      </a:cxn>
                    </a:cxnLst>
                    <a:rect l="T18" t="T19" r="T20" b="T21"/>
                    <a:pathLst>
                      <a:path w="18" h="1">
                        <a:moveTo>
                          <a:pt x="17" y="0"/>
                        </a:moveTo>
                        <a:lnTo>
                          <a:pt x="13" y="0"/>
                        </a:lnTo>
                        <a:lnTo>
                          <a:pt x="6" y="0"/>
                        </a:lnTo>
                        <a:lnTo>
                          <a:pt x="0" y="0"/>
                        </a:lnTo>
                        <a:lnTo>
                          <a:pt x="8" y="0"/>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2" name="Freeform 407"/>
                  <p:cNvSpPr>
                    <a:spLocks/>
                  </p:cNvSpPr>
                  <p:nvPr/>
                </p:nvSpPr>
                <p:spPr bwMode="auto">
                  <a:xfrm>
                    <a:off x="485" y="2358"/>
                    <a:ext cx="1" cy="17"/>
                  </a:xfrm>
                  <a:custGeom>
                    <a:avLst/>
                    <a:gdLst>
                      <a:gd name="T0" fmla="*/ 0 w 1"/>
                      <a:gd name="T1" fmla="*/ 0 h 17"/>
                      <a:gd name="T2" fmla="*/ 0 w 1"/>
                      <a:gd name="T3" fmla="*/ 0 h 17"/>
                      <a:gd name="T4" fmla="*/ 0 w 1"/>
                      <a:gd name="T5" fmla="*/ 16 h 17"/>
                      <a:gd name="T6" fmla="*/ 0 w 1"/>
                      <a:gd name="T7" fmla="*/ 0 h 17"/>
                      <a:gd name="T8" fmla="*/ 0 60000 65536"/>
                      <a:gd name="T9" fmla="*/ 0 60000 65536"/>
                      <a:gd name="T10" fmla="*/ 0 60000 65536"/>
                      <a:gd name="T11" fmla="*/ 0 60000 65536"/>
                      <a:gd name="T12" fmla="*/ 0 w 1"/>
                      <a:gd name="T13" fmla="*/ 0 h 17"/>
                      <a:gd name="T14" fmla="*/ 1 w 1"/>
                      <a:gd name="T15" fmla="*/ 17 h 17"/>
                    </a:gdLst>
                    <a:ahLst/>
                    <a:cxnLst>
                      <a:cxn ang="T8">
                        <a:pos x="T0" y="T1"/>
                      </a:cxn>
                      <a:cxn ang="T9">
                        <a:pos x="T2" y="T3"/>
                      </a:cxn>
                      <a:cxn ang="T10">
                        <a:pos x="T4" y="T5"/>
                      </a:cxn>
                      <a:cxn ang="T11">
                        <a:pos x="T6" y="T7"/>
                      </a:cxn>
                    </a:cxnLst>
                    <a:rect l="T12" t="T13" r="T14" b="T15"/>
                    <a:pathLst>
                      <a:path w="1" h="17">
                        <a:moveTo>
                          <a:pt x="0" y="0"/>
                        </a:moveTo>
                        <a:lnTo>
                          <a:pt x="0" y="0"/>
                        </a:lnTo>
                        <a:lnTo>
                          <a:pt x="0"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3" name="Freeform 408"/>
                  <p:cNvSpPr>
                    <a:spLocks/>
                  </p:cNvSpPr>
                  <p:nvPr/>
                </p:nvSpPr>
                <p:spPr bwMode="auto">
                  <a:xfrm>
                    <a:off x="491" y="2356"/>
                    <a:ext cx="17" cy="17"/>
                  </a:xfrm>
                  <a:custGeom>
                    <a:avLst/>
                    <a:gdLst>
                      <a:gd name="T0" fmla="*/ 0 w 17"/>
                      <a:gd name="T1" fmla="*/ 0 h 17"/>
                      <a:gd name="T2" fmla="*/ 0 w 17"/>
                      <a:gd name="T3" fmla="*/ 8 h 17"/>
                      <a:gd name="T4" fmla="*/ 16 w 17"/>
                      <a:gd name="T5" fmla="*/ 16 h 17"/>
                      <a:gd name="T6" fmla="*/ 0 w 17"/>
                      <a:gd name="T7" fmla="*/ 8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0" y="8"/>
                        </a:lnTo>
                        <a:lnTo>
                          <a:pt x="16" y="16"/>
                        </a:lnTo>
                        <a:lnTo>
                          <a:pt x="0" y="8"/>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4" name="Freeform 409"/>
                  <p:cNvSpPr>
                    <a:spLocks/>
                  </p:cNvSpPr>
                  <p:nvPr/>
                </p:nvSpPr>
                <p:spPr bwMode="auto">
                  <a:xfrm>
                    <a:off x="493" y="2354"/>
                    <a:ext cx="18" cy="17"/>
                  </a:xfrm>
                  <a:custGeom>
                    <a:avLst/>
                    <a:gdLst>
                      <a:gd name="T0" fmla="*/ 0 w 18"/>
                      <a:gd name="T1" fmla="*/ 0 h 17"/>
                      <a:gd name="T2" fmla="*/ 0 w 18"/>
                      <a:gd name="T3" fmla="*/ 0 h 17"/>
                      <a:gd name="T4" fmla="*/ 8 w 18"/>
                      <a:gd name="T5" fmla="*/ 16 h 17"/>
                      <a:gd name="T6" fmla="*/ 17 w 18"/>
                      <a:gd name="T7" fmla="*/ 16 h 17"/>
                      <a:gd name="T8" fmla="*/ 8 w 18"/>
                      <a:gd name="T9" fmla="*/ 16 h 17"/>
                      <a:gd name="T10" fmla="*/ 0 w 18"/>
                      <a:gd name="T11" fmla="*/ 0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0" y="0"/>
                        </a:moveTo>
                        <a:lnTo>
                          <a:pt x="0" y="0"/>
                        </a:lnTo>
                        <a:lnTo>
                          <a:pt x="8" y="16"/>
                        </a:lnTo>
                        <a:lnTo>
                          <a:pt x="17" y="16"/>
                        </a:lnTo>
                        <a:lnTo>
                          <a:pt x="8" y="16"/>
                        </a:lnTo>
                        <a:lnTo>
                          <a:pt x="0"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5" name="Freeform 410"/>
                  <p:cNvSpPr>
                    <a:spLocks/>
                  </p:cNvSpPr>
                  <p:nvPr/>
                </p:nvSpPr>
                <p:spPr bwMode="auto">
                  <a:xfrm>
                    <a:off x="458" y="2349"/>
                    <a:ext cx="18" cy="17"/>
                  </a:xfrm>
                  <a:custGeom>
                    <a:avLst/>
                    <a:gdLst>
                      <a:gd name="T0" fmla="*/ 17 w 18"/>
                      <a:gd name="T1" fmla="*/ 0 h 17"/>
                      <a:gd name="T2" fmla="*/ 0 w 18"/>
                      <a:gd name="T3" fmla="*/ 8 h 17"/>
                      <a:gd name="T4" fmla="*/ 0 w 18"/>
                      <a:gd name="T5" fmla="*/ 16 h 17"/>
                      <a:gd name="T6" fmla="*/ 17 w 18"/>
                      <a:gd name="T7" fmla="*/ 0 h 17"/>
                      <a:gd name="T8" fmla="*/ 0 60000 65536"/>
                      <a:gd name="T9" fmla="*/ 0 60000 65536"/>
                      <a:gd name="T10" fmla="*/ 0 60000 65536"/>
                      <a:gd name="T11" fmla="*/ 0 60000 65536"/>
                      <a:gd name="T12" fmla="*/ 0 w 18"/>
                      <a:gd name="T13" fmla="*/ 0 h 17"/>
                      <a:gd name="T14" fmla="*/ 18 w 18"/>
                      <a:gd name="T15" fmla="*/ 17 h 17"/>
                    </a:gdLst>
                    <a:ahLst/>
                    <a:cxnLst>
                      <a:cxn ang="T8">
                        <a:pos x="T0" y="T1"/>
                      </a:cxn>
                      <a:cxn ang="T9">
                        <a:pos x="T2" y="T3"/>
                      </a:cxn>
                      <a:cxn ang="T10">
                        <a:pos x="T4" y="T5"/>
                      </a:cxn>
                      <a:cxn ang="T11">
                        <a:pos x="T6" y="T7"/>
                      </a:cxn>
                    </a:cxnLst>
                    <a:rect l="T12" t="T13" r="T14" b="T15"/>
                    <a:pathLst>
                      <a:path w="18" h="17">
                        <a:moveTo>
                          <a:pt x="17" y="0"/>
                        </a:moveTo>
                        <a:lnTo>
                          <a:pt x="0" y="8"/>
                        </a:lnTo>
                        <a:lnTo>
                          <a:pt x="0"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6" name="Freeform 411"/>
                  <p:cNvSpPr>
                    <a:spLocks/>
                  </p:cNvSpPr>
                  <p:nvPr/>
                </p:nvSpPr>
                <p:spPr bwMode="auto">
                  <a:xfrm>
                    <a:off x="445" y="2358"/>
                    <a:ext cx="18" cy="17"/>
                  </a:xfrm>
                  <a:custGeom>
                    <a:avLst/>
                    <a:gdLst>
                      <a:gd name="T0" fmla="*/ 17 w 18"/>
                      <a:gd name="T1" fmla="*/ 0 h 17"/>
                      <a:gd name="T2" fmla="*/ 9 w 18"/>
                      <a:gd name="T3" fmla="*/ 16 h 17"/>
                      <a:gd name="T4" fmla="*/ 0 w 18"/>
                      <a:gd name="T5" fmla="*/ 16 h 17"/>
                      <a:gd name="T6" fmla="*/ 7 w 18"/>
                      <a:gd name="T7" fmla="*/ 16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9" y="16"/>
                        </a:lnTo>
                        <a:lnTo>
                          <a:pt x="0" y="16"/>
                        </a:lnTo>
                        <a:lnTo>
                          <a:pt x="7" y="16"/>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sp>
                <p:nvSpPr>
                  <p:cNvPr id="3137" name="Freeform 412"/>
                  <p:cNvSpPr>
                    <a:spLocks/>
                  </p:cNvSpPr>
                  <p:nvPr/>
                </p:nvSpPr>
                <p:spPr bwMode="auto">
                  <a:xfrm>
                    <a:off x="445" y="2351"/>
                    <a:ext cx="18" cy="17"/>
                  </a:xfrm>
                  <a:custGeom>
                    <a:avLst/>
                    <a:gdLst>
                      <a:gd name="T0" fmla="*/ 17 w 18"/>
                      <a:gd name="T1" fmla="*/ 0 h 17"/>
                      <a:gd name="T2" fmla="*/ 7 w 18"/>
                      <a:gd name="T3" fmla="*/ 12 h 17"/>
                      <a:gd name="T4" fmla="*/ 0 w 18"/>
                      <a:gd name="T5" fmla="*/ 16 h 17"/>
                      <a:gd name="T6" fmla="*/ 7 w 18"/>
                      <a:gd name="T7" fmla="*/ 12 h 17"/>
                      <a:gd name="T8" fmla="*/ 17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17" y="0"/>
                        </a:moveTo>
                        <a:lnTo>
                          <a:pt x="7" y="12"/>
                        </a:lnTo>
                        <a:lnTo>
                          <a:pt x="0" y="16"/>
                        </a:lnTo>
                        <a:lnTo>
                          <a:pt x="7" y="12"/>
                        </a:lnTo>
                        <a:lnTo>
                          <a:pt x="17" y="0"/>
                        </a:lnTo>
                      </a:path>
                    </a:pathLst>
                  </a:custGeom>
                  <a:solidFill>
                    <a:srgbClr val="4020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nvGrpSpPr>
                <p:cNvPr id="3122" name="Group 413"/>
                <p:cNvGrpSpPr>
                  <a:grpSpLocks/>
                </p:cNvGrpSpPr>
                <p:nvPr/>
              </p:nvGrpSpPr>
              <p:grpSpPr bwMode="auto">
                <a:xfrm>
                  <a:off x="423" y="2352"/>
                  <a:ext cx="20" cy="23"/>
                  <a:chOff x="423" y="2352"/>
                  <a:chExt cx="20" cy="23"/>
                </a:xfrm>
              </p:grpSpPr>
              <p:sp>
                <p:nvSpPr>
                  <p:cNvPr id="3123" name="Freeform 414"/>
                  <p:cNvSpPr>
                    <a:spLocks/>
                  </p:cNvSpPr>
                  <p:nvPr/>
                </p:nvSpPr>
                <p:spPr bwMode="auto">
                  <a:xfrm>
                    <a:off x="423" y="2352"/>
                    <a:ext cx="20" cy="23"/>
                  </a:xfrm>
                  <a:custGeom>
                    <a:avLst/>
                    <a:gdLst>
                      <a:gd name="T0" fmla="*/ 1 w 20"/>
                      <a:gd name="T1" fmla="*/ 1 h 23"/>
                      <a:gd name="T2" fmla="*/ 9 w 20"/>
                      <a:gd name="T3" fmla="*/ 1 h 23"/>
                      <a:gd name="T4" fmla="*/ 15 w 20"/>
                      <a:gd name="T5" fmla="*/ 0 h 23"/>
                      <a:gd name="T6" fmla="*/ 17 w 20"/>
                      <a:gd name="T7" fmla="*/ 4 h 23"/>
                      <a:gd name="T8" fmla="*/ 19 w 20"/>
                      <a:gd name="T9" fmla="*/ 9 h 23"/>
                      <a:gd name="T10" fmla="*/ 19 w 20"/>
                      <a:gd name="T11" fmla="*/ 13 h 23"/>
                      <a:gd name="T12" fmla="*/ 17 w 20"/>
                      <a:gd name="T13" fmla="*/ 18 h 23"/>
                      <a:gd name="T14" fmla="*/ 0 w 20"/>
                      <a:gd name="T15" fmla="*/ 22 h 23"/>
                      <a:gd name="T16" fmla="*/ 1 w 20"/>
                      <a:gd name="T17" fmla="*/ 1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3"/>
                      <a:gd name="T29" fmla="*/ 20 w 20"/>
                      <a:gd name="T30" fmla="*/ 23 h 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3">
                        <a:moveTo>
                          <a:pt x="1" y="1"/>
                        </a:moveTo>
                        <a:lnTo>
                          <a:pt x="9" y="1"/>
                        </a:lnTo>
                        <a:lnTo>
                          <a:pt x="15" y="0"/>
                        </a:lnTo>
                        <a:lnTo>
                          <a:pt x="17" y="4"/>
                        </a:lnTo>
                        <a:lnTo>
                          <a:pt x="19" y="9"/>
                        </a:lnTo>
                        <a:lnTo>
                          <a:pt x="19" y="13"/>
                        </a:lnTo>
                        <a:lnTo>
                          <a:pt x="17" y="18"/>
                        </a:lnTo>
                        <a:lnTo>
                          <a:pt x="0" y="22"/>
                        </a:lnTo>
                        <a:lnTo>
                          <a:pt x="1" y="1"/>
                        </a:lnTo>
                      </a:path>
                    </a:pathLst>
                  </a:custGeom>
                  <a:solidFill>
                    <a:srgbClr val="C0C0C0"/>
                  </a:solidFill>
                  <a:ln w="12699" cap="rnd">
                    <a:solidFill>
                      <a:srgbClr val="000000"/>
                    </a:solidFill>
                    <a:round/>
                    <a:headEnd type="none" w="sm" len="sm"/>
                    <a:tailEnd type="none" w="sm" len="sm"/>
                  </a:ln>
                </p:spPr>
                <p:txBody>
                  <a:bodyPr/>
                  <a:lstStyle/>
                  <a:p>
                    <a:endParaRPr lang="ru-RU"/>
                  </a:p>
                </p:txBody>
              </p:sp>
              <p:sp>
                <p:nvSpPr>
                  <p:cNvPr id="3124" name="Freeform 415"/>
                  <p:cNvSpPr>
                    <a:spLocks/>
                  </p:cNvSpPr>
                  <p:nvPr/>
                </p:nvSpPr>
                <p:spPr bwMode="auto">
                  <a:xfrm>
                    <a:off x="425" y="2354"/>
                    <a:ext cx="17" cy="19"/>
                  </a:xfrm>
                  <a:custGeom>
                    <a:avLst/>
                    <a:gdLst>
                      <a:gd name="T0" fmla="*/ 1 w 17"/>
                      <a:gd name="T1" fmla="*/ 0 h 19"/>
                      <a:gd name="T2" fmla="*/ 7 w 17"/>
                      <a:gd name="T3" fmla="*/ 0 h 19"/>
                      <a:gd name="T4" fmla="*/ 13 w 17"/>
                      <a:gd name="T5" fmla="*/ 0 h 19"/>
                      <a:gd name="T6" fmla="*/ 14 w 17"/>
                      <a:gd name="T7" fmla="*/ 2 h 19"/>
                      <a:gd name="T8" fmla="*/ 16 w 17"/>
                      <a:gd name="T9" fmla="*/ 7 h 19"/>
                      <a:gd name="T10" fmla="*/ 15 w 17"/>
                      <a:gd name="T11" fmla="*/ 13 h 19"/>
                      <a:gd name="T12" fmla="*/ 15 w 17"/>
                      <a:gd name="T13" fmla="*/ 14 h 19"/>
                      <a:gd name="T14" fmla="*/ 0 w 17"/>
                      <a:gd name="T15" fmla="*/ 18 h 19"/>
                      <a:gd name="T16" fmla="*/ 1 w 17"/>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9"/>
                      <a:gd name="T29" fmla="*/ 17 w 17"/>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9">
                        <a:moveTo>
                          <a:pt x="1" y="0"/>
                        </a:moveTo>
                        <a:lnTo>
                          <a:pt x="7" y="0"/>
                        </a:lnTo>
                        <a:lnTo>
                          <a:pt x="13" y="0"/>
                        </a:lnTo>
                        <a:lnTo>
                          <a:pt x="14" y="2"/>
                        </a:lnTo>
                        <a:lnTo>
                          <a:pt x="16" y="7"/>
                        </a:lnTo>
                        <a:lnTo>
                          <a:pt x="15" y="13"/>
                        </a:lnTo>
                        <a:lnTo>
                          <a:pt x="15" y="14"/>
                        </a:lnTo>
                        <a:lnTo>
                          <a:pt x="0" y="18"/>
                        </a:lnTo>
                        <a:lnTo>
                          <a:pt x="1" y="0"/>
                        </a:lnTo>
                      </a:path>
                    </a:pathLst>
                  </a:custGeom>
                  <a:solidFill>
                    <a:srgbClr val="E0E0E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sp>
            <p:nvSpPr>
              <p:cNvPr id="3119" name="Freeform 416"/>
              <p:cNvSpPr>
                <a:spLocks/>
              </p:cNvSpPr>
              <p:nvPr/>
            </p:nvSpPr>
            <p:spPr bwMode="auto">
              <a:xfrm>
                <a:off x="348" y="2327"/>
                <a:ext cx="82" cy="52"/>
              </a:xfrm>
              <a:custGeom>
                <a:avLst/>
                <a:gdLst>
                  <a:gd name="T0" fmla="*/ 78 w 82"/>
                  <a:gd name="T1" fmla="*/ 25 h 52"/>
                  <a:gd name="T2" fmla="*/ 81 w 82"/>
                  <a:gd name="T3" fmla="*/ 30 h 52"/>
                  <a:gd name="T4" fmla="*/ 81 w 82"/>
                  <a:gd name="T5" fmla="*/ 38 h 52"/>
                  <a:gd name="T6" fmla="*/ 78 w 82"/>
                  <a:gd name="T7" fmla="*/ 42 h 52"/>
                  <a:gd name="T8" fmla="*/ 76 w 82"/>
                  <a:gd name="T9" fmla="*/ 49 h 52"/>
                  <a:gd name="T10" fmla="*/ 49 w 82"/>
                  <a:gd name="T11" fmla="*/ 51 h 52"/>
                  <a:gd name="T12" fmla="*/ 27 w 82"/>
                  <a:gd name="T13" fmla="*/ 49 h 52"/>
                  <a:gd name="T14" fmla="*/ 6 w 82"/>
                  <a:gd name="T15" fmla="*/ 45 h 52"/>
                  <a:gd name="T16" fmla="*/ 6 w 82"/>
                  <a:gd name="T17" fmla="*/ 28 h 52"/>
                  <a:gd name="T18" fmla="*/ 3 w 82"/>
                  <a:gd name="T19" fmla="*/ 16 h 52"/>
                  <a:gd name="T20" fmla="*/ 0 w 82"/>
                  <a:gd name="T21" fmla="*/ 0 h 52"/>
                  <a:gd name="T22" fmla="*/ 10 w 82"/>
                  <a:gd name="T23" fmla="*/ 9 h 52"/>
                  <a:gd name="T24" fmla="*/ 14 w 82"/>
                  <a:gd name="T25" fmla="*/ 12 h 52"/>
                  <a:gd name="T26" fmla="*/ 17 w 82"/>
                  <a:gd name="T27" fmla="*/ 14 h 52"/>
                  <a:gd name="T28" fmla="*/ 19 w 82"/>
                  <a:gd name="T29" fmla="*/ 15 h 52"/>
                  <a:gd name="T30" fmla="*/ 22 w 82"/>
                  <a:gd name="T31" fmla="*/ 17 h 52"/>
                  <a:gd name="T32" fmla="*/ 23 w 82"/>
                  <a:gd name="T33" fmla="*/ 18 h 52"/>
                  <a:gd name="T34" fmla="*/ 28 w 82"/>
                  <a:gd name="T35" fmla="*/ 18 h 52"/>
                  <a:gd name="T36" fmla="*/ 32 w 82"/>
                  <a:gd name="T37" fmla="*/ 19 h 52"/>
                  <a:gd name="T38" fmla="*/ 46 w 82"/>
                  <a:gd name="T39" fmla="*/ 20 h 52"/>
                  <a:gd name="T40" fmla="*/ 78 w 82"/>
                  <a:gd name="T41" fmla="*/ 25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2"/>
                  <a:gd name="T64" fmla="*/ 0 h 52"/>
                  <a:gd name="T65" fmla="*/ 82 w 82"/>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2" h="52">
                    <a:moveTo>
                      <a:pt x="78" y="25"/>
                    </a:moveTo>
                    <a:lnTo>
                      <a:pt x="81" y="30"/>
                    </a:lnTo>
                    <a:lnTo>
                      <a:pt x="81" y="38"/>
                    </a:lnTo>
                    <a:lnTo>
                      <a:pt x="78" y="42"/>
                    </a:lnTo>
                    <a:lnTo>
                      <a:pt x="76" y="49"/>
                    </a:lnTo>
                    <a:lnTo>
                      <a:pt x="49" y="51"/>
                    </a:lnTo>
                    <a:lnTo>
                      <a:pt x="27" y="49"/>
                    </a:lnTo>
                    <a:lnTo>
                      <a:pt x="6" y="45"/>
                    </a:lnTo>
                    <a:lnTo>
                      <a:pt x="6" y="28"/>
                    </a:lnTo>
                    <a:lnTo>
                      <a:pt x="3" y="16"/>
                    </a:lnTo>
                    <a:lnTo>
                      <a:pt x="0" y="0"/>
                    </a:lnTo>
                    <a:lnTo>
                      <a:pt x="10" y="9"/>
                    </a:lnTo>
                    <a:lnTo>
                      <a:pt x="14" y="12"/>
                    </a:lnTo>
                    <a:lnTo>
                      <a:pt x="17" y="14"/>
                    </a:lnTo>
                    <a:lnTo>
                      <a:pt x="19" y="15"/>
                    </a:lnTo>
                    <a:lnTo>
                      <a:pt x="22" y="17"/>
                    </a:lnTo>
                    <a:lnTo>
                      <a:pt x="23" y="18"/>
                    </a:lnTo>
                    <a:lnTo>
                      <a:pt x="28" y="18"/>
                    </a:lnTo>
                    <a:lnTo>
                      <a:pt x="32" y="19"/>
                    </a:lnTo>
                    <a:lnTo>
                      <a:pt x="46" y="20"/>
                    </a:lnTo>
                    <a:lnTo>
                      <a:pt x="78" y="25"/>
                    </a:lnTo>
                  </a:path>
                </a:pathLst>
              </a:custGeom>
              <a:solidFill>
                <a:srgbClr val="606060"/>
              </a:solidFill>
              <a:ln w="12699" cap="rnd">
                <a:solidFill>
                  <a:srgbClr val="000000"/>
                </a:solidFill>
                <a:round/>
                <a:headEnd type="none" w="sm" len="sm"/>
                <a:tailEnd type="none" w="sm" len="sm"/>
              </a:ln>
            </p:spPr>
            <p:txBody>
              <a:bodyPr/>
              <a:lstStyle/>
              <a:p>
                <a:endParaRPr lang="ru-RU"/>
              </a:p>
            </p:txBody>
          </p:sp>
          <p:sp>
            <p:nvSpPr>
              <p:cNvPr id="3120" name="Freeform 417"/>
              <p:cNvSpPr>
                <a:spLocks/>
              </p:cNvSpPr>
              <p:nvPr/>
            </p:nvSpPr>
            <p:spPr bwMode="auto">
              <a:xfrm>
                <a:off x="302" y="2304"/>
                <a:ext cx="124" cy="73"/>
              </a:xfrm>
              <a:custGeom>
                <a:avLst/>
                <a:gdLst>
                  <a:gd name="T0" fmla="*/ 21 w 124"/>
                  <a:gd name="T1" fmla="*/ 0 h 73"/>
                  <a:gd name="T2" fmla="*/ 33 w 124"/>
                  <a:gd name="T3" fmla="*/ 1 h 73"/>
                  <a:gd name="T4" fmla="*/ 36 w 124"/>
                  <a:gd name="T5" fmla="*/ 7 h 73"/>
                  <a:gd name="T6" fmla="*/ 37 w 124"/>
                  <a:gd name="T7" fmla="*/ 10 h 73"/>
                  <a:gd name="T8" fmla="*/ 34 w 124"/>
                  <a:gd name="T9" fmla="*/ 14 h 73"/>
                  <a:gd name="T10" fmla="*/ 28 w 124"/>
                  <a:gd name="T11" fmla="*/ 20 h 73"/>
                  <a:gd name="T12" fmla="*/ 34 w 124"/>
                  <a:gd name="T13" fmla="*/ 18 h 73"/>
                  <a:gd name="T14" fmla="*/ 38 w 124"/>
                  <a:gd name="T15" fmla="*/ 13 h 73"/>
                  <a:gd name="T16" fmla="*/ 44 w 124"/>
                  <a:gd name="T17" fmla="*/ 21 h 73"/>
                  <a:gd name="T18" fmla="*/ 45 w 124"/>
                  <a:gd name="T19" fmla="*/ 24 h 73"/>
                  <a:gd name="T20" fmla="*/ 51 w 124"/>
                  <a:gd name="T21" fmla="*/ 30 h 73"/>
                  <a:gd name="T22" fmla="*/ 62 w 124"/>
                  <a:gd name="T23" fmla="*/ 38 h 73"/>
                  <a:gd name="T24" fmla="*/ 62 w 124"/>
                  <a:gd name="T25" fmla="*/ 41 h 73"/>
                  <a:gd name="T26" fmla="*/ 59 w 124"/>
                  <a:gd name="T27" fmla="*/ 43 h 73"/>
                  <a:gd name="T28" fmla="*/ 51 w 124"/>
                  <a:gd name="T29" fmla="*/ 51 h 73"/>
                  <a:gd name="T30" fmla="*/ 57 w 124"/>
                  <a:gd name="T31" fmla="*/ 47 h 73"/>
                  <a:gd name="T32" fmla="*/ 64 w 124"/>
                  <a:gd name="T33" fmla="*/ 44 h 73"/>
                  <a:gd name="T34" fmla="*/ 65 w 124"/>
                  <a:gd name="T35" fmla="*/ 41 h 73"/>
                  <a:gd name="T36" fmla="*/ 87 w 124"/>
                  <a:gd name="T37" fmla="*/ 44 h 73"/>
                  <a:gd name="T38" fmla="*/ 104 w 124"/>
                  <a:gd name="T39" fmla="*/ 47 h 73"/>
                  <a:gd name="T40" fmla="*/ 97 w 124"/>
                  <a:gd name="T41" fmla="*/ 51 h 73"/>
                  <a:gd name="T42" fmla="*/ 91 w 124"/>
                  <a:gd name="T43" fmla="*/ 55 h 73"/>
                  <a:gd name="T44" fmla="*/ 83 w 124"/>
                  <a:gd name="T45" fmla="*/ 60 h 73"/>
                  <a:gd name="T46" fmla="*/ 94 w 124"/>
                  <a:gd name="T47" fmla="*/ 55 h 73"/>
                  <a:gd name="T48" fmla="*/ 106 w 124"/>
                  <a:gd name="T49" fmla="*/ 47 h 73"/>
                  <a:gd name="T50" fmla="*/ 120 w 124"/>
                  <a:gd name="T51" fmla="*/ 48 h 73"/>
                  <a:gd name="T52" fmla="*/ 123 w 124"/>
                  <a:gd name="T53" fmla="*/ 53 h 73"/>
                  <a:gd name="T54" fmla="*/ 121 w 124"/>
                  <a:gd name="T55" fmla="*/ 63 h 73"/>
                  <a:gd name="T56" fmla="*/ 118 w 124"/>
                  <a:gd name="T57" fmla="*/ 70 h 73"/>
                  <a:gd name="T58" fmla="*/ 105 w 124"/>
                  <a:gd name="T59" fmla="*/ 72 h 73"/>
                  <a:gd name="T60" fmla="*/ 87 w 124"/>
                  <a:gd name="T61" fmla="*/ 70 h 73"/>
                  <a:gd name="T62" fmla="*/ 71 w 124"/>
                  <a:gd name="T63" fmla="*/ 70 h 73"/>
                  <a:gd name="T64" fmla="*/ 51 w 124"/>
                  <a:gd name="T65" fmla="*/ 67 h 73"/>
                  <a:gd name="T66" fmla="*/ 49 w 124"/>
                  <a:gd name="T67" fmla="*/ 66 h 73"/>
                  <a:gd name="T68" fmla="*/ 41 w 124"/>
                  <a:gd name="T69" fmla="*/ 61 h 73"/>
                  <a:gd name="T70" fmla="*/ 31 w 124"/>
                  <a:gd name="T71" fmla="*/ 55 h 73"/>
                  <a:gd name="T72" fmla="*/ 16 w 124"/>
                  <a:gd name="T73" fmla="*/ 41 h 73"/>
                  <a:gd name="T74" fmla="*/ 3 w 124"/>
                  <a:gd name="T75" fmla="*/ 26 h 73"/>
                  <a:gd name="T76" fmla="*/ 0 w 124"/>
                  <a:gd name="T77" fmla="*/ 20 h 73"/>
                  <a:gd name="T78" fmla="*/ 3 w 124"/>
                  <a:gd name="T79" fmla="*/ 8 h 73"/>
                  <a:gd name="T80" fmla="*/ 10 w 124"/>
                  <a:gd name="T81" fmla="*/ 0 h 73"/>
                  <a:gd name="T82" fmla="*/ 21 w 124"/>
                  <a:gd name="T83" fmla="*/ 0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
                  <a:gd name="T127" fmla="*/ 0 h 73"/>
                  <a:gd name="T128" fmla="*/ 124 w 124"/>
                  <a:gd name="T129" fmla="*/ 73 h 7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 h="73">
                    <a:moveTo>
                      <a:pt x="21" y="0"/>
                    </a:moveTo>
                    <a:lnTo>
                      <a:pt x="33" y="1"/>
                    </a:lnTo>
                    <a:lnTo>
                      <a:pt x="36" y="7"/>
                    </a:lnTo>
                    <a:lnTo>
                      <a:pt x="37" y="10"/>
                    </a:lnTo>
                    <a:lnTo>
                      <a:pt x="34" y="14"/>
                    </a:lnTo>
                    <a:lnTo>
                      <a:pt x="28" y="20"/>
                    </a:lnTo>
                    <a:lnTo>
                      <a:pt x="34" y="18"/>
                    </a:lnTo>
                    <a:lnTo>
                      <a:pt x="38" y="13"/>
                    </a:lnTo>
                    <a:lnTo>
                      <a:pt x="44" y="21"/>
                    </a:lnTo>
                    <a:lnTo>
                      <a:pt x="45" y="24"/>
                    </a:lnTo>
                    <a:lnTo>
                      <a:pt x="51" y="30"/>
                    </a:lnTo>
                    <a:lnTo>
                      <a:pt x="62" y="38"/>
                    </a:lnTo>
                    <a:lnTo>
                      <a:pt x="62" y="41"/>
                    </a:lnTo>
                    <a:lnTo>
                      <a:pt x="59" y="43"/>
                    </a:lnTo>
                    <a:lnTo>
                      <a:pt x="51" y="51"/>
                    </a:lnTo>
                    <a:lnTo>
                      <a:pt x="57" y="47"/>
                    </a:lnTo>
                    <a:lnTo>
                      <a:pt x="64" y="44"/>
                    </a:lnTo>
                    <a:lnTo>
                      <a:pt x="65" y="41"/>
                    </a:lnTo>
                    <a:lnTo>
                      <a:pt x="87" y="44"/>
                    </a:lnTo>
                    <a:lnTo>
                      <a:pt x="104" y="47"/>
                    </a:lnTo>
                    <a:lnTo>
                      <a:pt x="97" y="51"/>
                    </a:lnTo>
                    <a:lnTo>
                      <a:pt x="91" y="55"/>
                    </a:lnTo>
                    <a:lnTo>
                      <a:pt x="83" y="60"/>
                    </a:lnTo>
                    <a:lnTo>
                      <a:pt x="94" y="55"/>
                    </a:lnTo>
                    <a:lnTo>
                      <a:pt x="106" y="47"/>
                    </a:lnTo>
                    <a:lnTo>
                      <a:pt x="120" y="48"/>
                    </a:lnTo>
                    <a:lnTo>
                      <a:pt x="123" y="53"/>
                    </a:lnTo>
                    <a:lnTo>
                      <a:pt x="121" y="63"/>
                    </a:lnTo>
                    <a:lnTo>
                      <a:pt x="118" y="70"/>
                    </a:lnTo>
                    <a:lnTo>
                      <a:pt x="105" y="72"/>
                    </a:lnTo>
                    <a:lnTo>
                      <a:pt x="87" y="70"/>
                    </a:lnTo>
                    <a:lnTo>
                      <a:pt x="71" y="70"/>
                    </a:lnTo>
                    <a:lnTo>
                      <a:pt x="51" y="67"/>
                    </a:lnTo>
                    <a:lnTo>
                      <a:pt x="49" y="66"/>
                    </a:lnTo>
                    <a:lnTo>
                      <a:pt x="41" y="61"/>
                    </a:lnTo>
                    <a:lnTo>
                      <a:pt x="31" y="55"/>
                    </a:lnTo>
                    <a:lnTo>
                      <a:pt x="16" y="41"/>
                    </a:lnTo>
                    <a:lnTo>
                      <a:pt x="3" y="26"/>
                    </a:lnTo>
                    <a:lnTo>
                      <a:pt x="0" y="20"/>
                    </a:lnTo>
                    <a:lnTo>
                      <a:pt x="3" y="8"/>
                    </a:lnTo>
                    <a:lnTo>
                      <a:pt x="10" y="0"/>
                    </a:lnTo>
                    <a:lnTo>
                      <a:pt x="21" y="0"/>
                    </a:lnTo>
                  </a:path>
                </a:pathLst>
              </a:custGeom>
              <a:solidFill>
                <a:srgbClr val="80808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ru-RU"/>
              </a:p>
            </p:txBody>
          </p:sp>
        </p:grpSp>
      </p:grpSp>
      <p:sp>
        <p:nvSpPr>
          <p:cNvPr id="3079" name="Text Box 411"/>
          <p:cNvSpPr txBox="1">
            <a:spLocks noChangeArrowheads="1"/>
          </p:cNvSpPr>
          <p:nvPr/>
        </p:nvSpPr>
        <p:spPr bwMode="auto">
          <a:xfrm>
            <a:off x="412750" y="3487738"/>
            <a:ext cx="12080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sz="1400">
                <a:latin typeface="Bookman Old Style" pitchFamily="18" charset="0"/>
              </a:rPr>
              <a:t>ГОСТ 34, 19</a:t>
            </a:r>
          </a:p>
        </p:txBody>
      </p:sp>
      <p:sp>
        <p:nvSpPr>
          <p:cNvPr id="3080" name="Text Box 412"/>
          <p:cNvSpPr txBox="1">
            <a:spLocks noChangeArrowheads="1"/>
          </p:cNvSpPr>
          <p:nvPr/>
        </p:nvSpPr>
        <p:spPr bwMode="auto">
          <a:xfrm>
            <a:off x="430213" y="3757613"/>
            <a:ext cx="1495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en-US" sz="1400">
                <a:latin typeface="Bookman Old Style" pitchFamily="18" charset="0"/>
              </a:rPr>
              <a:t>IEEE 830, 1223</a:t>
            </a:r>
            <a:endParaRPr lang="ru-RU" sz="1400">
              <a:latin typeface="Bookman Old Style" pitchFamily="18" charset="0"/>
            </a:endParaRPr>
          </a:p>
        </p:txBody>
      </p:sp>
      <p:sp>
        <p:nvSpPr>
          <p:cNvPr id="3081" name="Text Box 454"/>
          <p:cNvSpPr txBox="1">
            <a:spLocks noChangeArrowheads="1"/>
          </p:cNvSpPr>
          <p:nvPr/>
        </p:nvSpPr>
        <p:spPr bwMode="auto">
          <a:xfrm>
            <a:off x="6818313" y="6307138"/>
            <a:ext cx="23542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0"/>
              </a:spcBef>
              <a:spcAft>
                <a:spcPct val="0"/>
              </a:spcAft>
            </a:pPr>
            <a:r>
              <a:rPr lang="en-US" sz="1400"/>
              <a:t>ISO/IEC 15288, 12207</a:t>
            </a:r>
          </a:p>
          <a:p>
            <a:pPr algn="ctr" eaLnBrk="1" hangingPunct="1">
              <a:spcBef>
                <a:spcPct val="0"/>
              </a:spcBef>
              <a:spcAft>
                <a:spcPct val="0"/>
              </a:spcAft>
            </a:pPr>
            <a:r>
              <a:rPr lang="ru-RU" sz="1400"/>
              <a:t>ГОСТ Р ИСО МЭК 12207 </a:t>
            </a:r>
          </a:p>
        </p:txBody>
      </p:sp>
      <p:pic>
        <p:nvPicPr>
          <p:cNvPr id="3082" name="Picture 4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0725" y="2003425"/>
            <a:ext cx="170973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83" name="Rectangle 456"/>
          <p:cNvSpPr>
            <a:spLocks noChangeArrowheads="1"/>
          </p:cNvSpPr>
          <p:nvPr/>
        </p:nvSpPr>
        <p:spPr bwMode="auto">
          <a:xfrm>
            <a:off x="7181850" y="2132013"/>
            <a:ext cx="1763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p>
            <a:pPr algn="ctr"/>
            <a:r>
              <a:rPr lang="en-US" sz="1000"/>
              <a:t>TOGAF: The Architecture Development Cycle</a:t>
            </a:r>
            <a:endParaRPr lang="ru-RU" sz="1000"/>
          </a:p>
        </p:txBody>
      </p:sp>
      <p:pic>
        <p:nvPicPr>
          <p:cNvPr id="3084" name="Picture 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1655763"/>
            <a:ext cx="446405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85" name="Rectangle 462"/>
          <p:cNvSpPr>
            <a:spLocks noChangeArrowheads="1"/>
          </p:cNvSpPr>
          <p:nvPr/>
        </p:nvSpPr>
        <p:spPr bwMode="auto">
          <a:xfrm>
            <a:off x="347663" y="1519238"/>
            <a:ext cx="4770437" cy="49133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3086" name="Rectangle 463"/>
          <p:cNvSpPr>
            <a:spLocks noChangeArrowheads="1"/>
          </p:cNvSpPr>
          <p:nvPr/>
        </p:nvSpPr>
        <p:spPr bwMode="auto">
          <a:xfrm>
            <a:off x="5432425" y="1019175"/>
            <a:ext cx="3359150" cy="375761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3087" name="Line 466"/>
          <p:cNvSpPr>
            <a:spLocks noChangeShapeType="1"/>
          </p:cNvSpPr>
          <p:nvPr/>
        </p:nvSpPr>
        <p:spPr bwMode="auto">
          <a:xfrm flipV="1">
            <a:off x="2663825" y="1311275"/>
            <a:ext cx="628650" cy="769938"/>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ru-RU"/>
          </a:p>
        </p:txBody>
      </p:sp>
      <p:sp>
        <p:nvSpPr>
          <p:cNvPr id="3088" name="Text Box 467"/>
          <p:cNvSpPr txBox="1">
            <a:spLocks noChangeArrowheads="1"/>
          </p:cNvSpPr>
          <p:nvPr/>
        </p:nvSpPr>
        <p:spPr bwMode="auto">
          <a:xfrm>
            <a:off x="7542213" y="1084263"/>
            <a:ext cx="1166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r" eaLnBrk="1" hangingPunct="1">
              <a:spcBef>
                <a:spcPct val="50000"/>
              </a:spcBef>
            </a:pPr>
            <a:r>
              <a:rPr lang="ru-RU" i="1" u="sng"/>
              <a:t>Архитектурные описания</a:t>
            </a:r>
          </a:p>
        </p:txBody>
      </p:sp>
      <p:sp>
        <p:nvSpPr>
          <p:cNvPr id="3089" name="Text Box 468"/>
          <p:cNvSpPr txBox="1">
            <a:spLocks noChangeArrowheads="1"/>
          </p:cNvSpPr>
          <p:nvPr/>
        </p:nvSpPr>
        <p:spPr bwMode="auto">
          <a:xfrm>
            <a:off x="3854450" y="1598613"/>
            <a:ext cx="11668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r" eaLnBrk="1" hangingPunct="1">
              <a:spcBef>
                <a:spcPct val="50000"/>
              </a:spcBef>
            </a:pPr>
            <a:r>
              <a:rPr lang="ru-RU" i="1" u="sng"/>
              <a:t>Формирование требований</a:t>
            </a:r>
          </a:p>
        </p:txBody>
      </p:sp>
      <p:grpSp>
        <p:nvGrpSpPr>
          <p:cNvPr id="3090" name="Group 471"/>
          <p:cNvGrpSpPr>
            <a:grpSpLocks/>
          </p:cNvGrpSpPr>
          <p:nvPr/>
        </p:nvGrpSpPr>
        <p:grpSpPr bwMode="auto">
          <a:xfrm>
            <a:off x="5538788" y="2833688"/>
            <a:ext cx="2355850" cy="1593850"/>
            <a:chOff x="1519" y="300"/>
            <a:chExt cx="1996" cy="1361"/>
          </a:xfrm>
        </p:grpSpPr>
        <p:sp>
          <p:nvSpPr>
            <p:cNvPr id="3109" name="Rectangle 472"/>
            <p:cNvSpPr>
              <a:spLocks noChangeArrowheads="1"/>
            </p:cNvSpPr>
            <p:nvPr/>
          </p:nvSpPr>
          <p:spPr bwMode="auto">
            <a:xfrm>
              <a:off x="1519" y="300"/>
              <a:ext cx="1996" cy="1361"/>
            </a:xfrm>
            <a:prstGeom prst="rect">
              <a:avLst/>
            </a:prstGeom>
            <a:solidFill>
              <a:schemeClr val="bg1"/>
            </a:solidFill>
            <a:ln w="9525">
              <a:solidFill>
                <a:schemeClr val="tx1"/>
              </a:solidFill>
              <a:miter lim="800000"/>
              <a:headEnd/>
              <a:tailEnd/>
            </a:ln>
          </p:spPr>
          <p:txBody>
            <a:bodyPr wrap="none" anchor="ctr"/>
            <a:lstStyle/>
            <a:p>
              <a:endParaRPr lang="ru-RU"/>
            </a:p>
          </p:txBody>
        </p:sp>
        <p:pic>
          <p:nvPicPr>
            <p:cNvPr id="3110" name="Picture 47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5" y="346"/>
              <a:ext cx="174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91" name="Line 475"/>
          <p:cNvSpPr>
            <a:spLocks noChangeShapeType="1"/>
          </p:cNvSpPr>
          <p:nvPr/>
        </p:nvSpPr>
        <p:spPr bwMode="auto">
          <a:xfrm flipH="1" flipV="1">
            <a:off x="4294188" y="4319588"/>
            <a:ext cx="0" cy="3857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ru-RU"/>
          </a:p>
        </p:txBody>
      </p:sp>
      <p:sp>
        <p:nvSpPr>
          <p:cNvPr id="3092" name="Text Box 477"/>
          <p:cNvSpPr txBox="1">
            <a:spLocks noChangeArrowheads="1"/>
          </p:cNvSpPr>
          <p:nvPr/>
        </p:nvSpPr>
        <p:spPr bwMode="auto">
          <a:xfrm>
            <a:off x="277813" y="4162425"/>
            <a:ext cx="1706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b="0" i="1"/>
              <a:t>Руководства к разработке требований </a:t>
            </a:r>
          </a:p>
        </p:txBody>
      </p:sp>
      <p:sp>
        <p:nvSpPr>
          <p:cNvPr id="3093" name="Line 478"/>
          <p:cNvSpPr>
            <a:spLocks noChangeShapeType="1"/>
          </p:cNvSpPr>
          <p:nvPr/>
        </p:nvSpPr>
        <p:spPr bwMode="auto">
          <a:xfrm>
            <a:off x="1138238" y="3932238"/>
            <a:ext cx="0" cy="2746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ru-RU"/>
          </a:p>
        </p:txBody>
      </p:sp>
      <p:sp>
        <p:nvSpPr>
          <p:cNvPr id="3094" name="Text Box 479"/>
          <p:cNvSpPr txBox="1">
            <a:spLocks noChangeArrowheads="1"/>
          </p:cNvSpPr>
          <p:nvPr/>
        </p:nvSpPr>
        <p:spPr bwMode="auto">
          <a:xfrm>
            <a:off x="6545263" y="4246563"/>
            <a:ext cx="14668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a:t> </a:t>
            </a:r>
            <a:r>
              <a:rPr lang="en-US"/>
              <a:t>Zakhman Methodic</a:t>
            </a:r>
            <a:endParaRPr lang="ru-RU"/>
          </a:p>
        </p:txBody>
      </p:sp>
      <p:grpSp>
        <p:nvGrpSpPr>
          <p:cNvPr id="3095" name="Group 481"/>
          <p:cNvGrpSpPr>
            <a:grpSpLocks/>
          </p:cNvGrpSpPr>
          <p:nvPr/>
        </p:nvGrpSpPr>
        <p:grpSpPr bwMode="auto">
          <a:xfrm>
            <a:off x="5518150" y="1201738"/>
            <a:ext cx="1636713" cy="1614487"/>
            <a:chOff x="4195" y="2341"/>
            <a:chExt cx="1270" cy="1361"/>
          </a:xfrm>
        </p:grpSpPr>
        <p:sp>
          <p:nvSpPr>
            <p:cNvPr id="3108" name="Rectangle 482"/>
            <p:cNvSpPr>
              <a:spLocks noChangeArrowheads="1"/>
            </p:cNvSpPr>
            <p:nvPr/>
          </p:nvSpPr>
          <p:spPr bwMode="auto">
            <a:xfrm>
              <a:off x="4195" y="2341"/>
              <a:ext cx="1270" cy="1361"/>
            </a:xfrm>
            <a:prstGeom prst="rect">
              <a:avLst/>
            </a:prstGeom>
            <a:solidFill>
              <a:schemeClr val="bg1"/>
            </a:solidFill>
            <a:ln w="9525">
              <a:solidFill>
                <a:schemeClr val="tx1"/>
              </a:solidFill>
              <a:miter lim="800000"/>
              <a:headEnd/>
              <a:tailEnd/>
            </a:ln>
          </p:spPr>
          <p:txBody>
            <a:bodyPr wrap="none" anchor="ctr"/>
            <a:lstStyle/>
            <a:p>
              <a:endParaRPr lang="ru-RU"/>
            </a:p>
          </p:txBody>
        </p:sp>
        <p:graphicFrame>
          <p:nvGraphicFramePr>
            <p:cNvPr id="3074" name="Object 483"/>
            <p:cNvGraphicFramePr>
              <a:graphicFrameLocks noChangeAspect="1"/>
            </p:cNvGraphicFramePr>
            <p:nvPr/>
          </p:nvGraphicFramePr>
          <p:xfrm>
            <a:off x="4263" y="2409"/>
            <a:ext cx="1157" cy="1248"/>
          </p:xfrm>
          <a:graphic>
            <a:graphicData uri="http://schemas.openxmlformats.org/presentationml/2006/ole">
              <mc:AlternateContent xmlns:mc="http://schemas.openxmlformats.org/markup-compatibility/2006">
                <mc:Choice xmlns:v="urn:schemas-microsoft-com:vml" Requires="v">
                  <p:oleObj spid="_x0000_s3113" name="Visio" r:id="rId6" imgW="5820461" imgH="6277661" progId="Visio.Drawing.6">
                    <p:embed/>
                  </p:oleObj>
                </mc:Choice>
                <mc:Fallback>
                  <p:oleObj name="Visio" r:id="rId6" imgW="5820461" imgH="6277661"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3" y="2409"/>
                          <a:ext cx="1157"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96" name="Text Box 12"/>
          <p:cNvSpPr txBox="1">
            <a:spLocks noChangeArrowheads="1"/>
          </p:cNvSpPr>
          <p:nvPr/>
        </p:nvSpPr>
        <p:spPr bwMode="auto">
          <a:xfrm>
            <a:off x="690563" y="55563"/>
            <a:ext cx="770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spcAft>
                <a:spcPct val="0"/>
              </a:spcAft>
            </a:pPr>
            <a:r>
              <a:rPr lang="ru-RU" sz="2400" u="sng">
                <a:solidFill>
                  <a:schemeClr val="accent2"/>
                </a:solidFill>
              </a:rPr>
              <a:t>КОНЦЕПТУАЛЬНОЕ ПРОЕКТИРОВАНИЕ</a:t>
            </a:r>
          </a:p>
        </p:txBody>
      </p:sp>
      <p:pic>
        <p:nvPicPr>
          <p:cNvPr id="3097" name="Picture 486" descr="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 y="4541838"/>
            <a:ext cx="4433888"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8" name="Text Box 474"/>
          <p:cNvSpPr txBox="1">
            <a:spLocks noChangeArrowheads="1"/>
          </p:cNvSpPr>
          <p:nvPr/>
        </p:nvSpPr>
        <p:spPr bwMode="auto">
          <a:xfrm>
            <a:off x="3790950" y="4602163"/>
            <a:ext cx="1035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0"/>
              </a:spcBef>
              <a:spcAft>
                <a:spcPct val="0"/>
              </a:spcAft>
            </a:pPr>
            <a:r>
              <a:rPr lang="en-US" sz="1400">
                <a:latin typeface="Bookman Old Style" pitchFamily="18" charset="0"/>
              </a:rPr>
              <a:t>SEI-CMM</a:t>
            </a:r>
          </a:p>
        </p:txBody>
      </p:sp>
      <p:sp>
        <p:nvSpPr>
          <p:cNvPr id="3099" name="Text Box 488"/>
          <p:cNvSpPr txBox="1">
            <a:spLocks noChangeArrowheads="1"/>
          </p:cNvSpPr>
          <p:nvPr/>
        </p:nvSpPr>
        <p:spPr bwMode="auto">
          <a:xfrm>
            <a:off x="2117725" y="3811588"/>
            <a:ext cx="29400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ru-RU" b="0" i="1"/>
              <a:t>Регламентирует</a:t>
            </a:r>
            <a:r>
              <a:rPr lang="en-US" b="0" i="1"/>
              <a:t> </a:t>
            </a:r>
            <a:r>
              <a:rPr lang="ru-RU" b="0" i="1"/>
              <a:t> взаимосвязи между управлением требованиями, разработкой требований и другими областями процессов</a:t>
            </a:r>
            <a:r>
              <a:rPr lang="ru-RU"/>
              <a:t> </a:t>
            </a:r>
          </a:p>
        </p:txBody>
      </p:sp>
      <p:sp>
        <p:nvSpPr>
          <p:cNvPr id="3100" name="Text Box 454"/>
          <p:cNvSpPr txBox="1">
            <a:spLocks noChangeArrowheads="1"/>
          </p:cNvSpPr>
          <p:nvPr/>
        </p:nvSpPr>
        <p:spPr bwMode="auto">
          <a:xfrm>
            <a:off x="5492750" y="4462463"/>
            <a:ext cx="1185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pPr>
            <a:r>
              <a:rPr lang="en-US" sz="1400">
                <a:latin typeface="Bookman Old Style" pitchFamily="18" charset="0"/>
              </a:rPr>
              <a:t>IEEE 1471</a:t>
            </a:r>
            <a:endParaRPr lang="ru-RU" sz="1400">
              <a:latin typeface="Bookman Old Style" pitchFamily="18" charset="0"/>
            </a:endParaRPr>
          </a:p>
        </p:txBody>
      </p:sp>
      <p:sp>
        <p:nvSpPr>
          <p:cNvPr id="3101" name="AutoShape 390"/>
          <p:cNvSpPr>
            <a:spLocks noChangeArrowheads="1"/>
          </p:cNvSpPr>
          <p:nvPr/>
        </p:nvSpPr>
        <p:spPr bwMode="auto">
          <a:xfrm>
            <a:off x="5181600" y="5495925"/>
            <a:ext cx="376238" cy="396875"/>
          </a:xfrm>
          <a:prstGeom prst="notchedRightArrow">
            <a:avLst>
              <a:gd name="adj1" fmla="val 49602"/>
              <a:gd name="adj2" fmla="val 51560"/>
            </a:avLst>
          </a:prstGeom>
          <a:solidFill>
            <a:srgbClr val="C0C0C0"/>
          </a:solidFill>
          <a:ln w="9525" algn="ctr">
            <a:solidFill>
              <a:schemeClr val="tx1"/>
            </a:solidFill>
            <a:miter lim="800000"/>
            <a:headEnd/>
            <a:tailEnd/>
          </a:ln>
        </p:spPr>
        <p:txBody>
          <a:bodyPr wrap="none" lIns="0" tIns="0" rIns="0" bIns="0" anchor="ctr"/>
          <a:lstStyle/>
          <a:p>
            <a:endParaRPr lang="ru-RU"/>
          </a:p>
        </p:txBody>
      </p:sp>
      <p:sp>
        <p:nvSpPr>
          <p:cNvPr id="3102" name="AutoShape 391"/>
          <p:cNvSpPr>
            <a:spLocks noChangeArrowheads="1"/>
          </p:cNvSpPr>
          <p:nvPr/>
        </p:nvSpPr>
        <p:spPr bwMode="auto">
          <a:xfrm rot="5400000">
            <a:off x="7049294" y="4810919"/>
            <a:ext cx="376237" cy="396875"/>
          </a:xfrm>
          <a:prstGeom prst="notchedRightArrow">
            <a:avLst>
              <a:gd name="adj1" fmla="val 49602"/>
              <a:gd name="adj2" fmla="val 51560"/>
            </a:avLst>
          </a:prstGeom>
          <a:solidFill>
            <a:srgbClr val="C0C0C0"/>
          </a:solidFill>
          <a:ln w="9525" algn="ctr">
            <a:solidFill>
              <a:schemeClr val="tx1"/>
            </a:solidFill>
            <a:miter lim="800000"/>
            <a:headEnd/>
            <a:tailEnd/>
          </a:ln>
        </p:spPr>
        <p:txBody>
          <a:bodyPr wrap="none" lIns="0" tIns="0" rIns="0" bIns="0" anchor="ctr"/>
          <a:lstStyle/>
          <a:p>
            <a:endParaRPr lang="ru-RU"/>
          </a:p>
        </p:txBody>
      </p:sp>
      <p:sp>
        <p:nvSpPr>
          <p:cNvPr id="3103" name="Text Box 412"/>
          <p:cNvSpPr txBox="1">
            <a:spLocks noChangeArrowheads="1"/>
          </p:cNvSpPr>
          <p:nvPr/>
        </p:nvSpPr>
        <p:spPr bwMode="auto">
          <a:xfrm>
            <a:off x="395288" y="6135688"/>
            <a:ext cx="37036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en-US" sz="1400">
                <a:latin typeface="Bookman Old Style" pitchFamily="18" charset="0"/>
              </a:rPr>
              <a:t>SWEBOK – </a:t>
            </a:r>
            <a:r>
              <a:rPr lang="ru-RU" b="0" i="1"/>
              <a:t>База знаний программной инженерии</a:t>
            </a:r>
          </a:p>
        </p:txBody>
      </p:sp>
      <p:grpSp>
        <p:nvGrpSpPr>
          <p:cNvPr id="3104" name="Group 397"/>
          <p:cNvGrpSpPr>
            <a:grpSpLocks/>
          </p:cNvGrpSpPr>
          <p:nvPr/>
        </p:nvGrpSpPr>
        <p:grpSpPr bwMode="auto">
          <a:xfrm>
            <a:off x="5683250" y="5251450"/>
            <a:ext cx="2571750" cy="1058863"/>
            <a:chOff x="3616" y="3230"/>
            <a:chExt cx="1620" cy="667"/>
          </a:xfrm>
        </p:grpSpPr>
        <p:sp>
          <p:nvSpPr>
            <p:cNvPr id="3105" name="AutoShape 395"/>
            <p:cNvSpPr>
              <a:spLocks noChangeArrowheads="1"/>
            </p:cNvSpPr>
            <p:nvPr/>
          </p:nvSpPr>
          <p:spPr bwMode="auto">
            <a:xfrm>
              <a:off x="3728" y="3351"/>
              <a:ext cx="1508" cy="546"/>
            </a:xfrm>
            <a:prstGeom prst="foldedCorner">
              <a:avLst>
                <a:gd name="adj" fmla="val 16514"/>
              </a:avLst>
            </a:prstGeom>
            <a:solidFill>
              <a:schemeClr val="bg1"/>
            </a:solidFill>
            <a:ln w="25400">
              <a:solidFill>
                <a:schemeClr val="tx1"/>
              </a:solidFill>
              <a:round/>
              <a:headEnd/>
              <a:tailEnd/>
            </a:ln>
          </p:spPr>
          <p:txBody>
            <a:bodyPr wrap="none" lIns="0" tIns="0" rIns="0" bIns="0" anchor="ctr"/>
            <a:lstStyle/>
            <a:p>
              <a:pPr algn="ctr"/>
              <a:endParaRPr lang="ru-RU" sz="1800"/>
            </a:p>
          </p:txBody>
        </p:sp>
        <p:sp>
          <p:nvSpPr>
            <p:cNvPr id="3106" name="AutoShape 396"/>
            <p:cNvSpPr>
              <a:spLocks noChangeArrowheads="1"/>
            </p:cNvSpPr>
            <p:nvPr/>
          </p:nvSpPr>
          <p:spPr bwMode="auto">
            <a:xfrm>
              <a:off x="3671" y="3293"/>
              <a:ext cx="1508" cy="546"/>
            </a:xfrm>
            <a:prstGeom prst="foldedCorner">
              <a:avLst>
                <a:gd name="adj" fmla="val 17306"/>
              </a:avLst>
            </a:prstGeom>
            <a:solidFill>
              <a:schemeClr val="bg1"/>
            </a:solidFill>
            <a:ln w="25400">
              <a:solidFill>
                <a:schemeClr val="tx1"/>
              </a:solidFill>
              <a:round/>
              <a:headEnd/>
              <a:tailEnd/>
            </a:ln>
          </p:spPr>
          <p:txBody>
            <a:bodyPr wrap="none" lIns="0" tIns="0" rIns="0" bIns="0" anchor="ctr"/>
            <a:lstStyle/>
            <a:p>
              <a:pPr algn="ctr"/>
              <a:endParaRPr lang="ru-RU" sz="1800"/>
            </a:p>
          </p:txBody>
        </p:sp>
        <p:sp>
          <p:nvSpPr>
            <p:cNvPr id="3107" name="AutoShape 393"/>
            <p:cNvSpPr>
              <a:spLocks noChangeArrowheads="1"/>
            </p:cNvSpPr>
            <p:nvPr/>
          </p:nvSpPr>
          <p:spPr bwMode="auto">
            <a:xfrm>
              <a:off x="3616" y="3230"/>
              <a:ext cx="1508" cy="546"/>
            </a:xfrm>
            <a:prstGeom prst="foldedCorner">
              <a:avLst>
                <a:gd name="adj" fmla="val 21815"/>
              </a:avLst>
            </a:prstGeom>
            <a:solidFill>
              <a:schemeClr val="bg1"/>
            </a:solidFill>
            <a:ln w="25400">
              <a:solidFill>
                <a:schemeClr val="tx1"/>
              </a:solidFill>
              <a:round/>
              <a:headEnd/>
              <a:tailEnd/>
            </a:ln>
          </p:spPr>
          <p:txBody>
            <a:bodyPr wrap="none" lIns="0" tIns="0" rIns="0" bIns="0" anchor="ctr"/>
            <a:lstStyle/>
            <a:p>
              <a:pPr algn="ctr"/>
              <a:r>
                <a:rPr lang="ru-RU" sz="1600" u="sng">
                  <a:latin typeface="Arial" charset="0"/>
                </a:rPr>
                <a:t>Обобщенный проект</a:t>
              </a:r>
            </a:p>
          </p:txBody>
        </p:sp>
      </p:grpSp>
    </p:spTree>
    <p:extLst>
      <p:ext uri="{BB962C8B-B14F-4D97-AF65-F5344CB8AC3E}">
        <p14:creationId xmlns:p14="http://schemas.microsoft.com/office/powerpoint/2010/main" val="3101566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p:cNvSpPr>
            <a:spLocks noChangeArrowheads="1"/>
          </p:cNvSpPr>
          <p:nvPr/>
        </p:nvSpPr>
        <p:spPr bwMode="auto">
          <a:xfrm>
            <a:off x="4683125" y="4284663"/>
            <a:ext cx="4318000" cy="2159000"/>
          </a:xfrm>
          <a:prstGeom prst="roundRect">
            <a:avLst>
              <a:gd name="adj" fmla="val 16667"/>
            </a:avLst>
          </a:prstGeom>
          <a:solidFill>
            <a:srgbClr val="FFCCCC"/>
          </a:solidFill>
          <a:ln w="28575" algn="ctr">
            <a:solidFill>
              <a:schemeClr val="tx1"/>
            </a:solidFill>
            <a:round/>
            <a:headEnd/>
            <a:tailEnd/>
          </a:ln>
        </p:spPr>
        <p:txBody>
          <a:bodyPr lIns="0" tIns="0" rIns="0" bIns="0"/>
          <a:lstStyle/>
          <a:p>
            <a:pPr algn="ctr"/>
            <a:r>
              <a:rPr lang="ru-RU" sz="1600" i="1" u="sng">
                <a:latin typeface="Arial" charset="0"/>
              </a:rPr>
              <a:t>Автоматизированные системы</a:t>
            </a:r>
            <a:r>
              <a:rPr lang="en-US" sz="1600" i="1" u="sng">
                <a:latin typeface="Arial" charset="0"/>
              </a:rPr>
              <a:t> </a:t>
            </a:r>
            <a:r>
              <a:rPr lang="ru-RU" sz="1600" i="1" u="sng">
                <a:latin typeface="Arial" charset="0"/>
              </a:rPr>
              <a:t>управления требованиями</a:t>
            </a:r>
          </a:p>
        </p:txBody>
      </p:sp>
      <p:sp>
        <p:nvSpPr>
          <p:cNvPr id="10243" name="Text Box 3"/>
          <p:cNvSpPr txBox="1">
            <a:spLocks noChangeArrowheads="1"/>
          </p:cNvSpPr>
          <p:nvPr/>
        </p:nvSpPr>
        <p:spPr bwMode="auto">
          <a:xfrm>
            <a:off x="8636000" y="-34925"/>
            <a:ext cx="539750" cy="539750"/>
          </a:xfrm>
          <a:prstGeom prst="rect">
            <a:avLst/>
          </a:prstGeom>
          <a:noFill/>
          <a:ln w="3175">
            <a:solidFill>
              <a:schemeClr val="tx1"/>
            </a:solidFill>
            <a:miter lim="800000"/>
            <a:headEnd/>
            <a:tailEnd/>
          </a:ln>
          <a:effectLst/>
        </p:spPr>
        <p:txBody>
          <a:bodyPr lIns="18000" tIns="0" rIns="18000" bIns="0"/>
          <a:lstStyle/>
          <a:p>
            <a:pPr algn="ctr">
              <a:spcBef>
                <a:spcPct val="50000"/>
              </a:spcBef>
              <a:spcAft>
                <a:spcPct val="0"/>
              </a:spcAft>
              <a:defRPr/>
            </a:pPr>
            <a:r>
              <a:rPr lang="en-US" sz="3200">
                <a:solidFill>
                  <a:srgbClr val="003300"/>
                </a:solidFill>
                <a:effectLst>
                  <a:outerShdw blurRad="38100" dist="38100" dir="2700000" algn="tl">
                    <a:srgbClr val="C0C0C0"/>
                  </a:outerShdw>
                </a:effectLst>
              </a:rPr>
              <a:t>5</a:t>
            </a:r>
            <a:endParaRPr lang="ru-RU" sz="3200">
              <a:solidFill>
                <a:srgbClr val="003300"/>
              </a:solidFill>
              <a:effectLst>
                <a:outerShdw blurRad="38100" dist="38100" dir="2700000" algn="tl">
                  <a:srgbClr val="C0C0C0"/>
                </a:outerShdw>
              </a:effectLst>
            </a:endParaRPr>
          </a:p>
        </p:txBody>
      </p:sp>
      <p:sp>
        <p:nvSpPr>
          <p:cNvPr id="8196" name="AutoShape 5"/>
          <p:cNvSpPr>
            <a:spLocks noChangeArrowheads="1"/>
          </p:cNvSpPr>
          <p:nvPr/>
        </p:nvSpPr>
        <p:spPr bwMode="auto">
          <a:xfrm>
            <a:off x="4711700" y="1085850"/>
            <a:ext cx="4318000" cy="2879725"/>
          </a:xfrm>
          <a:prstGeom prst="roundRect">
            <a:avLst>
              <a:gd name="adj" fmla="val 16667"/>
            </a:avLst>
          </a:prstGeom>
          <a:solidFill>
            <a:srgbClr val="6699FF">
              <a:alpha val="52156"/>
            </a:srgbClr>
          </a:solidFill>
          <a:ln w="28575" algn="ctr">
            <a:solidFill>
              <a:schemeClr val="tx1"/>
            </a:solidFill>
            <a:round/>
            <a:headEnd/>
            <a:tailEnd/>
          </a:ln>
        </p:spPr>
        <p:txBody>
          <a:bodyPr lIns="0" tIns="0" rIns="0" bIns="0"/>
          <a:lstStyle/>
          <a:p>
            <a:pPr algn="ctr"/>
            <a:r>
              <a:rPr lang="ru-RU" sz="1400" i="1" u="sng">
                <a:latin typeface="Arial" charset="0"/>
              </a:rPr>
              <a:t>Инструментальные среды оценки качества  требований</a:t>
            </a:r>
          </a:p>
        </p:txBody>
      </p:sp>
      <p:grpSp>
        <p:nvGrpSpPr>
          <p:cNvPr id="8197" name="Группа 54"/>
          <p:cNvGrpSpPr>
            <a:grpSpLocks/>
          </p:cNvGrpSpPr>
          <p:nvPr/>
        </p:nvGrpSpPr>
        <p:grpSpPr bwMode="auto">
          <a:xfrm>
            <a:off x="5108575" y="5013325"/>
            <a:ext cx="3606800" cy="1289050"/>
            <a:chOff x="144329" y="3716433"/>
            <a:chExt cx="3710469" cy="1365216"/>
          </a:xfrm>
        </p:grpSpPr>
        <p:sp>
          <p:nvSpPr>
            <p:cNvPr id="8221" name="Скругленный прямоугольник 19"/>
            <p:cNvSpPr>
              <a:spLocks noChangeArrowheads="1"/>
            </p:cNvSpPr>
            <p:nvPr/>
          </p:nvSpPr>
          <p:spPr bwMode="auto">
            <a:xfrm>
              <a:off x="144329" y="4145165"/>
              <a:ext cx="924351" cy="368204"/>
            </a:xfrm>
            <a:prstGeom prst="roundRect">
              <a:avLst>
                <a:gd name="adj" fmla="val 16667"/>
              </a:avLst>
            </a:prstGeom>
            <a:gradFill rotWithShape="0">
              <a:gsLst>
                <a:gs pos="0">
                  <a:srgbClr val="5E9EFF"/>
                </a:gs>
                <a:gs pos="39999">
                  <a:srgbClr val="85C2FF"/>
                </a:gs>
                <a:gs pos="70000">
                  <a:srgbClr val="C4D6EB"/>
                </a:gs>
                <a:gs pos="100000">
                  <a:srgbClr val="FFEBFA"/>
                </a:gs>
              </a:gsLst>
              <a:lin ang="6000000"/>
            </a:gradFill>
            <a:ln w="9525" cmpd="dbl" algn="ctr">
              <a:solidFill>
                <a:schemeClr val="bg2"/>
              </a:solidFill>
              <a:round/>
              <a:headEnd/>
              <a:tailEnd/>
            </a:ln>
          </p:spPr>
          <p:txBody>
            <a:bodyPr lIns="0" tIns="0" rIns="0" bIns="0">
              <a:spAutoFit/>
            </a:bodyPr>
            <a:lstStyle/>
            <a:p>
              <a:pPr algn="ctr"/>
              <a:r>
                <a:rPr lang="en-US" sz="1000"/>
                <a:t>Requirements elicitation</a:t>
              </a:r>
              <a:endParaRPr lang="ru-RU" sz="1000"/>
            </a:p>
          </p:txBody>
        </p:sp>
        <p:sp>
          <p:nvSpPr>
            <p:cNvPr id="8222" name="Скругленный прямоугольник 20"/>
            <p:cNvSpPr>
              <a:spLocks noChangeArrowheads="1"/>
            </p:cNvSpPr>
            <p:nvPr/>
          </p:nvSpPr>
          <p:spPr bwMode="auto">
            <a:xfrm>
              <a:off x="1390406" y="4145165"/>
              <a:ext cx="1141557" cy="368204"/>
            </a:xfrm>
            <a:prstGeom prst="roundRect">
              <a:avLst>
                <a:gd name="adj" fmla="val 16667"/>
              </a:avLst>
            </a:prstGeom>
            <a:gradFill rotWithShape="0">
              <a:gsLst>
                <a:gs pos="0">
                  <a:srgbClr val="5E9EFF"/>
                </a:gs>
                <a:gs pos="39999">
                  <a:srgbClr val="85C2FF"/>
                </a:gs>
                <a:gs pos="70000">
                  <a:srgbClr val="C4D6EB"/>
                </a:gs>
                <a:gs pos="100000">
                  <a:srgbClr val="FFEBFA"/>
                </a:gs>
              </a:gsLst>
              <a:lin ang="6000000"/>
            </a:gradFill>
            <a:ln w="9525" cmpd="dbl" algn="ctr">
              <a:solidFill>
                <a:schemeClr val="bg2"/>
              </a:solidFill>
              <a:round/>
              <a:headEnd/>
              <a:tailEnd/>
            </a:ln>
          </p:spPr>
          <p:txBody>
            <a:bodyPr lIns="0" tIns="0" rIns="0" bIns="0">
              <a:spAutoFit/>
            </a:bodyPr>
            <a:lstStyle/>
            <a:p>
              <a:pPr algn="ctr"/>
              <a:r>
                <a:rPr lang="en-US" sz="1000"/>
                <a:t>Requirements specification</a:t>
              </a:r>
              <a:endParaRPr lang="ru-RU" sz="1000"/>
            </a:p>
          </p:txBody>
        </p:sp>
        <p:sp>
          <p:nvSpPr>
            <p:cNvPr id="8223" name="Скругленный прямоугольник 21"/>
            <p:cNvSpPr>
              <a:spLocks noChangeArrowheads="1"/>
            </p:cNvSpPr>
            <p:nvPr/>
          </p:nvSpPr>
          <p:spPr bwMode="auto">
            <a:xfrm>
              <a:off x="2856956" y="4145165"/>
              <a:ext cx="997842" cy="368204"/>
            </a:xfrm>
            <a:prstGeom prst="roundRect">
              <a:avLst>
                <a:gd name="adj" fmla="val 16667"/>
              </a:avLst>
            </a:prstGeom>
            <a:gradFill rotWithShape="0">
              <a:gsLst>
                <a:gs pos="0">
                  <a:srgbClr val="85C2FF"/>
                </a:gs>
                <a:gs pos="39999">
                  <a:srgbClr val="85C2FF"/>
                </a:gs>
                <a:gs pos="70000">
                  <a:srgbClr val="C4D6EB"/>
                </a:gs>
                <a:gs pos="99001">
                  <a:srgbClr val="5E9EFF"/>
                </a:gs>
                <a:gs pos="100000">
                  <a:srgbClr val="FFEBFA"/>
                </a:gs>
              </a:gsLst>
              <a:lin ang="6000000"/>
            </a:gradFill>
            <a:ln w="9525" cmpd="dbl" algn="ctr">
              <a:solidFill>
                <a:schemeClr val="bg2"/>
              </a:solidFill>
              <a:round/>
              <a:headEnd/>
              <a:tailEnd/>
            </a:ln>
          </p:spPr>
          <p:txBody>
            <a:bodyPr lIns="0" tIns="0" rIns="0" bIns="0">
              <a:spAutoFit/>
            </a:bodyPr>
            <a:lstStyle/>
            <a:p>
              <a:pPr algn="ctr"/>
              <a:r>
                <a:rPr lang="en-US" sz="1000"/>
                <a:t>Requirements validation</a:t>
              </a:r>
              <a:endParaRPr lang="ru-RU" sz="1000"/>
            </a:p>
          </p:txBody>
        </p:sp>
        <p:sp>
          <p:nvSpPr>
            <p:cNvPr id="8224" name="Скругленный прямоугольник 22"/>
            <p:cNvSpPr>
              <a:spLocks noChangeArrowheads="1"/>
            </p:cNvSpPr>
            <p:nvPr/>
          </p:nvSpPr>
          <p:spPr bwMode="auto">
            <a:xfrm>
              <a:off x="1501025" y="3716433"/>
              <a:ext cx="926797" cy="223613"/>
            </a:xfrm>
            <a:prstGeom prst="roundRect">
              <a:avLst>
                <a:gd name="adj" fmla="val 16667"/>
              </a:avLst>
            </a:prstGeom>
            <a:gradFill rotWithShape="0">
              <a:gsLst>
                <a:gs pos="0">
                  <a:srgbClr val="E6DCAC"/>
                </a:gs>
                <a:gs pos="12000">
                  <a:srgbClr val="E6D78A"/>
                </a:gs>
                <a:gs pos="30000">
                  <a:srgbClr val="C7AC4C"/>
                </a:gs>
                <a:gs pos="45000">
                  <a:srgbClr val="E6D78A"/>
                </a:gs>
                <a:gs pos="77000">
                  <a:srgbClr val="C7AC4C"/>
                </a:gs>
                <a:gs pos="100000">
                  <a:srgbClr val="E6DCAC"/>
                </a:gs>
              </a:gsLst>
              <a:lin ang="6000000"/>
            </a:gradFill>
            <a:ln w="9525" cmpd="dbl" algn="ctr">
              <a:solidFill>
                <a:schemeClr val="bg2"/>
              </a:solidFill>
              <a:round/>
              <a:headEnd/>
              <a:tailEnd/>
            </a:ln>
          </p:spPr>
          <p:txBody>
            <a:bodyPr lIns="0" tIns="0" rIns="0" bIns="0">
              <a:spAutoFit/>
            </a:bodyPr>
            <a:lstStyle/>
            <a:p>
              <a:pPr algn="ctr"/>
              <a:r>
                <a:rPr lang="en-US"/>
                <a:t>Analysis</a:t>
              </a:r>
              <a:endParaRPr lang="ru-RU"/>
            </a:p>
          </p:txBody>
        </p:sp>
        <p:sp>
          <p:nvSpPr>
            <p:cNvPr id="8225" name="Скругленный прямоугольник 23"/>
            <p:cNvSpPr>
              <a:spLocks noChangeArrowheads="1"/>
            </p:cNvSpPr>
            <p:nvPr/>
          </p:nvSpPr>
          <p:spPr bwMode="auto">
            <a:xfrm>
              <a:off x="288179" y="4858036"/>
              <a:ext cx="3426043" cy="223613"/>
            </a:xfrm>
            <a:prstGeom prst="roundRect">
              <a:avLst>
                <a:gd name="adj" fmla="val 16667"/>
              </a:avLst>
            </a:prstGeom>
            <a:gradFill rotWithShape="0">
              <a:gsLst>
                <a:gs pos="0">
                  <a:srgbClr val="E6DCAC"/>
                </a:gs>
                <a:gs pos="12000">
                  <a:srgbClr val="E6D78A"/>
                </a:gs>
                <a:gs pos="30000">
                  <a:srgbClr val="C7AC4C"/>
                </a:gs>
                <a:gs pos="45000">
                  <a:srgbClr val="E6D78A"/>
                </a:gs>
                <a:gs pos="77000">
                  <a:srgbClr val="C7AC4C"/>
                </a:gs>
                <a:gs pos="100000">
                  <a:srgbClr val="E6DCAC"/>
                </a:gs>
              </a:gsLst>
              <a:lin ang="6000000"/>
            </a:gradFill>
            <a:ln w="9525" cmpd="dbl" algn="ctr">
              <a:solidFill>
                <a:schemeClr val="bg2"/>
              </a:solidFill>
              <a:round/>
              <a:headEnd/>
              <a:tailEnd/>
            </a:ln>
          </p:spPr>
          <p:txBody>
            <a:bodyPr lIns="0" tIns="0" rIns="0" bIns="0">
              <a:spAutoFit/>
            </a:bodyPr>
            <a:lstStyle/>
            <a:p>
              <a:pPr algn="ctr"/>
              <a:r>
                <a:rPr lang="en-US"/>
                <a:t>Management</a:t>
              </a:r>
              <a:endParaRPr lang="ru-RU"/>
            </a:p>
          </p:txBody>
        </p:sp>
        <p:cxnSp>
          <p:nvCxnSpPr>
            <p:cNvPr id="8226" name="Прямая со стрелкой 25"/>
            <p:cNvCxnSpPr>
              <a:cxnSpLocks noChangeShapeType="1"/>
              <a:stCxn id="8221" idx="3"/>
              <a:endCxn id="8222" idx="1"/>
            </p:cNvCxnSpPr>
            <p:nvPr/>
          </p:nvCxnSpPr>
          <p:spPr bwMode="auto">
            <a:xfrm>
              <a:off x="1071538" y="4347692"/>
              <a:ext cx="319482" cy="1588"/>
            </a:xfrm>
            <a:prstGeom prst="straightConnector1">
              <a:avLst/>
            </a:prstGeom>
            <a:noFill/>
            <a:ln w="9525" cmpd="dbl" algn="ctr">
              <a:solidFill>
                <a:schemeClr val="bg2"/>
              </a:solidFill>
              <a:round/>
              <a:headEnd type="stealth" w="med" len="med"/>
              <a:tailEnd type="stealth" w="med" len="med"/>
            </a:ln>
            <a:extLst>
              <a:ext uri="{909E8E84-426E-40DD-AFC4-6F175D3DCCD1}">
                <a14:hiddenFill xmlns:a14="http://schemas.microsoft.com/office/drawing/2010/main">
                  <a:noFill/>
                </a14:hiddenFill>
              </a:ext>
            </a:extLst>
          </p:spPr>
        </p:cxnSp>
        <p:cxnSp>
          <p:nvCxnSpPr>
            <p:cNvPr id="8227" name="Прямая со стрелкой 26"/>
            <p:cNvCxnSpPr>
              <a:cxnSpLocks noChangeShapeType="1"/>
            </p:cNvCxnSpPr>
            <p:nvPr/>
          </p:nvCxnSpPr>
          <p:spPr bwMode="auto">
            <a:xfrm>
              <a:off x="2528579" y="4357694"/>
              <a:ext cx="319482" cy="1588"/>
            </a:xfrm>
            <a:prstGeom prst="straightConnector1">
              <a:avLst/>
            </a:prstGeom>
            <a:noFill/>
            <a:ln w="9525" cmpd="dbl" algn="ctr">
              <a:solidFill>
                <a:schemeClr val="bg2"/>
              </a:solidFill>
              <a:round/>
              <a:headEnd type="stealth" w="med" len="med"/>
              <a:tailEnd type="stealth" w="med" len="med"/>
            </a:ln>
            <a:extLst>
              <a:ext uri="{909E8E84-426E-40DD-AFC4-6F175D3DCCD1}">
                <a14:hiddenFill xmlns:a14="http://schemas.microsoft.com/office/drawing/2010/main">
                  <a:noFill/>
                </a14:hiddenFill>
              </a:ext>
            </a:extLst>
          </p:spPr>
        </p:cxnSp>
        <p:cxnSp>
          <p:nvCxnSpPr>
            <p:cNvPr id="8228" name="Прямая со стрелкой 27"/>
            <p:cNvCxnSpPr>
              <a:cxnSpLocks noChangeShapeType="1"/>
            </p:cNvCxnSpPr>
            <p:nvPr/>
          </p:nvCxnSpPr>
          <p:spPr bwMode="auto">
            <a:xfrm rot="5400000">
              <a:off x="1785124" y="4714884"/>
              <a:ext cx="285752" cy="1588"/>
            </a:xfrm>
            <a:prstGeom prst="straightConnector1">
              <a:avLst/>
            </a:prstGeom>
            <a:noFill/>
            <a:ln w="9525" cmpd="dbl" algn="ctr">
              <a:solidFill>
                <a:schemeClr val="bg2"/>
              </a:solidFill>
              <a:round/>
              <a:headEnd type="stealth" w="med" len="med"/>
              <a:tailEnd type="stealth" w="med" len="med"/>
            </a:ln>
            <a:extLst>
              <a:ext uri="{909E8E84-426E-40DD-AFC4-6F175D3DCCD1}">
                <a14:hiddenFill xmlns:a14="http://schemas.microsoft.com/office/drawing/2010/main">
                  <a:noFill/>
                </a14:hiddenFill>
              </a:ext>
            </a:extLst>
          </p:spPr>
        </p:cxnSp>
        <p:cxnSp>
          <p:nvCxnSpPr>
            <p:cNvPr id="8229" name="Соединительная линия уступом 30"/>
            <p:cNvCxnSpPr>
              <a:cxnSpLocks noChangeShapeType="1"/>
              <a:endCxn id="8224" idx="1"/>
            </p:cNvCxnSpPr>
            <p:nvPr/>
          </p:nvCxnSpPr>
          <p:spPr bwMode="auto">
            <a:xfrm rot="5400000" flipH="1" flipV="1">
              <a:off x="1086897" y="3944425"/>
              <a:ext cx="540786" cy="285752"/>
            </a:xfrm>
            <a:prstGeom prst="bentConnector2">
              <a:avLst/>
            </a:prstGeom>
            <a:noFill/>
            <a:ln w="9525" cmpd="dbl" algn="ctr">
              <a:solidFill>
                <a:schemeClr val="bg2"/>
              </a:solidFill>
              <a:round/>
              <a:headEnd/>
              <a:tailEnd type="stealth" w="med" len="med"/>
            </a:ln>
            <a:extLst>
              <a:ext uri="{909E8E84-426E-40DD-AFC4-6F175D3DCCD1}">
                <a14:hiddenFill xmlns:a14="http://schemas.microsoft.com/office/drawing/2010/main">
                  <a:noFill/>
                </a14:hiddenFill>
              </a:ext>
            </a:extLst>
          </p:spPr>
        </p:cxnSp>
        <p:cxnSp>
          <p:nvCxnSpPr>
            <p:cNvPr id="8230" name="Shape 34"/>
            <p:cNvCxnSpPr>
              <a:cxnSpLocks noChangeShapeType="1"/>
              <a:endCxn id="8224" idx="3"/>
            </p:cNvCxnSpPr>
            <p:nvPr/>
          </p:nvCxnSpPr>
          <p:spPr bwMode="auto">
            <a:xfrm rot="16200000" flipV="1">
              <a:off x="2301343" y="3944425"/>
              <a:ext cx="540786" cy="285752"/>
            </a:xfrm>
            <a:prstGeom prst="bentConnector2">
              <a:avLst/>
            </a:prstGeom>
            <a:noFill/>
            <a:ln w="9525" cmpd="dbl" algn="ctr">
              <a:solidFill>
                <a:schemeClr val="bg2"/>
              </a:solidFill>
              <a:round/>
              <a:headEnd/>
              <a:tailEnd type="stealth" w="med" len="med"/>
            </a:ln>
            <a:extLst>
              <a:ext uri="{909E8E84-426E-40DD-AFC4-6F175D3DCCD1}">
                <a14:hiddenFill xmlns:a14="http://schemas.microsoft.com/office/drawing/2010/main">
                  <a:noFill/>
                </a14:hiddenFill>
              </a:ext>
            </a:extLst>
          </p:spPr>
        </p:cxnSp>
        <p:cxnSp>
          <p:nvCxnSpPr>
            <p:cNvPr id="8231" name="Прямая соединительная линия 40"/>
            <p:cNvCxnSpPr>
              <a:cxnSpLocks noChangeShapeType="1"/>
            </p:cNvCxnSpPr>
            <p:nvPr/>
          </p:nvCxnSpPr>
          <p:spPr bwMode="auto">
            <a:xfrm>
              <a:off x="500034" y="4714884"/>
              <a:ext cx="2857520" cy="1588"/>
            </a:xfrm>
            <a:prstGeom prst="line">
              <a:avLst/>
            </a:prstGeom>
            <a:noFill/>
            <a:ln w="9525" cmpd="dbl" algn="ctr">
              <a:solidFill>
                <a:schemeClr val="bg2"/>
              </a:solidFill>
              <a:round/>
              <a:headEnd/>
              <a:tailEnd/>
            </a:ln>
            <a:extLst>
              <a:ext uri="{909E8E84-426E-40DD-AFC4-6F175D3DCCD1}">
                <a14:hiddenFill xmlns:a14="http://schemas.microsoft.com/office/drawing/2010/main">
                  <a:noFill/>
                </a14:hiddenFill>
              </a:ext>
            </a:extLst>
          </p:spPr>
        </p:cxnSp>
        <p:cxnSp>
          <p:nvCxnSpPr>
            <p:cNvPr id="8232" name="Прямая со стрелкой 42"/>
            <p:cNvCxnSpPr>
              <a:cxnSpLocks noChangeShapeType="1"/>
              <a:endCxn id="8223" idx="2"/>
            </p:cNvCxnSpPr>
            <p:nvPr/>
          </p:nvCxnSpPr>
          <p:spPr bwMode="auto">
            <a:xfrm rot="5400000" flipH="1" flipV="1">
              <a:off x="3276114" y="4633444"/>
              <a:ext cx="162881" cy="1588"/>
            </a:xfrm>
            <a:prstGeom prst="straightConnector1">
              <a:avLst/>
            </a:prstGeom>
            <a:noFill/>
            <a:ln w="9525" cmpd="dbl" algn="ctr">
              <a:solidFill>
                <a:schemeClr val="bg2"/>
              </a:solidFill>
              <a:round/>
              <a:headEnd/>
              <a:tailEnd type="stealth" w="med" len="med"/>
            </a:ln>
            <a:extLst>
              <a:ext uri="{909E8E84-426E-40DD-AFC4-6F175D3DCCD1}">
                <a14:hiddenFill xmlns:a14="http://schemas.microsoft.com/office/drawing/2010/main">
                  <a:noFill/>
                </a14:hiddenFill>
              </a:ext>
            </a:extLst>
          </p:spPr>
        </p:cxnSp>
        <p:cxnSp>
          <p:nvCxnSpPr>
            <p:cNvPr id="8233" name="Прямая со стрелкой 48"/>
            <p:cNvCxnSpPr>
              <a:cxnSpLocks noChangeShapeType="1"/>
            </p:cNvCxnSpPr>
            <p:nvPr/>
          </p:nvCxnSpPr>
          <p:spPr bwMode="auto">
            <a:xfrm rot="5400000" flipH="1" flipV="1">
              <a:off x="410034" y="4618851"/>
              <a:ext cx="180000" cy="1588"/>
            </a:xfrm>
            <a:prstGeom prst="straightConnector1">
              <a:avLst/>
            </a:prstGeom>
            <a:noFill/>
            <a:ln w="9525" cmpd="dbl" algn="ctr">
              <a:solidFill>
                <a:schemeClr val="bg2"/>
              </a:solidFill>
              <a:round/>
              <a:headEnd/>
              <a:tailEnd type="stealth" w="med" len="med"/>
            </a:ln>
            <a:extLst>
              <a:ext uri="{909E8E84-426E-40DD-AFC4-6F175D3DCCD1}">
                <a14:hiddenFill xmlns:a14="http://schemas.microsoft.com/office/drawing/2010/main">
                  <a:noFill/>
                </a14:hiddenFill>
              </a:ext>
            </a:extLst>
          </p:spPr>
        </p:cxnSp>
      </p:grpSp>
      <p:sp>
        <p:nvSpPr>
          <p:cNvPr id="8198" name="AutoShape 5"/>
          <p:cNvSpPr>
            <a:spLocks noChangeArrowheads="1"/>
          </p:cNvSpPr>
          <p:nvPr/>
        </p:nvSpPr>
        <p:spPr bwMode="auto">
          <a:xfrm>
            <a:off x="239713" y="4262438"/>
            <a:ext cx="4318000" cy="2159000"/>
          </a:xfrm>
          <a:prstGeom prst="roundRect">
            <a:avLst>
              <a:gd name="adj" fmla="val 16667"/>
            </a:avLst>
          </a:prstGeom>
          <a:solidFill>
            <a:srgbClr val="CCFFCC"/>
          </a:solidFill>
          <a:ln w="28575" algn="ctr">
            <a:solidFill>
              <a:schemeClr val="tx1"/>
            </a:solidFill>
            <a:round/>
            <a:headEnd/>
            <a:tailEnd/>
          </a:ln>
        </p:spPr>
        <p:txBody>
          <a:bodyPr lIns="0" tIns="0" rIns="0" bIns="0"/>
          <a:lstStyle/>
          <a:p>
            <a:pPr algn="ctr"/>
            <a:r>
              <a:rPr lang="ru-RU" sz="1600" i="1" u="sng">
                <a:latin typeface="Arial" charset="0"/>
              </a:rPr>
              <a:t>Системы автоматической генерации кода</a:t>
            </a:r>
          </a:p>
        </p:txBody>
      </p:sp>
      <p:sp>
        <p:nvSpPr>
          <p:cNvPr id="8199" name="AutoShape 33"/>
          <p:cNvSpPr>
            <a:spLocks noChangeArrowheads="1"/>
          </p:cNvSpPr>
          <p:nvPr/>
        </p:nvSpPr>
        <p:spPr bwMode="auto">
          <a:xfrm>
            <a:off x="206375" y="1082675"/>
            <a:ext cx="4318000" cy="2879725"/>
          </a:xfrm>
          <a:prstGeom prst="roundRect">
            <a:avLst>
              <a:gd name="adj" fmla="val 16667"/>
            </a:avLst>
          </a:prstGeom>
          <a:gradFill rotWithShape="1">
            <a:gsLst>
              <a:gs pos="0">
                <a:srgbClr val="C0C0C0"/>
              </a:gs>
              <a:gs pos="100000">
                <a:schemeClr val="bg1"/>
              </a:gs>
            </a:gsLst>
            <a:path path="rect">
              <a:fillToRect l="100000" t="100000"/>
            </a:path>
          </a:gradFill>
          <a:ln w="38100" algn="ctr">
            <a:solidFill>
              <a:schemeClr val="accent2"/>
            </a:solidFill>
            <a:round/>
            <a:headEnd/>
            <a:tailEnd/>
          </a:ln>
        </p:spPr>
        <p:txBody>
          <a:bodyPr lIns="0" tIns="0" rIns="0" bIns="0"/>
          <a:lstStyle/>
          <a:p>
            <a:pPr algn="ctr">
              <a:spcBef>
                <a:spcPct val="0"/>
              </a:spcBef>
              <a:spcAft>
                <a:spcPct val="0"/>
              </a:spcAft>
            </a:pPr>
            <a:r>
              <a:rPr lang="ru-RU" sz="1400" i="1" u="sng">
                <a:latin typeface="Arial" charset="0"/>
              </a:rPr>
              <a:t>Языки формальных спецификаций</a:t>
            </a:r>
            <a:endParaRPr lang="en-US" sz="1400" i="1" u="sng">
              <a:latin typeface="Arial" charset="0"/>
            </a:endParaRPr>
          </a:p>
          <a:p>
            <a:pPr algn="ctr">
              <a:spcBef>
                <a:spcPct val="0"/>
              </a:spcBef>
              <a:spcAft>
                <a:spcPct val="0"/>
              </a:spcAft>
            </a:pPr>
            <a:r>
              <a:rPr lang="ru-RU" sz="1400" i="1" u="sng">
                <a:latin typeface="Courier New" pitchFamily="49" charset="0"/>
              </a:rPr>
              <a:t>Алгебраическая семантика</a:t>
            </a:r>
          </a:p>
          <a:p>
            <a:pPr algn="ctr">
              <a:spcBef>
                <a:spcPct val="0"/>
              </a:spcBef>
              <a:spcAft>
                <a:spcPct val="0"/>
              </a:spcAft>
            </a:pPr>
            <a:r>
              <a:rPr lang="en-US" sz="1400" i="1">
                <a:solidFill>
                  <a:srgbClr val="FF0000"/>
                </a:solidFill>
              </a:rPr>
              <a:t>OBJ</a:t>
            </a:r>
            <a:r>
              <a:rPr lang="ru-RU" sz="1400" i="1">
                <a:solidFill>
                  <a:srgbClr val="FF0000"/>
                </a:solidFill>
              </a:rPr>
              <a:t>, </a:t>
            </a:r>
            <a:r>
              <a:rPr lang="en-US" sz="1400" i="1">
                <a:solidFill>
                  <a:srgbClr val="FF0000"/>
                </a:solidFill>
              </a:rPr>
              <a:t>LOTOS</a:t>
            </a:r>
            <a:r>
              <a:rPr lang="ru-RU" sz="1400" i="1">
                <a:solidFill>
                  <a:srgbClr val="FF0000"/>
                </a:solidFill>
              </a:rPr>
              <a:t>, </a:t>
            </a:r>
            <a:r>
              <a:rPr lang="en-US" sz="1400" i="1">
                <a:solidFill>
                  <a:srgbClr val="FF0000"/>
                </a:solidFill>
              </a:rPr>
              <a:t>LARCH</a:t>
            </a:r>
            <a:r>
              <a:rPr lang="ru-RU" sz="1400" i="1">
                <a:solidFill>
                  <a:srgbClr val="FF0000"/>
                </a:solidFill>
              </a:rPr>
              <a:t>, </a:t>
            </a:r>
            <a:r>
              <a:rPr lang="en-US" sz="1400" i="1">
                <a:solidFill>
                  <a:srgbClr val="FF0000"/>
                </a:solidFill>
              </a:rPr>
              <a:t>SDL, Estelle</a:t>
            </a:r>
            <a:r>
              <a:rPr lang="ru-RU" sz="1400" i="1">
                <a:solidFill>
                  <a:srgbClr val="FF0000"/>
                </a:solidFill>
              </a:rPr>
              <a:t>, </a:t>
            </a:r>
            <a:r>
              <a:rPr lang="en-US" sz="1400" i="1">
                <a:solidFill>
                  <a:srgbClr val="FF0000"/>
                </a:solidFill>
              </a:rPr>
              <a:t>AMN</a:t>
            </a:r>
            <a:endParaRPr lang="ru-RU" sz="1400" i="1">
              <a:solidFill>
                <a:srgbClr val="FF0000"/>
              </a:solidFill>
            </a:endParaRPr>
          </a:p>
          <a:p>
            <a:pPr algn="ctr">
              <a:spcBef>
                <a:spcPct val="0"/>
              </a:spcBef>
              <a:spcAft>
                <a:spcPct val="0"/>
              </a:spcAft>
            </a:pPr>
            <a:r>
              <a:rPr lang="ru-RU" sz="1400" i="1" u="sng">
                <a:latin typeface="Courier New" pitchFamily="49" charset="0"/>
              </a:rPr>
              <a:t>Моделе-ориентированная семантика</a:t>
            </a:r>
            <a:endParaRPr lang="en-US" sz="1400" i="1" u="sng">
              <a:latin typeface="Courier New" pitchFamily="49" charset="0"/>
            </a:endParaRPr>
          </a:p>
          <a:p>
            <a:pPr algn="ctr">
              <a:spcBef>
                <a:spcPct val="0"/>
              </a:spcBef>
              <a:spcAft>
                <a:spcPct val="0"/>
              </a:spcAft>
            </a:pPr>
            <a:r>
              <a:rPr lang="en-US" sz="1400" i="1">
                <a:solidFill>
                  <a:srgbClr val="FF0000"/>
                </a:solidFill>
              </a:rPr>
              <a:t>Z</a:t>
            </a:r>
            <a:r>
              <a:rPr lang="ru-RU" sz="1400" i="1">
                <a:solidFill>
                  <a:srgbClr val="FF0000"/>
                </a:solidFill>
              </a:rPr>
              <a:t>, </a:t>
            </a:r>
            <a:r>
              <a:rPr lang="en-US" sz="1400" i="1">
                <a:solidFill>
                  <a:srgbClr val="FF0000"/>
                </a:solidFill>
              </a:rPr>
              <a:t>VDM</a:t>
            </a:r>
            <a:r>
              <a:rPr lang="ru-RU" sz="1400" i="1">
                <a:solidFill>
                  <a:srgbClr val="FF0000"/>
                </a:solidFill>
              </a:rPr>
              <a:t>, </a:t>
            </a:r>
            <a:r>
              <a:rPr lang="en-US" sz="1400" i="1">
                <a:solidFill>
                  <a:srgbClr val="FF0000"/>
                </a:solidFill>
              </a:rPr>
              <a:t>B</a:t>
            </a:r>
            <a:r>
              <a:rPr lang="ru-RU" sz="1400" i="1">
                <a:solidFill>
                  <a:srgbClr val="FF0000"/>
                </a:solidFill>
              </a:rPr>
              <a:t>, Сети Петри, </a:t>
            </a:r>
          </a:p>
          <a:p>
            <a:pPr algn="ctr">
              <a:spcBef>
                <a:spcPct val="0"/>
              </a:spcBef>
              <a:spcAft>
                <a:spcPct val="0"/>
              </a:spcAft>
            </a:pPr>
            <a:r>
              <a:rPr lang="ru-RU" sz="1400" i="1" u="sng">
                <a:latin typeface="Courier New" pitchFamily="49" charset="0"/>
              </a:rPr>
              <a:t>Языки исполнимых спецификаций</a:t>
            </a:r>
            <a:endParaRPr lang="en-US" sz="1400" i="1" u="sng">
              <a:latin typeface="Courier New" pitchFamily="49" charset="0"/>
            </a:endParaRPr>
          </a:p>
          <a:p>
            <a:pPr algn="ctr">
              <a:spcBef>
                <a:spcPct val="0"/>
              </a:spcBef>
              <a:spcAft>
                <a:spcPct val="0"/>
              </a:spcAft>
            </a:pPr>
            <a:r>
              <a:rPr lang="en-US" sz="1400" i="1">
                <a:solidFill>
                  <a:srgbClr val="FF0000"/>
                </a:solidFill>
              </a:rPr>
              <a:t>Estelle </a:t>
            </a:r>
            <a:r>
              <a:rPr lang="en-US" sz="1400" i="1"/>
              <a:t>(</a:t>
            </a:r>
            <a:r>
              <a:rPr lang="ru-RU" sz="1400" i="1"/>
              <a:t>С</a:t>
            </a:r>
            <a:r>
              <a:rPr lang="en-US" sz="1400" i="1"/>
              <a:t>)</a:t>
            </a:r>
            <a:r>
              <a:rPr lang="ru-RU" sz="1400" i="1">
                <a:solidFill>
                  <a:srgbClr val="FF0000"/>
                </a:solidFill>
              </a:rPr>
              <a:t>, </a:t>
            </a:r>
            <a:r>
              <a:rPr lang="en-US" sz="1400" i="1">
                <a:solidFill>
                  <a:srgbClr val="FF0000"/>
                </a:solidFill>
              </a:rPr>
              <a:t>Eiffel </a:t>
            </a:r>
            <a:r>
              <a:rPr lang="en-US" sz="1400" i="1"/>
              <a:t>(Pascal)</a:t>
            </a:r>
            <a:endParaRPr lang="ru-RU" sz="1400" i="1"/>
          </a:p>
          <a:p>
            <a:pPr algn="ctr">
              <a:spcBef>
                <a:spcPct val="0"/>
              </a:spcBef>
              <a:spcAft>
                <a:spcPct val="0"/>
              </a:spcAft>
            </a:pPr>
            <a:r>
              <a:rPr lang="ru-RU" sz="1400" i="1" u="sng">
                <a:latin typeface="Courier New" pitchFamily="49" charset="0"/>
              </a:rPr>
              <a:t>Графические языки спецификаций</a:t>
            </a:r>
          </a:p>
          <a:p>
            <a:pPr algn="ctr">
              <a:spcBef>
                <a:spcPct val="0"/>
              </a:spcBef>
              <a:spcAft>
                <a:spcPct val="0"/>
              </a:spcAft>
            </a:pPr>
            <a:r>
              <a:rPr lang="en-US" sz="1400" i="1">
                <a:solidFill>
                  <a:srgbClr val="FF0000"/>
                </a:solidFill>
              </a:rPr>
              <a:t>DFD</a:t>
            </a:r>
            <a:r>
              <a:rPr lang="ru-RU" sz="1400" i="1">
                <a:solidFill>
                  <a:srgbClr val="FF0000"/>
                </a:solidFill>
              </a:rPr>
              <a:t>, </a:t>
            </a:r>
            <a:r>
              <a:rPr lang="en-US" sz="1400" i="1">
                <a:solidFill>
                  <a:srgbClr val="FF0000"/>
                </a:solidFill>
              </a:rPr>
              <a:t>ERD</a:t>
            </a:r>
            <a:r>
              <a:rPr lang="ru-RU" sz="1400" i="1">
                <a:solidFill>
                  <a:srgbClr val="FF0000"/>
                </a:solidFill>
              </a:rPr>
              <a:t>, </a:t>
            </a:r>
            <a:r>
              <a:rPr lang="en-US" sz="1400" i="1">
                <a:solidFill>
                  <a:srgbClr val="FF0000"/>
                </a:solidFill>
              </a:rPr>
              <a:t>STD</a:t>
            </a:r>
            <a:r>
              <a:rPr lang="ru-RU" sz="1400" i="1">
                <a:solidFill>
                  <a:srgbClr val="FF0000"/>
                </a:solidFill>
              </a:rPr>
              <a:t>, </a:t>
            </a:r>
            <a:r>
              <a:rPr lang="en-US" sz="1400" i="1">
                <a:solidFill>
                  <a:srgbClr val="FF0000"/>
                </a:solidFill>
              </a:rPr>
              <a:t>UML</a:t>
            </a:r>
            <a:endParaRPr lang="ru-RU" sz="1400" i="1">
              <a:solidFill>
                <a:srgbClr val="FF0000"/>
              </a:solidFill>
            </a:endParaRPr>
          </a:p>
        </p:txBody>
      </p:sp>
      <p:pic>
        <p:nvPicPr>
          <p:cNvPr id="8200" name="Picture 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4563" y="3232150"/>
            <a:ext cx="965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967038"/>
            <a:ext cx="6111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Text Box 121"/>
          <p:cNvSpPr txBox="1">
            <a:spLocks noChangeArrowheads="1"/>
          </p:cNvSpPr>
          <p:nvPr/>
        </p:nvSpPr>
        <p:spPr bwMode="auto">
          <a:xfrm>
            <a:off x="915988" y="3213100"/>
            <a:ext cx="1489075" cy="658813"/>
          </a:xfrm>
          <a:prstGeom prst="rect">
            <a:avLst/>
          </a:prstGeom>
          <a:noFill/>
          <a:ln w="38100" cmpd="dbl" algn="ctr">
            <a:solidFill>
              <a:schemeClr val="bg2"/>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lIns="36000" tIns="36000" rIns="36000" bIns="3600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lnSpc>
                <a:spcPct val="80000"/>
              </a:lnSpc>
              <a:spcBef>
                <a:spcPct val="0"/>
              </a:spcBef>
              <a:spcAft>
                <a:spcPct val="0"/>
              </a:spcAft>
            </a:pPr>
            <a:r>
              <a:rPr lang="en-US" sz="900">
                <a:latin typeface="Arial" charset="0"/>
              </a:rPr>
              <a:t>obj PEANO is</a:t>
            </a:r>
          </a:p>
          <a:p>
            <a:pPr eaLnBrk="1" hangingPunct="1">
              <a:lnSpc>
                <a:spcPct val="80000"/>
              </a:lnSpc>
              <a:spcBef>
                <a:spcPct val="0"/>
              </a:spcBef>
              <a:spcAft>
                <a:spcPct val="0"/>
              </a:spcAft>
            </a:pPr>
            <a:r>
              <a:rPr lang="en-US" sz="900">
                <a:latin typeface="Arial" charset="0"/>
              </a:rPr>
              <a:t>	sort Nat.</a:t>
            </a:r>
          </a:p>
          <a:p>
            <a:pPr eaLnBrk="1" hangingPunct="1">
              <a:lnSpc>
                <a:spcPct val="80000"/>
              </a:lnSpc>
              <a:spcBef>
                <a:spcPct val="0"/>
              </a:spcBef>
              <a:spcAft>
                <a:spcPct val="0"/>
              </a:spcAft>
            </a:pPr>
            <a:r>
              <a:rPr lang="en-US" sz="900">
                <a:latin typeface="Arial" charset="0"/>
              </a:rPr>
              <a:t>op 0:-&gt; Nat.</a:t>
            </a:r>
          </a:p>
          <a:p>
            <a:pPr eaLnBrk="1" hangingPunct="1">
              <a:lnSpc>
                <a:spcPct val="80000"/>
              </a:lnSpc>
              <a:spcBef>
                <a:spcPct val="0"/>
              </a:spcBef>
              <a:spcAft>
                <a:spcPct val="0"/>
              </a:spcAft>
            </a:pPr>
            <a:r>
              <a:rPr lang="en-US" sz="900">
                <a:latin typeface="Arial" charset="0"/>
              </a:rPr>
              <a:t>op s_ : Nat-&gt;Nat.</a:t>
            </a:r>
          </a:p>
          <a:p>
            <a:pPr eaLnBrk="1" hangingPunct="1">
              <a:lnSpc>
                <a:spcPct val="80000"/>
              </a:lnSpc>
              <a:spcBef>
                <a:spcPct val="0"/>
              </a:spcBef>
              <a:spcAft>
                <a:spcPct val="0"/>
              </a:spcAft>
            </a:pPr>
            <a:r>
              <a:rPr lang="en-US" sz="900">
                <a:latin typeface="Arial" charset="0"/>
              </a:rPr>
              <a:t>Op _+_: Nat Nat-&gt;Nat </a:t>
            </a:r>
            <a:endParaRPr lang="ru-RU" sz="900">
              <a:latin typeface="Arial" charset="0"/>
            </a:endParaRPr>
          </a:p>
        </p:txBody>
      </p:sp>
      <p:grpSp>
        <p:nvGrpSpPr>
          <p:cNvPr id="8203" name="Group 41"/>
          <p:cNvGrpSpPr>
            <a:grpSpLocks/>
          </p:cNvGrpSpPr>
          <p:nvPr/>
        </p:nvGrpSpPr>
        <p:grpSpPr bwMode="auto">
          <a:xfrm>
            <a:off x="2493963" y="3278188"/>
            <a:ext cx="896937" cy="655637"/>
            <a:chOff x="287" y="3578"/>
            <a:chExt cx="565" cy="413"/>
          </a:xfrm>
        </p:grpSpPr>
        <p:sp>
          <p:nvSpPr>
            <p:cNvPr id="8216" name="Text Box 185"/>
            <p:cNvSpPr txBox="1">
              <a:spLocks noChangeArrowheads="1"/>
            </p:cNvSpPr>
            <p:nvPr/>
          </p:nvSpPr>
          <p:spPr bwMode="auto">
            <a:xfrm>
              <a:off x="300" y="3614"/>
              <a:ext cx="53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en-US" sz="1000" i="1">
                  <a:latin typeface="Arial" charset="0"/>
                </a:rPr>
                <a:t>iroot: N</a:t>
              </a:r>
              <a:r>
                <a:rPr lang="en-US" sz="1000" i="1">
                  <a:latin typeface="Arial" charset="0"/>
                  <a:cs typeface="Times New Roman" pitchFamily="18" charset="0"/>
                </a:rPr>
                <a:t>→ N</a:t>
              </a:r>
            </a:p>
          </p:txBody>
        </p:sp>
        <p:grpSp>
          <p:nvGrpSpPr>
            <p:cNvPr id="8217" name="Group 43"/>
            <p:cNvGrpSpPr>
              <a:grpSpLocks/>
            </p:cNvGrpSpPr>
            <p:nvPr/>
          </p:nvGrpSpPr>
          <p:grpSpPr bwMode="auto">
            <a:xfrm>
              <a:off x="287" y="3578"/>
              <a:ext cx="565" cy="413"/>
              <a:chOff x="287" y="3578"/>
              <a:chExt cx="565" cy="413"/>
            </a:xfrm>
          </p:grpSpPr>
          <p:sp>
            <p:nvSpPr>
              <p:cNvPr id="8218" name="Line 186"/>
              <p:cNvSpPr>
                <a:spLocks noChangeShapeType="1"/>
              </p:cNvSpPr>
              <p:nvPr/>
            </p:nvSpPr>
            <p:spPr bwMode="auto">
              <a:xfrm>
                <a:off x="287" y="3578"/>
                <a:ext cx="0" cy="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ru-RU"/>
              </a:p>
            </p:txBody>
          </p:sp>
          <p:sp>
            <p:nvSpPr>
              <p:cNvPr id="8219" name="Line 187"/>
              <p:cNvSpPr>
                <a:spLocks noChangeShapeType="1"/>
              </p:cNvSpPr>
              <p:nvPr/>
            </p:nvSpPr>
            <p:spPr bwMode="auto">
              <a:xfrm>
                <a:off x="287" y="3778"/>
                <a:ext cx="5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ru-RU"/>
              </a:p>
            </p:txBody>
          </p:sp>
          <p:sp>
            <p:nvSpPr>
              <p:cNvPr id="8220" name="Text Box 188"/>
              <p:cNvSpPr txBox="1">
                <a:spLocks noChangeArrowheads="1"/>
              </p:cNvSpPr>
              <p:nvPr/>
            </p:nvSpPr>
            <p:spPr bwMode="auto">
              <a:xfrm>
                <a:off x="300" y="3823"/>
                <a:ext cx="4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lnSpc>
                    <a:spcPct val="80000"/>
                  </a:lnSpc>
                  <a:spcBef>
                    <a:spcPct val="0"/>
                  </a:spcBef>
                  <a:spcAft>
                    <a:spcPct val="0"/>
                  </a:spcAft>
                </a:pPr>
                <a:r>
                  <a:rPr lang="en-US" sz="1000" i="1">
                    <a:latin typeface="Arial" charset="0"/>
                  </a:rPr>
                  <a:t>A: N </a:t>
                </a:r>
                <a:r>
                  <a:rPr lang="en-US" sz="1000" i="1">
                    <a:latin typeface="Arial" charset="0"/>
                    <a:cs typeface="Times New Roman" pitchFamily="18" charset="0"/>
                  </a:rPr>
                  <a:t>·</a:t>
                </a:r>
              </a:p>
              <a:p>
                <a:pPr eaLnBrk="1" hangingPunct="1">
                  <a:lnSpc>
                    <a:spcPct val="80000"/>
                  </a:lnSpc>
                  <a:spcBef>
                    <a:spcPct val="0"/>
                  </a:spcBef>
                  <a:spcAft>
                    <a:spcPct val="0"/>
                  </a:spcAft>
                </a:pPr>
                <a:r>
                  <a:rPr lang="ru-RU" sz="1000" i="1">
                    <a:latin typeface="Arial" charset="0"/>
                    <a:cs typeface="Times New Roman" pitchFamily="18" charset="0"/>
                  </a:rPr>
                  <a:t>…</a:t>
                </a:r>
                <a:endParaRPr lang="en-US" sz="1000" i="1">
                  <a:latin typeface="Arial" charset="0"/>
                  <a:cs typeface="Times New Roman" pitchFamily="18" charset="0"/>
                </a:endParaRPr>
              </a:p>
            </p:txBody>
          </p:sp>
        </p:grpSp>
      </p:grpSp>
      <p:sp>
        <p:nvSpPr>
          <p:cNvPr id="8204" name="Text Box 12"/>
          <p:cNvSpPr txBox="1">
            <a:spLocks noChangeArrowheads="1"/>
          </p:cNvSpPr>
          <p:nvPr/>
        </p:nvSpPr>
        <p:spPr bwMode="auto">
          <a:xfrm>
            <a:off x="179388" y="44450"/>
            <a:ext cx="8640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spcAft>
                <a:spcPct val="0"/>
              </a:spcAft>
            </a:pPr>
            <a:r>
              <a:rPr lang="ru-RU" sz="2400" u="sng"/>
              <a:t>ИНСТРУМЕНТАЛЬНО-ТЕХНОЛОГИЧЕСКИЕ СРЕДЫ ПО РАБОТЕ С ТРЕБОВАНИЯМИ</a:t>
            </a:r>
          </a:p>
        </p:txBody>
      </p:sp>
      <p:sp>
        <p:nvSpPr>
          <p:cNvPr id="8205" name="AutoShape 67"/>
          <p:cNvSpPr>
            <a:spLocks noChangeArrowheads="1"/>
          </p:cNvSpPr>
          <p:nvPr/>
        </p:nvSpPr>
        <p:spPr bwMode="auto">
          <a:xfrm>
            <a:off x="4945063" y="1795463"/>
            <a:ext cx="985837" cy="436562"/>
          </a:xfrm>
          <a:prstGeom prst="flowChartDocument">
            <a:avLst/>
          </a:prstGeom>
          <a:solidFill>
            <a:srgbClr val="FFFF99"/>
          </a:solidFill>
          <a:ln w="9525" algn="ctr">
            <a:solidFill>
              <a:schemeClr val="tx1"/>
            </a:solidFill>
            <a:miter lim="800000"/>
            <a:headEnd/>
            <a:tailEnd/>
          </a:ln>
        </p:spPr>
        <p:txBody>
          <a:bodyPr wrap="none" lIns="0" tIns="0" rIns="0" bIns="0" anchor="ctr"/>
          <a:lstStyle/>
          <a:p>
            <a:pPr algn="ctr"/>
            <a:r>
              <a:rPr lang="en-US" sz="1000" i="1">
                <a:latin typeface="Arial" charset="0"/>
              </a:rPr>
              <a:t>Sentence.txt</a:t>
            </a:r>
            <a:endParaRPr lang="ru-RU" sz="1000" i="1">
              <a:latin typeface="Arial" charset="0"/>
            </a:endParaRPr>
          </a:p>
        </p:txBody>
      </p:sp>
      <p:sp>
        <p:nvSpPr>
          <p:cNvPr id="8206" name="Rectangle 69"/>
          <p:cNvSpPr>
            <a:spLocks noChangeArrowheads="1"/>
          </p:cNvSpPr>
          <p:nvPr/>
        </p:nvSpPr>
        <p:spPr bwMode="auto">
          <a:xfrm>
            <a:off x="6651625" y="1839913"/>
            <a:ext cx="966788" cy="252412"/>
          </a:xfrm>
          <a:prstGeom prst="rect">
            <a:avLst/>
          </a:prstGeom>
          <a:solidFill>
            <a:srgbClr val="CCFFCC"/>
          </a:solidFill>
          <a:ln w="9525" algn="ctr">
            <a:solidFill>
              <a:schemeClr val="tx1"/>
            </a:solidFill>
            <a:miter lim="800000"/>
            <a:headEnd/>
            <a:tailEnd/>
          </a:ln>
        </p:spPr>
        <p:txBody>
          <a:bodyPr wrap="none" lIns="0" tIns="0" rIns="0" bIns="0" anchor="ctr"/>
          <a:lstStyle/>
          <a:p>
            <a:pPr algn="ctr"/>
            <a:r>
              <a:rPr lang="en-US" sz="1200" dirty="0"/>
              <a:t>Syntax Parser</a:t>
            </a:r>
            <a:endParaRPr lang="ru-RU" sz="1200" dirty="0"/>
          </a:p>
        </p:txBody>
      </p:sp>
      <p:sp>
        <p:nvSpPr>
          <p:cNvPr id="8207" name="Rectangle 71"/>
          <p:cNvSpPr>
            <a:spLocks noChangeArrowheads="1"/>
          </p:cNvSpPr>
          <p:nvPr/>
        </p:nvSpPr>
        <p:spPr bwMode="auto">
          <a:xfrm>
            <a:off x="7729538" y="1849438"/>
            <a:ext cx="966787" cy="230187"/>
          </a:xfrm>
          <a:prstGeom prst="rect">
            <a:avLst/>
          </a:prstGeom>
          <a:solidFill>
            <a:srgbClr val="CCFFCC"/>
          </a:solidFill>
          <a:ln w="9525" algn="ctr">
            <a:solidFill>
              <a:schemeClr val="tx1"/>
            </a:solidFill>
            <a:miter lim="800000"/>
            <a:headEnd/>
            <a:tailEnd/>
          </a:ln>
        </p:spPr>
        <p:txBody>
          <a:bodyPr wrap="none" lIns="0" tIns="0" rIns="0" bIns="0" anchor="ctr"/>
          <a:lstStyle/>
          <a:p>
            <a:pPr algn="ctr"/>
            <a:r>
              <a:rPr lang="en-US" sz="1400" dirty="0"/>
              <a:t>Lexical Parser</a:t>
            </a:r>
            <a:endParaRPr lang="ru-RU" sz="1400" dirty="0"/>
          </a:p>
        </p:txBody>
      </p:sp>
      <p:sp>
        <p:nvSpPr>
          <p:cNvPr id="8208" name="Rectangle 76"/>
          <p:cNvSpPr>
            <a:spLocks noChangeArrowheads="1"/>
          </p:cNvSpPr>
          <p:nvPr/>
        </p:nvSpPr>
        <p:spPr bwMode="auto">
          <a:xfrm>
            <a:off x="6667500" y="2576513"/>
            <a:ext cx="1947863" cy="230187"/>
          </a:xfrm>
          <a:prstGeom prst="rect">
            <a:avLst/>
          </a:prstGeom>
          <a:solidFill>
            <a:srgbClr val="CCFFCC"/>
          </a:solidFill>
          <a:ln w="9525" algn="ctr">
            <a:solidFill>
              <a:schemeClr val="tx1"/>
            </a:solidFill>
            <a:miter lim="800000"/>
            <a:headEnd/>
            <a:tailEnd/>
          </a:ln>
        </p:spPr>
        <p:txBody>
          <a:bodyPr wrap="none" lIns="0" tIns="0" rIns="0" bIns="0" anchor="ctr"/>
          <a:lstStyle/>
          <a:p>
            <a:pPr algn="ctr"/>
            <a:r>
              <a:rPr lang="en-US"/>
              <a:t>Indicator Detector</a:t>
            </a:r>
            <a:endParaRPr lang="ru-RU"/>
          </a:p>
        </p:txBody>
      </p:sp>
      <p:sp>
        <p:nvSpPr>
          <p:cNvPr id="8209" name="Line 78"/>
          <p:cNvSpPr>
            <a:spLocks noChangeShapeType="1"/>
          </p:cNvSpPr>
          <p:nvPr/>
        </p:nvSpPr>
        <p:spPr bwMode="auto">
          <a:xfrm>
            <a:off x="7100888" y="2098675"/>
            <a:ext cx="0" cy="5397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ru-RU"/>
          </a:p>
        </p:txBody>
      </p:sp>
      <p:sp>
        <p:nvSpPr>
          <p:cNvPr id="8210" name="AutoShape 70"/>
          <p:cNvSpPr>
            <a:spLocks noChangeArrowheads="1"/>
          </p:cNvSpPr>
          <p:nvPr/>
        </p:nvSpPr>
        <p:spPr bwMode="auto">
          <a:xfrm>
            <a:off x="6664325" y="2192338"/>
            <a:ext cx="985838" cy="339725"/>
          </a:xfrm>
          <a:prstGeom prst="flowChartDocument">
            <a:avLst/>
          </a:prstGeom>
          <a:solidFill>
            <a:srgbClr val="FFFF99"/>
          </a:solidFill>
          <a:ln w="9525" algn="ctr">
            <a:solidFill>
              <a:schemeClr val="tx1"/>
            </a:solidFill>
            <a:miter lim="800000"/>
            <a:headEnd/>
            <a:tailEnd/>
          </a:ln>
        </p:spPr>
        <p:txBody>
          <a:bodyPr wrap="none" lIns="0" tIns="0" rIns="0" bIns="0" anchor="ctr"/>
          <a:lstStyle/>
          <a:p>
            <a:pPr algn="ctr"/>
            <a:r>
              <a:rPr lang="en-US" sz="1000" i="1">
                <a:latin typeface="Arial" charset="0"/>
              </a:rPr>
              <a:t>Parsed.txt</a:t>
            </a:r>
            <a:endParaRPr lang="ru-RU" sz="1000" i="1">
              <a:latin typeface="Arial" charset="0"/>
            </a:endParaRPr>
          </a:p>
        </p:txBody>
      </p:sp>
      <p:sp>
        <p:nvSpPr>
          <p:cNvPr id="8211" name="Line 79"/>
          <p:cNvSpPr>
            <a:spLocks noChangeShapeType="1"/>
          </p:cNvSpPr>
          <p:nvPr/>
        </p:nvSpPr>
        <p:spPr bwMode="auto">
          <a:xfrm>
            <a:off x="8164513" y="2082800"/>
            <a:ext cx="0" cy="5397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ru-RU"/>
          </a:p>
        </p:txBody>
      </p:sp>
      <p:sp>
        <p:nvSpPr>
          <p:cNvPr id="8212" name="AutoShape 80"/>
          <p:cNvSpPr>
            <a:spLocks noChangeArrowheads="1"/>
          </p:cNvSpPr>
          <p:nvPr/>
        </p:nvSpPr>
        <p:spPr bwMode="auto">
          <a:xfrm>
            <a:off x="7440613" y="2781300"/>
            <a:ext cx="419100" cy="257175"/>
          </a:xfrm>
          <a:prstGeom prst="downArrow">
            <a:avLst>
              <a:gd name="adj1" fmla="val 50000"/>
              <a:gd name="adj2" fmla="val 5494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8213" name="Rectangle 82"/>
          <p:cNvSpPr>
            <a:spLocks noChangeArrowheads="1"/>
          </p:cNvSpPr>
          <p:nvPr/>
        </p:nvSpPr>
        <p:spPr bwMode="auto">
          <a:xfrm>
            <a:off x="4953000" y="3100388"/>
            <a:ext cx="3705225" cy="714375"/>
          </a:xfrm>
          <a:prstGeom prst="rect">
            <a:avLst/>
          </a:prstGeom>
          <a:solidFill>
            <a:srgbClr val="CCFFCC"/>
          </a:solidFill>
          <a:ln w="38100" cmpd="dbl" algn="ctr">
            <a:solidFill>
              <a:schemeClr val="tx1"/>
            </a:solidFill>
            <a:miter lim="800000"/>
            <a:headEnd/>
            <a:tailEnd/>
          </a:ln>
        </p:spPr>
        <p:txBody>
          <a:bodyPr lIns="0" tIns="0" rIns="0" bIns="0" anchor="ctr"/>
          <a:lstStyle/>
          <a:p>
            <a:pPr algn="ctr"/>
            <a:r>
              <a:rPr lang="ru-RU" sz="1200" dirty="0"/>
              <a:t>Метрики: неопределенности, множественности,  слабые фразы, необязательные фразы, скрытые фразы  </a:t>
            </a:r>
          </a:p>
        </p:txBody>
      </p:sp>
      <p:sp>
        <p:nvSpPr>
          <p:cNvPr id="8214" name="Line 83"/>
          <p:cNvSpPr>
            <a:spLocks noChangeShapeType="1"/>
          </p:cNvSpPr>
          <p:nvPr/>
        </p:nvSpPr>
        <p:spPr bwMode="auto">
          <a:xfrm>
            <a:off x="5981700" y="1947863"/>
            <a:ext cx="646113" cy="0"/>
          </a:xfrm>
          <a:prstGeom prst="line">
            <a:avLst/>
          </a:prstGeom>
          <a:noFill/>
          <a:ln w="38100" cmpd="dbl">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ru-RU"/>
          </a:p>
        </p:txBody>
      </p:sp>
      <p:pic>
        <p:nvPicPr>
          <p:cNvPr id="8215"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375" y="4999038"/>
            <a:ext cx="37941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639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5399683" cy="369332"/>
          </a:xfrm>
          <a:prstGeom prst="rect">
            <a:avLst/>
          </a:prstGeom>
          <a:noFill/>
        </p:spPr>
        <p:txBody>
          <a:bodyPr wrap="none" rtlCol="0">
            <a:spAutoFit/>
          </a:bodyPr>
          <a:lstStyle/>
          <a:p>
            <a:r>
              <a:rPr lang="ru-RU" b="1" dirty="0" smtClean="0">
                <a:solidFill>
                  <a:srgbClr val="FF0000"/>
                </a:solidFill>
              </a:rPr>
              <a:t>Проектирование человеко-машинных интерфейсов</a:t>
            </a:r>
            <a:endParaRPr lang="ru-RU" b="1" dirty="0">
              <a:solidFill>
                <a:srgbClr val="FF0000"/>
              </a:solidFill>
            </a:endParaRPr>
          </a:p>
        </p:txBody>
      </p:sp>
      <p:sp>
        <p:nvSpPr>
          <p:cNvPr id="5" name="Прямоугольник 4"/>
          <p:cNvSpPr/>
          <p:nvPr/>
        </p:nvSpPr>
        <p:spPr>
          <a:xfrm>
            <a:off x="251520" y="908720"/>
            <a:ext cx="8568952" cy="3416320"/>
          </a:xfrm>
          <a:prstGeom prst="rect">
            <a:avLst/>
          </a:prstGeom>
        </p:spPr>
        <p:txBody>
          <a:bodyPr wrap="square">
            <a:spAutoFit/>
          </a:bodyPr>
          <a:lstStyle/>
          <a:p>
            <a:pPr indent="355600" algn="just"/>
            <a:r>
              <a:rPr lang="ru-RU" dirty="0" smtClean="0"/>
              <a:t>Создание такого вида систем в России регламентировано ГОСТами серии 34 и 19. Очевидно, что с развитием аппаратной базы и увеличением объема и сложности задач, которые необходимо решать с применением вычислительной техники, возрастает и сложность АС, что закономерно влияет на объем и сложность проектной документации, а также снижает способность разработчика решать задачи интуитивно, по мере их возникновения. </a:t>
            </a:r>
          </a:p>
          <a:p>
            <a:pPr indent="355600" algn="just"/>
            <a:endParaRPr lang="ru-RU" dirty="0"/>
          </a:p>
          <a:p>
            <a:pPr indent="355600" algn="just"/>
            <a:r>
              <a:rPr lang="ru-RU" dirty="0" smtClean="0"/>
              <a:t>Недооценка сложности проекта и пренебрежение к изменению требований к АС ¬– основные причины определяющие, почему количество ошибок и промахов в разработках АС, интенсивно использующих ПО, все еще достаточно велико. Это обстоятельство послужило причиной появления ряда международных стандартов на работы и процессы проектирования (IEEE, ISO, SEI, CIMM и др.). </a:t>
            </a:r>
            <a:endParaRPr lang="ru-RU" dirty="0"/>
          </a:p>
        </p:txBody>
      </p:sp>
    </p:spTree>
    <p:extLst>
      <p:ext uri="{BB962C8B-B14F-4D97-AF65-F5344CB8AC3E}">
        <p14:creationId xmlns:p14="http://schemas.microsoft.com/office/powerpoint/2010/main" val="396462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20" y="1209675"/>
            <a:ext cx="8504831" cy="40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395536" y="643943"/>
            <a:ext cx="8299728" cy="369332"/>
          </a:xfrm>
          <a:prstGeom prst="rect">
            <a:avLst/>
          </a:prstGeom>
        </p:spPr>
        <p:txBody>
          <a:bodyPr wrap="square">
            <a:spAutoFit/>
          </a:bodyPr>
          <a:lstStyle/>
          <a:p>
            <a:pPr algn="ctr"/>
            <a:r>
              <a:rPr lang="ru-RU" dirty="0"/>
              <a:t>Сравнение успешности разработок в зависимости от размера проектов </a:t>
            </a:r>
          </a:p>
        </p:txBody>
      </p:sp>
    </p:spTree>
    <p:extLst>
      <p:ext uri="{BB962C8B-B14F-4D97-AF65-F5344CB8AC3E}">
        <p14:creationId xmlns:p14="http://schemas.microsoft.com/office/powerpoint/2010/main" val="1914414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836712"/>
            <a:ext cx="8928992" cy="4801314"/>
          </a:xfrm>
          <a:prstGeom prst="rect">
            <a:avLst/>
          </a:prstGeom>
        </p:spPr>
        <p:txBody>
          <a:bodyPr wrap="square">
            <a:spAutoFit/>
          </a:bodyPr>
          <a:lstStyle/>
          <a:p>
            <a:pPr indent="355600" algn="just"/>
            <a:r>
              <a:rPr lang="ru-RU" dirty="0" smtClean="0"/>
              <a:t>Для </a:t>
            </a:r>
            <a:r>
              <a:rPr lang="ru-RU" dirty="0"/>
              <a:t>получения эффективного результата разработки ПИ интерфейса используют различные подходы к проектированию</a:t>
            </a:r>
            <a:r>
              <a:rPr lang="ru-RU" dirty="0" smtClean="0"/>
              <a:t>:</a:t>
            </a:r>
          </a:p>
          <a:p>
            <a:pPr indent="355600" algn="just"/>
            <a:endParaRPr lang="ru-RU" dirty="0"/>
          </a:p>
          <a:p>
            <a:pPr marL="342900" indent="-342900" algn="just">
              <a:buAutoNum type="arabicPeriod"/>
            </a:pPr>
            <a:r>
              <a:rPr lang="ru-RU" b="1" dirty="0" smtClean="0"/>
              <a:t>Подход</a:t>
            </a:r>
            <a:r>
              <a:rPr lang="ru-RU" b="1" dirty="0"/>
              <a:t>, ориентированный на пользователя </a:t>
            </a:r>
            <a:r>
              <a:rPr lang="ru-RU" dirty="0" smtClean="0"/>
              <a:t>(</a:t>
            </a:r>
            <a:r>
              <a:rPr lang="en-US" dirty="0" smtClean="0"/>
              <a:t>User Centered</a:t>
            </a:r>
            <a:r>
              <a:rPr lang="ru-RU" dirty="0" smtClean="0"/>
              <a:t> </a:t>
            </a:r>
            <a:r>
              <a:rPr lang="en-US" dirty="0" smtClean="0"/>
              <a:t>Design</a:t>
            </a:r>
            <a:r>
              <a:rPr lang="ru-RU" dirty="0" smtClean="0"/>
              <a:t>, </a:t>
            </a:r>
            <a:r>
              <a:rPr lang="en-US" dirty="0" smtClean="0"/>
              <a:t>UCD</a:t>
            </a:r>
            <a:r>
              <a:rPr lang="ru-RU" dirty="0" smtClean="0"/>
              <a:t>) </a:t>
            </a:r>
            <a:r>
              <a:rPr lang="ru-RU" dirty="0"/>
              <a:t>— основным содержанием этого подхода является ориентация на пользователя, т. е. в первую очередь необходимо узнать, что хочет пользователь получить от проектируемого интерфейса. Далее в процессе проектирования полученные требования реализуются в продукте. При сборе информации используются методы наблюдения за работой пользователя, проводятся </a:t>
            </a:r>
            <a:r>
              <a:rPr lang="ru-RU" dirty="0" smtClean="0"/>
              <a:t>интервью.</a:t>
            </a:r>
            <a:endParaRPr lang="ru-RU" dirty="0"/>
          </a:p>
          <a:p>
            <a:pPr marL="342900" indent="-342900" algn="just">
              <a:buAutoNum type="arabicPeriod"/>
            </a:pPr>
            <a:endParaRPr lang="ru-RU" b="1" dirty="0" smtClean="0"/>
          </a:p>
          <a:p>
            <a:pPr marL="342900" indent="-342900" algn="just">
              <a:buAutoNum type="arabicPeriod"/>
            </a:pPr>
            <a:r>
              <a:rPr lang="ru-RU" b="1" dirty="0" smtClean="0"/>
              <a:t>Системный </a:t>
            </a:r>
            <a:r>
              <a:rPr lang="ru-RU" b="1" dirty="0"/>
              <a:t>подход </a:t>
            </a:r>
            <a:r>
              <a:rPr lang="ru-RU" dirty="0" smtClean="0"/>
              <a:t>(</a:t>
            </a:r>
            <a:r>
              <a:rPr lang="en-US" dirty="0" smtClean="0"/>
              <a:t>System</a:t>
            </a:r>
            <a:r>
              <a:rPr lang="ru-RU" dirty="0" smtClean="0"/>
              <a:t>). </a:t>
            </a:r>
            <a:r>
              <a:rPr lang="ru-RU" dirty="0"/>
              <a:t>Пользователь рассматривается как маленькая интеллектуальная часть системы «человек - программный продукт</a:t>
            </a:r>
            <a:r>
              <a:rPr lang="ru-RU" dirty="0" smtClean="0"/>
              <a:t>».</a:t>
            </a:r>
          </a:p>
          <a:p>
            <a:pPr marL="342900" indent="-342900" algn="just">
              <a:buAutoNum type="arabicPeriod"/>
            </a:pPr>
            <a:endParaRPr lang="ru-RU" b="1" dirty="0"/>
          </a:p>
          <a:p>
            <a:pPr marL="342900" indent="-342900" algn="just">
              <a:buAutoNum type="arabicPeriod"/>
            </a:pPr>
            <a:r>
              <a:rPr lang="ru-RU" b="1" dirty="0" smtClean="0"/>
              <a:t>Итеративный </a:t>
            </a:r>
            <a:r>
              <a:rPr lang="ru-RU" b="1" dirty="0"/>
              <a:t>подход </a:t>
            </a:r>
            <a:r>
              <a:rPr lang="ru-RU" dirty="0" smtClean="0"/>
              <a:t>(</a:t>
            </a:r>
            <a:r>
              <a:rPr lang="en-US" dirty="0" smtClean="0"/>
              <a:t>Agile</a:t>
            </a:r>
            <a:r>
              <a:rPr lang="ru-RU" dirty="0" smtClean="0"/>
              <a:t>) </a:t>
            </a:r>
            <a:r>
              <a:rPr lang="ru-RU" dirty="0"/>
              <a:t>— метод последовательных приближений. Суть итеративного подхода заключается в создании изначально самого простейшего прототипа с целью показать заказчику н затем постепенно дорабатывать прототип, основываясь на реакции заказчика после каждого шага доработки</a:t>
            </a:r>
            <a:r>
              <a:rPr lang="ru-RU" dirty="0" smtClean="0"/>
              <a:t>.</a:t>
            </a:r>
            <a:endParaRPr lang="ru-RU" dirty="0"/>
          </a:p>
        </p:txBody>
      </p:sp>
      <p:sp>
        <p:nvSpPr>
          <p:cNvPr id="4" name="TextBox 3"/>
          <p:cNvSpPr txBox="1"/>
          <p:nvPr/>
        </p:nvSpPr>
        <p:spPr>
          <a:xfrm>
            <a:off x="395536" y="332656"/>
            <a:ext cx="3392211" cy="369332"/>
          </a:xfrm>
          <a:prstGeom prst="rect">
            <a:avLst/>
          </a:prstGeom>
          <a:noFill/>
        </p:spPr>
        <p:txBody>
          <a:bodyPr wrap="none" rtlCol="0">
            <a:spAutoFit/>
          </a:bodyPr>
          <a:lstStyle/>
          <a:p>
            <a:r>
              <a:rPr lang="ru-RU" b="1" dirty="0" smtClean="0">
                <a:solidFill>
                  <a:srgbClr val="FF0000"/>
                </a:solidFill>
              </a:rPr>
              <a:t>Подходы к проектированию ПИ</a:t>
            </a:r>
            <a:endParaRPr lang="ru-RU" b="1" dirty="0">
              <a:solidFill>
                <a:srgbClr val="FF0000"/>
              </a:solidFill>
            </a:endParaRPr>
          </a:p>
        </p:txBody>
      </p:sp>
    </p:spTree>
    <p:extLst>
      <p:ext uri="{BB962C8B-B14F-4D97-AF65-F5344CB8AC3E}">
        <p14:creationId xmlns:p14="http://schemas.microsoft.com/office/powerpoint/2010/main" val="225086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12845"/>
            <a:ext cx="8712968" cy="3970318"/>
          </a:xfrm>
          <a:prstGeom prst="rect">
            <a:avLst/>
          </a:prstGeom>
        </p:spPr>
        <p:txBody>
          <a:bodyPr wrap="square">
            <a:spAutoFit/>
          </a:bodyPr>
          <a:lstStyle/>
          <a:p>
            <a:pPr indent="355600" algn="just"/>
            <a:r>
              <a:rPr lang="ru-RU" dirty="0"/>
              <a:t>5. </a:t>
            </a:r>
            <a:r>
              <a:rPr lang="ru-RU" i="1" dirty="0" smtClean="0"/>
              <a:t>Экспертный </a:t>
            </a:r>
            <a:r>
              <a:rPr lang="ru-RU" i="1" dirty="0"/>
              <a:t>подход </a:t>
            </a:r>
            <a:r>
              <a:rPr lang="ru-RU" i="1" dirty="0" smtClean="0"/>
              <a:t>(</a:t>
            </a:r>
            <a:r>
              <a:rPr lang="en-US" i="1" dirty="0" smtClean="0"/>
              <a:t>Genius</a:t>
            </a:r>
            <a:r>
              <a:rPr lang="ru-RU" i="1" dirty="0" smtClean="0"/>
              <a:t>). </a:t>
            </a:r>
            <a:r>
              <a:rPr lang="ru-RU" dirty="0"/>
              <a:t>Заключается в следующем: эксперт собирает важную, по его мнению, информацию, ведёт переговоры с заказчиком, задаёт нужные вопросы. На основе полученной информации создаётся </a:t>
            </a:r>
            <a:r>
              <a:rPr lang="ru-RU" dirty="0" smtClean="0"/>
              <a:t>интерфейс</a:t>
            </a:r>
            <a:r>
              <a:rPr lang="en-US" dirty="0" smtClean="0"/>
              <a:t>.</a:t>
            </a:r>
            <a:endParaRPr lang="ru-RU" dirty="0" smtClean="0"/>
          </a:p>
          <a:p>
            <a:pPr indent="355600" algn="just"/>
            <a:endParaRPr lang="en-US" dirty="0" smtClean="0"/>
          </a:p>
          <a:p>
            <a:pPr indent="355600" algn="just"/>
            <a:r>
              <a:rPr lang="en-US" i="1" dirty="0" smtClean="0"/>
              <a:t>6. </a:t>
            </a:r>
            <a:r>
              <a:rPr lang="ru-RU" i="1" dirty="0" smtClean="0"/>
              <a:t>Цел</a:t>
            </a:r>
            <a:r>
              <a:rPr lang="en-US" i="1" dirty="0" smtClean="0"/>
              <a:t>e</a:t>
            </a:r>
            <a:r>
              <a:rPr lang="ru-RU" i="1" dirty="0" smtClean="0"/>
              <a:t>ориентированный </a:t>
            </a:r>
            <a:r>
              <a:rPr lang="ru-RU" i="1" dirty="0"/>
              <a:t>подход </a:t>
            </a:r>
            <a:r>
              <a:rPr lang="ru-RU" dirty="0"/>
              <a:t>проектирования </a:t>
            </a:r>
            <a:r>
              <a:rPr lang="ru-RU" i="1" dirty="0" smtClean="0"/>
              <a:t>(</a:t>
            </a:r>
            <a:r>
              <a:rPr lang="en-US" i="1" dirty="0" smtClean="0"/>
              <a:t>Goal Centered Design</a:t>
            </a:r>
            <a:r>
              <a:rPr lang="ru-RU" i="1" dirty="0" smtClean="0"/>
              <a:t>). </a:t>
            </a:r>
            <a:r>
              <a:rPr lang="ru-RU" dirty="0"/>
              <a:t>Разработка интерфейса ориентируется на цель, которая будет достигаться данным программным </a:t>
            </a:r>
            <a:r>
              <a:rPr lang="ru-RU" dirty="0" smtClean="0"/>
              <a:t>продуктом</a:t>
            </a:r>
            <a:r>
              <a:rPr lang="ru-RU" dirty="0" smtClean="0"/>
              <a:t>.</a:t>
            </a:r>
          </a:p>
          <a:p>
            <a:pPr indent="355600" algn="just"/>
            <a:endParaRPr lang="en-US" dirty="0" smtClean="0"/>
          </a:p>
          <a:p>
            <a:pPr indent="355600" algn="just"/>
            <a:r>
              <a:rPr lang="en-US" i="1" dirty="0" smtClean="0"/>
              <a:t>7. </a:t>
            </a:r>
            <a:r>
              <a:rPr lang="ru-RU" i="1" dirty="0" err="1" smtClean="0"/>
              <a:t>Средоориентированный</a:t>
            </a:r>
            <a:r>
              <a:rPr lang="ru-RU" i="1" dirty="0" smtClean="0"/>
              <a:t> </a:t>
            </a:r>
            <a:r>
              <a:rPr lang="ru-RU" i="1" dirty="0"/>
              <a:t>подход. </a:t>
            </a:r>
            <a:r>
              <a:rPr lang="ru-RU" dirty="0"/>
              <a:t>Разрабатывается среда интерфейса как место деятельности </a:t>
            </a:r>
            <a:r>
              <a:rPr lang="ru-RU" dirty="0" smtClean="0"/>
              <a:t>оператора.</a:t>
            </a:r>
            <a:endParaRPr lang="en-US" dirty="0" smtClean="0"/>
          </a:p>
          <a:p>
            <a:pPr indent="355600" algn="just"/>
            <a:endParaRPr lang="en-US" dirty="0"/>
          </a:p>
          <a:p>
            <a:pPr indent="355600" algn="just"/>
            <a:r>
              <a:rPr lang="ru-RU" dirty="0" smtClean="0"/>
              <a:t>При </a:t>
            </a:r>
            <a:r>
              <a:rPr lang="ru-RU" dirty="0"/>
              <a:t>разработке интерфейса целесообразно гибко пользоваться указанными подходами, учитывая при выборе методов: назначение разрабатываемого продукта, целевую аудиторию, время и бюджет разработки.</a:t>
            </a:r>
          </a:p>
        </p:txBody>
      </p:sp>
    </p:spTree>
    <p:extLst>
      <p:ext uri="{BB962C8B-B14F-4D97-AF65-F5344CB8AC3E}">
        <p14:creationId xmlns:p14="http://schemas.microsoft.com/office/powerpoint/2010/main" val="2409514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915099"/>
            <a:ext cx="8784976" cy="5078313"/>
          </a:xfrm>
          <a:prstGeom prst="rect">
            <a:avLst/>
          </a:prstGeom>
        </p:spPr>
        <p:txBody>
          <a:bodyPr wrap="square">
            <a:spAutoFit/>
          </a:bodyPr>
          <a:lstStyle/>
          <a:p>
            <a:r>
              <a:rPr lang="ru-RU" dirty="0"/>
              <a:t>При анализе деятельности, предшествующем проектированию инструментального интерфейса, </a:t>
            </a:r>
            <a:r>
              <a:rPr lang="ru-RU" dirty="0" smtClean="0"/>
              <a:t>необходимы: </a:t>
            </a:r>
          </a:p>
          <a:p>
            <a:pPr marL="285750" indent="-285750">
              <a:buFont typeface="Arial" pitchFamily="34" charset="0"/>
              <a:buChar char="•"/>
            </a:pPr>
            <a:r>
              <a:rPr lang="ru-RU" dirty="0" smtClean="0"/>
              <a:t>выявление </a:t>
            </a:r>
            <a:r>
              <a:rPr lang="ru-RU" dirty="0"/>
              <a:t>целей деятельности, </a:t>
            </a:r>
            <a:endParaRPr lang="ru-RU" dirty="0" smtClean="0"/>
          </a:p>
          <a:p>
            <a:pPr marL="285750" indent="-285750">
              <a:buFont typeface="Arial" pitchFamily="34" charset="0"/>
              <a:buChar char="•"/>
            </a:pPr>
            <a:r>
              <a:rPr lang="ru-RU" dirty="0" smtClean="0"/>
              <a:t>способов </a:t>
            </a:r>
            <a:r>
              <a:rPr lang="ru-RU" dirty="0"/>
              <a:t>достижения той или иной цели, </a:t>
            </a:r>
            <a:endParaRPr lang="ru-RU" dirty="0" smtClean="0"/>
          </a:p>
          <a:p>
            <a:pPr marL="285750" indent="-285750">
              <a:buFont typeface="Arial" pitchFamily="34" charset="0"/>
              <a:buChar char="•"/>
            </a:pPr>
            <a:r>
              <a:rPr lang="ru-RU" dirty="0" smtClean="0"/>
              <a:t>установление </a:t>
            </a:r>
            <a:r>
              <a:rPr lang="ru-RU" dirty="0"/>
              <a:t>уровня понимания этой цели работником, </a:t>
            </a:r>
            <a:endParaRPr lang="ru-RU" dirty="0" smtClean="0"/>
          </a:p>
          <a:p>
            <a:pPr marL="285750" indent="-285750">
              <a:buFont typeface="Arial" pitchFamily="34" charset="0"/>
              <a:buChar char="•"/>
            </a:pPr>
            <a:r>
              <a:rPr lang="ru-RU" dirty="0" smtClean="0"/>
              <a:t>определение </a:t>
            </a:r>
            <a:r>
              <a:rPr lang="ru-RU" dirty="0"/>
              <a:t>его мотивов. </a:t>
            </a:r>
            <a:endParaRPr lang="ru-RU" dirty="0" smtClean="0"/>
          </a:p>
          <a:p>
            <a:endParaRPr lang="ru-RU" dirty="0"/>
          </a:p>
          <a:p>
            <a:pPr indent="355600" algn="just"/>
            <a:r>
              <a:rPr lang="ru-RU" dirty="0" smtClean="0"/>
              <a:t>При </a:t>
            </a:r>
            <a:r>
              <a:rPr lang="ru-RU" dirty="0"/>
              <a:t>проектировании деятельности пользователей инструментальных интерфейсов важно обеспечить как устойчивость внимания и сосредоточенность, так и возможность переключения между видами работы. Задача проектировщика состоит в том, чтобы минимизировать сложность деятельности в рамках интерфейса, обеспечить системность интерфейса за счет того, что решение сходных задач должно реализовываться подобными действиями за счет одинаковых (или подобных) операций.</a:t>
            </a:r>
            <a:r>
              <a:rPr lang="ru-RU" i="1" dirty="0"/>
              <a:t> </a:t>
            </a:r>
            <a:endParaRPr lang="ru-RU" i="1" dirty="0" smtClean="0"/>
          </a:p>
          <a:p>
            <a:pPr indent="355600" algn="just"/>
            <a:r>
              <a:rPr lang="ru-RU" dirty="0" err="1" smtClean="0"/>
              <a:t>Деятельностный</a:t>
            </a:r>
            <a:r>
              <a:rPr lang="ru-RU" dirty="0" smtClean="0"/>
              <a:t> </a:t>
            </a:r>
            <a:r>
              <a:rPr lang="ru-RU" dirty="0"/>
              <a:t>подход к проектированию человеко-компьютерного взаимодействия для конкретной проблемы предполагает глубокое изучение работы будущих пользователей в “докомпьютерном” варианте, анализ всех возникающих задач и описание деятельности по их решению. </a:t>
            </a:r>
          </a:p>
        </p:txBody>
      </p:sp>
      <p:sp>
        <p:nvSpPr>
          <p:cNvPr id="3" name="Прямоугольник 2"/>
          <p:cNvSpPr/>
          <p:nvPr/>
        </p:nvSpPr>
        <p:spPr>
          <a:xfrm>
            <a:off x="251520" y="170918"/>
            <a:ext cx="8496944" cy="646331"/>
          </a:xfrm>
          <a:prstGeom prst="rect">
            <a:avLst/>
          </a:prstGeom>
        </p:spPr>
        <p:txBody>
          <a:bodyPr wrap="square">
            <a:spAutoFit/>
          </a:bodyPr>
          <a:lstStyle/>
          <a:p>
            <a:pPr indent="355600" algn="just"/>
            <a:r>
              <a:rPr lang="ru-RU" b="1" dirty="0" err="1"/>
              <a:t>Деятельностный</a:t>
            </a:r>
            <a:r>
              <a:rPr lang="ru-RU" b="1" dirty="0"/>
              <a:t> подход </a:t>
            </a:r>
            <a:r>
              <a:rPr lang="ru-RU" dirty="0"/>
              <a:t>(</a:t>
            </a:r>
            <a:r>
              <a:rPr lang="en-US" dirty="0"/>
              <a:t>Activity Centered</a:t>
            </a:r>
            <a:r>
              <a:rPr lang="ru-RU" dirty="0"/>
              <a:t>). Изучается деятельность пользователя в целом, </a:t>
            </a:r>
            <a:r>
              <a:rPr lang="ru-RU" dirty="0" smtClean="0"/>
              <a:t>и постепенно </a:t>
            </a:r>
            <a:r>
              <a:rPr lang="ru-RU" dirty="0"/>
              <a:t>оптимизируются </a:t>
            </a:r>
            <a:r>
              <a:rPr lang="ru-RU" dirty="0" smtClean="0"/>
              <a:t>ее </a:t>
            </a:r>
            <a:r>
              <a:rPr lang="ru-RU" dirty="0"/>
              <a:t>отдельные моменты.</a:t>
            </a:r>
          </a:p>
        </p:txBody>
      </p:sp>
    </p:spTree>
    <p:extLst>
      <p:ext uri="{BB962C8B-B14F-4D97-AF65-F5344CB8AC3E}">
        <p14:creationId xmlns:p14="http://schemas.microsoft.com/office/powerpoint/2010/main" val="140294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60648"/>
            <a:ext cx="8712968" cy="2308324"/>
          </a:xfrm>
          <a:prstGeom prst="rect">
            <a:avLst/>
          </a:prstGeom>
        </p:spPr>
        <p:txBody>
          <a:bodyPr wrap="square">
            <a:spAutoFit/>
          </a:bodyPr>
          <a:lstStyle/>
          <a:p>
            <a:pPr indent="355600" algn="just"/>
            <a:r>
              <a:rPr lang="ru-RU" dirty="0"/>
              <a:t>Важно выявление основных целей и мотивов данной деятельности, описание отдельных этапов деятельности и выявление всех сущностей, с которыми работники имеют дело. Также необходим “</a:t>
            </a:r>
            <a:r>
              <a:rPr lang="ru-RU" dirty="0" err="1"/>
              <a:t>деятельностный</a:t>
            </a:r>
            <a:r>
              <a:rPr lang="ru-RU" dirty="0"/>
              <a:t>” анализ новой ситуации, возникающий после компьютеризации работы. Деятельность работника состоит из набора осознанных, мотивированных достижением цели действий, которые в свою очередь, сводятся к наборам операций. На каждом уровне иерархии необходимо выявление и четкое определение целей, которые связаны с осуществлением деятельности. </a:t>
            </a:r>
          </a:p>
        </p:txBody>
      </p:sp>
    </p:spTree>
    <p:extLst>
      <p:ext uri="{BB962C8B-B14F-4D97-AF65-F5344CB8AC3E}">
        <p14:creationId xmlns:p14="http://schemas.microsoft.com/office/powerpoint/2010/main" val="309382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38802"/>
            <a:ext cx="8928992" cy="3139321"/>
          </a:xfrm>
          <a:prstGeom prst="rect">
            <a:avLst/>
          </a:prstGeom>
        </p:spPr>
        <p:txBody>
          <a:bodyPr wrap="square">
            <a:spAutoFit/>
          </a:bodyPr>
          <a:lstStyle/>
          <a:p>
            <a:r>
              <a:rPr lang="ru-RU" b="1" u="sng" dirty="0" smtClean="0"/>
              <a:t>Этап I. </a:t>
            </a:r>
            <a:r>
              <a:rPr lang="ru-RU" b="1" u="sng" dirty="0" err="1" smtClean="0"/>
              <a:t>Предпроектный</a:t>
            </a:r>
            <a:r>
              <a:rPr lang="ru-RU" b="1" u="sng" dirty="0" smtClean="0"/>
              <a:t> анализ</a:t>
            </a:r>
          </a:p>
          <a:p>
            <a:endParaRPr lang="ru-RU" dirty="0" smtClean="0"/>
          </a:p>
          <a:p>
            <a:pPr indent="355600" algn="just"/>
            <a:r>
              <a:rPr lang="ru-RU" dirty="0" smtClean="0"/>
              <a:t>Работы по проектированию интерфейса начинаются с </a:t>
            </a:r>
            <a:r>
              <a:rPr lang="ru-RU" dirty="0" err="1" smtClean="0"/>
              <a:t>предпроектного</a:t>
            </a:r>
            <a:r>
              <a:rPr lang="ru-RU" dirty="0" smtClean="0"/>
              <a:t> анализа. На рабочей сессии с клиентом мы описываем видение проекта (</a:t>
            </a:r>
            <a:r>
              <a:rPr lang="ru-RU" dirty="0" err="1" smtClean="0"/>
              <a:t>vision</a:t>
            </a:r>
            <a:r>
              <a:rPr lang="ru-RU" dirty="0" smtClean="0"/>
              <a:t>), в котором рассказывается о его сути и целях, а также перечисляем предполагаемую функциональность системы в виде кратких сценариев взаимодействия. В дополнение к этому проводится анализ потребностей и контекста работы целевой аудитории, которая описывается в виде ключевых персонажей. Также составляется первоначальная карта сайта, которая показывает примерную структуру будущей системы. На написание и утверждение этих базовых документов обычно уходит около 3 дней, после чего мы планируем остальные работы и даем точную оценку сроков и стоимости их выполнения. </a:t>
            </a:r>
          </a:p>
        </p:txBody>
      </p:sp>
      <p:sp>
        <p:nvSpPr>
          <p:cNvPr id="3" name="Прямоугольник 2"/>
          <p:cNvSpPr/>
          <p:nvPr/>
        </p:nvSpPr>
        <p:spPr>
          <a:xfrm>
            <a:off x="179512" y="107340"/>
            <a:ext cx="7776864" cy="369332"/>
          </a:xfrm>
          <a:prstGeom prst="rect">
            <a:avLst/>
          </a:prstGeom>
        </p:spPr>
        <p:txBody>
          <a:bodyPr wrap="square">
            <a:spAutoFit/>
          </a:bodyPr>
          <a:lstStyle/>
          <a:p>
            <a:r>
              <a:rPr lang="ru-RU" b="1" dirty="0">
                <a:solidFill>
                  <a:srgbClr val="FF0000"/>
                </a:solidFill>
              </a:rPr>
              <a:t>Проектирование и дизайн интерфейсов (</a:t>
            </a:r>
            <a:r>
              <a:rPr lang="en-US" b="1" dirty="0">
                <a:solidFill>
                  <a:srgbClr val="FF0000"/>
                </a:solidFill>
              </a:rPr>
              <a:t>UI Modeling Company </a:t>
            </a:r>
            <a:r>
              <a:rPr lang="ru-RU" b="1" dirty="0">
                <a:solidFill>
                  <a:srgbClr val="FF0000"/>
                </a:solidFill>
              </a:rPr>
              <a:t>)</a:t>
            </a:r>
          </a:p>
        </p:txBody>
      </p:sp>
      <p:sp>
        <p:nvSpPr>
          <p:cNvPr id="4" name="Прямоугольник 3"/>
          <p:cNvSpPr/>
          <p:nvPr/>
        </p:nvSpPr>
        <p:spPr>
          <a:xfrm>
            <a:off x="179512" y="3674055"/>
            <a:ext cx="8784976" cy="3139321"/>
          </a:xfrm>
          <a:prstGeom prst="rect">
            <a:avLst/>
          </a:prstGeom>
        </p:spPr>
        <p:txBody>
          <a:bodyPr wrap="square">
            <a:spAutoFit/>
          </a:bodyPr>
          <a:lstStyle/>
          <a:p>
            <a:r>
              <a:rPr lang="ru-RU" b="1" u="sng" dirty="0"/>
              <a:t>Этап II. Сбор требований</a:t>
            </a:r>
          </a:p>
          <a:p>
            <a:endParaRPr lang="ru-RU" dirty="0"/>
          </a:p>
          <a:p>
            <a:pPr indent="355600" algn="just"/>
            <a:r>
              <a:rPr lang="ru-RU" dirty="0"/>
              <a:t>На следующем этапе мы готовим подробный перечень функциональности (</a:t>
            </a:r>
            <a:r>
              <a:rPr lang="ru-RU" dirty="0" err="1"/>
              <a:t>user</a:t>
            </a:r>
            <a:r>
              <a:rPr lang="ru-RU" dirty="0"/>
              <a:t> </a:t>
            </a:r>
            <a:r>
              <a:rPr lang="ru-RU" dirty="0" err="1"/>
              <a:t>stories</a:t>
            </a:r>
            <a:r>
              <a:rPr lang="ru-RU" dirty="0"/>
              <a:t>). Он позволяет учесть все функциональные требования и лучше понять особенности будущей системы. На его основе мы делаем вывод, какие из функций требуют целого процесса, какие — просто отдельной страницы, а каким будет достаточно простой кнопки. Ориентируясь на составленных ранее персонажей, мы обновляем карту сайта и составляем схему навигации. После этого рисуются диаграммы переходов между страницами — они объединяют страницы системы в рамках конкретных процессов. Теперь мы знаем, как пользователи будут работать с продуктом в целом и как именно выполнять конкретные задачи. </a:t>
            </a:r>
          </a:p>
        </p:txBody>
      </p:sp>
    </p:spTree>
    <p:extLst>
      <p:ext uri="{BB962C8B-B14F-4D97-AF65-F5344CB8AC3E}">
        <p14:creationId xmlns:p14="http://schemas.microsoft.com/office/powerpoint/2010/main" val="193314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154" y="116632"/>
            <a:ext cx="8894342" cy="400110"/>
          </a:xfrm>
          <a:prstGeom prst="rect">
            <a:avLst/>
          </a:prstGeom>
          <a:noFill/>
        </p:spPr>
        <p:txBody>
          <a:bodyPr wrap="square" rtlCol="0">
            <a:spAutoFit/>
          </a:bodyPr>
          <a:lstStyle/>
          <a:p>
            <a:r>
              <a:rPr lang="ru-RU" sz="2000" b="1" dirty="0" smtClean="0">
                <a:solidFill>
                  <a:srgbClr val="FF0000"/>
                </a:solidFill>
              </a:rPr>
              <a:t>Жизненный цикл программного продукта. </a:t>
            </a:r>
            <a:endParaRPr lang="ru-RU" sz="2000" b="1" dirty="0">
              <a:solidFill>
                <a:srgbClr val="FF0000"/>
              </a:solidFill>
            </a:endParaRPr>
          </a:p>
        </p:txBody>
      </p:sp>
      <p:sp>
        <p:nvSpPr>
          <p:cNvPr id="3" name="Прямоугольник 2"/>
          <p:cNvSpPr/>
          <p:nvPr/>
        </p:nvSpPr>
        <p:spPr>
          <a:xfrm>
            <a:off x="107504" y="1247849"/>
            <a:ext cx="8928992" cy="3970318"/>
          </a:xfrm>
          <a:prstGeom prst="rect">
            <a:avLst/>
          </a:prstGeom>
        </p:spPr>
        <p:txBody>
          <a:bodyPr wrap="square">
            <a:spAutoFit/>
          </a:bodyPr>
          <a:lstStyle/>
          <a:p>
            <a:pPr indent="355600" algn="just"/>
            <a:r>
              <a:rPr lang="ru-RU" dirty="0" smtClean="0"/>
              <a:t>Первый </a:t>
            </a:r>
            <a:r>
              <a:rPr lang="ru-RU" dirty="0"/>
              <a:t>стандарт был утвержден в 1985 году, а в 1994-1996 годах был разработан и принят новый, значительно более детальный и глубокий </a:t>
            </a:r>
            <a:r>
              <a:rPr lang="ru-RU" b="1" dirty="0"/>
              <a:t>стандарт — MIL-STD-498</a:t>
            </a:r>
            <a:r>
              <a:rPr lang="ru-RU" dirty="0"/>
              <a:t>. Он представляет собой комплект из трех документов общим объемом около 600 страниц и устанавливает терминологию, процессы, задачи и объекты, используемые при разработке и сопровождении проектов программных систем. Основные положения этого военного стандарта согласованы с международным стандартом </a:t>
            </a:r>
            <a:r>
              <a:rPr lang="ru-RU" b="1" dirty="0"/>
              <a:t>ISO/IEC 12207:1995 («Процессы жизненного цикла программных средств»)</a:t>
            </a:r>
            <a:r>
              <a:rPr lang="ru-RU" dirty="0"/>
              <a:t>, но вместе с тем являются более конкретными и приближенными к практике. </a:t>
            </a:r>
            <a:endParaRPr lang="ru-RU" dirty="0" smtClean="0"/>
          </a:p>
          <a:p>
            <a:pPr indent="355600" algn="just"/>
            <a:endParaRPr lang="ru-RU" dirty="0"/>
          </a:p>
          <a:p>
            <a:pPr indent="355600" algn="just"/>
            <a:r>
              <a:rPr lang="ru-RU" dirty="0" smtClean="0"/>
              <a:t>В </a:t>
            </a:r>
            <a:r>
              <a:rPr lang="ru-RU" dirty="0"/>
              <a:t>нашей стране попытка стандартизации процессов создания программных систем вылилась в создание комплекта документов под общим названием </a:t>
            </a:r>
            <a:r>
              <a:rPr lang="ru-RU" b="1" dirty="0"/>
              <a:t>«Единая система программной документации», который увидел свет еще в 1977 году </a:t>
            </a:r>
            <a:r>
              <a:rPr lang="ru-RU" dirty="0"/>
              <a:t>(да, были времена, когда мы оказывались впереди планеты всей не только в области балета) и периодически корректировался вплоть до последнего времени. </a:t>
            </a:r>
          </a:p>
        </p:txBody>
      </p:sp>
      <p:sp>
        <p:nvSpPr>
          <p:cNvPr id="4" name="Прямоугольник 3"/>
          <p:cNvSpPr/>
          <p:nvPr/>
        </p:nvSpPr>
        <p:spPr>
          <a:xfrm>
            <a:off x="142154" y="628707"/>
            <a:ext cx="7094142" cy="369332"/>
          </a:xfrm>
          <a:prstGeom prst="rect">
            <a:avLst/>
          </a:prstGeom>
        </p:spPr>
        <p:txBody>
          <a:bodyPr wrap="square">
            <a:spAutoFit/>
          </a:bodyPr>
          <a:lstStyle/>
          <a:p>
            <a:r>
              <a:rPr lang="ru-RU" i="1" dirty="0">
                <a:solidFill>
                  <a:srgbClr val="FF0000"/>
                </a:solidFill>
              </a:rPr>
              <a:t>Стандартизация  процессов разработки программных систем</a:t>
            </a:r>
            <a:endParaRPr lang="ru-RU" b="1" i="1" dirty="0">
              <a:solidFill>
                <a:srgbClr val="FF0000"/>
              </a:solidFill>
            </a:endParaRPr>
          </a:p>
        </p:txBody>
      </p:sp>
    </p:spTree>
    <p:extLst>
      <p:ext uri="{BB962C8B-B14F-4D97-AF65-F5344CB8AC3E}">
        <p14:creationId xmlns:p14="http://schemas.microsoft.com/office/powerpoint/2010/main" val="397180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84976" cy="5632311"/>
          </a:xfrm>
          <a:prstGeom prst="rect">
            <a:avLst/>
          </a:prstGeom>
        </p:spPr>
        <p:txBody>
          <a:bodyPr wrap="square">
            <a:spAutoFit/>
          </a:bodyPr>
          <a:lstStyle/>
          <a:p>
            <a:pPr algn="just"/>
            <a:r>
              <a:rPr lang="ru-RU" b="1" dirty="0" smtClean="0"/>
              <a:t>Этап III. Проектирование интерфейса</a:t>
            </a:r>
          </a:p>
          <a:p>
            <a:pPr indent="355600" algn="just"/>
            <a:endParaRPr lang="ru-RU" dirty="0" smtClean="0"/>
          </a:p>
          <a:p>
            <a:pPr indent="355600" algn="just"/>
            <a:r>
              <a:rPr lang="ru-RU" dirty="0" smtClean="0"/>
              <a:t>Третий этап — самый важный. Здесь </a:t>
            </a:r>
            <a:r>
              <a:rPr lang="ru-RU" dirty="0" smtClean="0"/>
              <a:t>создаются </a:t>
            </a:r>
            <a:r>
              <a:rPr lang="ru-RU" dirty="0" smtClean="0"/>
              <a:t>структурные схемы страниц (</a:t>
            </a:r>
            <a:r>
              <a:rPr lang="ru-RU" dirty="0" err="1" smtClean="0"/>
              <a:t>wireframes</a:t>
            </a:r>
            <a:r>
              <a:rPr lang="ru-RU" dirty="0" smtClean="0"/>
              <a:t>), которые показывают, какая информация и элементы управления должны располагаться на страницах системы. </a:t>
            </a:r>
            <a:endParaRPr lang="ru-RU" dirty="0" smtClean="0"/>
          </a:p>
          <a:p>
            <a:pPr indent="355600" algn="just"/>
            <a:r>
              <a:rPr lang="ru-RU" dirty="0" smtClean="0"/>
              <a:t>Это </a:t>
            </a:r>
            <a:r>
              <a:rPr lang="ru-RU" dirty="0" smtClean="0"/>
              <a:t>еще не дизайн, но уже основа для него — </a:t>
            </a:r>
            <a:r>
              <a:rPr lang="ru-RU" dirty="0" err="1" smtClean="0"/>
              <a:t>wireframes</a:t>
            </a:r>
            <a:r>
              <a:rPr lang="ru-RU" dirty="0" smtClean="0"/>
              <a:t> являются техническим заданием для дизайнера. Общение с клиентом на этом этапе достаточно плотное — уточнение вопросов и утверждение чертежей идет по нескольку раз в день. Но и результатов хватает — в зависимости от сложности проекта выходит от нескольких десятков до пары сотен схем страниц. </a:t>
            </a:r>
          </a:p>
          <a:p>
            <a:pPr indent="355600" algn="just"/>
            <a:endParaRPr lang="en-US" dirty="0" smtClean="0"/>
          </a:p>
          <a:p>
            <a:r>
              <a:rPr lang="ru-RU" b="1" dirty="0" smtClean="0"/>
              <a:t>Этап IV. Дизайн интерфейса</a:t>
            </a:r>
          </a:p>
          <a:p>
            <a:endParaRPr lang="ru-RU" dirty="0" smtClean="0"/>
          </a:p>
          <a:p>
            <a:pPr indent="355600" algn="just"/>
            <a:r>
              <a:rPr lang="ru-RU" dirty="0" smtClean="0"/>
              <a:t>Завершающим этапом становится визуальный дизайн интерфейса. Сперва на основе пары ключевых страниц </a:t>
            </a:r>
            <a:r>
              <a:rPr lang="ru-RU" dirty="0" smtClean="0"/>
              <a:t>отрабатывается креативная </a:t>
            </a:r>
            <a:r>
              <a:rPr lang="ru-RU" dirty="0" smtClean="0"/>
              <a:t>концепцию. После того как общая стилистика одобрена клиентом, </a:t>
            </a:r>
            <a:r>
              <a:rPr lang="ru-RU" dirty="0" err="1" smtClean="0"/>
              <a:t>отрисовываются</a:t>
            </a:r>
            <a:r>
              <a:rPr lang="ru-RU" dirty="0" smtClean="0"/>
              <a:t> дизайн-макеты ключевых страниц системы. На этом этапе продукт обретает внешний </a:t>
            </a:r>
            <a:r>
              <a:rPr lang="ru-RU" dirty="0" smtClean="0"/>
              <a:t>вид.</a:t>
            </a:r>
          </a:p>
          <a:p>
            <a:pPr indent="355600" algn="just"/>
            <a:r>
              <a:rPr lang="ru-RU" dirty="0" smtClean="0"/>
              <a:t> </a:t>
            </a:r>
            <a:r>
              <a:rPr lang="ru-RU" dirty="0" smtClean="0"/>
              <a:t>Для проектов, которые планируют активно развиваться, </a:t>
            </a:r>
            <a:r>
              <a:rPr lang="ru-RU" dirty="0" smtClean="0"/>
              <a:t>готовится </a:t>
            </a:r>
            <a:r>
              <a:rPr lang="ru-RU" dirty="0" smtClean="0"/>
              <a:t>руководство по стилю интерфейса (</a:t>
            </a:r>
            <a:r>
              <a:rPr lang="ru-RU" dirty="0" err="1" smtClean="0"/>
              <a:t>style</a:t>
            </a:r>
            <a:r>
              <a:rPr lang="ru-RU" dirty="0" smtClean="0"/>
              <a:t> </a:t>
            </a:r>
            <a:r>
              <a:rPr lang="ru-RU" dirty="0" err="1" smtClean="0"/>
              <a:t>guide</a:t>
            </a:r>
            <a:r>
              <a:rPr lang="ru-RU" dirty="0" smtClean="0"/>
              <a:t>). Он описывает принципы визуального оформления продукта и позволит сохранить его целостность в процессе доработок. </a:t>
            </a:r>
          </a:p>
        </p:txBody>
      </p:sp>
    </p:spTree>
    <p:extLst>
      <p:ext uri="{BB962C8B-B14F-4D97-AF65-F5344CB8AC3E}">
        <p14:creationId xmlns:p14="http://schemas.microsoft.com/office/powerpoint/2010/main" val="206777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22309"/>
            <a:ext cx="8784976" cy="3970318"/>
          </a:xfrm>
          <a:prstGeom prst="rect">
            <a:avLst/>
          </a:prstGeom>
        </p:spPr>
        <p:txBody>
          <a:bodyPr wrap="square">
            <a:spAutoFit/>
          </a:bodyPr>
          <a:lstStyle/>
          <a:p>
            <a:pPr indent="355600" algn="just"/>
            <a:r>
              <a:rPr lang="ru-RU" b="1" dirty="0" smtClean="0"/>
              <a:t>Этап V. Подготовка спецификации</a:t>
            </a:r>
          </a:p>
          <a:p>
            <a:pPr indent="355600" algn="just"/>
            <a:endParaRPr lang="ru-RU" dirty="0" smtClean="0"/>
          </a:p>
          <a:p>
            <a:pPr indent="355600" algn="just"/>
            <a:r>
              <a:rPr lang="ru-RU" dirty="0" smtClean="0"/>
              <a:t>Готовится </a:t>
            </a:r>
            <a:r>
              <a:rPr lang="ru-RU" dirty="0" smtClean="0"/>
              <a:t>предварительное техническое задание на разработку системы. Оно объединяет в себе полученные ранее документы, расширяет и перечисляет дополнительные требования к системе — функциональные, архитектурные, эксплуатационные. По желанию </a:t>
            </a:r>
            <a:r>
              <a:rPr lang="ru-RU" dirty="0" smtClean="0"/>
              <a:t>могут </a:t>
            </a:r>
            <a:r>
              <a:rPr lang="ru-RU" dirty="0" smtClean="0"/>
              <a:t>быть составлены подробные сценарии взаимодействия, которые пошагово описывают процесс работы пользователя с системой.</a:t>
            </a:r>
          </a:p>
          <a:p>
            <a:endParaRPr lang="ru-RU" dirty="0" smtClean="0"/>
          </a:p>
          <a:p>
            <a:pPr indent="355600" algn="just"/>
            <a:r>
              <a:rPr lang="ru-RU" b="1" dirty="0" smtClean="0"/>
              <a:t>Финальный этап. Приемка</a:t>
            </a:r>
          </a:p>
          <a:p>
            <a:pPr indent="355600" algn="just"/>
            <a:endParaRPr lang="ru-RU" dirty="0" smtClean="0"/>
          </a:p>
          <a:p>
            <a:pPr indent="355600" algn="just"/>
            <a:r>
              <a:rPr lang="ru-RU" dirty="0" smtClean="0"/>
              <a:t>Приемка работ </a:t>
            </a:r>
            <a:r>
              <a:rPr lang="ru-RU" dirty="0" smtClean="0"/>
              <a:t>может </a:t>
            </a:r>
            <a:r>
              <a:rPr lang="ru-RU" dirty="0" smtClean="0"/>
              <a:t>проходить одним большим пакетом замечаний или разбиваться на несколько более мелких этапов. Сроки, в которые замечания должны быть выставлены, оценены и исправлены оговариваются в договоре</a:t>
            </a:r>
            <a:r>
              <a:rPr lang="ru-RU" dirty="0" smtClean="0"/>
              <a:t>.</a:t>
            </a:r>
            <a:endParaRPr lang="ru-RU" dirty="0" smtClean="0"/>
          </a:p>
        </p:txBody>
      </p:sp>
    </p:spTree>
    <p:extLst>
      <p:ext uri="{BB962C8B-B14F-4D97-AF65-F5344CB8AC3E}">
        <p14:creationId xmlns:p14="http://schemas.microsoft.com/office/powerpoint/2010/main" val="981223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483018"/>
            <a:ext cx="8784976" cy="3970318"/>
          </a:xfrm>
          <a:prstGeom prst="rect">
            <a:avLst/>
          </a:prstGeom>
        </p:spPr>
        <p:txBody>
          <a:bodyPr wrap="square">
            <a:spAutoFit/>
          </a:bodyPr>
          <a:lstStyle/>
          <a:p>
            <a:pPr indent="355600" algn="just"/>
            <a:r>
              <a:rPr lang="ru-RU" dirty="0" smtClean="0"/>
              <a:t>Проектирование </a:t>
            </a:r>
            <a:r>
              <a:rPr lang="ru-RU" dirty="0"/>
              <a:t>опыта взаимодействия или проектирование </a:t>
            </a:r>
            <a:r>
              <a:rPr lang="ru-RU" dirty="0" smtClean="0"/>
              <a:t>взаимодействия (</a:t>
            </a:r>
            <a:r>
              <a:rPr lang="en-US" dirty="0" smtClean="0"/>
              <a:t>UX design</a:t>
            </a:r>
            <a:r>
              <a:rPr lang="ru-RU" dirty="0" smtClean="0"/>
              <a:t>) </a:t>
            </a:r>
            <a:r>
              <a:rPr lang="ru-RU" dirty="0"/>
              <a:t>— это новая область научно-практической деятельности, которая в последние годы выделяется как самостоятельная дисциплина, сосредоточенная на проектировании поведения </a:t>
            </a:r>
            <a:r>
              <a:rPr lang="ru-RU" dirty="0" smtClean="0"/>
              <a:t>пользователя </a:t>
            </a:r>
            <a:r>
              <a:rPr lang="ru-RU" dirty="0"/>
              <a:t>продукта</a:t>
            </a:r>
            <a:r>
              <a:rPr lang="ru-RU" dirty="0" smtClean="0"/>
              <a:t>.</a:t>
            </a:r>
          </a:p>
          <a:p>
            <a:pPr indent="355600" algn="just"/>
            <a:endParaRPr lang="ru-RU" dirty="0"/>
          </a:p>
          <a:p>
            <a:pPr indent="355600" algn="just"/>
            <a:r>
              <a:rPr lang="ru-RU" i="1" dirty="0"/>
              <a:t>Проектирование взаимодействия — </a:t>
            </a:r>
            <a:r>
              <a:rPr lang="ru-RU" dirty="0"/>
              <a:t>это описание возможного поведения пользователя и определение того, как система будет реагировать на его поведение, и приспосабливаться к нему</a:t>
            </a:r>
            <a:r>
              <a:rPr lang="ru-RU" dirty="0" smtClean="0"/>
              <a:t>.</a:t>
            </a:r>
          </a:p>
          <a:p>
            <a:pPr indent="355600" algn="just"/>
            <a:endParaRPr lang="ru-RU" dirty="0"/>
          </a:p>
          <a:p>
            <a:pPr indent="355600" algn="just"/>
            <a:r>
              <a:rPr lang="ru-RU" dirty="0"/>
              <a:t>Проектирование взаимодействия касается не столько эстетических аспектов, сколько понимания потребностей пользователей и принципов их познавательной деятельности. Форма и </a:t>
            </a:r>
            <a:r>
              <a:rPr lang="ru-RU" dirty="0" smtClean="0"/>
              <a:t>эстетическая привлекательность </a:t>
            </a:r>
            <a:r>
              <a:rPr lang="ru-RU" dirty="0"/>
              <a:t>продукта должны работать в гармоничной связке при достижении целей пользователей посредством правильно спроектированного поведения продукта.</a:t>
            </a:r>
          </a:p>
        </p:txBody>
      </p:sp>
      <p:sp>
        <p:nvSpPr>
          <p:cNvPr id="3" name="TextBox 2"/>
          <p:cNvSpPr txBox="1"/>
          <p:nvPr/>
        </p:nvSpPr>
        <p:spPr>
          <a:xfrm>
            <a:off x="611560" y="107340"/>
            <a:ext cx="2517036" cy="369332"/>
          </a:xfrm>
          <a:prstGeom prst="rect">
            <a:avLst/>
          </a:prstGeom>
          <a:noFill/>
        </p:spPr>
        <p:txBody>
          <a:bodyPr wrap="none" rtlCol="0">
            <a:spAutoFit/>
          </a:bodyPr>
          <a:lstStyle/>
          <a:p>
            <a:r>
              <a:rPr lang="ru-RU" b="1" dirty="0" smtClean="0">
                <a:solidFill>
                  <a:srgbClr val="FF0000"/>
                </a:solidFill>
              </a:rPr>
              <a:t>Этапы проектирования</a:t>
            </a:r>
            <a:endParaRPr lang="ru-RU" b="1"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20" y="589617"/>
            <a:ext cx="6789033" cy="125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18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821025"/>
            <a:ext cx="8856984" cy="5355312"/>
          </a:xfrm>
          <a:prstGeom prst="rect">
            <a:avLst/>
          </a:prstGeom>
        </p:spPr>
        <p:txBody>
          <a:bodyPr wrap="square">
            <a:spAutoFit/>
          </a:bodyPr>
          <a:lstStyle/>
          <a:p>
            <a:pPr indent="355600" algn="just"/>
            <a:r>
              <a:rPr lang="ru-RU" dirty="0" smtClean="0"/>
              <a:t>На </a:t>
            </a:r>
            <a:r>
              <a:rPr lang="ru-RU" dirty="0"/>
              <a:t>этом этапе определяются объёмы работ, планируются затраты и т. п. Длительность этого этапа, как правило, не превышает 5-8% от общего времени разработки. Для адекватной оценки ресурсов (времени, денег, количества специалистов) требуемых для разработки (переработки) интерфейса, необходимо хорошо представлять себе объём информации, с которой следует ознакомиться. К ней относится информация о предметной области и прототипах. Она получается из литературных источников и опросов экспертов. Результатом этой работы является количественная оценка ресурсе ёмкости проекта</a:t>
            </a:r>
            <a:r>
              <a:rPr lang="ru-RU" dirty="0" smtClean="0"/>
              <a:t>.</a:t>
            </a:r>
            <a:endParaRPr lang="en-US" dirty="0" smtClean="0"/>
          </a:p>
          <a:p>
            <a:pPr indent="355600" algn="just"/>
            <a:endParaRPr lang="ru-RU" dirty="0"/>
          </a:p>
          <a:p>
            <a:pPr indent="355600" algn="just"/>
            <a:r>
              <a:rPr lang="ru-RU" dirty="0"/>
              <a:t>Чтобы предлагать </a:t>
            </a:r>
            <a:r>
              <a:rPr lang="ru-RU" dirty="0" smtClean="0"/>
              <a:t>адекватные </a:t>
            </a:r>
            <a:r>
              <a:rPr lang="ru-RU" dirty="0"/>
              <a:t>интерфейсные решения, необходимо иметь ясное представление о предметной области системы. Предметная область изучается по литературе, кроме того, весьма полезны беседы с опытными пользователями, другими сотрудниками (экспертами) для выяснения всех деталей и характеристик предметной области. Вместе с «жалобами» заказчика на текущую версию системы результаты этого этапа составляют основное содержание работы над проектом (экспертная оценка часто обнаруживает проблемы, которые заказчику не видны, маскируясь под другие). Проблемы, выявленные на данном этапе, должны быть решены в новом интерфейсе. Удачные решения желательно сохранить, чтобы имеющимся пользователям не пришлось переучиваться (и чтобы сократить затраты на переделку). </a:t>
            </a:r>
          </a:p>
        </p:txBody>
      </p:sp>
      <p:sp>
        <p:nvSpPr>
          <p:cNvPr id="3" name="Прямоугольник 2"/>
          <p:cNvSpPr/>
          <p:nvPr/>
        </p:nvSpPr>
        <p:spPr>
          <a:xfrm>
            <a:off x="179512" y="188640"/>
            <a:ext cx="3357266" cy="369332"/>
          </a:xfrm>
          <a:prstGeom prst="rect">
            <a:avLst/>
          </a:prstGeom>
        </p:spPr>
        <p:txBody>
          <a:bodyPr wrap="none">
            <a:spAutoFit/>
          </a:bodyPr>
          <a:lstStyle/>
          <a:p>
            <a:pPr indent="355600" algn="just"/>
            <a:r>
              <a:rPr lang="ru-RU" b="1" dirty="0">
                <a:solidFill>
                  <a:srgbClr val="FF0000"/>
                </a:solidFill>
              </a:rPr>
              <a:t>Начало работ над проектом</a:t>
            </a:r>
            <a:endParaRPr lang="en-US" b="1" dirty="0">
              <a:solidFill>
                <a:srgbClr val="FF0000"/>
              </a:solidFill>
            </a:endParaRPr>
          </a:p>
        </p:txBody>
      </p:sp>
    </p:spTree>
    <p:extLst>
      <p:ext uri="{BB962C8B-B14F-4D97-AF65-F5344CB8AC3E}">
        <p14:creationId xmlns:p14="http://schemas.microsoft.com/office/powerpoint/2010/main" val="100356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692696"/>
            <a:ext cx="8856984" cy="2031325"/>
          </a:xfrm>
          <a:prstGeom prst="rect">
            <a:avLst/>
          </a:prstGeom>
        </p:spPr>
        <p:txBody>
          <a:bodyPr wrap="square">
            <a:spAutoFit/>
          </a:bodyPr>
          <a:lstStyle/>
          <a:p>
            <a:r>
              <a:rPr lang="ru-RU" dirty="0" smtClean="0"/>
              <a:t>Хорошо сформулированная</a:t>
            </a:r>
            <a:r>
              <a:rPr lang="ru-RU" dirty="0"/>
              <a:t> </a:t>
            </a:r>
            <a:r>
              <a:rPr lang="ru-RU" dirty="0" smtClean="0"/>
              <a:t>цель должна быть:</a:t>
            </a:r>
          </a:p>
          <a:p>
            <a:endParaRPr lang="ru-RU" dirty="0"/>
          </a:p>
          <a:p>
            <a:r>
              <a:rPr lang="ru-RU" b="1" dirty="0"/>
              <a:t>• </a:t>
            </a:r>
            <a:r>
              <a:rPr lang="ru-RU" b="1" dirty="0" smtClean="0"/>
              <a:t>Понятной</a:t>
            </a:r>
            <a:r>
              <a:rPr lang="ru-RU" dirty="0" smtClean="0"/>
              <a:t>. Избегайте</a:t>
            </a:r>
            <a:r>
              <a:rPr lang="ru-RU" dirty="0"/>
              <a:t> </a:t>
            </a:r>
            <a:r>
              <a:rPr lang="ru-RU" dirty="0" smtClean="0"/>
              <a:t>использования</a:t>
            </a:r>
            <a:r>
              <a:rPr lang="ru-RU" dirty="0"/>
              <a:t> </a:t>
            </a:r>
            <a:r>
              <a:rPr lang="ru-RU" dirty="0" smtClean="0"/>
              <a:t>узкоспециализированной</a:t>
            </a:r>
            <a:r>
              <a:rPr lang="ru-RU" dirty="0"/>
              <a:t> </a:t>
            </a:r>
            <a:r>
              <a:rPr lang="ru-RU" dirty="0" smtClean="0"/>
              <a:t>терминологии</a:t>
            </a:r>
            <a:r>
              <a:rPr lang="ru-RU" dirty="0"/>
              <a:t>.</a:t>
            </a:r>
          </a:p>
          <a:p>
            <a:r>
              <a:rPr lang="ru-RU" b="1" dirty="0"/>
              <a:t>• </a:t>
            </a:r>
            <a:r>
              <a:rPr lang="ru-RU" b="1" dirty="0" smtClean="0"/>
              <a:t>Ясной</a:t>
            </a:r>
            <a:r>
              <a:rPr lang="ru-RU" dirty="0" smtClean="0"/>
              <a:t>. Избегайте</a:t>
            </a:r>
            <a:r>
              <a:rPr lang="ru-RU" dirty="0"/>
              <a:t> </a:t>
            </a:r>
            <a:r>
              <a:rPr lang="ru-RU" dirty="0" smtClean="0"/>
              <a:t>туманных</a:t>
            </a:r>
            <a:r>
              <a:rPr lang="ru-RU" dirty="0"/>
              <a:t> </a:t>
            </a:r>
            <a:r>
              <a:rPr lang="ru-RU" dirty="0" smtClean="0"/>
              <a:t>формулировок; подбирайте</a:t>
            </a:r>
            <a:r>
              <a:rPr lang="ru-RU" dirty="0"/>
              <a:t> </a:t>
            </a:r>
            <a:r>
              <a:rPr lang="ru-RU" dirty="0" smtClean="0"/>
              <a:t>выражения, которые</a:t>
            </a:r>
            <a:r>
              <a:rPr lang="ru-RU" dirty="0"/>
              <a:t> </a:t>
            </a:r>
            <a:r>
              <a:rPr lang="ru-RU" dirty="0" smtClean="0"/>
              <a:t>были</a:t>
            </a:r>
            <a:r>
              <a:rPr lang="ru-RU" dirty="0"/>
              <a:t> </a:t>
            </a:r>
            <a:r>
              <a:rPr lang="ru-RU" dirty="0" smtClean="0"/>
              <a:t>бы уместными при определении приоритетов</a:t>
            </a:r>
            <a:r>
              <a:rPr lang="ru-RU" dirty="0"/>
              <a:t> </a:t>
            </a:r>
            <a:r>
              <a:rPr lang="ru-RU" dirty="0" smtClean="0"/>
              <a:t>требований</a:t>
            </a:r>
            <a:r>
              <a:rPr lang="ru-RU" dirty="0"/>
              <a:t>.</a:t>
            </a:r>
          </a:p>
          <a:p>
            <a:r>
              <a:rPr lang="ru-RU" b="1" dirty="0"/>
              <a:t>• </a:t>
            </a:r>
            <a:r>
              <a:rPr lang="ru-RU" b="1" dirty="0" smtClean="0"/>
              <a:t>Измеримой</a:t>
            </a:r>
            <a:r>
              <a:rPr lang="ru-RU" dirty="0" smtClean="0"/>
              <a:t>. Используйте</a:t>
            </a:r>
            <a:r>
              <a:rPr lang="ru-RU" dirty="0"/>
              <a:t> </a:t>
            </a:r>
            <a:r>
              <a:rPr lang="ru-RU" dirty="0" smtClean="0"/>
              <a:t>конкретные</a:t>
            </a:r>
            <a:r>
              <a:rPr lang="ru-RU" dirty="0"/>
              <a:t> </a:t>
            </a:r>
            <a:r>
              <a:rPr lang="ru-RU" dirty="0" smtClean="0"/>
              <a:t>утверждения, которые</a:t>
            </a:r>
            <a:r>
              <a:rPr lang="ru-RU" dirty="0"/>
              <a:t> </a:t>
            </a:r>
            <a:r>
              <a:rPr lang="ru-RU" dirty="0" smtClean="0"/>
              <a:t>можно</a:t>
            </a:r>
            <a:r>
              <a:rPr lang="ru-RU" dirty="0"/>
              <a:t> </a:t>
            </a:r>
            <a:r>
              <a:rPr lang="ru-RU" dirty="0" smtClean="0"/>
              <a:t>проверить</a:t>
            </a:r>
            <a:r>
              <a:rPr lang="ru-RU" dirty="0"/>
              <a:t> </a:t>
            </a:r>
            <a:r>
              <a:rPr lang="ru-RU" dirty="0" smtClean="0"/>
              <a:t>независимо, чтобы</a:t>
            </a:r>
            <a:r>
              <a:rPr lang="ru-RU" dirty="0"/>
              <a:t> </a:t>
            </a:r>
            <a:r>
              <a:rPr lang="ru-RU" dirty="0" smtClean="0"/>
              <a:t>определить</a:t>
            </a:r>
            <a:r>
              <a:rPr lang="ru-RU" dirty="0"/>
              <a:t> </a:t>
            </a:r>
            <a:r>
              <a:rPr lang="ru-RU" dirty="0" smtClean="0"/>
              <a:t>степень</a:t>
            </a:r>
            <a:r>
              <a:rPr lang="ru-RU" dirty="0"/>
              <a:t> </a:t>
            </a:r>
            <a:r>
              <a:rPr lang="ru-RU" dirty="0" smtClean="0"/>
              <a:t>успешности</a:t>
            </a:r>
            <a:r>
              <a:rPr lang="ru-RU" dirty="0"/>
              <a:t> </a:t>
            </a:r>
            <a:r>
              <a:rPr lang="ru-RU" dirty="0" smtClean="0"/>
              <a:t>проекта</a:t>
            </a:r>
            <a:r>
              <a:rPr lang="ru-RU" dirty="0"/>
              <a:t>.</a:t>
            </a:r>
          </a:p>
        </p:txBody>
      </p:sp>
      <p:sp>
        <p:nvSpPr>
          <p:cNvPr id="3" name="Прямоугольник 2"/>
          <p:cNvSpPr/>
          <p:nvPr/>
        </p:nvSpPr>
        <p:spPr>
          <a:xfrm>
            <a:off x="179512" y="2870934"/>
            <a:ext cx="8856984" cy="2862322"/>
          </a:xfrm>
          <a:prstGeom prst="rect">
            <a:avLst/>
          </a:prstGeom>
        </p:spPr>
        <p:txBody>
          <a:bodyPr wrap="square">
            <a:spAutoFit/>
          </a:bodyPr>
          <a:lstStyle/>
          <a:p>
            <a:pPr indent="355600" algn="just"/>
            <a:r>
              <a:rPr lang="ru-RU" dirty="0" smtClean="0"/>
              <a:t>Расплывчатые, неформальные цели могут дать представление о желаниях клиентов и </a:t>
            </a:r>
            <a:r>
              <a:rPr lang="ru-RU" dirty="0"/>
              <a:t>о </a:t>
            </a:r>
            <a:r>
              <a:rPr lang="ru-RU" dirty="0" smtClean="0"/>
              <a:t>более масштабных целях. Они создают основу для формулирования более четких проектных целей, например</a:t>
            </a:r>
            <a:r>
              <a:rPr lang="ru-RU" dirty="0"/>
              <a:t>:</a:t>
            </a:r>
          </a:p>
          <a:p>
            <a:pPr indent="355600" algn="just"/>
            <a:r>
              <a:rPr lang="ru-RU" dirty="0"/>
              <a:t>• </a:t>
            </a:r>
            <a:r>
              <a:rPr lang="ru-RU" dirty="0" smtClean="0"/>
              <a:t>повысить доход от интернет- продаж на </a:t>
            </a:r>
            <a:r>
              <a:rPr lang="ru-RU" dirty="0"/>
              <a:t>10%;</a:t>
            </a:r>
          </a:p>
          <a:p>
            <a:pPr indent="355600" algn="just"/>
            <a:r>
              <a:rPr lang="ru-RU" dirty="0"/>
              <a:t>• </a:t>
            </a:r>
            <a:r>
              <a:rPr lang="ru-RU" dirty="0" smtClean="0"/>
              <a:t>повысить доход от интернет- рекламы на </a:t>
            </a:r>
            <a:r>
              <a:rPr lang="ru-RU" dirty="0"/>
              <a:t>20%;</a:t>
            </a:r>
          </a:p>
          <a:p>
            <a:pPr indent="355600" algn="just"/>
            <a:r>
              <a:rPr lang="ru-RU" dirty="0"/>
              <a:t>• </a:t>
            </a:r>
            <a:r>
              <a:rPr lang="ru-RU" dirty="0" smtClean="0"/>
              <a:t>увеличить количество текущих и потенциальных пользователей в нашей базе данных как минимум до </a:t>
            </a:r>
            <a:r>
              <a:rPr lang="ru-RU" dirty="0"/>
              <a:t>20 000;</a:t>
            </a:r>
          </a:p>
          <a:p>
            <a:pPr indent="355600" algn="just"/>
            <a:r>
              <a:rPr lang="ru-RU" dirty="0"/>
              <a:t>• </a:t>
            </a:r>
            <a:r>
              <a:rPr lang="ru-RU" dirty="0" smtClean="0"/>
              <a:t>предоставить основной группе пользователей качественный и популярный контент (от </a:t>
            </a:r>
            <a:r>
              <a:rPr lang="ru-RU" dirty="0"/>
              <a:t>вас </a:t>
            </a:r>
            <a:r>
              <a:rPr lang="ru-RU" dirty="0" smtClean="0"/>
              <a:t>потребуются дополнительные усилия, чтобы конкретизировать способ измерения уровня «качества» </a:t>
            </a:r>
            <a:r>
              <a:rPr lang="ru-RU" dirty="0"/>
              <a:t>и «</a:t>
            </a:r>
            <a:r>
              <a:rPr lang="ru-RU" dirty="0" smtClean="0"/>
              <a:t>популярности», </a:t>
            </a:r>
            <a:r>
              <a:rPr lang="ru-RU" dirty="0"/>
              <a:t>но </a:t>
            </a:r>
            <a:r>
              <a:rPr lang="ru-RU" dirty="0" smtClean="0"/>
              <a:t>структурные элементы уже </a:t>
            </a:r>
            <a:r>
              <a:rPr lang="ru-RU" dirty="0"/>
              <a:t>готовы).</a:t>
            </a:r>
          </a:p>
        </p:txBody>
      </p:sp>
      <p:sp>
        <p:nvSpPr>
          <p:cNvPr id="4" name="TextBox 3"/>
          <p:cNvSpPr txBox="1"/>
          <p:nvPr/>
        </p:nvSpPr>
        <p:spPr>
          <a:xfrm>
            <a:off x="323528" y="188640"/>
            <a:ext cx="1706621" cy="400110"/>
          </a:xfrm>
          <a:prstGeom prst="rect">
            <a:avLst/>
          </a:prstGeom>
          <a:noFill/>
        </p:spPr>
        <p:txBody>
          <a:bodyPr wrap="none" rtlCol="0">
            <a:spAutoFit/>
          </a:bodyPr>
          <a:lstStyle/>
          <a:p>
            <a:r>
              <a:rPr lang="ru-RU" sz="2000" b="1" dirty="0" smtClean="0">
                <a:solidFill>
                  <a:srgbClr val="FF0000"/>
                </a:solidFill>
              </a:rPr>
              <a:t>Цели проекта</a:t>
            </a:r>
            <a:endParaRPr lang="ru-RU" sz="2000" b="1" dirty="0">
              <a:solidFill>
                <a:srgbClr val="FF0000"/>
              </a:solidFill>
            </a:endParaRPr>
          </a:p>
        </p:txBody>
      </p:sp>
    </p:spTree>
    <p:extLst>
      <p:ext uri="{BB962C8B-B14F-4D97-AF65-F5344CB8AC3E}">
        <p14:creationId xmlns:p14="http://schemas.microsoft.com/office/powerpoint/2010/main" val="2390548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6632"/>
            <a:ext cx="8496944" cy="6740307"/>
          </a:xfrm>
          <a:prstGeom prst="rect">
            <a:avLst/>
          </a:prstGeom>
        </p:spPr>
        <p:txBody>
          <a:bodyPr wrap="square">
            <a:spAutoFit/>
          </a:bodyPr>
          <a:lstStyle/>
          <a:p>
            <a:r>
              <a:rPr lang="ru-RU" b="1" dirty="0"/>
              <a:t> </a:t>
            </a:r>
            <a:r>
              <a:rPr lang="ru-RU" b="1" dirty="0">
                <a:solidFill>
                  <a:srgbClr val="FF0000"/>
                </a:solidFill>
              </a:rPr>
              <a:t>Постановка </a:t>
            </a:r>
            <a:r>
              <a:rPr lang="ru-RU" b="1" dirty="0" smtClean="0">
                <a:solidFill>
                  <a:srgbClr val="FF0000"/>
                </a:solidFill>
              </a:rPr>
              <a:t>задачи</a:t>
            </a:r>
            <a:r>
              <a:rPr lang="ru-RU" b="1" dirty="0">
                <a:solidFill>
                  <a:srgbClr val="FF0000"/>
                </a:solidFill>
              </a:rPr>
              <a:t>. Сбор информации о разрабатываемом продукте</a:t>
            </a:r>
            <a:endParaRPr lang="ru-RU" dirty="0">
              <a:solidFill>
                <a:srgbClr val="FF0000"/>
              </a:solidFill>
            </a:endParaRPr>
          </a:p>
          <a:p>
            <a:endParaRPr lang="ru-RU" dirty="0" smtClean="0"/>
          </a:p>
          <a:p>
            <a:pPr indent="355600" algn="just"/>
            <a:r>
              <a:rPr lang="ru-RU" dirty="0" smtClean="0"/>
              <a:t>На </a:t>
            </a:r>
            <a:r>
              <a:rPr lang="ru-RU" dirty="0"/>
              <a:t>этой стадии анализируют данные о пользователях, </a:t>
            </a:r>
            <a:r>
              <a:rPr lang="ru-RU" dirty="0" smtClean="0"/>
              <a:t>формализуется функциональность и определяются </a:t>
            </a:r>
            <a:r>
              <a:rPr lang="ru-RU" dirty="0"/>
              <a:t>критерии оценки </a:t>
            </a:r>
            <a:r>
              <a:rPr lang="ru-RU" dirty="0" smtClean="0"/>
              <a:t>проекта.</a:t>
            </a:r>
          </a:p>
          <a:p>
            <a:pPr indent="355600" algn="just"/>
            <a:endParaRPr lang="ru-RU" dirty="0"/>
          </a:p>
          <a:p>
            <a:pPr indent="355600" algn="just"/>
            <a:r>
              <a:rPr lang="ru-RU" dirty="0" smtClean="0"/>
              <a:t>Залогом </a:t>
            </a:r>
            <a:r>
              <a:rPr lang="ru-RU" dirty="0"/>
              <a:t>успешного проектирования пользовательского интерфейса является наличие наиболее полной информации об аудитории пользователей: их целях, задачах, предпочтениях, привычках и представлениях, и о заказчиках. Чем более полная информация о продукте будет собрана и передана проектировщикам, тем более чёткое и правильное представление о его качествах будет у них сформировано </a:t>
            </a:r>
            <a:r>
              <a:rPr lang="ru-RU" dirty="0" smtClean="0"/>
              <a:t>и, </a:t>
            </a:r>
            <a:r>
              <a:rPr lang="ru-RU" dirty="0"/>
              <a:t>соответственно, тем эффективнее будет проходить процесс разработки на всех последующих стадиях.</a:t>
            </a:r>
          </a:p>
          <a:p>
            <a:pPr indent="355600" algn="just"/>
            <a:r>
              <a:rPr lang="ru-RU" dirty="0"/>
              <a:t>Данные о пользователях и о проекте должны содержать следующие позиции:</a:t>
            </a:r>
          </a:p>
          <a:p>
            <a:pPr indent="355600" algn="just"/>
            <a:r>
              <a:rPr lang="ru-RU" dirty="0"/>
              <a:t>•   характеристики пользователей: их опыт работы с компьютером, знание предметной области, мотивы, размер важность групп пользователей, примеры (типовые ситуации) использования;</a:t>
            </a:r>
          </a:p>
          <a:p>
            <a:pPr indent="355600" algn="just"/>
            <a:r>
              <a:rPr lang="ru-RU" dirty="0"/>
              <a:t>•    цели и задачи пользователей;</a:t>
            </a:r>
          </a:p>
          <a:p>
            <a:pPr indent="355600" algn="just"/>
            <a:r>
              <a:rPr lang="ru-RU" dirty="0"/>
              <a:t>•    задачи проекта: что послужило причиной создания проекта, этапы создания проекта, какие результаты должны быть получены, какая информация необходима и когда;</a:t>
            </a:r>
          </a:p>
          <a:p>
            <a:pPr indent="355600" algn="just"/>
            <a:r>
              <a:rPr lang="ru-RU" dirty="0"/>
              <a:t>•   технология разработки и платформа, на которой будут работать пользователи;</a:t>
            </a:r>
          </a:p>
          <a:p>
            <a:pPr indent="355600" algn="just"/>
            <a:r>
              <a:rPr lang="ru-RU" dirty="0"/>
              <a:t>•    среда, в которой будет создаваться и использоваться проект (программная, физическая, рыночная, организационная и культурная</a:t>
            </a:r>
            <a:r>
              <a:rPr lang="ru-RU" dirty="0" smtClean="0"/>
              <a:t>).</a:t>
            </a:r>
            <a:endParaRPr lang="ru-RU" dirty="0"/>
          </a:p>
        </p:txBody>
      </p:sp>
    </p:spTree>
    <p:extLst>
      <p:ext uri="{BB962C8B-B14F-4D97-AF65-F5344CB8AC3E}">
        <p14:creationId xmlns:p14="http://schemas.microsoft.com/office/powerpoint/2010/main" val="43592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712968" cy="1754326"/>
          </a:xfrm>
          <a:prstGeom prst="rect">
            <a:avLst/>
          </a:prstGeom>
        </p:spPr>
        <p:txBody>
          <a:bodyPr wrap="square">
            <a:spAutoFit/>
          </a:bodyPr>
          <a:lstStyle/>
          <a:p>
            <a:pPr indent="355600" algn="just"/>
            <a:r>
              <a:rPr lang="ru-RU" dirty="0"/>
              <a:t>Эта работа предполагает доступ к </a:t>
            </a:r>
            <a:r>
              <a:rPr lang="ru-RU" dirty="0" smtClean="0"/>
              <a:t>имеющимся и </a:t>
            </a:r>
            <a:r>
              <a:rPr lang="ru-RU" dirty="0"/>
              <a:t>потенциальным пользователям системы, экспертам и проектной документации. На этом этапе разрабатываются пользовательские профили, модели пользователей. Обязательно должна присутствовать информация о субъективных ожиданиях пользователей системы. Без этого трудно или невозможно предугадать отношение пользователей к будущей системе. </a:t>
            </a:r>
          </a:p>
        </p:txBody>
      </p:sp>
      <p:sp>
        <p:nvSpPr>
          <p:cNvPr id="3" name="Прямоугольник 2"/>
          <p:cNvSpPr/>
          <p:nvPr/>
        </p:nvSpPr>
        <p:spPr>
          <a:xfrm>
            <a:off x="179512" y="2132856"/>
            <a:ext cx="8712968" cy="2585323"/>
          </a:xfrm>
          <a:prstGeom prst="rect">
            <a:avLst/>
          </a:prstGeom>
        </p:spPr>
        <p:txBody>
          <a:bodyPr wrap="square">
            <a:spAutoFit/>
          </a:bodyPr>
          <a:lstStyle/>
          <a:p>
            <a:pPr indent="355600" algn="just"/>
            <a:r>
              <a:rPr lang="ru-RU" dirty="0"/>
              <a:t>Формализация действий пользователей начинается с описания различных типовых сценариев.  Для этого  формализуются </a:t>
            </a:r>
            <a:r>
              <a:rPr lang="ru-RU" dirty="0" smtClean="0"/>
              <a:t>данные, необходимые </a:t>
            </a:r>
            <a:r>
              <a:rPr lang="ru-RU" dirty="0"/>
              <a:t>пользователям для выполнения работы, последовательность самой работы, критерии завершённости этой работы. В результате должно появиться словесное описание взаимодействия пользователя с системой, не конкретизируя, как именно проходит взаимодействие, но уделяя возможно большее внимание всем целям пользователей. Количество сценариев может быть произвольным, главное, что они должны включать все типы задач, стоящих перед системой, и быть сколько-нибудь реалистичными. Сценарии очень удобно различать по имена существующих в них вымышленных персонажей.</a:t>
            </a:r>
          </a:p>
        </p:txBody>
      </p:sp>
    </p:spTree>
    <p:extLst>
      <p:ext uri="{BB962C8B-B14F-4D97-AF65-F5344CB8AC3E}">
        <p14:creationId xmlns:p14="http://schemas.microsoft.com/office/powerpoint/2010/main" val="2032361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620688"/>
            <a:ext cx="8928992" cy="4247317"/>
          </a:xfrm>
          <a:prstGeom prst="rect">
            <a:avLst/>
          </a:prstGeom>
        </p:spPr>
        <p:txBody>
          <a:bodyPr wrap="square">
            <a:spAutoFit/>
          </a:bodyPr>
          <a:lstStyle/>
          <a:p>
            <a:pPr indent="355600" algn="just"/>
            <a:r>
              <a:rPr lang="ru-RU" dirty="0" smtClean="0"/>
              <a:t>Оценивать </a:t>
            </a:r>
            <a:r>
              <a:rPr lang="ru-RU" dirty="0"/>
              <a:t>результат проектирования в конечном итоге следует исходя из того, насколько успешно он отвечает требованиям пользователей и компании — инициатора разработки. Если у проектировщика нет ясного представления о пользователях, для которых выполняется проектирование, если у него отсутствует понимание имеющихся ограничении, организационных задач и бизнес целей, которые являются движущей силой разработки, то шансов на хороший результат очень мало — неважно, насколько при этом хороши навыки и творческие способности </a:t>
            </a:r>
            <a:r>
              <a:rPr lang="ru-RU" dirty="0" smtClean="0"/>
              <a:t>проектировщика.</a:t>
            </a:r>
          </a:p>
          <a:p>
            <a:pPr indent="355600" algn="just"/>
            <a:endParaRPr lang="ru-RU" dirty="0"/>
          </a:p>
          <a:p>
            <a:pPr indent="355600" algn="just"/>
            <a:r>
              <a:rPr lang="ru-RU" dirty="0" smtClean="0"/>
              <a:t>Наиболее </a:t>
            </a:r>
            <a:r>
              <a:rPr lang="ru-RU" dirty="0"/>
              <a:t>популярные методы сбора данных используют количественные методы. Эта группа методов даёт ответ на вопрос «Сколько?», а информация, получаемая в результате применения количественных методов, обрабатывается с использованием статистических методов анализа. Типичный результат использования количественных методов сбора информации — получение процентного распределения, какая часть выборки </a:t>
            </a:r>
            <a:r>
              <a:rPr lang="ru-RU" dirty="0" smtClean="0"/>
              <a:t>потребляет </a:t>
            </a:r>
            <a:r>
              <a:rPr lang="ru-RU" dirty="0"/>
              <a:t>тот или иной продукт, знает данную марку, алгоритмы использования, свойства продукта и </a:t>
            </a:r>
            <a:r>
              <a:rPr lang="ru-RU" dirty="0" smtClean="0"/>
              <a:t>т. </a:t>
            </a:r>
            <a:r>
              <a:rPr lang="ru-RU" dirty="0"/>
              <a:t>п.</a:t>
            </a:r>
          </a:p>
        </p:txBody>
      </p:sp>
      <p:sp>
        <p:nvSpPr>
          <p:cNvPr id="3" name="Прямоугольник 2"/>
          <p:cNvSpPr/>
          <p:nvPr/>
        </p:nvSpPr>
        <p:spPr>
          <a:xfrm>
            <a:off x="116766" y="188640"/>
            <a:ext cx="3627788" cy="369332"/>
          </a:xfrm>
          <a:prstGeom prst="rect">
            <a:avLst/>
          </a:prstGeom>
        </p:spPr>
        <p:txBody>
          <a:bodyPr wrap="none">
            <a:spAutoFit/>
          </a:bodyPr>
          <a:lstStyle/>
          <a:p>
            <a:r>
              <a:rPr lang="ru-RU" b="1" dirty="0">
                <a:solidFill>
                  <a:srgbClr val="FF0000"/>
                </a:solidFill>
              </a:rPr>
              <a:t>Исследование целевой аудитории</a:t>
            </a:r>
          </a:p>
        </p:txBody>
      </p:sp>
    </p:spTree>
    <p:extLst>
      <p:ext uri="{BB962C8B-B14F-4D97-AF65-F5344CB8AC3E}">
        <p14:creationId xmlns:p14="http://schemas.microsoft.com/office/powerpoint/2010/main" val="3863043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6186309"/>
          </a:xfrm>
          <a:prstGeom prst="rect">
            <a:avLst/>
          </a:prstGeom>
        </p:spPr>
        <p:txBody>
          <a:bodyPr wrap="square">
            <a:spAutoFit/>
          </a:bodyPr>
          <a:lstStyle/>
          <a:p>
            <a:r>
              <a:rPr lang="ru-RU" b="1" dirty="0" smtClean="0">
                <a:solidFill>
                  <a:srgbClr val="FF0000"/>
                </a:solidFill>
              </a:rPr>
              <a:t>Качественные исследования</a:t>
            </a:r>
          </a:p>
          <a:p>
            <a:endParaRPr lang="ru-RU" dirty="0"/>
          </a:p>
          <a:p>
            <a:pPr indent="355600" algn="just"/>
            <a:r>
              <a:rPr lang="ru-RU" dirty="0"/>
              <a:t>Качественные методы сбора данных позволяют получить информацию, которая отвечает на вопрос «Почему?» и не может быть обработана при помощи статистических методов анализа. </a:t>
            </a:r>
            <a:endParaRPr lang="ru-RU" dirty="0" smtClean="0"/>
          </a:p>
          <a:p>
            <a:pPr indent="355600" algn="just"/>
            <a:r>
              <a:rPr lang="ru-RU" dirty="0" smtClean="0"/>
              <a:t>Иными </a:t>
            </a:r>
            <a:r>
              <a:rPr lang="ru-RU" dirty="0"/>
              <a:t>словами, </a:t>
            </a:r>
            <a:r>
              <a:rPr lang="ru-RU" dirty="0" smtClean="0"/>
              <a:t>из </a:t>
            </a:r>
            <a:r>
              <a:rPr lang="ru-RU" dirty="0"/>
              <a:t>информации, собранной с использованием какого-либо из качественных методов, нельзя вывести какие-либо проценты и распределения, она позволяет лишь понять различные факторы и мотивы определенных действии, выявить модели поведения и т. п. </a:t>
            </a:r>
            <a:endParaRPr lang="ru-RU" dirty="0" smtClean="0"/>
          </a:p>
          <a:p>
            <a:pPr indent="355600" algn="just"/>
            <a:endParaRPr lang="ru-RU" dirty="0"/>
          </a:p>
          <a:p>
            <a:pPr indent="355600" algn="just"/>
            <a:r>
              <a:rPr lang="ru-RU" dirty="0" smtClean="0"/>
              <a:t>Качественные </a:t>
            </a:r>
            <a:r>
              <a:rPr lang="ru-RU" dirty="0"/>
              <a:t>(неформализованные) методы ориентированы не на массовый сбор данных, а на достижение углубленного понимания исследуемых явлении. Отсутствие </a:t>
            </a:r>
            <a:r>
              <a:rPr lang="ru-RU" dirty="0" smtClean="0"/>
              <a:t>формализации </a:t>
            </a:r>
            <a:r>
              <a:rPr lang="ru-RU" dirty="0"/>
              <a:t>делает невозможным массовый охват обследуемых объектов, в результате чего число единиц обследования </a:t>
            </a:r>
            <a:r>
              <a:rPr lang="ru-RU" dirty="0" smtClean="0"/>
              <a:t>часто </a:t>
            </a:r>
            <a:r>
              <a:rPr lang="ru-RU" dirty="0"/>
              <a:t>снижаются до минимума. Отказ от широты охвата компенсируется «глубиной» </a:t>
            </a:r>
            <a:r>
              <a:rPr lang="ru-RU" dirty="0" smtClean="0"/>
              <a:t>исследования</a:t>
            </a:r>
            <a:r>
              <a:rPr lang="ru-RU" dirty="0"/>
              <a:t>, т. е. детальным изучением явления в его целостности и непосредственной взаимосвязи с другими явлениями.</a:t>
            </a:r>
          </a:p>
          <a:p>
            <a:pPr indent="355600" algn="just"/>
            <a:endParaRPr lang="ru-RU" dirty="0" smtClean="0"/>
          </a:p>
          <a:p>
            <a:pPr indent="355600" algn="just"/>
            <a:r>
              <a:rPr lang="ru-RU" dirty="0" smtClean="0"/>
              <a:t>Качественные </a:t>
            </a:r>
            <a:r>
              <a:rPr lang="ru-RU" dirty="0"/>
              <a:t>исследования позволяют получить глубокую, развернутую информацию о предмете исследования. В отличие от количественных, качественные исследования фокусируются не на статистических измерениях, а опираются на понимание, объяснение и интерпретацию эмпирических данных п являются источником формирования </a:t>
            </a:r>
            <a:r>
              <a:rPr lang="ru-RU" dirty="0" smtClean="0"/>
              <a:t>гипотез и продуктивных идей.</a:t>
            </a:r>
            <a:endParaRPr lang="ru-RU" dirty="0"/>
          </a:p>
        </p:txBody>
      </p:sp>
    </p:spTree>
    <p:extLst>
      <p:ext uri="{BB962C8B-B14F-4D97-AF65-F5344CB8AC3E}">
        <p14:creationId xmlns:p14="http://schemas.microsoft.com/office/powerpoint/2010/main" val="2327579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784976" cy="5632311"/>
          </a:xfrm>
          <a:prstGeom prst="rect">
            <a:avLst/>
          </a:prstGeom>
        </p:spPr>
        <p:txBody>
          <a:bodyPr wrap="square">
            <a:spAutoFit/>
          </a:bodyPr>
          <a:lstStyle/>
          <a:p>
            <a:pPr indent="355600" algn="just"/>
            <a:r>
              <a:rPr lang="ru-RU" dirty="0"/>
              <a:t>Качественные исследования помогают понять предметную область, контекст и ограничения продукта, более действенным способом, чем количественные исследовании. Они также помогают выявить шаблоны поведения потенциальных пользователей продукта быстрее и проще по сравнению с количественными методами. </a:t>
            </a:r>
            <a:endParaRPr lang="ru-RU" dirty="0" smtClean="0"/>
          </a:p>
          <a:p>
            <a:pPr indent="355600" algn="just"/>
            <a:endParaRPr lang="ru-RU" dirty="0"/>
          </a:p>
          <a:p>
            <a:pPr indent="355600" algn="just"/>
            <a:r>
              <a:rPr lang="ru-RU" dirty="0" smtClean="0"/>
              <a:t>Качественные </a:t>
            </a:r>
            <a:r>
              <a:rPr lang="ru-RU" dirty="0"/>
              <a:t>методы позволяют изучить:</a:t>
            </a:r>
          </a:p>
          <a:p>
            <a:pPr indent="355600" algn="just"/>
            <a:r>
              <a:rPr lang="ru-RU" dirty="0"/>
              <a:t>•    поведение, взгляды, склонности потенциальных пользователей продукта;</a:t>
            </a:r>
          </a:p>
          <a:p>
            <a:pPr indent="355600" algn="just"/>
            <a:r>
              <a:rPr lang="ru-RU" dirty="0"/>
              <a:t>•   предметную область — технический, экологический, н деловой контексты разрабатываемого продукта;</a:t>
            </a:r>
          </a:p>
          <a:p>
            <a:pPr indent="355600" algn="just"/>
            <a:r>
              <a:rPr lang="ru-RU" dirty="0"/>
              <a:t>•   используемый лексикон и прочие социальные аспекты предметной области;</a:t>
            </a:r>
          </a:p>
          <a:p>
            <a:pPr indent="355600" algn="just"/>
            <a:r>
              <a:rPr lang="ru-RU" dirty="0"/>
              <a:t>•    способы применения существующих продуктов. </a:t>
            </a:r>
            <a:endParaRPr lang="ru-RU" dirty="0" smtClean="0"/>
          </a:p>
          <a:p>
            <a:pPr indent="355600" algn="just"/>
            <a:endParaRPr lang="ru-RU" dirty="0"/>
          </a:p>
          <a:p>
            <a:pPr indent="355600" algn="just"/>
            <a:r>
              <a:rPr lang="ru-RU" dirty="0" smtClean="0"/>
              <a:t>Качественные </a:t>
            </a:r>
            <a:r>
              <a:rPr lang="ru-RU" dirty="0"/>
              <a:t>исследования способствуют ходу проектирования, поскольку:</a:t>
            </a:r>
          </a:p>
          <a:p>
            <a:pPr indent="355600" algn="just"/>
            <a:r>
              <a:rPr lang="ru-RU" dirty="0"/>
              <a:t>•    обеспечивают доверие н уважение к команде проектировщиков;</a:t>
            </a:r>
          </a:p>
          <a:p>
            <a:pPr indent="355600" algn="just"/>
            <a:r>
              <a:rPr lang="ru-RU" dirty="0"/>
              <a:t>•   объединяют команду общим для всех пониманием особенностей предметной области и проблем пользователей;</a:t>
            </a:r>
          </a:p>
          <a:p>
            <a:pPr indent="355600" algn="just"/>
            <a:r>
              <a:rPr lang="ru-RU" dirty="0"/>
              <a:t>•   дают руководителям возможность принимать решения по тем </a:t>
            </a:r>
            <a:r>
              <a:rPr lang="ru-RU" dirty="0" smtClean="0"/>
              <a:t>или </a:t>
            </a:r>
            <a:r>
              <a:rPr lang="ru-RU" dirty="0"/>
              <a:t>иным вопросам проектирования продукта на основе данных — вместо догадок н личных предпочтений.</a:t>
            </a:r>
          </a:p>
        </p:txBody>
      </p:sp>
    </p:spTree>
    <p:extLst>
      <p:ext uri="{BB962C8B-B14F-4D97-AF65-F5344CB8AC3E}">
        <p14:creationId xmlns:p14="http://schemas.microsoft.com/office/powerpoint/2010/main" val="180462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3508" y="332656"/>
            <a:ext cx="8856984" cy="3970318"/>
          </a:xfrm>
          <a:prstGeom prst="rect">
            <a:avLst/>
          </a:prstGeom>
        </p:spPr>
        <p:txBody>
          <a:bodyPr wrap="square">
            <a:spAutoFit/>
          </a:bodyPr>
          <a:lstStyle/>
          <a:p>
            <a:pPr indent="355600" algn="just"/>
            <a:r>
              <a:rPr lang="ru-RU" b="1" i="1" dirty="0" smtClean="0"/>
              <a:t>Определение.</a:t>
            </a:r>
            <a:r>
              <a:rPr lang="ru-RU" dirty="0" smtClean="0"/>
              <a:t> Под </a:t>
            </a:r>
            <a:r>
              <a:rPr lang="ru-RU" dirty="0"/>
              <a:t>жизненным циклом понимается последовательность процессов, действий и задач, которые осуществляются в ходе разработки, эксплуатации (использования) и сопровождения программного продукта в течение всей его жизни, от определения требований до завершения использования. </a:t>
            </a:r>
            <a:endParaRPr lang="ru-RU" dirty="0" smtClean="0"/>
          </a:p>
          <a:p>
            <a:pPr indent="355600" algn="just"/>
            <a:endParaRPr lang="ru-RU" dirty="0"/>
          </a:p>
          <a:p>
            <a:pPr indent="355600" algn="just"/>
            <a:r>
              <a:rPr lang="ru-RU" dirty="0"/>
              <a:t>Практически все стандарты (даже военные) предусматривают возможность их адаптации к особенностям конкретного проекта при условии соблюдения основных требований к технологии и показателям качества продукта. </a:t>
            </a:r>
            <a:endParaRPr lang="ru-RU" dirty="0" smtClean="0"/>
          </a:p>
          <a:p>
            <a:pPr indent="355600" algn="just"/>
            <a:endParaRPr lang="ru-RU" dirty="0"/>
          </a:p>
          <a:p>
            <a:pPr indent="355600" algn="just"/>
            <a:r>
              <a:rPr lang="ru-RU" i="1" dirty="0" smtClean="0"/>
              <a:t>Замечание.</a:t>
            </a:r>
            <a:r>
              <a:rPr lang="ru-RU" dirty="0" smtClean="0"/>
              <a:t> Необходимо </a:t>
            </a:r>
            <a:r>
              <a:rPr lang="ru-RU" dirty="0"/>
              <a:t>подчеркнуть, что положения стандартов остаются справедливыми вне зависимости от предназначения, уровня сложности и состава коллектива </a:t>
            </a:r>
            <a:r>
              <a:rPr lang="ru-RU" dirty="0" smtClean="0"/>
              <a:t>разработчиков </a:t>
            </a:r>
            <a:r>
              <a:rPr lang="ru-RU" dirty="0"/>
              <a:t>программного продукта, то есть даже в тех случаях, когда речь идет о небольшой программной утилите, а коллектив разработчиков состоит из одного человека.</a:t>
            </a:r>
          </a:p>
        </p:txBody>
      </p:sp>
    </p:spTree>
    <p:extLst>
      <p:ext uri="{BB962C8B-B14F-4D97-AF65-F5344CB8AC3E}">
        <p14:creationId xmlns:p14="http://schemas.microsoft.com/office/powerpoint/2010/main" val="2598551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6632"/>
            <a:ext cx="8712968" cy="2308324"/>
          </a:xfrm>
          <a:prstGeom prst="rect">
            <a:avLst/>
          </a:prstGeom>
        </p:spPr>
        <p:txBody>
          <a:bodyPr wrap="square">
            <a:spAutoFit/>
          </a:bodyPr>
          <a:lstStyle/>
          <a:p>
            <a:pPr indent="355600" algn="just"/>
            <a:r>
              <a:rPr lang="ru-RU" b="1" dirty="0" smtClean="0">
                <a:solidFill>
                  <a:srgbClr val="FF0000"/>
                </a:solidFill>
              </a:rPr>
              <a:t>Высокоуровневое </a:t>
            </a:r>
            <a:r>
              <a:rPr lang="ru-RU" b="1" dirty="0">
                <a:solidFill>
                  <a:srgbClr val="FF0000"/>
                </a:solidFill>
              </a:rPr>
              <a:t>проектирование</a:t>
            </a:r>
          </a:p>
          <a:p>
            <a:pPr indent="355600" algn="just"/>
            <a:endParaRPr lang="ru-RU" dirty="0" smtClean="0"/>
          </a:p>
          <a:p>
            <a:pPr indent="355600" algn="just"/>
            <a:r>
              <a:rPr lang="ru-RU" dirty="0" smtClean="0"/>
              <a:t>Схематично </a:t>
            </a:r>
            <a:r>
              <a:rPr lang="ru-RU" dirty="0"/>
              <a:t>работу на данном этапе можно представить, как показано на </a:t>
            </a:r>
            <a:r>
              <a:rPr lang="ru-RU" dirty="0" smtClean="0"/>
              <a:t>рисунке, </a:t>
            </a:r>
            <a:r>
              <a:rPr lang="ru-RU" dirty="0"/>
              <a:t>в виде трёх взаимосвязанных блоков</a:t>
            </a:r>
            <a:r>
              <a:rPr lang="ru-RU" dirty="0" smtClean="0"/>
              <a:t>.</a:t>
            </a:r>
          </a:p>
          <a:p>
            <a:pPr indent="355600" algn="just"/>
            <a:endParaRPr lang="ru-RU" dirty="0"/>
          </a:p>
          <a:p>
            <a:pPr indent="355600" algn="just"/>
            <a:r>
              <a:rPr lang="ru-RU" dirty="0"/>
              <a:t>Основной задачей разработки является преобразование потребностей потенциальных пользователей и целей конечного продукта в конкретные требования к контенту и функциональности разрабатываемого продукта.</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14531"/>
            <a:ext cx="7056784" cy="372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767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332656"/>
            <a:ext cx="8712968" cy="5355312"/>
          </a:xfrm>
          <a:prstGeom prst="rect">
            <a:avLst/>
          </a:prstGeom>
        </p:spPr>
        <p:txBody>
          <a:bodyPr wrap="square">
            <a:spAutoFit/>
          </a:bodyPr>
          <a:lstStyle/>
          <a:p>
            <a:pPr indent="355600" algn="just"/>
            <a:r>
              <a:rPr lang="ru-RU" dirty="0"/>
              <a:t>На этапе разработки набора возможностей следует выделить два основных направления</a:t>
            </a:r>
            <a:r>
              <a:rPr lang="ru-RU" dirty="0" smtClean="0"/>
              <a:t>:</a:t>
            </a:r>
          </a:p>
          <a:p>
            <a:pPr indent="355600" algn="just"/>
            <a:endParaRPr lang="ru-RU" dirty="0"/>
          </a:p>
          <a:p>
            <a:pPr indent="355600" algn="just"/>
            <a:r>
              <a:rPr lang="ru-RU" dirty="0"/>
              <a:t>1.    Функциональная спецификация. Документ, содержащий требования по функциональности разрабатываемого продукта.</a:t>
            </a:r>
          </a:p>
          <a:p>
            <a:pPr indent="355600" algn="just"/>
            <a:r>
              <a:rPr lang="ru-RU" dirty="0"/>
              <a:t>2.   Требования к контенту.</a:t>
            </a:r>
          </a:p>
          <a:p>
            <a:pPr indent="355600" algn="just"/>
            <a:r>
              <a:rPr lang="ru-RU" i="1" dirty="0"/>
              <a:t>Функциональная спецификация — </a:t>
            </a:r>
            <a:r>
              <a:rPr lang="ru-RU" dirty="0"/>
              <a:t>документ, который заключает в себе информацию о том, как будет работать продукт с точки зрения пользователя.</a:t>
            </a:r>
          </a:p>
          <a:p>
            <a:pPr indent="355600" algn="just"/>
            <a:endParaRPr lang="ru-RU" dirty="0" smtClean="0"/>
          </a:p>
          <a:p>
            <a:pPr indent="355600" algn="just"/>
            <a:r>
              <a:rPr lang="ru-RU" dirty="0" smtClean="0"/>
              <a:t>Функциональная </a:t>
            </a:r>
            <a:r>
              <a:rPr lang="ru-RU" dirty="0"/>
              <a:t>спецификация обычно содержит в себе:</a:t>
            </a:r>
          </a:p>
          <a:p>
            <a:pPr indent="355600" algn="just"/>
            <a:r>
              <a:rPr lang="ru-RU" dirty="0"/>
              <a:t>1. Сценарии пользователей.</a:t>
            </a:r>
          </a:p>
          <a:p>
            <a:pPr indent="355600" algn="just"/>
            <a:r>
              <a:rPr lang="ru-RU" dirty="0"/>
              <a:t>2. </a:t>
            </a:r>
            <a:r>
              <a:rPr lang="ru-RU" dirty="0" smtClean="0"/>
              <a:t>Краткий </a:t>
            </a:r>
            <a:r>
              <a:rPr lang="ru-RU" dirty="0"/>
              <a:t>обзор разрабатываемого продукта.</a:t>
            </a:r>
          </a:p>
          <a:p>
            <a:pPr indent="355600" algn="just"/>
            <a:r>
              <a:rPr lang="ru-RU" dirty="0"/>
              <a:t>3. Набор возможностей продукта.</a:t>
            </a:r>
          </a:p>
          <a:p>
            <a:pPr indent="355600" algn="just"/>
            <a:r>
              <a:rPr lang="ru-RU" dirty="0"/>
              <a:t>4. </a:t>
            </a:r>
            <a:r>
              <a:rPr lang="ru-RU" dirty="0" smtClean="0"/>
              <a:t>Перечень </a:t>
            </a:r>
            <a:r>
              <a:rPr lang="ru-RU" dirty="0"/>
              <a:t>того, что не должен содержать продукт.</a:t>
            </a:r>
          </a:p>
          <a:p>
            <a:pPr indent="355600" algn="just"/>
            <a:endParaRPr lang="ru-RU" dirty="0" smtClean="0"/>
          </a:p>
          <a:p>
            <a:pPr indent="355600" algn="just"/>
            <a:r>
              <a:rPr lang="ru-RU" dirty="0" smtClean="0"/>
              <a:t>Необходимо </a:t>
            </a:r>
            <a:r>
              <a:rPr lang="ru-RU" dirty="0"/>
              <a:t>помнить о том, что функциональная спецификация должна быть доступна всем участникам процесса разработки, и по мере продвижения процесса, она может корректироваться в связи с выявлением новых значимых возможностей и особенностей разрабатываемого продукта.</a:t>
            </a:r>
          </a:p>
        </p:txBody>
      </p:sp>
    </p:spTree>
    <p:extLst>
      <p:ext uri="{BB962C8B-B14F-4D97-AF65-F5344CB8AC3E}">
        <p14:creationId xmlns:p14="http://schemas.microsoft.com/office/powerpoint/2010/main" val="575245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22662"/>
            <a:ext cx="8856984" cy="3139321"/>
          </a:xfrm>
          <a:prstGeom prst="rect">
            <a:avLst/>
          </a:prstGeom>
        </p:spPr>
        <p:txBody>
          <a:bodyPr wrap="square">
            <a:spAutoFit/>
          </a:bodyPr>
          <a:lstStyle/>
          <a:p>
            <a:pPr indent="355600" algn="just"/>
            <a:r>
              <a:rPr lang="ru-RU" dirty="0"/>
              <a:t>Первым шагом при создании функциональной спецификации является написание </a:t>
            </a:r>
            <a:r>
              <a:rPr lang="ru-RU" b="1" dirty="0"/>
              <a:t>сценариев пользователей</a:t>
            </a:r>
            <a:r>
              <a:rPr lang="ru-RU" dirty="0" smtClean="0"/>
              <a:t>.</a:t>
            </a:r>
          </a:p>
          <a:p>
            <a:pPr indent="355600" algn="just"/>
            <a:endParaRPr lang="ru-RU" dirty="0"/>
          </a:p>
          <a:p>
            <a:pPr indent="355600" algn="just"/>
            <a:r>
              <a:rPr lang="ru-RU" b="1" i="1" dirty="0"/>
              <a:t>Сценарий пользователя</a:t>
            </a:r>
            <a:r>
              <a:rPr lang="ru-RU" i="1" dirty="0"/>
              <a:t> — </a:t>
            </a:r>
            <a:r>
              <a:rPr lang="ru-RU" dirty="0"/>
              <a:t>краткое, простое описание того, как пользователь пытается удовлетворить потребности с помощью разрабатываемого продукта. Представив процедуру, через которую могли бы пройти потенциальные пользователи, можно более точно выработать требования к программному продукту.</a:t>
            </a:r>
          </a:p>
          <a:p>
            <a:pPr indent="355600" algn="just"/>
            <a:endParaRPr lang="ru-RU" dirty="0" smtClean="0"/>
          </a:p>
          <a:p>
            <a:pPr indent="355600" algn="just"/>
            <a:r>
              <a:rPr lang="ru-RU" dirty="0" smtClean="0"/>
              <a:t>Эффективность </a:t>
            </a:r>
            <a:r>
              <a:rPr lang="ru-RU" dirty="0"/>
              <a:t>сценария </a:t>
            </a:r>
            <a:r>
              <a:rPr lang="ru-RU" dirty="0" smtClean="0"/>
              <a:t>определяется </a:t>
            </a:r>
            <a:r>
              <a:rPr lang="ru-RU" dirty="0"/>
              <a:t>в большей степени его охватом, чем глубиной. Иначе говоря, важнее, чтобы сценарий описывал процесс от начата до конца, чем чтобы он описывал каждый шаг в исчерпывающих подробностях</a:t>
            </a:r>
            <a:r>
              <a:rPr lang="ru-RU" dirty="0" smtClean="0"/>
              <a:t>.</a:t>
            </a:r>
            <a:endParaRPr lang="ru-RU" dirty="0"/>
          </a:p>
        </p:txBody>
      </p:sp>
      <p:sp>
        <p:nvSpPr>
          <p:cNvPr id="4" name="TextBox 3"/>
          <p:cNvSpPr txBox="1"/>
          <p:nvPr/>
        </p:nvSpPr>
        <p:spPr>
          <a:xfrm>
            <a:off x="251520" y="116632"/>
            <a:ext cx="1282210" cy="400110"/>
          </a:xfrm>
          <a:prstGeom prst="rect">
            <a:avLst/>
          </a:prstGeom>
          <a:noFill/>
        </p:spPr>
        <p:txBody>
          <a:bodyPr wrap="none" rtlCol="0">
            <a:spAutoFit/>
          </a:bodyPr>
          <a:lstStyle/>
          <a:p>
            <a:r>
              <a:rPr lang="ru-RU" sz="2000" b="1" dirty="0" smtClean="0">
                <a:solidFill>
                  <a:srgbClr val="FF0000"/>
                </a:solidFill>
                <a:effectLst>
                  <a:outerShdw blurRad="38100" dist="38100" dir="2700000" algn="tl">
                    <a:srgbClr val="000000">
                      <a:alpha val="43137"/>
                    </a:srgbClr>
                  </a:outerShdw>
                </a:effectLst>
              </a:rPr>
              <a:t>Сценарии</a:t>
            </a:r>
            <a:endParaRPr lang="ru-RU" sz="2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2322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4543960"/>
            <a:ext cx="8856984" cy="2031325"/>
          </a:xfrm>
          <a:prstGeom prst="rect">
            <a:avLst/>
          </a:prstGeom>
        </p:spPr>
        <p:txBody>
          <a:bodyPr wrap="square">
            <a:spAutoFit/>
          </a:bodyPr>
          <a:lstStyle/>
          <a:p>
            <a:pPr indent="355600" algn="just"/>
            <a:r>
              <a:rPr lang="ru-RU" i="1" dirty="0"/>
              <a:t>Логическая связь </a:t>
            </a:r>
            <a:r>
              <a:rPr lang="ru-RU" dirty="0"/>
              <a:t>определяет взаимодействие между фрагментами системы с точки зрения разработчика. Полученные связи очень существенно влияют на навигацию в пределах системы (особенно когда система многооконная). </a:t>
            </a:r>
            <a:endParaRPr lang="ru-RU" dirty="0" smtClean="0"/>
          </a:p>
          <a:p>
            <a:pPr indent="355600" algn="just"/>
            <a:endParaRPr lang="ru-RU" dirty="0"/>
          </a:p>
          <a:p>
            <a:pPr indent="355600" algn="just"/>
            <a:r>
              <a:rPr lang="ru-RU" dirty="0" smtClean="0"/>
              <a:t>Поэтому</a:t>
            </a:r>
            <a:r>
              <a:rPr lang="ru-RU" dirty="0"/>
              <a:t>, чтобы не перегружать интерфейс, стоит избегать как слишком уж отдельных блоков (их трудно найти), так и блоков, связанных с большим количеством других.</a:t>
            </a:r>
          </a:p>
        </p:txBody>
      </p:sp>
      <p:sp>
        <p:nvSpPr>
          <p:cNvPr id="3" name="Прямоугольник 2"/>
          <p:cNvSpPr/>
          <p:nvPr/>
        </p:nvSpPr>
        <p:spPr>
          <a:xfrm>
            <a:off x="111496" y="332656"/>
            <a:ext cx="8784976" cy="4108817"/>
          </a:xfrm>
          <a:prstGeom prst="rect">
            <a:avLst/>
          </a:prstGeom>
        </p:spPr>
        <p:txBody>
          <a:bodyPr wrap="square">
            <a:spAutoFit/>
          </a:bodyPr>
          <a:lstStyle/>
          <a:p>
            <a:pPr indent="355600" algn="just"/>
            <a:r>
              <a:rPr lang="ru-RU" dirty="0"/>
              <a:t>На основе выявленных </a:t>
            </a:r>
            <a:r>
              <a:rPr lang="ru-RU" b="1" dirty="0"/>
              <a:t>сценариев</a:t>
            </a:r>
            <a:r>
              <a:rPr lang="ru-RU" dirty="0"/>
              <a:t> работы осуществляется </a:t>
            </a:r>
            <a:r>
              <a:rPr lang="ru-RU" i="1" dirty="0"/>
              <a:t>разработка структуры экранов, </a:t>
            </a:r>
            <a:r>
              <a:rPr lang="ru-RU" dirty="0"/>
              <a:t>т. е. определяется количество экранов, функциональность каждого из них, навигационные связи между ними, формируется структура меню и других навигационных элементов.</a:t>
            </a:r>
          </a:p>
          <a:p>
            <a:pPr indent="355600" algn="just"/>
            <a:r>
              <a:rPr lang="ru-RU" dirty="0"/>
              <a:t>По сути, на этом этапе выделяются отдельные функциональные блоки. Под функциональными блоками будем понимать функцию пли группу функций, связанных по назначению или области применения — в случае программы, и группу функции фрагментов информационного наполнения — в случае сайта</a:t>
            </a:r>
            <a:r>
              <a:rPr lang="ru-RU" dirty="0" smtClean="0"/>
              <a:t>.</a:t>
            </a:r>
          </a:p>
          <a:p>
            <a:pPr indent="355600" algn="just"/>
            <a:endParaRPr lang="ru-RU" dirty="0"/>
          </a:p>
          <a:p>
            <a:pPr indent="355600" algn="just"/>
            <a:r>
              <a:rPr lang="ru-RU" dirty="0"/>
              <a:t>Существует три основных вида связи между блоками:</a:t>
            </a:r>
          </a:p>
          <a:p>
            <a:pPr marL="800100" lvl="1" indent="-342900" algn="just">
              <a:lnSpc>
                <a:spcPct val="150000"/>
              </a:lnSpc>
              <a:buFont typeface="+mj-lt"/>
              <a:buAutoNum type="arabicPeriod"/>
            </a:pPr>
            <a:r>
              <a:rPr lang="ru-RU" dirty="0" smtClean="0"/>
              <a:t>логическая </a:t>
            </a:r>
            <a:r>
              <a:rPr lang="ru-RU" dirty="0"/>
              <a:t>связь;</a:t>
            </a:r>
          </a:p>
          <a:p>
            <a:pPr marL="800100" lvl="1" indent="-342900" algn="just">
              <a:lnSpc>
                <a:spcPct val="150000"/>
              </a:lnSpc>
              <a:buFont typeface="+mj-lt"/>
              <a:buAutoNum type="arabicPeriod"/>
            </a:pPr>
            <a:r>
              <a:rPr lang="ru-RU" dirty="0" smtClean="0"/>
              <a:t>связь </a:t>
            </a:r>
            <a:r>
              <a:rPr lang="ru-RU" dirty="0"/>
              <a:t>по представлению пользователей;</a:t>
            </a:r>
          </a:p>
          <a:p>
            <a:pPr marL="800100" lvl="1" indent="-342900" algn="just">
              <a:lnSpc>
                <a:spcPct val="150000"/>
              </a:lnSpc>
              <a:buFont typeface="+mj-lt"/>
              <a:buAutoNum type="arabicPeriod"/>
            </a:pPr>
            <a:r>
              <a:rPr lang="ru-RU" dirty="0" smtClean="0"/>
              <a:t>процессуальная </a:t>
            </a:r>
            <a:r>
              <a:rPr lang="ru-RU" dirty="0"/>
              <a:t>связь</a:t>
            </a:r>
            <a:r>
              <a:rPr lang="ru-RU" dirty="0" smtClean="0"/>
              <a:t>.</a:t>
            </a:r>
            <a:endParaRPr lang="ru-RU" dirty="0"/>
          </a:p>
        </p:txBody>
      </p:sp>
    </p:spTree>
    <p:extLst>
      <p:ext uri="{BB962C8B-B14F-4D97-AF65-F5344CB8AC3E}">
        <p14:creationId xmlns:p14="http://schemas.microsoft.com/office/powerpoint/2010/main" val="215260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60648"/>
            <a:ext cx="8928992" cy="4801314"/>
          </a:xfrm>
          <a:prstGeom prst="rect">
            <a:avLst/>
          </a:prstGeom>
        </p:spPr>
        <p:txBody>
          <a:bodyPr wrap="square">
            <a:spAutoFit/>
          </a:bodyPr>
          <a:lstStyle/>
          <a:p>
            <a:pPr indent="355600" algn="just"/>
            <a:r>
              <a:rPr lang="ru-RU" dirty="0"/>
              <a:t>На основе разработанной структуры экранов на этом этапе выбирается наиболее адекватная </a:t>
            </a:r>
            <a:r>
              <a:rPr lang="ru-RU" i="1" dirty="0"/>
              <a:t>навигационная система </a:t>
            </a:r>
            <a:r>
              <a:rPr lang="ru-RU" dirty="0"/>
              <a:t>и разрабатывается её детальный </a:t>
            </a:r>
            <a:r>
              <a:rPr lang="ru-RU" dirty="0" smtClean="0"/>
              <a:t>интерфейс.</a:t>
            </a:r>
          </a:p>
          <a:p>
            <a:pPr indent="355600" algn="just"/>
            <a:endParaRPr lang="ru-RU" dirty="0"/>
          </a:p>
          <a:p>
            <a:pPr indent="355600" algn="just"/>
            <a:r>
              <a:rPr lang="ru-RU" dirty="0" smtClean="0"/>
              <a:t>Навигационная </a:t>
            </a:r>
            <a:r>
              <a:rPr lang="ru-RU" dirty="0"/>
              <a:t>система показывает механизм распределения функций и задач между окнами программы. </a:t>
            </a:r>
            <a:endParaRPr lang="ru-RU" dirty="0" smtClean="0"/>
          </a:p>
          <a:p>
            <a:pPr indent="355600" algn="just"/>
            <a:endParaRPr lang="ru-RU" dirty="0"/>
          </a:p>
          <a:p>
            <a:pPr indent="355600" algn="just"/>
            <a:r>
              <a:rPr lang="ru-RU" dirty="0" smtClean="0"/>
              <a:t>Навигационная </a:t>
            </a:r>
            <a:r>
              <a:rPr lang="ru-RU" dirty="0"/>
              <a:t>система основывается на информационной архитектуре и связана с созданием организационных и навигационных схем, обеспечивающих экономичное и эффективное перемещение, как между различными задачами, так и внутри отдельной задачи. </a:t>
            </a:r>
            <a:endParaRPr lang="ru-RU" dirty="0" smtClean="0"/>
          </a:p>
          <a:p>
            <a:pPr indent="355600" algn="just"/>
            <a:endParaRPr lang="ru-RU" dirty="0"/>
          </a:p>
          <a:p>
            <a:pPr indent="355600" algn="just"/>
            <a:r>
              <a:rPr lang="ru-RU" dirty="0" smtClean="0"/>
              <a:t>Информационная </a:t>
            </a:r>
            <a:r>
              <a:rPr lang="ru-RU" dirty="0"/>
              <a:t>архитектура имеет прямое отношение к вопросам информационного поиска — проектированию систем, позволяющих пользователям легко находить нужную информацию. Однако архитектура </a:t>
            </a:r>
            <a:r>
              <a:rPr lang="en-US" dirty="0" smtClean="0"/>
              <a:t>web</a:t>
            </a:r>
            <a:r>
              <a:rPr lang="ru-RU" dirty="0" smtClean="0"/>
              <a:t>-сайтов</a:t>
            </a:r>
            <a:r>
              <a:rPr lang="ru-RU" dirty="0"/>
              <a:t>, как отдельного вида информационных систем, часто призвана решать более широкие задачи, чем просто помощь в поиске информации: во многих случаях сайтам приходится обучать, информировать и убеждать пользователей.</a:t>
            </a:r>
          </a:p>
        </p:txBody>
      </p:sp>
    </p:spTree>
    <p:extLst>
      <p:ext uri="{BB962C8B-B14F-4D97-AF65-F5344CB8AC3E}">
        <p14:creationId xmlns:p14="http://schemas.microsoft.com/office/powerpoint/2010/main" val="1671564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6632"/>
            <a:ext cx="8784976" cy="400110"/>
          </a:xfrm>
          <a:prstGeom prst="rect">
            <a:avLst/>
          </a:prstGeom>
        </p:spPr>
        <p:txBody>
          <a:bodyPr wrap="square">
            <a:spAutoFit/>
          </a:bodyPr>
          <a:lstStyle/>
          <a:p>
            <a:r>
              <a:rPr lang="ru-RU" sz="2000" b="1" dirty="0" smtClean="0">
                <a:solidFill>
                  <a:srgbClr val="FF0000"/>
                </a:solidFill>
                <a:effectLst>
                  <a:outerShdw blurRad="38100" dist="38100" dir="2700000" algn="tl">
                    <a:srgbClr val="000000">
                      <a:alpha val="43137"/>
                    </a:srgbClr>
                  </a:outerShdw>
                </a:effectLst>
              </a:rPr>
              <a:t>Низкоуровневое </a:t>
            </a:r>
            <a:r>
              <a:rPr lang="ru-RU" sz="2000" b="1" dirty="0" smtClean="0">
                <a:solidFill>
                  <a:srgbClr val="FF0000"/>
                </a:solidFill>
                <a:effectLst>
                  <a:outerShdw blurRad="38100" dist="38100" dir="2700000" algn="tl">
                    <a:srgbClr val="000000">
                      <a:alpha val="43137"/>
                    </a:srgbClr>
                  </a:outerShdw>
                </a:effectLst>
              </a:rPr>
              <a:t>проектирование</a:t>
            </a:r>
            <a:endParaRPr lang="ru-RU" sz="2000" b="1" dirty="0">
              <a:solidFill>
                <a:srgbClr val="FF0000"/>
              </a:solidFill>
              <a:effectLst>
                <a:outerShdw blurRad="38100" dist="38100" dir="2700000" algn="tl">
                  <a:srgbClr val="000000">
                    <a:alpha val="43137"/>
                  </a:srgbClr>
                </a:outerShdw>
              </a:effectLst>
            </a:endParaRPr>
          </a:p>
        </p:txBody>
      </p:sp>
      <p:sp>
        <p:nvSpPr>
          <p:cNvPr id="3" name="Прямоугольник 2"/>
          <p:cNvSpPr/>
          <p:nvPr/>
        </p:nvSpPr>
        <p:spPr>
          <a:xfrm>
            <a:off x="179512" y="2420888"/>
            <a:ext cx="8784976" cy="3970318"/>
          </a:xfrm>
          <a:prstGeom prst="rect">
            <a:avLst/>
          </a:prstGeom>
        </p:spPr>
        <p:txBody>
          <a:bodyPr wrap="square">
            <a:spAutoFit/>
          </a:bodyPr>
          <a:lstStyle/>
          <a:p>
            <a:pPr indent="355600" algn="just"/>
            <a:r>
              <a:rPr lang="ru-RU" dirty="0"/>
              <a:t>Концептуальная структура придает грубую форму массе требований, которые возникают из наших стратегических целей. На уровне компоновки проводится дальнейшее уточнение этой структуры, выделяя </a:t>
            </a:r>
            <a:r>
              <a:rPr lang="ru-RU" dirty="0" smtClean="0"/>
              <a:t>специфические </a:t>
            </a:r>
            <a:r>
              <a:rPr lang="ru-RU" dirty="0"/>
              <a:t>аспекты дизайна интерфейса и навигации, а также информационного дизайна, которые сделают неосязаемую структуру вполне конкретной</a:t>
            </a:r>
            <a:r>
              <a:rPr lang="ru-RU" dirty="0" smtClean="0"/>
              <a:t>.</a:t>
            </a:r>
            <a:endParaRPr lang="en-US" dirty="0" smtClean="0"/>
          </a:p>
          <a:p>
            <a:pPr indent="355600" algn="just"/>
            <a:endParaRPr lang="ru-RU" dirty="0" smtClean="0"/>
          </a:p>
          <a:p>
            <a:pPr indent="355600" algn="just"/>
            <a:r>
              <a:rPr lang="ru-RU" dirty="0"/>
              <a:t>Этап разработки структуры определяет, как будет работать разрабатываемый продукт. На этапе компоновки определяется форма, которую примет эта функциональность. Кроме конкретизации представления информации, на этапе компоновки осуществляется переход к вопросам, принципиально требующим более глубокой детализации. Если на уровне структуры оперируют крупномасштабными понятиями архитектуры п взаимодействия, то на уровне компоновки рассмотрение сконцентрировано практически исключительно на отдельных страницах и составных частях</a:t>
            </a:r>
            <a:r>
              <a:rPr lang="ru-RU" dirty="0" smtClean="0"/>
              <a:t>.</a:t>
            </a:r>
            <a:endParaRPr lang="ru-RU" dirty="0"/>
          </a:p>
        </p:txBody>
      </p:sp>
      <p:sp>
        <p:nvSpPr>
          <p:cNvPr id="4" name="Прямоугольник 3"/>
          <p:cNvSpPr/>
          <p:nvPr/>
        </p:nvSpPr>
        <p:spPr>
          <a:xfrm>
            <a:off x="179512" y="692696"/>
            <a:ext cx="8784976" cy="646331"/>
          </a:xfrm>
          <a:prstGeom prst="rect">
            <a:avLst/>
          </a:prstGeom>
        </p:spPr>
        <p:txBody>
          <a:bodyPr wrap="square">
            <a:spAutoFit/>
          </a:bodyPr>
          <a:lstStyle/>
          <a:p>
            <a:pPr indent="355600" algn="just"/>
            <a:r>
              <a:rPr lang="ru-RU" dirty="0"/>
              <a:t>Низкоуровневое проектирование заключается в детальной проработке поставленных задач и в проверке качества разработанных решений (рис).</a:t>
            </a:r>
            <a:endParaRPr lang="ru-RU" dirty="0"/>
          </a:p>
        </p:txBody>
      </p:sp>
    </p:spTree>
    <p:extLst>
      <p:ext uri="{BB962C8B-B14F-4D97-AF65-F5344CB8AC3E}">
        <p14:creationId xmlns:p14="http://schemas.microsoft.com/office/powerpoint/2010/main" val="3199304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332656"/>
            <a:ext cx="9001000" cy="5632311"/>
          </a:xfrm>
          <a:prstGeom prst="rect">
            <a:avLst/>
          </a:prstGeom>
        </p:spPr>
        <p:txBody>
          <a:bodyPr wrap="square">
            <a:spAutoFit/>
          </a:bodyPr>
          <a:lstStyle/>
          <a:p>
            <a:pPr indent="355600" algn="just"/>
            <a:r>
              <a:rPr lang="ru-RU" dirty="0" smtClean="0"/>
              <a:t>При </a:t>
            </a:r>
            <a:r>
              <a:rPr lang="ru-RU" i="1" dirty="0"/>
              <a:t>проектировании основных экранов </a:t>
            </a:r>
            <a:r>
              <a:rPr lang="ru-RU" dirty="0"/>
              <a:t>производится полное описание их интерфейса (без обработки исключительных ситуаций), организация информации на экранах. К отчёту прилагаются макеты экранов с описаниями функциональности каждого интерфейсного элемента. Разрабатывается презентационный или </a:t>
            </a:r>
            <a:r>
              <a:rPr lang="ru-RU" dirty="0" err="1"/>
              <a:t>псевдореальный</a:t>
            </a:r>
            <a:r>
              <a:rPr lang="ru-RU" dirty="0"/>
              <a:t> прототип ПИ, а в конце этого этапа прототип вполне может быть и реальным. При </a:t>
            </a:r>
            <a:r>
              <a:rPr lang="ru-RU" dirty="0" err="1"/>
              <a:t>юзабилити</a:t>
            </a:r>
            <a:r>
              <a:rPr lang="ru-RU" dirty="0"/>
              <a:t>-тестировании на основе критериев оценки ПИ и сценариев действий пользователей разрабатываются тестовые задания, которые выполняются пользователями на прототипе с фиксацией всех значимых характеристик деятельности (таких, как производительность труда, количество человеческих ошибок). </a:t>
            </a:r>
            <a:endParaRPr lang="ru-RU" dirty="0" smtClean="0"/>
          </a:p>
          <a:p>
            <a:pPr indent="355600" algn="just"/>
            <a:endParaRPr lang="ru-RU" dirty="0"/>
          </a:p>
          <a:p>
            <a:pPr indent="355600" algn="just"/>
            <a:r>
              <a:rPr lang="ru-RU" dirty="0" smtClean="0"/>
              <a:t>После </a:t>
            </a:r>
            <a:r>
              <a:rPr lang="ru-RU" dirty="0"/>
              <a:t>этого выполняется подсчет соответствующих показателей и сравнение их с заданными (или желаемыми). На основании полученных данных интерфейс </a:t>
            </a:r>
            <a:r>
              <a:rPr lang="ru-RU" dirty="0" smtClean="0"/>
              <a:t>либо </a:t>
            </a:r>
            <a:r>
              <a:rPr lang="ru-RU" dirty="0"/>
              <a:t>дорабатывается, либо считается разработанным. К </a:t>
            </a:r>
            <a:r>
              <a:rPr lang="ru-RU" i="1" dirty="0"/>
              <a:t>второстепенным экранам </a:t>
            </a:r>
            <a:r>
              <a:rPr lang="ru-RU" dirty="0"/>
              <a:t>относятся диалоговые окна и всевозможные сообщения. Их интерфейс полностью описывается, равно как описываются п исключительные ситуации, влияющие на интерфейс. При финальном </a:t>
            </a:r>
            <a:r>
              <a:rPr lang="ru-RU" dirty="0" err="1"/>
              <a:t>юзабплн-тп-тестпровании</a:t>
            </a:r>
            <a:r>
              <a:rPr lang="ru-RU" dirty="0"/>
              <a:t> на какой-то версии прототипа разрабатываются п выполняются тестовые задания, оставшиеся после предварительного тестирования. На основании полученных данных интерфейс либо дорабатывается, либо считается разработанным, т. е. это итерационная процедура (как п </a:t>
            </a:r>
            <a:r>
              <a:rPr lang="ru-RU" dirty="0" err="1"/>
              <a:t>юзабплптп</a:t>
            </a:r>
            <a:r>
              <a:rPr lang="ru-RU" dirty="0"/>
              <a:t>-тестирование в целом).</a:t>
            </a:r>
          </a:p>
        </p:txBody>
      </p:sp>
    </p:spTree>
    <p:extLst>
      <p:ext uri="{BB962C8B-B14F-4D97-AF65-F5344CB8AC3E}">
        <p14:creationId xmlns:p14="http://schemas.microsoft.com/office/powerpoint/2010/main" val="1850572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544026"/>
            <a:ext cx="8784976" cy="5909310"/>
          </a:xfrm>
          <a:prstGeom prst="rect">
            <a:avLst/>
          </a:prstGeom>
        </p:spPr>
        <p:txBody>
          <a:bodyPr wrap="square">
            <a:spAutoFit/>
          </a:bodyPr>
          <a:lstStyle/>
          <a:p>
            <a:pPr indent="355600" algn="just"/>
            <a:r>
              <a:rPr lang="ru-RU" b="1" dirty="0" err="1"/>
              <a:t>Стейкхолдеры</a:t>
            </a:r>
            <a:r>
              <a:rPr lang="ru-RU" dirty="0"/>
              <a:t> это люди, которые будут использовать готовую систему – пользователи, люди, которые будут непосредственно работать над созданием системы – команда разработчиков, а также люди,  формирующие бюджет проекта и, поэтому особенно заинтересованы в успешном завершении проекта. </a:t>
            </a:r>
            <a:endParaRPr lang="ru-RU" dirty="0" smtClean="0"/>
          </a:p>
          <a:p>
            <a:pPr marL="285750" indent="-285750">
              <a:buFont typeface="Arial" pitchFamily="34" charset="0"/>
              <a:buChar char="•"/>
            </a:pPr>
            <a:r>
              <a:rPr lang="ru-RU" b="1" i="1" dirty="0" smtClean="0"/>
              <a:t>Пользователи</a:t>
            </a:r>
            <a:r>
              <a:rPr lang="ru-RU" b="1" i="1" dirty="0"/>
              <a:t>.</a:t>
            </a:r>
            <a:r>
              <a:rPr lang="ru-RU" b="1" dirty="0"/>
              <a:t>  Э</a:t>
            </a:r>
            <a:r>
              <a:rPr lang="ru-RU" dirty="0"/>
              <a:t>та группа, состоит из людей, которые являются актерами в диаграммах </a:t>
            </a:r>
            <a:r>
              <a:rPr lang="en-US" dirty="0"/>
              <a:t>USE</a:t>
            </a:r>
            <a:r>
              <a:rPr lang="ru-RU" dirty="0"/>
              <a:t>-</a:t>
            </a:r>
            <a:r>
              <a:rPr lang="en-US" dirty="0"/>
              <a:t>Case</a:t>
            </a:r>
            <a:r>
              <a:rPr lang="ru-RU" dirty="0"/>
              <a:t>.</a:t>
            </a:r>
          </a:p>
          <a:p>
            <a:pPr marL="285750" indent="-285750">
              <a:buFont typeface="Arial" pitchFamily="34" charset="0"/>
              <a:buChar char="•"/>
            </a:pPr>
            <a:r>
              <a:rPr lang="ru-RU" b="1" i="1" dirty="0"/>
              <a:t>Спонсоры.</a:t>
            </a:r>
            <a:r>
              <a:rPr lang="ru-RU" b="1" dirty="0"/>
              <a:t> </a:t>
            </a:r>
            <a:r>
              <a:rPr lang="ru-RU" dirty="0"/>
              <a:t>Сюда можно отнести менеджеров, финансистов, акционеров, руководителей департаментов, специалистов по маркетингу и других персон, которые инвестируют средства в изготовление изделия.  </a:t>
            </a:r>
          </a:p>
          <a:p>
            <a:pPr marL="285750" indent="-285750">
              <a:buFont typeface="Arial" pitchFamily="34" charset="0"/>
              <a:buChar char="•"/>
            </a:pPr>
            <a:r>
              <a:rPr lang="ru-RU" b="1" i="1" dirty="0"/>
              <a:t>Разработчики.</a:t>
            </a:r>
            <a:r>
              <a:rPr lang="ru-RU" dirty="0"/>
              <a:t> Люди, непосредственно принимающие участие в разработке и сопровождении системы: менеджеры проекта,  </a:t>
            </a:r>
            <a:r>
              <a:rPr lang="ru-RU" dirty="0" err="1"/>
              <a:t>тестировщики</a:t>
            </a:r>
            <a:r>
              <a:rPr lang="ru-RU" dirty="0"/>
              <a:t>, служба поддержки, проектировщики, кодировщики,  разработчики технической документации, производственная служба и другие разработчики. </a:t>
            </a:r>
          </a:p>
          <a:p>
            <a:pPr marL="285750" indent="-285750">
              <a:buFont typeface="Arial" pitchFamily="34" charset="0"/>
              <a:buChar char="•"/>
            </a:pPr>
            <a:r>
              <a:rPr lang="ru-RU" b="1" i="1" dirty="0"/>
              <a:t>Администрация.</a:t>
            </a:r>
            <a:r>
              <a:rPr lang="ru-RU" dirty="0"/>
              <a:t> Эксперты в практических аспектах проблемы или области решения. Это могут быть представители законодательных организации, организаций по стандартизации, правительственных служб и департаментов,  внутренних и внешних регулятивных органов, специалисты в определенной области знаний, эксперты в определенной области технологий.</a:t>
            </a:r>
          </a:p>
          <a:p>
            <a:pPr marL="285750" indent="-285750">
              <a:buFont typeface="Arial" pitchFamily="34" charset="0"/>
              <a:buChar char="•"/>
            </a:pPr>
            <a:r>
              <a:rPr lang="ru-RU" b="1" i="1" dirty="0"/>
              <a:t>Покупатели.</a:t>
            </a:r>
            <a:r>
              <a:rPr lang="ru-RU" dirty="0"/>
              <a:t> </a:t>
            </a:r>
            <a:r>
              <a:rPr lang="ru-RU" b="1" dirty="0"/>
              <a:t> </a:t>
            </a:r>
            <a:r>
              <a:rPr lang="ru-RU" dirty="0"/>
              <a:t>Люди или  организации, которые приобретают готовую систему. Эта группа может включать покупателей, экспертов по оценке, бухгалтеров, агентов, действующих в интересах покупателя.  </a:t>
            </a:r>
          </a:p>
        </p:txBody>
      </p:sp>
      <p:sp>
        <p:nvSpPr>
          <p:cNvPr id="3" name="Прямоугольник 2"/>
          <p:cNvSpPr/>
          <p:nvPr/>
        </p:nvSpPr>
        <p:spPr>
          <a:xfrm>
            <a:off x="251520" y="107340"/>
            <a:ext cx="5832648" cy="369332"/>
          </a:xfrm>
          <a:prstGeom prst="rect">
            <a:avLst/>
          </a:prstGeom>
        </p:spPr>
        <p:txBody>
          <a:bodyPr wrap="square">
            <a:spAutoFit/>
          </a:bodyPr>
          <a:lstStyle/>
          <a:p>
            <a:r>
              <a:rPr lang="ru-RU" b="1" dirty="0" smtClean="0">
                <a:solidFill>
                  <a:srgbClr val="FF0000"/>
                </a:solidFill>
              </a:rPr>
              <a:t>Субъекты, заинтересованные </a:t>
            </a:r>
            <a:r>
              <a:rPr lang="ru-RU" b="1" dirty="0">
                <a:solidFill>
                  <a:srgbClr val="FF0000"/>
                </a:solidFill>
              </a:rPr>
              <a:t>в реализации проекта</a:t>
            </a:r>
          </a:p>
        </p:txBody>
      </p:sp>
    </p:spTree>
    <p:extLst>
      <p:ext uri="{BB962C8B-B14F-4D97-AF65-F5344CB8AC3E}">
        <p14:creationId xmlns:p14="http://schemas.microsoft.com/office/powerpoint/2010/main" val="1073471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48680"/>
            <a:ext cx="8640960" cy="2031325"/>
          </a:xfrm>
          <a:prstGeom prst="rect">
            <a:avLst/>
          </a:prstGeom>
        </p:spPr>
        <p:txBody>
          <a:bodyPr wrap="square">
            <a:spAutoFit/>
          </a:bodyPr>
          <a:lstStyle/>
          <a:p>
            <a:pPr indent="355600" algn="just"/>
            <a:r>
              <a:rPr lang="ru-RU" dirty="0" smtClean="0"/>
              <a:t>Представляет </a:t>
            </a:r>
            <a:r>
              <a:rPr lang="ru-RU" dirty="0"/>
              <a:t>собой универсальный язык моделирования для использования во всех областях человеческой деятельности. Принят в качестве международных стандартов ISO/IEC 19501:2005 (для версии языка 1.4.2) и ISO/IEC 19505-1, 19505-2 (для версии языка 2.4.1</a:t>
            </a:r>
            <a:r>
              <a:rPr lang="ru-RU" dirty="0" smtClean="0"/>
              <a:t>). </a:t>
            </a:r>
            <a:r>
              <a:rPr lang="ru-RU" dirty="0"/>
              <a:t>Универсальность языка объясняется наличием большого количества различных типов моделей, позволяющих описывать как структурные, так и поведенческие аспекты системы (рисунок </a:t>
            </a:r>
            <a:r>
              <a:rPr lang="ru-RU" dirty="0" smtClean="0"/>
              <a:t>). </a:t>
            </a:r>
            <a:r>
              <a:rPr lang="ru-RU" dirty="0"/>
              <a:t>Поведенческие модели построены на базе концепции сетей Петри.</a:t>
            </a:r>
          </a:p>
        </p:txBody>
      </p:sp>
      <p:sp>
        <p:nvSpPr>
          <p:cNvPr id="3" name="Прямоугольник 2"/>
          <p:cNvSpPr/>
          <p:nvPr/>
        </p:nvSpPr>
        <p:spPr>
          <a:xfrm>
            <a:off x="251520" y="116632"/>
            <a:ext cx="3160289" cy="400110"/>
          </a:xfrm>
          <a:prstGeom prst="rect">
            <a:avLst/>
          </a:prstGeom>
        </p:spPr>
        <p:txBody>
          <a:bodyPr wrap="none">
            <a:spAutoFit/>
          </a:bodyPr>
          <a:lstStyle/>
          <a:p>
            <a:r>
              <a:rPr lang="ru-RU" sz="2000" b="1" dirty="0" err="1">
                <a:solidFill>
                  <a:srgbClr val="FF0000"/>
                </a:solidFill>
              </a:rPr>
              <a:t>Unified</a:t>
            </a:r>
            <a:r>
              <a:rPr lang="ru-RU" sz="2000" b="1" dirty="0">
                <a:solidFill>
                  <a:srgbClr val="FF0000"/>
                </a:solidFill>
              </a:rPr>
              <a:t> </a:t>
            </a:r>
            <a:r>
              <a:rPr lang="ru-RU" sz="2000" b="1" dirty="0" err="1">
                <a:solidFill>
                  <a:srgbClr val="FF0000"/>
                </a:solidFill>
              </a:rPr>
              <a:t>Modeling</a:t>
            </a:r>
            <a:r>
              <a:rPr lang="ru-RU" sz="2000" b="1" dirty="0">
                <a:solidFill>
                  <a:srgbClr val="FF0000"/>
                </a:solidFill>
              </a:rPr>
              <a:t> </a:t>
            </a:r>
            <a:r>
              <a:rPr lang="ru-RU" sz="2000" b="1" dirty="0" err="1">
                <a:solidFill>
                  <a:srgbClr val="FF0000"/>
                </a:solidFill>
              </a:rPr>
              <a:t>Language</a:t>
            </a:r>
            <a:r>
              <a:rPr lang="ru-RU" sz="2000" b="1" dirty="0">
                <a:solidFill>
                  <a:srgbClr val="FF0000"/>
                </a:solidFill>
              </a:rPr>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49" y="2580004"/>
            <a:ext cx="8846848" cy="416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021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56984" cy="5632311"/>
          </a:xfrm>
          <a:prstGeom prst="rect">
            <a:avLst/>
          </a:prstGeom>
        </p:spPr>
        <p:txBody>
          <a:bodyPr wrap="square">
            <a:spAutoFit/>
          </a:bodyPr>
          <a:lstStyle/>
          <a:p>
            <a:pPr indent="355600" algn="just"/>
            <a:r>
              <a:rPr lang="ru-RU" b="1" i="1" dirty="0"/>
              <a:t>Семейство инструментов на базе языка </a:t>
            </a:r>
            <a:r>
              <a:rPr lang="en-US" b="1" i="1" dirty="0"/>
              <a:t>UML</a:t>
            </a:r>
            <a:r>
              <a:rPr lang="ru-RU" b="1" i="1" dirty="0"/>
              <a:t>. </a:t>
            </a:r>
            <a:r>
              <a:rPr lang="ru-RU" dirty="0"/>
              <a:t>Унифицированный язык моделирования (</a:t>
            </a:r>
            <a:r>
              <a:rPr lang="en-US" dirty="0"/>
              <a:t>UML</a:t>
            </a:r>
            <a:r>
              <a:rPr lang="ru-RU" dirty="0"/>
              <a:t>), наиболее популярный  язык спецификаций, применяется не только для разработки структур приложений, поведения и архитектуры, но и моделирования бизнес процессов и структур данных.  UML как метод используется для изучения поведения систем; UML как язык используется для "вычленения" знаний о предметной области;  UML как моделирующий язык используется для понимания (и, возможно, формализации) закономерностей функционирования систем; UML как унифицированный язык используется для координации деятельности разработчиков. </a:t>
            </a:r>
          </a:p>
          <a:p>
            <a:pPr indent="355600" algn="just"/>
            <a:endParaRPr lang="en-US" dirty="0" smtClean="0"/>
          </a:p>
          <a:p>
            <a:pPr indent="355600" algn="just"/>
            <a:r>
              <a:rPr lang="ru-RU" dirty="0" smtClean="0"/>
              <a:t>Огромное </a:t>
            </a:r>
            <a:r>
              <a:rPr lang="ru-RU" dirty="0"/>
              <a:t>количество средств проектирования и автоматической генерации кодов программ из </a:t>
            </a:r>
            <a:r>
              <a:rPr lang="en-US" dirty="0"/>
              <a:t>UML</a:t>
            </a:r>
            <a:r>
              <a:rPr lang="ru-RU" dirty="0"/>
              <a:t> спецификаций объясняется  популярностью унифицированного языка моделировании и универсальностью </a:t>
            </a:r>
            <a:r>
              <a:rPr lang="en-US" dirty="0"/>
              <a:t>UML</a:t>
            </a:r>
            <a:r>
              <a:rPr lang="ru-RU" dirty="0"/>
              <a:t>. </a:t>
            </a:r>
            <a:endParaRPr lang="ru-RU" dirty="0" smtClean="0"/>
          </a:p>
          <a:p>
            <a:pPr indent="355600" algn="just"/>
            <a:endParaRPr lang="ru-RU" dirty="0"/>
          </a:p>
          <a:p>
            <a:pPr indent="355600" algn="just"/>
            <a:r>
              <a:rPr lang="ru-RU" dirty="0" smtClean="0"/>
              <a:t>В </a:t>
            </a:r>
            <a:r>
              <a:rPr lang="ru-RU" dirty="0"/>
              <a:t>инструментариях </a:t>
            </a:r>
            <a:r>
              <a:rPr lang="en-US" dirty="0"/>
              <a:t>UML</a:t>
            </a:r>
            <a:r>
              <a:rPr lang="ru-RU" dirty="0"/>
              <a:t> представленных на сайте Международного консорциума производства средств вычислительной техники </a:t>
            </a:r>
            <a:r>
              <a:rPr lang="en-US" dirty="0"/>
              <a:t>OMG</a:t>
            </a:r>
            <a:r>
              <a:rPr lang="ru-RU" dirty="0"/>
              <a:t> </a:t>
            </a:r>
            <a:r>
              <a:rPr lang="ru-RU" dirty="0" smtClean="0"/>
              <a:t>, </a:t>
            </a:r>
            <a:r>
              <a:rPr lang="ru-RU" dirty="0"/>
              <a:t>каждый использует в качестве метода моделирования язык </a:t>
            </a:r>
            <a:r>
              <a:rPr lang="en-US" dirty="0" smtClean="0"/>
              <a:t>UML</a:t>
            </a:r>
            <a:r>
              <a:rPr lang="ru-RU" dirty="0" smtClean="0"/>
              <a:t>, </a:t>
            </a:r>
            <a:r>
              <a:rPr lang="en-US" dirty="0"/>
              <a:t>SDL</a:t>
            </a:r>
            <a:r>
              <a:rPr lang="ru-RU" dirty="0"/>
              <a:t>. </a:t>
            </a:r>
            <a:endParaRPr lang="ru-RU" dirty="0" smtClean="0"/>
          </a:p>
          <a:p>
            <a:pPr indent="355600" algn="just"/>
            <a:endParaRPr lang="ru-RU" dirty="0"/>
          </a:p>
          <a:p>
            <a:pPr indent="355600" algn="just"/>
            <a:r>
              <a:rPr lang="ru-RU" dirty="0" smtClean="0"/>
              <a:t>Многие </a:t>
            </a:r>
            <a:r>
              <a:rPr lang="ru-RU" dirty="0"/>
              <a:t>обеспечивают поддержку обратного проектирования, то есть построение документации по имеющемуся коду на языках </a:t>
            </a:r>
            <a:r>
              <a:rPr lang="en-US" dirty="0" smtClean="0"/>
              <a:t>PHP</a:t>
            </a:r>
            <a:r>
              <a:rPr lang="ru-RU" dirty="0" smtClean="0"/>
              <a:t>,</a:t>
            </a:r>
            <a:r>
              <a:rPr lang="en-US" dirty="0" smtClean="0"/>
              <a:t>C</a:t>
            </a:r>
            <a:r>
              <a:rPr lang="ru-RU" dirty="0"/>
              <a:t>++ </a:t>
            </a:r>
            <a:r>
              <a:rPr lang="ru-RU" dirty="0" smtClean="0"/>
              <a:t>,  </a:t>
            </a:r>
            <a:r>
              <a:rPr lang="en-US" dirty="0"/>
              <a:t>ANSI C</a:t>
            </a:r>
            <a:r>
              <a:rPr lang="ru-RU" dirty="0"/>
              <a:t> </a:t>
            </a:r>
            <a:r>
              <a:rPr lang="ru-RU" dirty="0" smtClean="0"/>
              <a:t>, </a:t>
            </a:r>
            <a:r>
              <a:rPr lang="en-US" dirty="0"/>
              <a:t>Perl</a:t>
            </a:r>
            <a:r>
              <a:rPr lang="ru-RU" dirty="0"/>
              <a:t>, </a:t>
            </a:r>
            <a:r>
              <a:rPr lang="en-US" dirty="0"/>
              <a:t>Java</a:t>
            </a:r>
            <a:r>
              <a:rPr lang="ru-RU" dirty="0"/>
              <a:t> </a:t>
            </a:r>
            <a:r>
              <a:rPr lang="ru-RU" dirty="0" smtClean="0"/>
              <a:t>, </a:t>
            </a:r>
            <a:r>
              <a:rPr lang="en-US" dirty="0"/>
              <a:t>C</a:t>
            </a:r>
            <a:r>
              <a:rPr lang="ru-RU" dirty="0" smtClean="0"/>
              <a:t>#, </a:t>
            </a:r>
            <a:r>
              <a:rPr lang="en-US" dirty="0"/>
              <a:t>CORBA IDL</a:t>
            </a:r>
            <a:r>
              <a:rPr lang="ru-RU" dirty="0"/>
              <a:t> </a:t>
            </a:r>
            <a:r>
              <a:rPr lang="ru-RU" dirty="0" smtClean="0"/>
              <a:t>, </a:t>
            </a:r>
            <a:r>
              <a:rPr lang="en-US" dirty="0"/>
              <a:t>Delphi</a:t>
            </a:r>
            <a:r>
              <a:rPr lang="ru-RU" dirty="0"/>
              <a:t> </a:t>
            </a:r>
            <a:r>
              <a:rPr lang="ru-RU" dirty="0" smtClean="0"/>
              <a:t>,  </a:t>
            </a:r>
            <a:r>
              <a:rPr lang="en-US" dirty="0" smtClean="0"/>
              <a:t>ADA</a:t>
            </a:r>
            <a:r>
              <a:rPr lang="ru-RU" dirty="0" smtClean="0"/>
              <a:t>, </a:t>
            </a:r>
            <a:r>
              <a:rPr lang="en-US" dirty="0" smtClean="0"/>
              <a:t>Eiffel</a:t>
            </a:r>
            <a:r>
              <a:rPr lang="ru-RU" dirty="0" smtClean="0"/>
              <a:t>. </a:t>
            </a:r>
            <a:endParaRPr lang="ru-RU" dirty="0"/>
          </a:p>
        </p:txBody>
      </p:sp>
    </p:spTree>
    <p:extLst>
      <p:ext uri="{BB962C8B-B14F-4D97-AF65-F5344CB8AC3E}">
        <p14:creationId xmlns:p14="http://schemas.microsoft.com/office/powerpoint/2010/main" val="171861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16632"/>
            <a:ext cx="8856984" cy="6186309"/>
          </a:xfrm>
          <a:prstGeom prst="rect">
            <a:avLst/>
          </a:prstGeom>
        </p:spPr>
        <p:txBody>
          <a:bodyPr wrap="square">
            <a:spAutoFit/>
          </a:bodyPr>
          <a:lstStyle/>
          <a:p>
            <a:r>
              <a:rPr lang="ru-RU" b="1" dirty="0"/>
              <a:t>ПРОЕКТИРОВАНИЕ </a:t>
            </a:r>
            <a:endParaRPr lang="ru-RU" dirty="0"/>
          </a:p>
          <a:p>
            <a:pPr indent="355600" algn="just"/>
            <a:endParaRPr lang="ru-RU" dirty="0" smtClean="0"/>
          </a:p>
          <a:p>
            <a:pPr indent="355600" algn="just"/>
            <a:r>
              <a:rPr lang="ru-RU" dirty="0" smtClean="0"/>
              <a:t>Начальный </a:t>
            </a:r>
            <a:r>
              <a:rPr lang="ru-RU" dirty="0"/>
              <a:t>этап в разработке программного продукта (приложения) является наиболее критичным, поскольку на этой фазе определяется общая концепция </a:t>
            </a:r>
            <a:r>
              <a:rPr lang="ru-RU" dirty="0" smtClean="0"/>
              <a:t>создаваемого </a:t>
            </a:r>
            <a:r>
              <a:rPr lang="ru-RU" dirty="0"/>
              <a:t>продукта. Если проект в своей основе неудовлетворителен, впоследствии трудно будет что-либо кардинально изменить в лучшую сторону. </a:t>
            </a:r>
            <a:endParaRPr lang="ru-RU" dirty="0" smtClean="0"/>
          </a:p>
          <a:p>
            <a:pPr indent="355600" algn="just"/>
            <a:endParaRPr lang="ru-RU" dirty="0"/>
          </a:p>
          <a:p>
            <a:pPr indent="355600" algn="just"/>
            <a:r>
              <a:rPr lang="ru-RU" dirty="0"/>
              <a:t>Эта часть процесса разработки включает не только определение </a:t>
            </a:r>
            <a:r>
              <a:rPr lang="ru-RU" b="1" dirty="0"/>
              <a:t>цели</a:t>
            </a:r>
            <a:r>
              <a:rPr lang="ru-RU" dirty="0"/>
              <a:t> и </a:t>
            </a:r>
            <a:r>
              <a:rPr lang="ru-RU" b="1" dirty="0" smtClean="0"/>
              <a:t>характеристик </a:t>
            </a:r>
            <a:r>
              <a:rPr lang="ru-RU" b="1" dirty="0"/>
              <a:t>приложения</a:t>
            </a:r>
            <a:r>
              <a:rPr lang="ru-RU" dirty="0"/>
              <a:t>, но и понимание того, кто является его </a:t>
            </a:r>
            <a:r>
              <a:rPr lang="ru-RU" b="1" u="sng" dirty="0"/>
              <a:t>потенциальными </a:t>
            </a:r>
            <a:r>
              <a:rPr lang="ru-RU" b="1" u="sng" dirty="0" smtClean="0"/>
              <a:t>пользователями </a:t>
            </a:r>
            <a:r>
              <a:rPr lang="ru-RU" b="1" u="sng" dirty="0"/>
              <a:t>— их задачи, намерения, цели</a:t>
            </a:r>
            <a:r>
              <a:rPr lang="ru-RU" dirty="0"/>
              <a:t>. </a:t>
            </a:r>
            <a:endParaRPr lang="ru-RU" dirty="0" smtClean="0"/>
          </a:p>
          <a:p>
            <a:pPr indent="355600" algn="just"/>
            <a:endParaRPr lang="ru-RU" dirty="0"/>
          </a:p>
          <a:p>
            <a:pPr indent="355600" algn="just"/>
            <a:r>
              <a:rPr lang="ru-RU" dirty="0" smtClean="0"/>
              <a:t>Это </a:t>
            </a:r>
            <a:r>
              <a:rPr lang="ru-RU" dirty="0"/>
              <a:t>предполагает учет таких показателей, как </a:t>
            </a:r>
            <a:r>
              <a:rPr lang="ru-RU" dirty="0" smtClean="0"/>
              <a:t>например: </a:t>
            </a:r>
          </a:p>
          <a:p>
            <a:pPr marL="285750" indent="-285750" algn="just">
              <a:buFont typeface="Arial" panose="020B0604020202020204" pitchFamily="34" charset="0"/>
              <a:buChar char="•"/>
            </a:pPr>
            <a:r>
              <a:rPr lang="ru-RU" dirty="0" smtClean="0"/>
              <a:t>возраст </a:t>
            </a:r>
            <a:r>
              <a:rPr lang="ru-RU" dirty="0"/>
              <a:t>пользователей, </a:t>
            </a:r>
            <a:endParaRPr lang="ru-RU" dirty="0" smtClean="0"/>
          </a:p>
          <a:p>
            <a:pPr marL="285750" indent="-285750" algn="just">
              <a:buFont typeface="Arial" panose="020B0604020202020204" pitchFamily="34" charset="0"/>
              <a:buChar char="•"/>
            </a:pPr>
            <a:r>
              <a:rPr lang="ru-RU" dirty="0" smtClean="0"/>
              <a:t>их пол</a:t>
            </a:r>
            <a:r>
              <a:rPr lang="ru-RU" dirty="0"/>
              <a:t>, </a:t>
            </a:r>
            <a:endParaRPr lang="ru-RU" dirty="0" smtClean="0"/>
          </a:p>
          <a:p>
            <a:pPr marL="285750" indent="-285750" algn="just">
              <a:buFont typeface="Arial" panose="020B0604020202020204" pitchFamily="34" charset="0"/>
              <a:buChar char="•"/>
            </a:pPr>
            <a:r>
              <a:rPr lang="ru-RU" dirty="0" smtClean="0"/>
              <a:t>экспертные </a:t>
            </a:r>
            <a:r>
              <a:rPr lang="ru-RU" dirty="0"/>
              <a:t>знания, </a:t>
            </a:r>
            <a:endParaRPr lang="ru-RU" dirty="0" smtClean="0"/>
          </a:p>
          <a:p>
            <a:pPr marL="285750" indent="-285750" algn="just">
              <a:buFont typeface="Arial" panose="020B0604020202020204" pitchFamily="34" charset="0"/>
              <a:buChar char="•"/>
            </a:pPr>
            <a:r>
              <a:rPr lang="ru-RU" dirty="0" smtClean="0"/>
              <a:t>уровень </a:t>
            </a:r>
            <a:r>
              <a:rPr lang="ru-RU" dirty="0"/>
              <a:t>опыта, </a:t>
            </a:r>
            <a:endParaRPr lang="ru-RU" dirty="0" smtClean="0"/>
          </a:p>
          <a:p>
            <a:pPr marL="285750" indent="-285750" algn="just">
              <a:buFont typeface="Arial" panose="020B0604020202020204" pitchFamily="34" charset="0"/>
              <a:buChar char="•"/>
            </a:pPr>
            <a:r>
              <a:rPr lang="ru-RU" dirty="0" smtClean="0"/>
              <a:t>физические </a:t>
            </a:r>
            <a:r>
              <a:rPr lang="ru-RU" dirty="0"/>
              <a:t>ограничения, </a:t>
            </a:r>
            <a:endParaRPr lang="ru-RU" dirty="0" smtClean="0"/>
          </a:p>
          <a:p>
            <a:pPr marL="285750" indent="-285750" algn="just">
              <a:buFont typeface="Arial" panose="020B0604020202020204" pitchFamily="34" charset="0"/>
              <a:buChar char="•"/>
            </a:pPr>
            <a:r>
              <a:rPr lang="ru-RU" dirty="0" smtClean="0"/>
              <a:t>специальные </a:t>
            </a:r>
            <a:r>
              <a:rPr lang="ru-RU" dirty="0"/>
              <a:t>потребности и т.д. </a:t>
            </a:r>
            <a:endParaRPr lang="ru-RU" dirty="0" smtClean="0"/>
          </a:p>
          <a:p>
            <a:pPr indent="355600" algn="just"/>
            <a:endParaRPr lang="ru-RU" dirty="0" smtClean="0"/>
          </a:p>
          <a:p>
            <a:pPr indent="355600" algn="just"/>
            <a:r>
              <a:rPr lang="ru-RU" dirty="0" smtClean="0"/>
              <a:t>Продумайте </a:t>
            </a:r>
            <a:r>
              <a:rPr lang="ru-RU" dirty="0"/>
              <a:t>структуру приложения и метафоры, которые могут быть применены при ее реализации. </a:t>
            </a:r>
            <a:r>
              <a:rPr lang="ru-RU" dirty="0" smtClean="0"/>
              <a:t>Решению </a:t>
            </a:r>
            <a:r>
              <a:rPr lang="ru-RU" dirty="0"/>
              <a:t>указанной проблемы способствует наблюдение за работой пользователей при выполнении ими задач в данной предметной области. </a:t>
            </a:r>
          </a:p>
        </p:txBody>
      </p:sp>
    </p:spTree>
    <p:extLst>
      <p:ext uri="{BB962C8B-B14F-4D97-AF65-F5344CB8AC3E}">
        <p14:creationId xmlns:p14="http://schemas.microsoft.com/office/powerpoint/2010/main" val="16909612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177" y="245735"/>
            <a:ext cx="5971378" cy="400110"/>
          </a:xfrm>
          <a:prstGeom prst="rect">
            <a:avLst/>
          </a:prstGeom>
          <a:noFill/>
        </p:spPr>
        <p:txBody>
          <a:bodyPr wrap="none" rtlCol="0">
            <a:spAutoFit/>
          </a:bodyPr>
          <a:lstStyle/>
          <a:p>
            <a:r>
              <a:rPr lang="ru-RU" sz="2000" b="1" dirty="0" smtClean="0">
                <a:solidFill>
                  <a:srgbClr val="FF0000"/>
                </a:solidFill>
              </a:rPr>
              <a:t>Средства поддержки проектирования интерфейсов</a:t>
            </a:r>
            <a:endParaRPr lang="ru-RU" sz="2000" b="1" dirty="0">
              <a:solidFill>
                <a:srgbClr val="FF0000"/>
              </a:solidFill>
            </a:endParaRPr>
          </a:p>
        </p:txBody>
      </p:sp>
      <p:sp>
        <p:nvSpPr>
          <p:cNvPr id="3" name="Прямоугольник 2"/>
          <p:cNvSpPr/>
          <p:nvPr/>
        </p:nvSpPr>
        <p:spPr>
          <a:xfrm>
            <a:off x="251520" y="764704"/>
            <a:ext cx="8784976" cy="3693319"/>
          </a:xfrm>
          <a:prstGeom prst="rect">
            <a:avLst/>
          </a:prstGeom>
        </p:spPr>
        <p:txBody>
          <a:bodyPr wrap="square">
            <a:spAutoFit/>
          </a:bodyPr>
          <a:lstStyle/>
          <a:p>
            <a:r>
              <a:rPr lang="ru-RU" dirty="0"/>
              <a:t>Такие средства должны </a:t>
            </a:r>
            <a:r>
              <a:rPr lang="ru-RU" dirty="0" smtClean="0"/>
              <a:t>обеспечивать:</a:t>
            </a:r>
          </a:p>
          <a:p>
            <a:endParaRPr lang="ru-RU" dirty="0"/>
          </a:p>
          <a:p>
            <a:pPr marL="285750" indent="-285750">
              <a:buFont typeface="Arial" pitchFamily="34" charset="0"/>
              <a:buChar char="•"/>
            </a:pPr>
            <a:r>
              <a:rPr lang="ru-RU" dirty="0" smtClean="0"/>
              <a:t>поддержку </a:t>
            </a:r>
            <a:r>
              <a:rPr lang="ru-RU" dirty="0"/>
              <a:t>проектирования и реализации различных типов диалога;</a:t>
            </a:r>
          </a:p>
          <a:p>
            <a:pPr marL="285750" indent="-285750">
              <a:buFont typeface="Arial" pitchFamily="34" charset="0"/>
              <a:buChar char="•"/>
            </a:pPr>
            <a:r>
              <a:rPr lang="ru-RU" dirty="0" smtClean="0"/>
              <a:t>инструментальную </a:t>
            </a:r>
            <a:r>
              <a:rPr lang="ru-RU" dirty="0"/>
              <a:t>поддержку проектирования и автоматическую генерация кода всех компонентов интерфейса;</a:t>
            </a:r>
          </a:p>
          <a:p>
            <a:pPr marL="285750" indent="-285750">
              <a:buFont typeface="Arial" pitchFamily="34" charset="0"/>
              <a:buChar char="•"/>
            </a:pPr>
            <a:r>
              <a:rPr lang="ru-RU" dirty="0"/>
              <a:t>р</a:t>
            </a:r>
            <a:r>
              <a:rPr lang="ru-RU" dirty="0" smtClean="0"/>
              <a:t>аздельную </a:t>
            </a:r>
            <a:r>
              <a:rPr lang="ru-RU" dirty="0"/>
              <a:t>разработку и модификацию интерфейса и прикладной программы с </a:t>
            </a:r>
            <a:r>
              <a:rPr lang="ru-RU" dirty="0" smtClean="0"/>
              <a:t>последующим </a:t>
            </a:r>
            <a:r>
              <a:rPr lang="ru-RU" dirty="0"/>
              <a:t>их связыванием;</a:t>
            </a:r>
          </a:p>
          <a:p>
            <a:pPr marL="285750" indent="-285750">
              <a:buFont typeface="Arial" pitchFamily="34" charset="0"/>
              <a:buChar char="•"/>
            </a:pPr>
            <a:r>
              <a:rPr lang="ru-RU" dirty="0" smtClean="0"/>
              <a:t>поддержку </a:t>
            </a:r>
            <a:r>
              <a:rPr lang="ru-RU" dirty="0"/>
              <a:t>раздельной модификации различных компонентов пользовательского интерфейса;</a:t>
            </a:r>
          </a:p>
          <a:p>
            <a:pPr marL="285750" indent="-285750">
              <a:buFont typeface="Arial" pitchFamily="34" charset="0"/>
              <a:buChar char="•"/>
            </a:pPr>
            <a:r>
              <a:rPr lang="ru-RU" dirty="0" smtClean="0"/>
              <a:t>повторную </a:t>
            </a:r>
            <a:r>
              <a:rPr lang="ru-RU" dirty="0"/>
              <a:t>используемость отдельных компонентов пользовательского интерфейса;</a:t>
            </a:r>
          </a:p>
          <a:p>
            <a:pPr marL="285750" indent="-285750">
              <a:buFont typeface="Arial" pitchFamily="34" charset="0"/>
              <a:buChar char="•"/>
            </a:pPr>
            <a:r>
              <a:rPr lang="ru-RU" dirty="0" smtClean="0"/>
              <a:t>поддержку </a:t>
            </a:r>
            <a:r>
              <a:rPr lang="ru-RU" dirty="0"/>
              <a:t>оценивания проекта интерфейса;</a:t>
            </a:r>
          </a:p>
          <a:p>
            <a:pPr marL="285750" indent="-285750">
              <a:buFont typeface="Arial" pitchFamily="34" charset="0"/>
              <a:buChar char="•"/>
            </a:pPr>
            <a:r>
              <a:rPr lang="ru-RU" dirty="0" smtClean="0"/>
              <a:t>интеллектуальную </a:t>
            </a:r>
            <a:r>
              <a:rPr lang="ru-RU" dirty="0"/>
              <a:t>поддержку разработчика, освобождающую его от изучения новых языков. </a:t>
            </a:r>
          </a:p>
        </p:txBody>
      </p:sp>
    </p:spTree>
    <p:extLst>
      <p:ext uri="{BB962C8B-B14F-4D97-AF65-F5344CB8AC3E}">
        <p14:creationId xmlns:p14="http://schemas.microsoft.com/office/powerpoint/2010/main" val="1520436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751344"/>
            <a:ext cx="8784976" cy="3416320"/>
          </a:xfrm>
          <a:prstGeom prst="rect">
            <a:avLst/>
          </a:prstGeom>
        </p:spPr>
        <p:txBody>
          <a:bodyPr wrap="square">
            <a:spAutoFit/>
          </a:bodyPr>
          <a:lstStyle/>
          <a:p>
            <a:pPr indent="355600" algn="just"/>
            <a:r>
              <a:rPr lang="ru-RU" dirty="0"/>
              <a:t>Существующие на рынке инструментальные средства, как правило, поддерживают диалог на основе экранных форм (с использованием технологии </a:t>
            </a:r>
            <a:r>
              <a:rPr lang="en-US" dirty="0" smtClean="0"/>
              <a:t>WYSIWYG</a:t>
            </a:r>
            <a:r>
              <a:rPr lang="ru-RU" dirty="0" smtClean="0"/>
              <a:t> (</a:t>
            </a:r>
            <a:r>
              <a:rPr lang="en-US" i="1" dirty="0"/>
              <a:t>What You See Is What You </a:t>
            </a:r>
            <a:r>
              <a:rPr lang="en-US" i="1" dirty="0" smtClean="0"/>
              <a:t>Get</a:t>
            </a:r>
            <a:r>
              <a:rPr lang="ru-RU" dirty="0" smtClean="0"/>
              <a:t>) </a:t>
            </a:r>
            <a:r>
              <a:rPr lang="ru-RU" dirty="0"/>
              <a:t>и автоматической генерацией кода); ни одно средство не поддерживает проектирование и реализацию различных типов диалога</a:t>
            </a:r>
            <a:r>
              <a:rPr lang="ru-RU" dirty="0" smtClean="0"/>
              <a:t>.</a:t>
            </a:r>
          </a:p>
          <a:p>
            <a:pPr indent="355600" algn="just"/>
            <a:endParaRPr lang="ru-RU" dirty="0"/>
          </a:p>
          <a:p>
            <a:pPr indent="355600" algn="just"/>
            <a:r>
              <a:rPr lang="ru-RU" dirty="0"/>
              <a:t>Интегрированные пакеты, в состав которых входят Построители интерфейсов, поддерживают проектирование, реализацию и повторное использование только визуального компонента интерфейса. Реализация остальных компонентов интерфейса осуществляется на языке программирования интегрированного пакета разработки – С++, Паскаль и др. </a:t>
            </a:r>
            <a:endParaRPr lang="en-US" dirty="0" smtClean="0"/>
          </a:p>
          <a:p>
            <a:pPr indent="355600" algn="just"/>
            <a:endParaRPr lang="ru-RU" dirty="0" smtClean="0"/>
          </a:p>
          <a:p>
            <a:pPr indent="355600" algn="just"/>
            <a:r>
              <a:rPr lang="ru-RU" dirty="0" smtClean="0"/>
              <a:t>Остальным </a:t>
            </a:r>
            <a:r>
              <a:rPr lang="ru-RU" dirty="0"/>
              <a:t>требованиям средства данной группы не удовлетворяют. </a:t>
            </a:r>
          </a:p>
        </p:txBody>
      </p:sp>
    </p:spTree>
    <p:extLst>
      <p:ext uri="{BB962C8B-B14F-4D97-AF65-F5344CB8AC3E}">
        <p14:creationId xmlns:p14="http://schemas.microsoft.com/office/powerpoint/2010/main" val="1061910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260648"/>
            <a:ext cx="8712968" cy="6186309"/>
          </a:xfrm>
          <a:prstGeom prst="rect">
            <a:avLst/>
          </a:prstGeom>
        </p:spPr>
        <p:txBody>
          <a:bodyPr wrap="square">
            <a:spAutoFit/>
          </a:bodyPr>
          <a:lstStyle/>
          <a:p>
            <a:pPr indent="355600" algn="just"/>
            <a:r>
              <a:rPr lang="ru-RU" dirty="0"/>
              <a:t>Системы управления пользовательским интерфейсом (</a:t>
            </a:r>
            <a:r>
              <a:rPr lang="ru-RU" b="1" i="1" dirty="0" err="1"/>
              <a:t>User</a:t>
            </a:r>
            <a:r>
              <a:rPr lang="ru-RU" b="1" i="1" dirty="0"/>
              <a:t> </a:t>
            </a:r>
            <a:r>
              <a:rPr lang="ru-RU" b="1" i="1" dirty="0" err="1"/>
              <a:t>Interface</a:t>
            </a:r>
            <a:r>
              <a:rPr lang="ru-RU" b="1" i="1" dirty="0"/>
              <a:t> </a:t>
            </a:r>
            <a:r>
              <a:rPr lang="ru-RU" b="1" i="1" dirty="0" err="1"/>
              <a:t>Management</a:t>
            </a:r>
            <a:r>
              <a:rPr lang="ru-RU" b="1" i="1" dirty="0"/>
              <a:t> </a:t>
            </a:r>
            <a:r>
              <a:rPr lang="ru-RU" b="1" i="1" dirty="0" err="1"/>
              <a:t>Systems</a:t>
            </a:r>
            <a:r>
              <a:rPr lang="ru-RU" dirty="0"/>
              <a:t>) </a:t>
            </a:r>
            <a:r>
              <a:rPr lang="ru-RU" dirty="0" smtClean="0"/>
              <a:t>поддерживают </a:t>
            </a:r>
            <a:r>
              <a:rPr lang="ru-RU" dirty="0"/>
              <a:t>спецификацию интерфейса (каждая на своем языке) </a:t>
            </a:r>
            <a:r>
              <a:rPr lang="ru-RU" dirty="0" smtClean="0"/>
              <a:t>и </a:t>
            </a:r>
            <a:r>
              <a:rPr lang="ru-RU" dirty="0"/>
              <a:t>автоматическую генерацию по ней некоторых компонентов интерфейса, а также раздельное проектирование пользовательского интерфейса и прикладной </a:t>
            </a:r>
            <a:r>
              <a:rPr lang="ru-RU" dirty="0" smtClean="0"/>
              <a:t>программы, </a:t>
            </a:r>
            <a:r>
              <a:rPr lang="ru-RU" dirty="0"/>
              <a:t>однако, остальным требованиям инструменты данной группы не удовлетворяют.</a:t>
            </a:r>
          </a:p>
          <a:p>
            <a:pPr indent="355600" algn="just"/>
            <a:endParaRPr lang="ru-RU" dirty="0" smtClean="0"/>
          </a:p>
          <a:p>
            <a:pPr indent="355600" algn="just"/>
            <a:r>
              <a:rPr lang="ru-RU" dirty="0" smtClean="0"/>
              <a:t>Средства </a:t>
            </a:r>
            <a:r>
              <a:rPr lang="ru-RU" dirty="0"/>
              <a:t>разработки интерфейса, основанные на моделях (</a:t>
            </a:r>
            <a:r>
              <a:rPr lang="ru-RU" b="1" i="1" dirty="0" err="1"/>
              <a:t>Model-Based</a:t>
            </a:r>
            <a:r>
              <a:rPr lang="ru-RU" b="1" i="1" dirty="0"/>
              <a:t> </a:t>
            </a:r>
            <a:r>
              <a:rPr lang="ru-RU" b="1" i="1" dirty="0" err="1"/>
              <a:t>Interface</a:t>
            </a:r>
            <a:r>
              <a:rPr lang="ru-RU" b="1" i="1" dirty="0"/>
              <a:t> </a:t>
            </a:r>
            <a:r>
              <a:rPr lang="ru-RU" b="1" i="1" dirty="0" err="1"/>
              <a:t>Development</a:t>
            </a:r>
            <a:r>
              <a:rPr lang="ru-RU" b="1" i="1" dirty="0"/>
              <a:t> </a:t>
            </a:r>
            <a:r>
              <a:rPr lang="en-US" b="1" i="1" dirty="0"/>
              <a:t>Environment</a:t>
            </a:r>
            <a:r>
              <a:rPr lang="ru-RU" dirty="0" smtClean="0"/>
              <a:t>), </a:t>
            </a:r>
            <a:r>
              <a:rPr lang="ru-RU" dirty="0"/>
              <a:t>поддерживают проектирование, модификацию, повторное использование и автоматическую генерацию кода всех компонентов интерфейса, а также раздельное проектирование и модификацию интерфейса и прикладной программы. Однако, они требуют от разработчика изучения либо специальных декларативных языков для описания компонентов интерфейса (например, </a:t>
            </a:r>
            <a:r>
              <a:rPr lang="en-US" dirty="0"/>
              <a:t>MIMIC</a:t>
            </a:r>
            <a:r>
              <a:rPr lang="ru-RU" dirty="0"/>
              <a:t>), либо предлагают ему несколько известных формализмов (</a:t>
            </a:r>
            <a:r>
              <a:rPr lang="en-US" dirty="0"/>
              <a:t>CORBA IDL</a:t>
            </a:r>
            <a:r>
              <a:rPr lang="ru-RU" dirty="0"/>
              <a:t>, </a:t>
            </a:r>
            <a:r>
              <a:rPr lang="en-US" dirty="0"/>
              <a:t>CTT</a:t>
            </a:r>
            <a:r>
              <a:rPr lang="ru-RU" dirty="0"/>
              <a:t>, </a:t>
            </a:r>
            <a:r>
              <a:rPr lang="en-US" dirty="0"/>
              <a:t>UML</a:t>
            </a:r>
            <a:r>
              <a:rPr lang="ru-RU" dirty="0"/>
              <a:t>, </a:t>
            </a:r>
            <a:r>
              <a:rPr lang="en-US" dirty="0"/>
              <a:t>Petri</a:t>
            </a:r>
            <a:r>
              <a:rPr lang="ru-RU" dirty="0"/>
              <a:t>-</a:t>
            </a:r>
            <a:r>
              <a:rPr lang="en-US" dirty="0"/>
              <a:t>net</a:t>
            </a:r>
            <a:r>
              <a:rPr lang="ru-RU" dirty="0"/>
              <a:t> и др.) для описания таких компонентов, что снижает интеллектуальную поддержку </a:t>
            </a:r>
            <a:r>
              <a:rPr lang="ru-RU" dirty="0" smtClean="0"/>
              <a:t>разработчика. </a:t>
            </a:r>
          </a:p>
          <a:p>
            <a:pPr indent="355600" algn="just"/>
            <a:endParaRPr lang="en-US" dirty="0" smtClean="0"/>
          </a:p>
          <a:p>
            <a:pPr indent="355600" algn="just"/>
            <a:r>
              <a:rPr lang="ru-RU" dirty="0" smtClean="0"/>
              <a:t>Некоторые </a:t>
            </a:r>
            <a:r>
              <a:rPr lang="ru-RU" dirty="0"/>
              <a:t>средства анализируют модели </a:t>
            </a:r>
            <a:r>
              <a:rPr lang="ru-RU" dirty="0" smtClean="0"/>
              <a:t>интерфейса</a:t>
            </a:r>
            <a:r>
              <a:rPr lang="ru-RU" dirty="0"/>
              <a:t>.</a:t>
            </a:r>
            <a:endParaRPr lang="ru-RU" dirty="0" smtClean="0"/>
          </a:p>
          <a:p>
            <a:pPr indent="355600" algn="just"/>
            <a:endParaRPr lang="ru-RU" dirty="0"/>
          </a:p>
          <a:p>
            <a:pPr indent="355600" algn="just"/>
            <a:r>
              <a:rPr lang="ru-RU" dirty="0" err="1" smtClean="0"/>
              <a:t>Моделеориентированные</a:t>
            </a:r>
            <a:r>
              <a:rPr lang="ru-RU" dirty="0" smtClean="0"/>
              <a:t> </a:t>
            </a:r>
            <a:r>
              <a:rPr lang="ru-RU" dirty="0"/>
              <a:t>средства не удовлетворяют требованию «открытости», </a:t>
            </a:r>
            <a:r>
              <a:rPr lang="ru-RU" dirty="0" smtClean="0"/>
              <a:t>поэтому, </a:t>
            </a:r>
            <a:r>
              <a:rPr lang="ru-RU" dirty="0"/>
              <a:t>к тому времени, как такое средство выходит на рынок, оно требует модификации, по этой же причине устаревают и средства анализа</a:t>
            </a:r>
            <a:r>
              <a:rPr lang="ru-RU" dirty="0" smtClean="0"/>
              <a:t>.</a:t>
            </a:r>
            <a:endParaRPr lang="ru-RU" dirty="0"/>
          </a:p>
        </p:txBody>
      </p:sp>
    </p:spTree>
    <p:extLst>
      <p:ext uri="{BB962C8B-B14F-4D97-AF65-F5344CB8AC3E}">
        <p14:creationId xmlns:p14="http://schemas.microsoft.com/office/powerpoint/2010/main" val="2959312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5516" y="692696"/>
            <a:ext cx="8712968" cy="5466112"/>
          </a:xfrm>
          <a:prstGeom prst="rect">
            <a:avLst/>
          </a:prstGeom>
        </p:spPr>
        <p:txBody>
          <a:bodyPr wrap="square">
            <a:spAutoFit/>
          </a:bodyPr>
          <a:lstStyle/>
          <a:p>
            <a:pPr indent="355600" algn="just"/>
            <a:r>
              <a:rPr lang="ru-RU" dirty="0"/>
              <a:t>Новым является определение модели пользовательского интерфейса, которая содержит лишь ту информацию, которая может подвергнуться изменению в его жизненном цикле. Проектирование интерфейса связано с четырьмя основными классами систем понятий: </a:t>
            </a:r>
            <a:endParaRPr lang="en-US" dirty="0" smtClean="0"/>
          </a:p>
          <a:p>
            <a:pPr indent="355600" algn="just"/>
            <a:endParaRPr lang="ru-RU" dirty="0"/>
          </a:p>
          <a:p>
            <a:pPr indent="355600" algn="just">
              <a:lnSpc>
                <a:spcPct val="120000"/>
              </a:lnSpc>
            </a:pPr>
            <a:r>
              <a:rPr lang="ru-RU" i="1" dirty="0"/>
              <a:t>-</a:t>
            </a:r>
            <a:r>
              <a:rPr lang="ru-RU" dirty="0"/>
              <a:t> системой понятий пользователя, в терминах которой он осуществляет свое взаимодействие с прикладной программой;</a:t>
            </a:r>
          </a:p>
          <a:p>
            <a:pPr indent="355600" algn="just">
              <a:lnSpc>
                <a:spcPct val="120000"/>
              </a:lnSpc>
            </a:pPr>
            <a:r>
              <a:rPr lang="ru-RU" i="1" dirty="0"/>
              <a:t>-</a:t>
            </a:r>
            <a:r>
              <a:rPr lang="ru-RU" dirty="0"/>
              <a:t> одной из систем понятий, в терминах которой определяются различные типы диалога;</a:t>
            </a:r>
          </a:p>
          <a:p>
            <a:pPr indent="355600" algn="just">
              <a:lnSpc>
                <a:spcPct val="120000"/>
              </a:lnSpc>
            </a:pPr>
            <a:r>
              <a:rPr lang="ru-RU" dirty="0"/>
              <a:t>- системой понятий для определения сценарий диалога;</a:t>
            </a:r>
          </a:p>
          <a:p>
            <a:pPr indent="355600" algn="just">
              <a:lnSpc>
                <a:spcPct val="120000"/>
              </a:lnSpc>
            </a:pPr>
            <a:r>
              <a:rPr lang="ru-RU" i="1" dirty="0"/>
              <a:t>-</a:t>
            </a:r>
            <a:r>
              <a:rPr lang="ru-RU" dirty="0"/>
              <a:t> системой понятий, в терминах которой осуществляется связь между прикладной программой и пользовательским интерфейсом.</a:t>
            </a:r>
          </a:p>
          <a:p>
            <a:pPr indent="355600" algn="just"/>
            <a:endParaRPr lang="en-US" dirty="0" smtClean="0"/>
          </a:p>
          <a:p>
            <a:pPr indent="355600" algn="just"/>
            <a:r>
              <a:rPr lang="ru-RU" dirty="0" smtClean="0"/>
              <a:t>Таким </a:t>
            </a:r>
            <a:r>
              <a:rPr lang="ru-RU" dirty="0"/>
              <a:t>образом, модель интерфейса содержит четыре компоненты, каждая из которых определяется в терминах одной из этих систем понятий. В терминах этих же систем понятий обеспечивается интеллектуальная поддержка разработчика с использованием структурных и графических редакторов, а также определяются связи между компонентами. </a:t>
            </a:r>
          </a:p>
        </p:txBody>
      </p:sp>
      <p:sp>
        <p:nvSpPr>
          <p:cNvPr id="3" name="TextBox 2"/>
          <p:cNvSpPr txBox="1"/>
          <p:nvPr/>
        </p:nvSpPr>
        <p:spPr>
          <a:xfrm>
            <a:off x="467544" y="188640"/>
            <a:ext cx="4205318" cy="400110"/>
          </a:xfrm>
          <a:prstGeom prst="rect">
            <a:avLst/>
          </a:prstGeom>
          <a:noFill/>
        </p:spPr>
        <p:txBody>
          <a:bodyPr wrap="none" rtlCol="0">
            <a:spAutoFit/>
          </a:bodyPr>
          <a:lstStyle/>
          <a:p>
            <a:r>
              <a:rPr lang="ru-RU" sz="2000" b="1" dirty="0" smtClean="0">
                <a:solidFill>
                  <a:srgbClr val="FF0000"/>
                </a:solidFill>
              </a:rPr>
              <a:t>Разработка ПИ на основе онтологий</a:t>
            </a:r>
          </a:p>
        </p:txBody>
      </p:sp>
    </p:spTree>
    <p:extLst>
      <p:ext uri="{BB962C8B-B14F-4D97-AF65-F5344CB8AC3E}">
        <p14:creationId xmlns:p14="http://schemas.microsoft.com/office/powerpoint/2010/main" val="4077650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6632"/>
            <a:ext cx="8784976" cy="2308324"/>
          </a:xfrm>
          <a:prstGeom prst="rect">
            <a:avLst/>
          </a:prstGeom>
        </p:spPr>
        <p:txBody>
          <a:bodyPr wrap="square">
            <a:spAutoFit/>
          </a:bodyPr>
          <a:lstStyle/>
          <a:p>
            <a:pPr indent="355600" algn="just"/>
            <a:r>
              <a:rPr lang="ru-RU" dirty="0"/>
              <a:t>Для обеспечения поддержки проектирования и реализации различных типов диалога</a:t>
            </a:r>
            <a:r>
              <a:rPr lang="ru-RU" i="1" dirty="0"/>
              <a:t> </a:t>
            </a:r>
            <a:r>
              <a:rPr lang="ru-RU" dirty="0"/>
              <a:t>разработчику интерфейса предлагаются три системы понятий, каждая из которых поддерживает проектирование одного из типов диалога – система понятий графического пользовательского интерфейса, поддерживающего разработку интерфейсов, основанных на формах или </a:t>
            </a:r>
            <a:r>
              <a:rPr lang="en-US" dirty="0"/>
              <a:t>WIMP</a:t>
            </a:r>
            <a:r>
              <a:rPr lang="ru-RU" dirty="0"/>
              <a:t>-интерфейсов (</a:t>
            </a:r>
            <a:r>
              <a:rPr lang="en-US" dirty="0"/>
              <a:t>windows</a:t>
            </a:r>
            <a:r>
              <a:rPr lang="ru-RU" dirty="0"/>
              <a:t>, </a:t>
            </a:r>
            <a:r>
              <a:rPr lang="en-US" dirty="0"/>
              <a:t>icons</a:t>
            </a:r>
            <a:r>
              <a:rPr lang="ru-RU" dirty="0"/>
              <a:t>, </a:t>
            </a:r>
            <a:r>
              <a:rPr lang="en-US" dirty="0"/>
              <a:t>menus</a:t>
            </a:r>
            <a:r>
              <a:rPr lang="ru-RU" dirty="0"/>
              <a:t>, </a:t>
            </a:r>
            <a:r>
              <a:rPr lang="en-US" dirty="0"/>
              <a:t>pointing devices</a:t>
            </a:r>
            <a:r>
              <a:rPr lang="ru-RU" dirty="0"/>
              <a:t>), система понятий графических статических сцен, и система понятий для формирования текстов (в дальнейшем количество систем таких понятий предполагается увеличить).  </a:t>
            </a:r>
          </a:p>
        </p:txBody>
      </p:sp>
    </p:spTree>
    <p:extLst>
      <p:ext uri="{BB962C8B-B14F-4D97-AF65-F5344CB8AC3E}">
        <p14:creationId xmlns:p14="http://schemas.microsoft.com/office/powerpoint/2010/main" val="3733188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09196"/>
            <a:ext cx="1696298" cy="400110"/>
          </a:xfrm>
          <a:prstGeom prst="rect">
            <a:avLst/>
          </a:prstGeom>
          <a:noFill/>
        </p:spPr>
        <p:txBody>
          <a:bodyPr wrap="none" rtlCol="0">
            <a:spAutoFit/>
          </a:bodyPr>
          <a:lstStyle/>
          <a:p>
            <a:r>
              <a:rPr lang="ru-RU" sz="2000" b="1" dirty="0" smtClean="0">
                <a:solidFill>
                  <a:srgbClr val="FF0000"/>
                </a:solidFill>
              </a:rPr>
              <a:t>Методологии</a:t>
            </a:r>
            <a:endParaRPr lang="ru-RU" sz="2000" b="1" dirty="0">
              <a:solidFill>
                <a:srgbClr val="FF0000"/>
              </a:solidFill>
            </a:endParaRPr>
          </a:p>
        </p:txBody>
      </p:sp>
      <p:sp>
        <p:nvSpPr>
          <p:cNvPr id="3" name="Прямоугольник 2"/>
          <p:cNvSpPr/>
          <p:nvPr/>
        </p:nvSpPr>
        <p:spPr>
          <a:xfrm>
            <a:off x="127292" y="660650"/>
            <a:ext cx="8640960" cy="3970318"/>
          </a:xfrm>
          <a:prstGeom prst="rect">
            <a:avLst/>
          </a:prstGeom>
        </p:spPr>
        <p:txBody>
          <a:bodyPr wrap="square">
            <a:spAutoFit/>
          </a:bodyPr>
          <a:lstStyle/>
          <a:p>
            <a:r>
              <a:rPr lang="ru-RU" dirty="0" smtClean="0"/>
              <a:t>Большинство </a:t>
            </a:r>
            <a:r>
              <a:rPr lang="ru-RU" dirty="0"/>
              <a:t> </a:t>
            </a:r>
            <a:r>
              <a:rPr lang="ru-RU" dirty="0" smtClean="0"/>
              <a:t>методологий</a:t>
            </a:r>
            <a:r>
              <a:rPr lang="ru-RU" dirty="0"/>
              <a:t> </a:t>
            </a:r>
            <a:r>
              <a:rPr lang="ru-RU" dirty="0" smtClean="0"/>
              <a:t>состоят</a:t>
            </a:r>
            <a:r>
              <a:rPr lang="ru-RU" dirty="0"/>
              <a:t> </a:t>
            </a:r>
            <a:r>
              <a:rPr lang="ru-RU" dirty="0" smtClean="0"/>
              <a:t>из одних и </a:t>
            </a:r>
            <a:r>
              <a:rPr lang="ru-RU" dirty="0"/>
              <a:t>тех же этапов</a:t>
            </a:r>
            <a:r>
              <a:rPr lang="ru-RU" dirty="0" smtClean="0"/>
              <a:t>:</a:t>
            </a:r>
          </a:p>
          <a:p>
            <a:endParaRPr lang="ru-RU" dirty="0"/>
          </a:p>
          <a:p>
            <a:pPr marL="285750" indent="-285750">
              <a:lnSpc>
                <a:spcPct val="150000"/>
              </a:lnSpc>
              <a:buFont typeface="Arial" pitchFamily="34" charset="0"/>
              <a:buChar char="•"/>
            </a:pPr>
            <a:r>
              <a:rPr lang="ru-RU" b="1" dirty="0" smtClean="0"/>
              <a:t>Планирование </a:t>
            </a:r>
            <a:r>
              <a:rPr lang="ru-RU" dirty="0" smtClean="0"/>
              <a:t>общей</a:t>
            </a:r>
            <a:r>
              <a:rPr lang="ru-RU" dirty="0"/>
              <a:t> </a:t>
            </a:r>
            <a:r>
              <a:rPr lang="ru-RU" dirty="0" smtClean="0"/>
              <a:t>стратегии, подхода</a:t>
            </a:r>
            <a:r>
              <a:rPr lang="ru-RU" dirty="0"/>
              <a:t> </a:t>
            </a:r>
            <a:r>
              <a:rPr lang="ru-RU" dirty="0" smtClean="0"/>
              <a:t>и структуры команды</a:t>
            </a:r>
            <a:r>
              <a:rPr lang="ru-RU" dirty="0"/>
              <a:t>.</a:t>
            </a:r>
          </a:p>
          <a:p>
            <a:pPr marL="285750" indent="-285750">
              <a:lnSpc>
                <a:spcPct val="150000"/>
              </a:lnSpc>
              <a:buFont typeface="Arial" pitchFamily="34" charset="0"/>
              <a:buChar char="•"/>
            </a:pPr>
            <a:r>
              <a:rPr lang="ru-RU" b="1" dirty="0" smtClean="0"/>
              <a:t>Формулирование </a:t>
            </a:r>
            <a:r>
              <a:rPr lang="ru-RU" dirty="0" smtClean="0"/>
              <a:t>требований</a:t>
            </a:r>
            <a:r>
              <a:rPr lang="ru-RU" dirty="0"/>
              <a:t> </a:t>
            </a:r>
            <a:r>
              <a:rPr lang="ru-RU" dirty="0" smtClean="0"/>
              <a:t>к </a:t>
            </a:r>
            <a:r>
              <a:rPr lang="ru-RU" dirty="0"/>
              <a:t>проекту.</a:t>
            </a:r>
          </a:p>
          <a:p>
            <a:pPr marL="285750" indent="-285750">
              <a:lnSpc>
                <a:spcPct val="150000"/>
              </a:lnSpc>
              <a:buFont typeface="Arial" pitchFamily="34" charset="0"/>
              <a:buChar char="•"/>
            </a:pPr>
            <a:r>
              <a:rPr lang="ru-RU" b="1" dirty="0" smtClean="0"/>
              <a:t>Проектирование </a:t>
            </a:r>
            <a:r>
              <a:rPr lang="ru-RU" dirty="0" smtClean="0"/>
              <a:t>взаимодействия</a:t>
            </a:r>
            <a:r>
              <a:rPr lang="ru-RU" dirty="0"/>
              <a:t> </a:t>
            </a:r>
            <a:r>
              <a:rPr lang="ru-RU" dirty="0" smtClean="0"/>
              <a:t>и визуальной концепции</a:t>
            </a:r>
            <a:r>
              <a:rPr lang="ru-RU" dirty="0"/>
              <a:t> </a:t>
            </a:r>
            <a:r>
              <a:rPr lang="ru-RU" dirty="0" smtClean="0"/>
              <a:t>и </a:t>
            </a:r>
            <a:r>
              <a:rPr lang="ru-RU" dirty="0"/>
              <a:t>их </a:t>
            </a:r>
            <a:r>
              <a:rPr lang="ru-RU" dirty="0" smtClean="0"/>
              <a:t>развитие до уровня подробных</a:t>
            </a:r>
            <a:r>
              <a:rPr lang="ru-RU" dirty="0"/>
              <a:t> </a:t>
            </a:r>
            <a:r>
              <a:rPr lang="ru-RU" dirty="0" smtClean="0"/>
              <a:t>спецификаций</a:t>
            </a:r>
            <a:r>
              <a:rPr lang="ru-RU" dirty="0"/>
              <a:t>.</a:t>
            </a:r>
          </a:p>
          <a:p>
            <a:pPr marL="285750" indent="-285750">
              <a:lnSpc>
                <a:spcPct val="150000"/>
              </a:lnSpc>
              <a:buFont typeface="Arial" pitchFamily="34" charset="0"/>
              <a:buChar char="•"/>
            </a:pPr>
            <a:r>
              <a:rPr lang="ru-RU" b="1" dirty="0" smtClean="0"/>
              <a:t>Разработка</a:t>
            </a:r>
            <a:r>
              <a:rPr lang="ru-RU" dirty="0" smtClean="0"/>
              <a:t>, тестирование</a:t>
            </a:r>
            <a:r>
              <a:rPr lang="ru-RU" dirty="0"/>
              <a:t> </a:t>
            </a:r>
            <a:r>
              <a:rPr lang="ru-RU" dirty="0" smtClean="0"/>
              <a:t>и совершенствование решений</a:t>
            </a:r>
            <a:r>
              <a:rPr lang="ru-RU" dirty="0"/>
              <a:t>.</a:t>
            </a:r>
          </a:p>
          <a:p>
            <a:pPr marL="285750" indent="-285750">
              <a:lnSpc>
                <a:spcPct val="150000"/>
              </a:lnSpc>
              <a:buFont typeface="Arial" pitchFamily="34" charset="0"/>
              <a:buChar char="•"/>
            </a:pPr>
            <a:r>
              <a:rPr lang="ru-RU" b="1" dirty="0" smtClean="0"/>
              <a:t>Развертывание </a:t>
            </a:r>
            <a:r>
              <a:rPr lang="ru-RU" dirty="0" smtClean="0"/>
              <a:t>разработанного</a:t>
            </a:r>
            <a:r>
              <a:rPr lang="ru-RU" dirty="0"/>
              <a:t> </a:t>
            </a:r>
            <a:r>
              <a:rPr lang="ru-RU" dirty="0" smtClean="0"/>
              <a:t>продукта</a:t>
            </a:r>
            <a:r>
              <a:rPr lang="ru-RU" dirty="0"/>
              <a:t> </a:t>
            </a:r>
            <a:r>
              <a:rPr lang="ru-RU" dirty="0" smtClean="0"/>
              <a:t>с использованием различных</a:t>
            </a:r>
            <a:r>
              <a:rPr lang="ru-RU" dirty="0"/>
              <a:t> </a:t>
            </a:r>
            <a:r>
              <a:rPr lang="ru-RU" dirty="0" smtClean="0"/>
              <a:t>средств коммуникаций, проведение</a:t>
            </a:r>
            <a:r>
              <a:rPr lang="ru-RU" dirty="0"/>
              <a:t> </a:t>
            </a:r>
            <a:r>
              <a:rPr lang="ru-RU" dirty="0" smtClean="0"/>
              <a:t>обучения</a:t>
            </a:r>
            <a:r>
              <a:rPr lang="ru-RU" dirty="0"/>
              <a:t> </a:t>
            </a:r>
            <a:r>
              <a:rPr lang="ru-RU" dirty="0" smtClean="0"/>
              <a:t>и запуск в оговоренные сроки</a:t>
            </a:r>
            <a:r>
              <a:rPr lang="ru-RU" dirty="0"/>
              <a:t>.</a:t>
            </a:r>
          </a:p>
          <a:p>
            <a:pPr marL="285750" indent="-285750">
              <a:lnSpc>
                <a:spcPct val="150000"/>
              </a:lnSpc>
              <a:buFont typeface="Arial" pitchFamily="34" charset="0"/>
              <a:buChar char="•"/>
            </a:pPr>
            <a:r>
              <a:rPr lang="ru-RU" b="1" dirty="0" smtClean="0"/>
              <a:t>Сопровождение </a:t>
            </a:r>
            <a:r>
              <a:rPr lang="ru-RU" dirty="0" smtClean="0"/>
              <a:t>проекта</a:t>
            </a:r>
            <a:r>
              <a:rPr lang="ru-RU" dirty="0"/>
              <a:t> </a:t>
            </a:r>
            <a:r>
              <a:rPr lang="ru-RU" dirty="0" smtClean="0"/>
              <a:t>на основе рекомендаций</a:t>
            </a:r>
            <a:r>
              <a:rPr lang="ru-RU" dirty="0"/>
              <a:t> </a:t>
            </a:r>
            <a:r>
              <a:rPr lang="ru-RU" dirty="0" smtClean="0"/>
              <a:t>по улучшению.</a:t>
            </a:r>
            <a:endParaRPr lang="ru-RU" dirty="0"/>
          </a:p>
        </p:txBody>
      </p:sp>
    </p:spTree>
    <p:extLst>
      <p:ext uri="{BB962C8B-B14F-4D97-AF65-F5344CB8AC3E}">
        <p14:creationId xmlns:p14="http://schemas.microsoft.com/office/powerpoint/2010/main" val="651070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16632"/>
            <a:ext cx="8640960" cy="3970318"/>
          </a:xfrm>
          <a:prstGeom prst="rect">
            <a:avLst/>
          </a:prstGeom>
        </p:spPr>
        <p:txBody>
          <a:bodyPr wrap="square">
            <a:spAutoFit/>
          </a:bodyPr>
          <a:lstStyle/>
          <a:p>
            <a:r>
              <a:rPr lang="ru-RU" sz="2000" b="1" dirty="0">
                <a:solidFill>
                  <a:srgbClr val="FF0000"/>
                </a:solidFill>
              </a:rPr>
              <a:t>Каскадная </a:t>
            </a:r>
            <a:r>
              <a:rPr lang="ru-RU" sz="2000" b="1" dirty="0" smtClean="0">
                <a:solidFill>
                  <a:srgbClr val="FF0000"/>
                </a:solidFill>
              </a:rPr>
              <a:t>методология</a:t>
            </a:r>
          </a:p>
          <a:p>
            <a:endParaRPr lang="ru-RU" b="1" dirty="0"/>
          </a:p>
          <a:p>
            <a:pPr indent="355600" algn="just"/>
            <a:r>
              <a:rPr lang="ru-RU" dirty="0"/>
              <a:t>В </a:t>
            </a:r>
            <a:r>
              <a:rPr lang="ru-RU" i="1" dirty="0" smtClean="0"/>
              <a:t>каскадной </a:t>
            </a:r>
            <a:r>
              <a:rPr lang="en-US" dirty="0" smtClean="0"/>
              <a:t>(</a:t>
            </a:r>
            <a:r>
              <a:rPr lang="en-US" i="1" dirty="0" smtClean="0"/>
              <a:t>waterfall</a:t>
            </a:r>
            <a:r>
              <a:rPr lang="en-US" dirty="0"/>
              <a:t>) </a:t>
            </a:r>
            <a:r>
              <a:rPr lang="ru-RU" i="1" dirty="0" smtClean="0"/>
              <a:t>методологии</a:t>
            </a:r>
            <a:r>
              <a:rPr lang="ru-RU" dirty="0"/>
              <a:t> </a:t>
            </a:r>
            <a:r>
              <a:rPr lang="ru-RU" dirty="0" smtClean="0"/>
              <a:t>этапы</a:t>
            </a:r>
            <a:r>
              <a:rPr lang="ru-RU" dirty="0"/>
              <a:t> </a:t>
            </a:r>
            <a:r>
              <a:rPr lang="ru-RU" dirty="0" smtClean="0"/>
              <a:t>проекта</a:t>
            </a:r>
            <a:r>
              <a:rPr lang="ru-RU" dirty="0"/>
              <a:t> </a:t>
            </a:r>
            <a:r>
              <a:rPr lang="ru-RU" dirty="0" smtClean="0"/>
              <a:t>рассматриваются</a:t>
            </a:r>
            <a:r>
              <a:rPr lang="ru-RU" dirty="0"/>
              <a:t> </a:t>
            </a:r>
            <a:r>
              <a:rPr lang="ru-RU" dirty="0" smtClean="0"/>
              <a:t>как отдельные </a:t>
            </a:r>
            <a:r>
              <a:rPr lang="ru-RU" i="1" dirty="0" smtClean="0"/>
              <a:t>фазы</a:t>
            </a:r>
            <a:r>
              <a:rPr lang="ru-RU" dirty="0" smtClean="0"/>
              <a:t>, причем</a:t>
            </a:r>
            <a:r>
              <a:rPr lang="ru-RU" dirty="0"/>
              <a:t> </a:t>
            </a:r>
            <a:r>
              <a:rPr lang="ru-RU" dirty="0" smtClean="0"/>
              <a:t>следующая</a:t>
            </a:r>
            <a:r>
              <a:rPr lang="ru-RU" dirty="0"/>
              <a:t> </a:t>
            </a:r>
            <a:r>
              <a:rPr lang="ru-RU" dirty="0" smtClean="0"/>
              <a:t>фаза</a:t>
            </a:r>
            <a:r>
              <a:rPr lang="ru-RU" dirty="0"/>
              <a:t> </a:t>
            </a:r>
            <a:r>
              <a:rPr lang="ru-RU" dirty="0" smtClean="0"/>
              <a:t>начинается</a:t>
            </a:r>
            <a:r>
              <a:rPr lang="ru-RU" dirty="0"/>
              <a:t> </a:t>
            </a:r>
            <a:r>
              <a:rPr lang="ru-RU" dirty="0" smtClean="0"/>
              <a:t>только</a:t>
            </a:r>
            <a:r>
              <a:rPr lang="ru-RU" dirty="0"/>
              <a:t> </a:t>
            </a:r>
            <a:r>
              <a:rPr lang="ru-RU" dirty="0" smtClean="0"/>
              <a:t>после</a:t>
            </a:r>
            <a:r>
              <a:rPr lang="ru-RU" dirty="0"/>
              <a:t> </a:t>
            </a:r>
            <a:r>
              <a:rPr lang="ru-RU" dirty="0" smtClean="0"/>
              <a:t>утверждения</a:t>
            </a:r>
            <a:r>
              <a:rPr lang="ru-RU" dirty="0"/>
              <a:t> </a:t>
            </a:r>
            <a:r>
              <a:rPr lang="ru-RU" dirty="0" smtClean="0"/>
              <a:t>предыдущей</a:t>
            </a:r>
            <a:r>
              <a:rPr lang="ru-RU" dirty="0"/>
              <a:t>.</a:t>
            </a:r>
          </a:p>
          <a:p>
            <a:pPr indent="355600" algn="just"/>
            <a:r>
              <a:rPr lang="ru-RU" dirty="0" smtClean="0"/>
              <a:t>Например, фаза</a:t>
            </a:r>
            <a:r>
              <a:rPr lang="ru-RU" dirty="0"/>
              <a:t> </a:t>
            </a:r>
            <a:r>
              <a:rPr lang="ru-RU" dirty="0" smtClean="0"/>
              <a:t>проектирования</a:t>
            </a:r>
            <a:r>
              <a:rPr lang="ru-RU" dirty="0"/>
              <a:t> </a:t>
            </a:r>
            <a:r>
              <a:rPr lang="ru-RU" dirty="0" smtClean="0"/>
              <a:t>реально</a:t>
            </a:r>
            <a:r>
              <a:rPr lang="ru-RU" dirty="0"/>
              <a:t> </a:t>
            </a:r>
            <a:r>
              <a:rPr lang="ru-RU" dirty="0" smtClean="0"/>
              <a:t>начинается</a:t>
            </a:r>
            <a:r>
              <a:rPr lang="ru-RU" dirty="0"/>
              <a:t> </a:t>
            </a:r>
            <a:r>
              <a:rPr lang="ru-RU" dirty="0" smtClean="0"/>
              <a:t>только</a:t>
            </a:r>
            <a:r>
              <a:rPr lang="ru-RU" dirty="0"/>
              <a:t> </a:t>
            </a:r>
            <a:r>
              <a:rPr lang="ru-RU" dirty="0" smtClean="0"/>
              <a:t>после того как требования</a:t>
            </a:r>
            <a:r>
              <a:rPr lang="ru-RU" dirty="0"/>
              <a:t> </a:t>
            </a:r>
            <a:r>
              <a:rPr lang="ru-RU" dirty="0" smtClean="0"/>
              <a:t>будут</a:t>
            </a:r>
            <a:r>
              <a:rPr lang="ru-RU" dirty="0"/>
              <a:t> </a:t>
            </a:r>
            <a:r>
              <a:rPr lang="ru-RU" dirty="0" smtClean="0"/>
              <a:t>утверждены</a:t>
            </a:r>
            <a:r>
              <a:rPr lang="ru-RU" dirty="0"/>
              <a:t> </a:t>
            </a:r>
            <a:r>
              <a:rPr lang="ru-RU" dirty="0" smtClean="0"/>
              <a:t>представителями</a:t>
            </a:r>
            <a:r>
              <a:rPr lang="ru-RU" dirty="0"/>
              <a:t> </a:t>
            </a:r>
            <a:r>
              <a:rPr lang="ru-RU" dirty="0" smtClean="0"/>
              <a:t>бизнеса, которые</a:t>
            </a:r>
            <a:r>
              <a:rPr lang="ru-RU" dirty="0"/>
              <a:t> </a:t>
            </a:r>
            <a:r>
              <a:rPr lang="ru-RU" dirty="0" smtClean="0"/>
              <a:t>подписывают</a:t>
            </a:r>
            <a:r>
              <a:rPr lang="ru-RU" dirty="0"/>
              <a:t> </a:t>
            </a:r>
            <a:r>
              <a:rPr lang="ru-RU" dirty="0" smtClean="0"/>
              <a:t>документы</a:t>
            </a:r>
            <a:r>
              <a:rPr lang="ru-RU" dirty="0"/>
              <a:t> </a:t>
            </a:r>
            <a:r>
              <a:rPr lang="ru-RU" dirty="0" smtClean="0"/>
              <a:t>с требованиями в конце фазы</a:t>
            </a:r>
            <a:r>
              <a:rPr lang="ru-RU" dirty="0"/>
              <a:t> </a:t>
            </a:r>
            <a:r>
              <a:rPr lang="ru-RU" dirty="0" smtClean="0"/>
              <a:t>формулирования</a:t>
            </a:r>
            <a:r>
              <a:rPr lang="ru-RU" dirty="0"/>
              <a:t> </a:t>
            </a:r>
            <a:r>
              <a:rPr lang="ru-RU" dirty="0" smtClean="0"/>
              <a:t>требований. Недостаток</a:t>
            </a:r>
            <a:r>
              <a:rPr lang="ru-RU" dirty="0"/>
              <a:t> </a:t>
            </a:r>
            <a:r>
              <a:rPr lang="ru-RU" dirty="0" smtClean="0"/>
              <a:t>«чистой» каскадной методологии</a:t>
            </a:r>
            <a:r>
              <a:rPr lang="ru-RU" dirty="0"/>
              <a:t> </a:t>
            </a:r>
            <a:r>
              <a:rPr lang="ru-RU" dirty="0" smtClean="0"/>
              <a:t>состоит</a:t>
            </a:r>
            <a:r>
              <a:rPr lang="ru-RU" dirty="0"/>
              <a:t> </a:t>
            </a:r>
            <a:r>
              <a:rPr lang="ru-RU" dirty="0" smtClean="0"/>
              <a:t>в допущении, что завершение каждой</a:t>
            </a:r>
            <a:r>
              <a:rPr lang="ru-RU" dirty="0"/>
              <a:t> </a:t>
            </a:r>
            <a:r>
              <a:rPr lang="ru-RU" dirty="0" smtClean="0"/>
              <a:t>следующей</a:t>
            </a:r>
            <a:r>
              <a:rPr lang="ru-RU" dirty="0"/>
              <a:t> </a:t>
            </a:r>
            <a:r>
              <a:rPr lang="ru-RU" dirty="0" smtClean="0"/>
              <a:t>фазы</a:t>
            </a:r>
            <a:r>
              <a:rPr lang="ru-RU" dirty="0"/>
              <a:t> </a:t>
            </a:r>
            <a:r>
              <a:rPr lang="ru-RU" dirty="0" smtClean="0"/>
              <a:t>требует</a:t>
            </a:r>
            <a:r>
              <a:rPr lang="ru-RU" dirty="0"/>
              <a:t> </a:t>
            </a:r>
            <a:r>
              <a:rPr lang="ru-RU" dirty="0" smtClean="0"/>
              <a:t>минимальных</a:t>
            </a:r>
            <a:r>
              <a:rPr lang="ru-RU" dirty="0"/>
              <a:t> </a:t>
            </a:r>
            <a:r>
              <a:rPr lang="ru-RU" dirty="0" smtClean="0"/>
              <a:t>изменений</a:t>
            </a:r>
            <a:r>
              <a:rPr lang="ru-RU" dirty="0"/>
              <a:t> </a:t>
            </a:r>
            <a:r>
              <a:rPr lang="ru-RU" dirty="0" smtClean="0"/>
              <a:t>в результатах предшествующей</a:t>
            </a:r>
            <a:r>
              <a:rPr lang="ru-RU" dirty="0"/>
              <a:t> </a:t>
            </a:r>
            <a:r>
              <a:rPr lang="ru-RU" dirty="0" smtClean="0"/>
              <a:t>фазы. Таким</a:t>
            </a:r>
            <a:r>
              <a:rPr lang="ru-RU" dirty="0"/>
              <a:t> </a:t>
            </a:r>
            <a:r>
              <a:rPr lang="ru-RU" dirty="0" smtClean="0"/>
              <a:t>образом, если</a:t>
            </a:r>
            <a:r>
              <a:rPr lang="ru-RU" dirty="0"/>
              <a:t> </a:t>
            </a:r>
            <a:r>
              <a:rPr lang="ru-RU" dirty="0" smtClean="0"/>
              <a:t>в фазе проектирования</a:t>
            </a:r>
            <a:r>
              <a:rPr lang="ru-RU" dirty="0"/>
              <a:t> </a:t>
            </a:r>
            <a:r>
              <a:rPr lang="ru-RU" dirty="0" smtClean="0"/>
              <a:t>вдруг появятся новые</a:t>
            </a:r>
            <a:r>
              <a:rPr lang="ru-RU" dirty="0"/>
              <a:t> </a:t>
            </a:r>
            <a:r>
              <a:rPr lang="ru-RU" dirty="0" smtClean="0"/>
              <a:t>требования</a:t>
            </a:r>
            <a:r>
              <a:rPr lang="ru-RU" dirty="0"/>
              <a:t> </a:t>
            </a:r>
            <a:r>
              <a:rPr lang="ru-RU" dirty="0" smtClean="0"/>
              <a:t>(а </a:t>
            </a:r>
            <a:r>
              <a:rPr lang="ru-RU" dirty="0"/>
              <a:t>это </a:t>
            </a:r>
            <a:r>
              <a:rPr lang="ru-RU" dirty="0" smtClean="0"/>
              <a:t>вполне обычное явление), </a:t>
            </a:r>
            <a:r>
              <a:rPr lang="ru-RU" dirty="0"/>
              <a:t> </a:t>
            </a:r>
            <a:r>
              <a:rPr lang="ru-RU" dirty="0" smtClean="0"/>
              <a:t>вам придется вносить</a:t>
            </a:r>
            <a:r>
              <a:rPr lang="ru-RU" dirty="0"/>
              <a:t> </a:t>
            </a:r>
            <a:r>
              <a:rPr lang="ru-RU" dirty="0" smtClean="0"/>
              <a:t>изменения</a:t>
            </a:r>
            <a:r>
              <a:rPr lang="ru-RU" dirty="0"/>
              <a:t> </a:t>
            </a:r>
            <a:r>
              <a:rPr lang="ru-RU" dirty="0" smtClean="0"/>
              <a:t>в документы, утвержденные</a:t>
            </a:r>
            <a:r>
              <a:rPr lang="ru-RU" dirty="0"/>
              <a:t> </a:t>
            </a:r>
            <a:r>
              <a:rPr lang="ru-RU" dirty="0" smtClean="0"/>
              <a:t>в конце фазы</a:t>
            </a:r>
            <a:r>
              <a:rPr lang="ru-RU" dirty="0"/>
              <a:t> </a:t>
            </a:r>
            <a:r>
              <a:rPr lang="ru-RU" dirty="0" smtClean="0"/>
              <a:t>формулирования</a:t>
            </a:r>
            <a:r>
              <a:rPr lang="ru-RU" dirty="0"/>
              <a:t> </a:t>
            </a:r>
            <a:r>
              <a:rPr lang="ru-RU" dirty="0" smtClean="0"/>
              <a:t>требований. Это может привести</a:t>
            </a:r>
            <a:r>
              <a:rPr lang="ru-RU" dirty="0"/>
              <a:t> </a:t>
            </a:r>
            <a:r>
              <a:rPr lang="ru-RU" dirty="0" smtClean="0"/>
              <a:t>к нарушениям планов</a:t>
            </a:r>
            <a:r>
              <a:rPr lang="ru-RU" dirty="0"/>
              <a:t> </a:t>
            </a:r>
            <a:r>
              <a:rPr lang="ru-RU" dirty="0" smtClean="0"/>
              <a:t>и графика проекта</a:t>
            </a:r>
            <a:r>
              <a:rPr lang="ru-RU"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60651"/>
            <a:ext cx="63436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948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95605"/>
            <a:ext cx="8784976" cy="2862322"/>
          </a:xfrm>
          <a:prstGeom prst="rect">
            <a:avLst/>
          </a:prstGeom>
        </p:spPr>
        <p:txBody>
          <a:bodyPr wrap="square">
            <a:spAutoFit/>
          </a:bodyPr>
          <a:lstStyle/>
          <a:p>
            <a:r>
              <a:rPr lang="ru-RU" b="1" dirty="0"/>
              <a:t>Гибкие </a:t>
            </a:r>
            <a:r>
              <a:rPr lang="ru-RU" b="1" dirty="0" smtClean="0"/>
              <a:t>методологии</a:t>
            </a:r>
          </a:p>
          <a:p>
            <a:endParaRPr lang="ru-RU" b="1" dirty="0"/>
          </a:p>
          <a:p>
            <a:pPr indent="355600" algn="just"/>
            <a:r>
              <a:rPr lang="ru-RU" dirty="0" smtClean="0"/>
              <a:t>Поскольку постоянны</a:t>
            </a:r>
            <a:r>
              <a:rPr lang="ru-RU" dirty="0"/>
              <a:t> </a:t>
            </a:r>
            <a:r>
              <a:rPr lang="ru-RU" dirty="0" smtClean="0"/>
              <a:t>только</a:t>
            </a:r>
            <a:r>
              <a:rPr lang="ru-RU" dirty="0"/>
              <a:t> </a:t>
            </a:r>
            <a:r>
              <a:rPr lang="ru-RU" dirty="0" smtClean="0"/>
              <a:t>изменения, проектные</a:t>
            </a:r>
            <a:r>
              <a:rPr lang="ru-RU" dirty="0"/>
              <a:t> </a:t>
            </a:r>
            <a:r>
              <a:rPr lang="ru-RU" dirty="0" smtClean="0"/>
              <a:t>команды</a:t>
            </a:r>
            <a:r>
              <a:rPr lang="ru-RU" dirty="0"/>
              <a:t> </a:t>
            </a:r>
            <a:r>
              <a:rPr lang="ru-RU" dirty="0" smtClean="0"/>
              <a:t>находятся</a:t>
            </a:r>
            <a:r>
              <a:rPr lang="ru-RU" dirty="0"/>
              <a:t> </a:t>
            </a:r>
            <a:r>
              <a:rPr lang="ru-RU" dirty="0" smtClean="0"/>
              <a:t>в постоянном поиске</a:t>
            </a:r>
            <a:r>
              <a:rPr lang="ru-RU" dirty="0"/>
              <a:t> </a:t>
            </a:r>
            <a:r>
              <a:rPr lang="ru-RU" dirty="0" smtClean="0"/>
              <a:t>методологий, превосходящих</a:t>
            </a:r>
            <a:r>
              <a:rPr lang="ru-RU" dirty="0"/>
              <a:t> </a:t>
            </a:r>
            <a:r>
              <a:rPr lang="ru-RU" dirty="0" smtClean="0"/>
              <a:t>по гибкости каскадную</a:t>
            </a:r>
            <a:r>
              <a:rPr lang="ru-RU" dirty="0"/>
              <a:t> </a:t>
            </a:r>
            <a:r>
              <a:rPr lang="ru-RU" dirty="0" smtClean="0"/>
              <a:t>модель. Во многих методологиях</a:t>
            </a:r>
            <a:r>
              <a:rPr lang="ru-RU" dirty="0"/>
              <a:t> </a:t>
            </a:r>
            <a:r>
              <a:rPr lang="ru-RU" dirty="0" smtClean="0"/>
              <a:t>используется</a:t>
            </a:r>
            <a:r>
              <a:rPr lang="ru-RU" dirty="0"/>
              <a:t> </a:t>
            </a:r>
            <a:r>
              <a:rPr lang="ru-RU" dirty="0" smtClean="0"/>
              <a:t>более</a:t>
            </a:r>
            <a:r>
              <a:rPr lang="ru-RU" dirty="0"/>
              <a:t> </a:t>
            </a:r>
            <a:r>
              <a:rPr lang="ru-RU" dirty="0" smtClean="0"/>
              <a:t>гибкий</a:t>
            </a:r>
            <a:r>
              <a:rPr lang="ru-RU" dirty="0"/>
              <a:t> </a:t>
            </a:r>
            <a:r>
              <a:rPr lang="ru-RU" dirty="0" smtClean="0"/>
              <a:t>подход, когда</a:t>
            </a:r>
            <a:r>
              <a:rPr lang="ru-RU" dirty="0"/>
              <a:t> </a:t>
            </a:r>
            <a:r>
              <a:rPr lang="ru-RU" dirty="0" smtClean="0"/>
              <a:t>некоторые</a:t>
            </a:r>
            <a:r>
              <a:rPr lang="ru-RU" dirty="0"/>
              <a:t> </a:t>
            </a:r>
            <a:r>
              <a:rPr lang="ru-RU" dirty="0" smtClean="0"/>
              <a:t>этапы</a:t>
            </a:r>
            <a:r>
              <a:rPr lang="ru-RU" dirty="0"/>
              <a:t> </a:t>
            </a:r>
            <a:r>
              <a:rPr lang="ru-RU" dirty="0" smtClean="0"/>
              <a:t>выполняются</a:t>
            </a:r>
            <a:r>
              <a:rPr lang="ru-RU" dirty="0"/>
              <a:t> </a:t>
            </a:r>
            <a:r>
              <a:rPr lang="ru-RU" dirty="0" smtClean="0"/>
              <a:t>параллельно, например</a:t>
            </a:r>
            <a:r>
              <a:rPr lang="ru-RU" dirty="0"/>
              <a:t> </a:t>
            </a:r>
            <a:r>
              <a:rPr lang="ru-RU" dirty="0" smtClean="0"/>
              <a:t>версии</a:t>
            </a:r>
            <a:r>
              <a:rPr lang="ru-RU" dirty="0"/>
              <a:t> </a:t>
            </a:r>
            <a:r>
              <a:rPr lang="ru-RU" dirty="0" smtClean="0"/>
              <a:t>веб-сайта</a:t>
            </a:r>
            <a:r>
              <a:rPr lang="ru-RU" dirty="0"/>
              <a:t> </a:t>
            </a:r>
            <a:r>
              <a:rPr lang="ru-RU" dirty="0" smtClean="0"/>
              <a:t>публикуются по ускоренному итеративному</a:t>
            </a:r>
            <a:r>
              <a:rPr lang="ru-RU" dirty="0"/>
              <a:t> </a:t>
            </a:r>
            <a:r>
              <a:rPr lang="ru-RU" dirty="0" smtClean="0"/>
              <a:t>графику</a:t>
            </a:r>
            <a:r>
              <a:rPr lang="ru-RU" dirty="0"/>
              <a:t> </a:t>
            </a:r>
            <a:r>
              <a:rPr lang="ru-RU" dirty="0" smtClean="0"/>
              <a:t>с использованием </a:t>
            </a:r>
            <a:r>
              <a:rPr lang="ru-RU" b="1" i="1" dirty="0" smtClean="0"/>
              <a:t>гибких</a:t>
            </a:r>
            <a:r>
              <a:rPr lang="ru-RU" b="1" i="1" dirty="0"/>
              <a:t> </a:t>
            </a:r>
            <a:r>
              <a:rPr lang="en-US" b="1" dirty="0" smtClean="0"/>
              <a:t>(</a:t>
            </a:r>
            <a:r>
              <a:rPr lang="en-US" b="1" i="1" dirty="0" smtClean="0"/>
              <a:t>agile</a:t>
            </a:r>
            <a:r>
              <a:rPr lang="en-US" b="1" dirty="0"/>
              <a:t>)</a:t>
            </a:r>
            <a:r>
              <a:rPr lang="en-US" dirty="0"/>
              <a:t> </a:t>
            </a:r>
            <a:r>
              <a:rPr lang="ru-RU" dirty="0"/>
              <a:t>или </a:t>
            </a:r>
            <a:r>
              <a:rPr lang="ru-RU" b="1" i="1" dirty="0" smtClean="0"/>
              <a:t>быстрых </a:t>
            </a:r>
            <a:r>
              <a:rPr lang="en-US" b="1" dirty="0" smtClean="0"/>
              <a:t>(</a:t>
            </a:r>
            <a:r>
              <a:rPr lang="en-US" b="1" i="1" dirty="0" smtClean="0"/>
              <a:t>rapid</a:t>
            </a:r>
            <a:r>
              <a:rPr lang="en-US" dirty="0"/>
              <a:t>) </a:t>
            </a:r>
            <a:r>
              <a:rPr lang="ru-RU" dirty="0" smtClean="0"/>
              <a:t>методологий. Гибкие</a:t>
            </a:r>
            <a:r>
              <a:rPr lang="ru-RU" dirty="0"/>
              <a:t> </a:t>
            </a:r>
            <a:r>
              <a:rPr lang="ru-RU" dirty="0" smtClean="0"/>
              <a:t>методологии</a:t>
            </a:r>
            <a:r>
              <a:rPr lang="ru-RU" dirty="0"/>
              <a:t> </a:t>
            </a:r>
            <a:r>
              <a:rPr lang="ru-RU" dirty="0" smtClean="0"/>
              <a:t>обычно</a:t>
            </a:r>
            <a:r>
              <a:rPr lang="ru-RU" dirty="0"/>
              <a:t> </a:t>
            </a:r>
            <a:r>
              <a:rPr lang="ru-RU" dirty="0" smtClean="0"/>
              <a:t>сильнее</a:t>
            </a:r>
            <a:r>
              <a:rPr lang="ru-RU" dirty="0"/>
              <a:t> </a:t>
            </a:r>
            <a:r>
              <a:rPr lang="ru-RU" dirty="0" smtClean="0"/>
              <a:t>ориентированы</a:t>
            </a:r>
            <a:r>
              <a:rPr lang="ru-RU" dirty="0"/>
              <a:t> </a:t>
            </a:r>
            <a:r>
              <a:rPr lang="ru-RU" dirty="0" smtClean="0"/>
              <a:t>на оперативную совместную</a:t>
            </a:r>
            <a:r>
              <a:rPr lang="ru-RU" dirty="0"/>
              <a:t> </a:t>
            </a:r>
            <a:r>
              <a:rPr lang="ru-RU" dirty="0" smtClean="0"/>
              <a:t>работу</a:t>
            </a:r>
            <a:r>
              <a:rPr lang="ru-RU" dirty="0"/>
              <a:t> </a:t>
            </a:r>
            <a:r>
              <a:rPr lang="ru-RU" dirty="0" smtClean="0"/>
              <a:t>и в меньшей</a:t>
            </a:r>
            <a:r>
              <a:rPr lang="ru-RU" dirty="0"/>
              <a:t> </a:t>
            </a:r>
            <a:r>
              <a:rPr lang="ru-RU" dirty="0" smtClean="0"/>
              <a:t>степени</a:t>
            </a:r>
            <a:r>
              <a:rPr lang="ru-RU" dirty="0"/>
              <a:t> </a:t>
            </a:r>
            <a:r>
              <a:rPr lang="ru-RU" dirty="0" smtClean="0"/>
              <a:t>требуют</a:t>
            </a:r>
            <a:r>
              <a:rPr lang="ru-RU" dirty="0"/>
              <a:t> </a:t>
            </a:r>
            <a:r>
              <a:rPr lang="ru-RU" dirty="0" smtClean="0"/>
              <a:t>подробного</a:t>
            </a:r>
            <a:r>
              <a:rPr lang="ru-RU" dirty="0"/>
              <a:t> </a:t>
            </a:r>
            <a:r>
              <a:rPr lang="ru-RU" dirty="0" smtClean="0"/>
              <a:t>документирования</a:t>
            </a:r>
            <a:r>
              <a:rPr lang="ru-RU" dirty="0"/>
              <a:t> </a:t>
            </a:r>
            <a:r>
              <a:rPr lang="ru-RU" dirty="0" smtClean="0"/>
              <a:t>и формальных утверждений</a:t>
            </a:r>
            <a:r>
              <a:rPr lang="ru-RU"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466678"/>
            <a:ext cx="63627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571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404664"/>
            <a:ext cx="8784976" cy="6463308"/>
          </a:xfrm>
          <a:prstGeom prst="rect">
            <a:avLst/>
          </a:prstGeom>
        </p:spPr>
        <p:txBody>
          <a:bodyPr wrap="square">
            <a:spAutoFit/>
          </a:bodyPr>
          <a:lstStyle/>
          <a:p>
            <a:r>
              <a:rPr lang="ru-RU" dirty="0" smtClean="0"/>
              <a:t>Знание</a:t>
            </a:r>
            <a:r>
              <a:rPr lang="ru-RU" dirty="0"/>
              <a:t> </a:t>
            </a:r>
            <a:r>
              <a:rPr lang="ru-RU" dirty="0" smtClean="0"/>
              <a:t>методологии, выбранной</a:t>
            </a:r>
            <a:r>
              <a:rPr lang="ru-RU" dirty="0"/>
              <a:t> </a:t>
            </a:r>
            <a:r>
              <a:rPr lang="ru-RU" dirty="0" smtClean="0"/>
              <a:t>для проекта, помогает понять ряд</a:t>
            </a:r>
            <a:r>
              <a:rPr lang="ru-RU" dirty="0"/>
              <a:t> </a:t>
            </a:r>
            <a:r>
              <a:rPr lang="ru-RU" dirty="0" smtClean="0"/>
              <a:t>вещей</a:t>
            </a:r>
            <a:r>
              <a:rPr lang="ru-RU" dirty="0"/>
              <a:t>:</a:t>
            </a:r>
          </a:p>
          <a:p>
            <a:pPr marL="285750" indent="-285750">
              <a:buFont typeface="Arial" pitchFamily="34" charset="0"/>
              <a:buChar char="•"/>
            </a:pPr>
            <a:r>
              <a:rPr lang="ru-RU" b="1" dirty="0" smtClean="0"/>
              <a:t> Какие вопросы</a:t>
            </a:r>
            <a:r>
              <a:rPr lang="ru-RU" b="1" dirty="0"/>
              <a:t> </a:t>
            </a:r>
            <a:r>
              <a:rPr lang="ru-RU" b="1" dirty="0" smtClean="0"/>
              <a:t>и когда следует</a:t>
            </a:r>
            <a:r>
              <a:rPr lang="ru-RU" b="1" dirty="0"/>
              <a:t> </a:t>
            </a:r>
            <a:r>
              <a:rPr lang="ru-RU" b="1" dirty="0" smtClean="0"/>
              <a:t>задавать. </a:t>
            </a:r>
            <a:r>
              <a:rPr lang="ru-RU" dirty="0" smtClean="0"/>
              <a:t>Например, при работе по</a:t>
            </a:r>
            <a:r>
              <a:rPr lang="ru-RU" dirty="0"/>
              <a:t> </a:t>
            </a:r>
            <a:r>
              <a:rPr lang="ru-RU" dirty="0" smtClean="0"/>
              <a:t>«чистой» каскадной</a:t>
            </a:r>
            <a:r>
              <a:rPr lang="ru-RU" dirty="0"/>
              <a:t> </a:t>
            </a:r>
            <a:r>
              <a:rPr lang="ru-RU" dirty="0" smtClean="0"/>
              <a:t>методологии</a:t>
            </a:r>
            <a:r>
              <a:rPr lang="ru-RU" dirty="0"/>
              <a:t> </a:t>
            </a:r>
            <a:r>
              <a:rPr lang="ru-RU" dirty="0" smtClean="0"/>
              <a:t>вам придется приложить</a:t>
            </a:r>
            <a:r>
              <a:rPr lang="ru-RU" dirty="0"/>
              <a:t> </a:t>
            </a:r>
            <a:r>
              <a:rPr lang="ru-RU" dirty="0" smtClean="0"/>
              <a:t>дополнительные</a:t>
            </a:r>
            <a:r>
              <a:rPr lang="ru-RU" dirty="0"/>
              <a:t> </a:t>
            </a:r>
            <a:r>
              <a:rPr lang="ru-RU" dirty="0" smtClean="0"/>
              <a:t>усилия</a:t>
            </a:r>
            <a:r>
              <a:rPr lang="ru-RU" dirty="0"/>
              <a:t> </a:t>
            </a:r>
            <a:r>
              <a:rPr lang="ru-RU" dirty="0" smtClean="0"/>
              <a:t>к тому, чтобы</a:t>
            </a:r>
            <a:r>
              <a:rPr lang="ru-RU" dirty="0"/>
              <a:t> </a:t>
            </a:r>
            <a:r>
              <a:rPr lang="ru-RU" dirty="0" smtClean="0"/>
              <a:t>в требованиях,  созданных</a:t>
            </a:r>
            <a:r>
              <a:rPr lang="ru-RU" dirty="0"/>
              <a:t> </a:t>
            </a:r>
            <a:r>
              <a:rPr lang="ru-RU" dirty="0" smtClean="0"/>
              <a:t>в фазе формулирования</a:t>
            </a:r>
            <a:r>
              <a:rPr lang="ru-RU" dirty="0"/>
              <a:t> </a:t>
            </a:r>
            <a:r>
              <a:rPr lang="ru-RU" dirty="0" smtClean="0"/>
              <a:t>требований, содержалась</a:t>
            </a:r>
            <a:r>
              <a:rPr lang="ru-RU" dirty="0"/>
              <a:t> </a:t>
            </a:r>
            <a:r>
              <a:rPr lang="ru-RU" dirty="0" smtClean="0"/>
              <a:t>вся информация, необходимая</a:t>
            </a:r>
            <a:r>
              <a:rPr lang="ru-RU" dirty="0"/>
              <a:t> </a:t>
            </a:r>
            <a:r>
              <a:rPr lang="ru-RU" dirty="0" smtClean="0"/>
              <a:t>для фазы проектирования.</a:t>
            </a:r>
            <a:endParaRPr lang="ru-RU" dirty="0"/>
          </a:p>
          <a:p>
            <a:pPr marL="285750" indent="-285750">
              <a:buFont typeface="Arial" pitchFamily="34" charset="0"/>
              <a:buChar char="•"/>
            </a:pPr>
            <a:r>
              <a:rPr lang="ru-RU" b="1" dirty="0" smtClean="0"/>
              <a:t>Как следует организовать</a:t>
            </a:r>
            <a:r>
              <a:rPr lang="ru-RU" b="1" dirty="0"/>
              <a:t> </a:t>
            </a:r>
            <a:r>
              <a:rPr lang="ru-RU" b="1" dirty="0" smtClean="0"/>
              <a:t>совместную</a:t>
            </a:r>
            <a:r>
              <a:rPr lang="ru-RU" b="1" dirty="0"/>
              <a:t> </a:t>
            </a:r>
            <a:r>
              <a:rPr lang="ru-RU" b="1" dirty="0" smtClean="0"/>
              <a:t>работу</a:t>
            </a:r>
            <a:r>
              <a:rPr lang="ru-RU" b="1" dirty="0"/>
              <a:t> </a:t>
            </a:r>
            <a:r>
              <a:rPr lang="ru-RU" b="1" dirty="0" smtClean="0"/>
              <a:t>членов</a:t>
            </a:r>
            <a:r>
              <a:rPr lang="ru-RU" b="1" dirty="0"/>
              <a:t> </a:t>
            </a:r>
            <a:r>
              <a:rPr lang="ru-RU" b="1" dirty="0" smtClean="0"/>
              <a:t>проектной</a:t>
            </a:r>
            <a:r>
              <a:rPr lang="ru-RU" b="1" dirty="0"/>
              <a:t> </a:t>
            </a:r>
            <a:r>
              <a:rPr lang="ru-RU" b="1" dirty="0" smtClean="0"/>
              <a:t>команды</a:t>
            </a:r>
            <a:r>
              <a:rPr lang="ru-RU" b="1" dirty="0"/>
              <a:t> </a:t>
            </a:r>
            <a:r>
              <a:rPr lang="ru-RU" b="1" dirty="0" smtClean="0"/>
              <a:t>и насколько</a:t>
            </a:r>
            <a:r>
              <a:rPr lang="ru-RU" b="1" dirty="0"/>
              <a:t> </a:t>
            </a:r>
            <a:r>
              <a:rPr lang="ru-RU" b="1" dirty="0" smtClean="0"/>
              <a:t>тесным</a:t>
            </a:r>
            <a:r>
              <a:rPr lang="ru-RU" b="1" dirty="0"/>
              <a:t> </a:t>
            </a:r>
            <a:r>
              <a:rPr lang="ru-RU" b="1" dirty="0" smtClean="0"/>
              <a:t>должно</a:t>
            </a:r>
            <a:r>
              <a:rPr lang="ru-RU" b="1" dirty="0"/>
              <a:t> </a:t>
            </a:r>
            <a:r>
              <a:rPr lang="ru-RU" b="1" dirty="0" smtClean="0"/>
              <a:t>быть </a:t>
            </a:r>
            <a:r>
              <a:rPr lang="ru-RU" b="1" dirty="0"/>
              <a:t>их </a:t>
            </a:r>
            <a:r>
              <a:rPr lang="ru-RU" b="1" dirty="0" smtClean="0"/>
              <a:t>взаимодействие</a:t>
            </a:r>
            <a:r>
              <a:rPr lang="ru-RU" dirty="0" smtClean="0"/>
              <a:t>. Например, гибкая</a:t>
            </a:r>
            <a:r>
              <a:rPr lang="ru-RU" dirty="0"/>
              <a:t> </a:t>
            </a:r>
            <a:r>
              <a:rPr lang="ru-RU" dirty="0" smtClean="0"/>
              <a:t>методология</a:t>
            </a:r>
            <a:r>
              <a:rPr lang="ru-RU" dirty="0"/>
              <a:t> </a:t>
            </a:r>
            <a:r>
              <a:rPr lang="ru-RU" dirty="0" smtClean="0"/>
              <a:t>требует</a:t>
            </a:r>
            <a:r>
              <a:rPr lang="ru-RU" dirty="0"/>
              <a:t> </a:t>
            </a:r>
            <a:r>
              <a:rPr lang="ru-RU" dirty="0" smtClean="0"/>
              <a:t>очень тесного сотрудничества, а </a:t>
            </a:r>
            <a:r>
              <a:rPr lang="ru-RU" dirty="0"/>
              <a:t>в </a:t>
            </a:r>
            <a:r>
              <a:rPr lang="ru-RU" dirty="0" smtClean="0"/>
              <a:t>каскадных методологиях</a:t>
            </a:r>
            <a:r>
              <a:rPr lang="ru-RU" dirty="0"/>
              <a:t> </a:t>
            </a:r>
            <a:r>
              <a:rPr lang="ru-RU" dirty="0" smtClean="0"/>
              <a:t>участники</a:t>
            </a:r>
            <a:r>
              <a:rPr lang="ru-RU" dirty="0"/>
              <a:t> </a:t>
            </a:r>
            <a:r>
              <a:rPr lang="ru-RU" dirty="0" smtClean="0"/>
              <a:t>в основном</a:t>
            </a:r>
            <a:r>
              <a:rPr lang="ru-RU" dirty="0"/>
              <a:t> </a:t>
            </a:r>
            <a:r>
              <a:rPr lang="ru-RU" dirty="0" smtClean="0"/>
              <a:t>работают</a:t>
            </a:r>
            <a:r>
              <a:rPr lang="ru-RU" dirty="0"/>
              <a:t> </a:t>
            </a:r>
            <a:r>
              <a:rPr lang="ru-RU" dirty="0" smtClean="0"/>
              <a:t>сами</a:t>
            </a:r>
            <a:r>
              <a:rPr lang="ru-RU" dirty="0"/>
              <a:t> </a:t>
            </a:r>
            <a:r>
              <a:rPr lang="ru-RU" dirty="0" smtClean="0"/>
              <a:t>по себе и вступают в контакт друг </a:t>
            </a:r>
            <a:r>
              <a:rPr lang="ru-RU" dirty="0"/>
              <a:t>с </a:t>
            </a:r>
            <a:r>
              <a:rPr lang="ru-RU" dirty="0" smtClean="0"/>
              <a:t>другом один или несколько</a:t>
            </a:r>
            <a:r>
              <a:rPr lang="ru-RU" dirty="0"/>
              <a:t> </a:t>
            </a:r>
            <a:r>
              <a:rPr lang="ru-RU" dirty="0" smtClean="0"/>
              <a:t>раз</a:t>
            </a:r>
            <a:r>
              <a:rPr lang="ru-RU" dirty="0"/>
              <a:t> </a:t>
            </a:r>
            <a:r>
              <a:rPr lang="ru-RU" dirty="0" smtClean="0"/>
              <a:t>в </a:t>
            </a:r>
            <a:r>
              <a:rPr lang="ru-RU" dirty="0"/>
              <a:t>неделю.</a:t>
            </a:r>
          </a:p>
          <a:p>
            <a:pPr marL="285750" indent="-285750">
              <a:buFont typeface="Arial" pitchFamily="34" charset="0"/>
              <a:buChar char="•"/>
            </a:pPr>
            <a:r>
              <a:rPr lang="ru-RU" b="1" dirty="0" smtClean="0"/>
              <a:t>Насколько подробной</a:t>
            </a:r>
            <a:r>
              <a:rPr lang="ru-RU" b="1" dirty="0"/>
              <a:t> </a:t>
            </a:r>
            <a:r>
              <a:rPr lang="ru-RU" b="1" dirty="0" smtClean="0"/>
              <a:t>и формальной должна</a:t>
            </a:r>
            <a:r>
              <a:rPr lang="ru-RU" b="1" dirty="0"/>
              <a:t> </a:t>
            </a:r>
            <a:r>
              <a:rPr lang="ru-RU" b="1" dirty="0" smtClean="0"/>
              <a:t>быть документация. </a:t>
            </a:r>
            <a:r>
              <a:rPr lang="ru-RU" dirty="0" smtClean="0"/>
              <a:t>Документы, предоставляемые</a:t>
            </a:r>
            <a:r>
              <a:rPr lang="ru-RU" dirty="0"/>
              <a:t> </a:t>
            </a:r>
            <a:r>
              <a:rPr lang="ru-RU" dirty="0" smtClean="0"/>
              <a:t>на утверждение, должны</a:t>
            </a:r>
            <a:r>
              <a:rPr lang="ru-RU" dirty="0"/>
              <a:t> </a:t>
            </a:r>
            <a:r>
              <a:rPr lang="ru-RU" dirty="0" smtClean="0"/>
              <a:t>быть формальными </a:t>
            </a:r>
            <a:r>
              <a:rPr lang="ru-RU" dirty="0"/>
              <a:t>– </a:t>
            </a:r>
            <a:r>
              <a:rPr lang="ru-RU" dirty="0" smtClean="0"/>
              <a:t>почти как юридические договоры. Каскадные</a:t>
            </a:r>
            <a:r>
              <a:rPr lang="ru-RU" dirty="0"/>
              <a:t> </a:t>
            </a:r>
            <a:r>
              <a:rPr lang="ru-RU" dirty="0" smtClean="0"/>
              <a:t>методологии, в которых переход</a:t>
            </a:r>
            <a:r>
              <a:rPr lang="ru-RU" dirty="0"/>
              <a:t> </a:t>
            </a:r>
            <a:r>
              <a:rPr lang="ru-RU" dirty="0" smtClean="0"/>
              <a:t>к следующей фазе</a:t>
            </a:r>
            <a:r>
              <a:rPr lang="ru-RU" dirty="0"/>
              <a:t> </a:t>
            </a:r>
            <a:r>
              <a:rPr lang="ru-RU" dirty="0" smtClean="0"/>
              <a:t>возможен</a:t>
            </a:r>
            <a:r>
              <a:rPr lang="ru-RU" dirty="0"/>
              <a:t> </a:t>
            </a:r>
            <a:r>
              <a:rPr lang="ru-RU" dirty="0" smtClean="0"/>
              <a:t>только</a:t>
            </a:r>
            <a:r>
              <a:rPr lang="ru-RU" dirty="0"/>
              <a:t> </a:t>
            </a:r>
            <a:r>
              <a:rPr lang="ru-RU" dirty="0" smtClean="0"/>
              <a:t>после</a:t>
            </a:r>
            <a:r>
              <a:rPr lang="ru-RU" dirty="0"/>
              <a:t> </a:t>
            </a:r>
            <a:r>
              <a:rPr lang="ru-RU" dirty="0" smtClean="0"/>
              <a:t>утверждения</a:t>
            </a:r>
            <a:r>
              <a:rPr lang="ru-RU" dirty="0"/>
              <a:t> </a:t>
            </a:r>
            <a:r>
              <a:rPr lang="ru-RU" dirty="0" smtClean="0"/>
              <a:t>результатов</a:t>
            </a:r>
            <a:r>
              <a:rPr lang="ru-RU" dirty="0"/>
              <a:t> </a:t>
            </a:r>
            <a:r>
              <a:rPr lang="ru-RU" dirty="0" smtClean="0"/>
              <a:t>предыдущей, обычно</a:t>
            </a:r>
            <a:r>
              <a:rPr lang="ru-RU" dirty="0"/>
              <a:t> </a:t>
            </a:r>
            <a:r>
              <a:rPr lang="ru-RU" dirty="0" smtClean="0"/>
              <a:t>требуют</a:t>
            </a:r>
            <a:r>
              <a:rPr lang="ru-RU" dirty="0"/>
              <a:t> </a:t>
            </a:r>
            <a:r>
              <a:rPr lang="ru-RU" dirty="0" smtClean="0"/>
              <a:t>более</a:t>
            </a:r>
            <a:r>
              <a:rPr lang="ru-RU" dirty="0"/>
              <a:t> </a:t>
            </a:r>
            <a:r>
              <a:rPr lang="ru-RU" dirty="0" smtClean="0"/>
              <a:t>формальной</a:t>
            </a:r>
            <a:r>
              <a:rPr lang="ru-RU" dirty="0"/>
              <a:t> </a:t>
            </a:r>
            <a:r>
              <a:rPr lang="ru-RU" dirty="0" smtClean="0"/>
              <a:t>документации. Однако</a:t>
            </a:r>
            <a:r>
              <a:rPr lang="ru-RU" dirty="0"/>
              <a:t> </a:t>
            </a:r>
            <a:r>
              <a:rPr lang="ru-RU" dirty="0" smtClean="0"/>
              <a:t>формальные</a:t>
            </a:r>
            <a:r>
              <a:rPr lang="ru-RU" dirty="0"/>
              <a:t> </a:t>
            </a:r>
            <a:r>
              <a:rPr lang="ru-RU" dirty="0" smtClean="0"/>
              <a:t>документы</a:t>
            </a:r>
            <a:r>
              <a:rPr lang="ru-RU" dirty="0"/>
              <a:t> </a:t>
            </a:r>
            <a:r>
              <a:rPr lang="ru-RU" dirty="0" smtClean="0"/>
              <a:t>могут</a:t>
            </a:r>
            <a:r>
              <a:rPr lang="ru-RU" dirty="0"/>
              <a:t> </a:t>
            </a:r>
            <a:r>
              <a:rPr lang="ru-RU" dirty="0" smtClean="0"/>
              <a:t>потребоваться</a:t>
            </a:r>
            <a:r>
              <a:rPr lang="ru-RU" dirty="0"/>
              <a:t> </a:t>
            </a:r>
            <a:r>
              <a:rPr lang="ru-RU" dirty="0" smtClean="0"/>
              <a:t>и </a:t>
            </a:r>
            <a:r>
              <a:rPr lang="ru-RU" dirty="0"/>
              <a:t>в </a:t>
            </a:r>
            <a:r>
              <a:rPr lang="ru-RU" dirty="0" smtClean="0"/>
              <a:t>гибких методологиях, например</a:t>
            </a:r>
            <a:r>
              <a:rPr lang="ru-RU" dirty="0"/>
              <a:t> </a:t>
            </a:r>
            <a:r>
              <a:rPr lang="ru-RU" dirty="0" smtClean="0"/>
              <a:t>для фиксирования информации</a:t>
            </a:r>
            <a:r>
              <a:rPr lang="ru-RU" dirty="0"/>
              <a:t> </a:t>
            </a:r>
            <a:r>
              <a:rPr lang="ru-RU" dirty="0" smtClean="0"/>
              <a:t>в главных</a:t>
            </a:r>
            <a:r>
              <a:rPr lang="ru-RU" dirty="0"/>
              <a:t> </a:t>
            </a:r>
            <a:r>
              <a:rPr lang="ru-RU" dirty="0" smtClean="0"/>
              <a:t>точках</a:t>
            </a:r>
            <a:r>
              <a:rPr lang="ru-RU" dirty="0"/>
              <a:t> </a:t>
            </a:r>
            <a:r>
              <a:rPr lang="ru-RU" dirty="0" smtClean="0"/>
              <a:t>принятия</a:t>
            </a:r>
            <a:r>
              <a:rPr lang="ru-RU" dirty="0"/>
              <a:t> </a:t>
            </a:r>
            <a:r>
              <a:rPr lang="ru-RU" dirty="0" smtClean="0"/>
              <a:t>решений</a:t>
            </a:r>
            <a:r>
              <a:rPr lang="ru-RU" dirty="0"/>
              <a:t> </a:t>
            </a:r>
            <a:r>
              <a:rPr lang="ru-RU" dirty="0" smtClean="0"/>
              <a:t>.</a:t>
            </a:r>
          </a:p>
          <a:p>
            <a:pPr marL="285750" indent="-285750">
              <a:buFont typeface="Arial" pitchFamily="34" charset="0"/>
              <a:buChar char="•"/>
            </a:pPr>
            <a:r>
              <a:rPr lang="ru-RU" b="1" dirty="0" smtClean="0"/>
              <a:t>Важнейшие контрольные</a:t>
            </a:r>
            <a:r>
              <a:rPr lang="ru-RU" b="1" dirty="0"/>
              <a:t> </a:t>
            </a:r>
            <a:r>
              <a:rPr lang="ru-RU" b="1" dirty="0" smtClean="0"/>
              <a:t>точки, включающие</a:t>
            </a:r>
            <a:r>
              <a:rPr lang="ru-RU" b="1" dirty="0"/>
              <a:t> </a:t>
            </a:r>
            <a:r>
              <a:rPr lang="ru-RU" b="1" dirty="0" smtClean="0"/>
              <a:t>в себя утверждение</a:t>
            </a:r>
            <a:r>
              <a:rPr lang="ru-RU" b="1" dirty="0"/>
              <a:t> </a:t>
            </a:r>
            <a:r>
              <a:rPr lang="ru-RU" b="1" dirty="0" smtClean="0"/>
              <a:t>результатов представителями</a:t>
            </a:r>
            <a:r>
              <a:rPr lang="ru-RU" b="1" dirty="0"/>
              <a:t> </a:t>
            </a:r>
            <a:r>
              <a:rPr lang="ru-RU" b="1" dirty="0" smtClean="0"/>
              <a:t>бизнеса  и развертывание для разных групп пользователей. </a:t>
            </a:r>
            <a:r>
              <a:rPr lang="ru-RU" dirty="0" smtClean="0"/>
              <a:t>Методология</a:t>
            </a:r>
            <a:r>
              <a:rPr lang="ru-RU" dirty="0"/>
              <a:t> </a:t>
            </a:r>
            <a:r>
              <a:rPr lang="ru-RU" dirty="0" smtClean="0"/>
              <a:t>предопределяет, что именно участники</a:t>
            </a:r>
            <a:r>
              <a:rPr lang="ru-RU" dirty="0"/>
              <a:t> </a:t>
            </a:r>
            <a:r>
              <a:rPr lang="ru-RU" dirty="0" smtClean="0"/>
              <a:t>должны</a:t>
            </a:r>
            <a:r>
              <a:rPr lang="ru-RU" dirty="0"/>
              <a:t> </a:t>
            </a:r>
            <a:r>
              <a:rPr lang="ru-RU" dirty="0" smtClean="0"/>
              <a:t>совершать</a:t>
            </a:r>
            <a:r>
              <a:rPr lang="ru-RU" dirty="0"/>
              <a:t> </a:t>
            </a:r>
            <a:r>
              <a:rPr lang="ru-RU" dirty="0" smtClean="0"/>
              <a:t>в определенных точках</a:t>
            </a:r>
            <a:r>
              <a:rPr lang="ru-RU" dirty="0"/>
              <a:t> </a:t>
            </a:r>
            <a:r>
              <a:rPr lang="ru-RU" dirty="0" smtClean="0"/>
              <a:t>проекта: владельцы</a:t>
            </a:r>
            <a:r>
              <a:rPr lang="ru-RU" dirty="0"/>
              <a:t> </a:t>
            </a:r>
            <a:r>
              <a:rPr lang="ru-RU" dirty="0" smtClean="0"/>
              <a:t>проекта</a:t>
            </a:r>
            <a:r>
              <a:rPr lang="ru-RU" dirty="0"/>
              <a:t> </a:t>
            </a:r>
            <a:r>
              <a:rPr lang="ru-RU" dirty="0" smtClean="0"/>
              <a:t>утверждают</a:t>
            </a:r>
            <a:r>
              <a:rPr lang="ru-RU" dirty="0"/>
              <a:t> </a:t>
            </a:r>
            <a:r>
              <a:rPr lang="ru-RU" dirty="0" smtClean="0"/>
              <a:t>результаты</a:t>
            </a:r>
            <a:r>
              <a:rPr lang="ru-RU" dirty="0"/>
              <a:t> </a:t>
            </a:r>
            <a:r>
              <a:rPr lang="ru-RU" dirty="0" smtClean="0"/>
              <a:t>в контрольных точках, потенциальные</a:t>
            </a:r>
            <a:r>
              <a:rPr lang="ru-RU" dirty="0"/>
              <a:t> </a:t>
            </a:r>
            <a:r>
              <a:rPr lang="ru-RU" dirty="0" smtClean="0"/>
              <a:t>пользователи</a:t>
            </a:r>
            <a:r>
              <a:rPr lang="ru-RU" dirty="0"/>
              <a:t> </a:t>
            </a:r>
            <a:r>
              <a:rPr lang="ru-RU" dirty="0" smtClean="0"/>
              <a:t>предоставляют</a:t>
            </a:r>
            <a:r>
              <a:rPr lang="ru-RU" dirty="0"/>
              <a:t> </a:t>
            </a:r>
            <a:r>
              <a:rPr lang="ru-RU" dirty="0" smtClean="0"/>
              <a:t>обратную</a:t>
            </a:r>
            <a:r>
              <a:rPr lang="ru-RU" dirty="0"/>
              <a:t> </a:t>
            </a:r>
            <a:r>
              <a:rPr lang="ru-RU" dirty="0" smtClean="0"/>
              <a:t>связь </a:t>
            </a:r>
            <a:r>
              <a:rPr lang="ru-RU" dirty="0"/>
              <a:t>при </a:t>
            </a:r>
            <a:r>
              <a:rPr lang="ru-RU" dirty="0" smtClean="0"/>
              <a:t>бета- тестировании</a:t>
            </a:r>
            <a:r>
              <a:rPr lang="ru-RU" dirty="0"/>
              <a:t> </a:t>
            </a:r>
            <a:r>
              <a:rPr lang="ru-RU" dirty="0" smtClean="0"/>
              <a:t>и </a:t>
            </a:r>
            <a:r>
              <a:rPr lang="ru-RU" dirty="0"/>
              <a:t>т. п.</a:t>
            </a:r>
          </a:p>
        </p:txBody>
      </p:sp>
      <p:sp>
        <p:nvSpPr>
          <p:cNvPr id="3" name="Прямоугольник 2"/>
          <p:cNvSpPr/>
          <p:nvPr/>
        </p:nvSpPr>
        <p:spPr>
          <a:xfrm>
            <a:off x="251520" y="44624"/>
            <a:ext cx="5400600" cy="369332"/>
          </a:xfrm>
          <a:prstGeom prst="rect">
            <a:avLst/>
          </a:prstGeom>
        </p:spPr>
        <p:txBody>
          <a:bodyPr wrap="square">
            <a:spAutoFit/>
          </a:bodyPr>
          <a:lstStyle/>
          <a:p>
            <a:r>
              <a:rPr lang="ru-RU" b="1" dirty="0">
                <a:solidFill>
                  <a:srgbClr val="FF0000"/>
                </a:solidFill>
              </a:rPr>
              <a:t>Как выбор методологии влияет </a:t>
            </a:r>
            <a:r>
              <a:rPr lang="ru-RU" b="1" dirty="0" smtClean="0">
                <a:solidFill>
                  <a:srgbClr val="FF0000"/>
                </a:solidFill>
              </a:rPr>
              <a:t>на работу</a:t>
            </a:r>
            <a:endParaRPr lang="ru-RU" b="1" dirty="0">
              <a:solidFill>
                <a:srgbClr val="FF0000"/>
              </a:solidFill>
            </a:endParaRPr>
          </a:p>
        </p:txBody>
      </p:sp>
    </p:spTree>
    <p:extLst>
      <p:ext uri="{BB962C8B-B14F-4D97-AF65-F5344CB8AC3E}">
        <p14:creationId xmlns:p14="http://schemas.microsoft.com/office/powerpoint/2010/main" val="21793708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116632"/>
            <a:ext cx="8856984" cy="400110"/>
          </a:xfrm>
          <a:prstGeom prst="rect">
            <a:avLst/>
          </a:prstGeom>
        </p:spPr>
        <p:txBody>
          <a:bodyPr wrap="square">
            <a:spAutoFit/>
          </a:bodyPr>
          <a:lstStyle/>
          <a:p>
            <a:pPr fontAlgn="base"/>
            <a:r>
              <a:rPr lang="ru-RU" sz="2000" b="1" dirty="0">
                <a:solidFill>
                  <a:srgbClr val="FF0000"/>
                </a:solidFill>
                <a:effectLst>
                  <a:outerShdw blurRad="38100" dist="38100" dir="2700000" algn="tl">
                    <a:srgbClr val="000000">
                      <a:alpha val="43137"/>
                    </a:srgbClr>
                  </a:outerShdw>
                </a:effectLst>
              </a:rPr>
              <a:t>Структура среды информационной </a:t>
            </a:r>
            <a:r>
              <a:rPr lang="ru-RU" sz="2000" b="1" dirty="0" smtClean="0">
                <a:solidFill>
                  <a:srgbClr val="FF0000"/>
                </a:solidFill>
                <a:effectLst>
                  <a:outerShdw blurRad="38100" dist="38100" dir="2700000" algn="tl">
                    <a:srgbClr val="000000">
                      <a:alpha val="43137"/>
                    </a:srgbClr>
                  </a:outerShdw>
                </a:effectLst>
              </a:rPr>
              <a:t>системы</a:t>
            </a:r>
            <a:endParaRPr lang="ru-RU" sz="2000" b="1" dirty="0">
              <a:solidFill>
                <a:srgbClr val="FF0000"/>
              </a:solidFill>
              <a:effectLst>
                <a:outerShdw blurRad="38100" dist="38100" dir="2700000" algn="tl">
                  <a:srgbClr val="000000">
                    <a:alpha val="43137"/>
                  </a:srgbClr>
                </a:outerShdw>
              </a:effectLst>
            </a:endParaRPr>
          </a:p>
        </p:txBody>
      </p:sp>
      <p:sp>
        <p:nvSpPr>
          <p:cNvPr id="4" name="Прямоугольник 3"/>
          <p:cNvSpPr/>
          <p:nvPr/>
        </p:nvSpPr>
        <p:spPr>
          <a:xfrm>
            <a:off x="119946" y="548680"/>
            <a:ext cx="8712968" cy="5909310"/>
          </a:xfrm>
          <a:prstGeom prst="rect">
            <a:avLst/>
          </a:prstGeom>
        </p:spPr>
        <p:txBody>
          <a:bodyPr wrap="square">
            <a:spAutoFit/>
          </a:bodyPr>
          <a:lstStyle/>
          <a:p>
            <a:pPr indent="355600" algn="just"/>
            <a:r>
              <a:rPr lang="ru-RU" dirty="0"/>
              <a:t>Обобщенная структура любой ИС представляется состоящей из двух взаимодействующих частей:</a:t>
            </a:r>
          </a:p>
          <a:p>
            <a:pPr indent="355600" algn="just"/>
            <a:endParaRPr lang="en-US" dirty="0" smtClean="0"/>
          </a:p>
          <a:p>
            <a:pPr marL="285750" indent="-285750" algn="just">
              <a:buFont typeface="Arial" panose="020B0604020202020204" pitchFamily="34" charset="0"/>
              <a:buChar char="•"/>
            </a:pPr>
            <a:r>
              <a:rPr lang="ru-RU" dirty="0" smtClean="0"/>
              <a:t>функциональной </a:t>
            </a:r>
            <a:r>
              <a:rPr lang="ru-RU" dirty="0" smtClean="0"/>
              <a:t>части, включающей прикладные программы, которые реализуют функции прикладной области;</a:t>
            </a:r>
          </a:p>
          <a:p>
            <a:pPr marL="285750" indent="-285750" algn="just">
              <a:buFont typeface="Arial" panose="020B0604020202020204" pitchFamily="34" charset="0"/>
              <a:buChar char="•"/>
            </a:pPr>
            <a:r>
              <a:rPr lang="ru-RU" dirty="0" smtClean="0"/>
              <a:t>среды или системной части, обеспечивающей исполнение прикладных программ.</a:t>
            </a:r>
          </a:p>
          <a:p>
            <a:pPr indent="355600" algn="just"/>
            <a:r>
              <a:rPr lang="ru-RU" dirty="0" smtClean="0"/>
              <a:t>С этим разделением тесно связаны две группы вопросов стандартизации:</a:t>
            </a:r>
          </a:p>
          <a:p>
            <a:pPr marL="800100" lvl="1" indent="-342900" algn="just">
              <a:buFont typeface="+mj-lt"/>
              <a:buAutoNum type="arabicPeriod"/>
            </a:pPr>
            <a:r>
              <a:rPr lang="ru-RU" dirty="0" smtClean="0"/>
              <a:t>стандарты интерфейсов взаимодействия прикладных программ со средой ИС (</a:t>
            </a:r>
            <a:r>
              <a:rPr lang="ru-RU" dirty="0" err="1" smtClean="0"/>
              <a:t>Application</a:t>
            </a:r>
            <a:r>
              <a:rPr lang="ru-RU" dirty="0" smtClean="0"/>
              <a:t> </a:t>
            </a:r>
            <a:r>
              <a:rPr lang="ru-RU" dirty="0" err="1" smtClean="0"/>
              <a:t>Program</a:t>
            </a:r>
            <a:r>
              <a:rPr lang="ru-RU" dirty="0" smtClean="0"/>
              <a:t> </a:t>
            </a:r>
            <a:r>
              <a:rPr lang="ru-RU" dirty="0" err="1" smtClean="0"/>
              <a:t>Interface</a:t>
            </a:r>
            <a:r>
              <a:rPr lang="ru-RU" dirty="0" smtClean="0"/>
              <a:t> - API);</a:t>
            </a:r>
          </a:p>
          <a:p>
            <a:pPr marL="800100" lvl="1" indent="-342900" algn="just">
              <a:buFont typeface="+mj-lt"/>
              <a:buAutoNum type="arabicPeriod"/>
            </a:pPr>
            <a:r>
              <a:rPr lang="ru-RU" dirty="0" smtClean="0"/>
              <a:t>стандарты интерфейсов взаимодействия самой ИС с внешней для нее средой (</a:t>
            </a:r>
            <a:r>
              <a:rPr lang="ru-RU" dirty="0" err="1" smtClean="0"/>
              <a:t>External</a:t>
            </a:r>
            <a:r>
              <a:rPr lang="ru-RU" dirty="0" smtClean="0"/>
              <a:t> </a:t>
            </a:r>
            <a:r>
              <a:rPr lang="ru-RU" dirty="0" err="1" smtClean="0"/>
              <a:t>Environment</a:t>
            </a:r>
            <a:r>
              <a:rPr lang="ru-RU" dirty="0" smtClean="0"/>
              <a:t> </a:t>
            </a:r>
            <a:r>
              <a:rPr lang="ru-RU" dirty="0" err="1" smtClean="0"/>
              <a:t>Interface</a:t>
            </a:r>
            <a:r>
              <a:rPr lang="ru-RU" dirty="0" smtClean="0"/>
              <a:t> - EEI).</a:t>
            </a:r>
          </a:p>
          <a:p>
            <a:pPr indent="355600" algn="just"/>
            <a:endParaRPr lang="en-US" smtClean="0"/>
          </a:p>
          <a:p>
            <a:pPr indent="355600" algn="just"/>
            <a:r>
              <a:rPr lang="ru-RU" smtClean="0"/>
              <a:t>Эти </a:t>
            </a:r>
            <a:r>
              <a:rPr lang="ru-RU" dirty="0" smtClean="0"/>
              <a:t>две группы интерфейсов определяют спецификации внешнего описания среды ИС - архитектуру с точки зрения конечного пользователя, проектировщика ИС, прикладного программиста, разрабатывающего функциональные части ИС.</a:t>
            </a:r>
          </a:p>
          <a:p>
            <a:pPr indent="355600" algn="just"/>
            <a:endParaRPr lang="en-US" dirty="0" smtClean="0"/>
          </a:p>
          <a:p>
            <a:pPr indent="355600" algn="just"/>
            <a:r>
              <a:rPr lang="ru-RU" dirty="0" smtClean="0"/>
              <a:t>Спецификации </a:t>
            </a:r>
            <a:r>
              <a:rPr lang="ru-RU" dirty="0" smtClean="0"/>
              <a:t>внешних интерфейсов среды ИС и, как будет видно далее, спецификации интерфейсов взаимодействия между компонентами самой среды, - это точные описания всех необходимых функций, служб и форматов определенного интерфейса. Совокупность таких описаний составляет модель открытых систем (</a:t>
            </a:r>
            <a:r>
              <a:rPr lang="ru-RU" dirty="0" err="1" smtClean="0"/>
              <a:t>Reference</a:t>
            </a:r>
            <a:r>
              <a:rPr lang="ru-RU" dirty="0" smtClean="0"/>
              <a:t> </a:t>
            </a:r>
            <a:r>
              <a:rPr lang="ru-RU" dirty="0" err="1" smtClean="0"/>
              <a:t>model</a:t>
            </a:r>
            <a:r>
              <a:rPr lang="ru-RU" dirty="0" smtClean="0"/>
              <a:t>).</a:t>
            </a:r>
            <a:endParaRPr lang="ru-RU" dirty="0"/>
          </a:p>
        </p:txBody>
      </p:sp>
    </p:spTree>
    <p:extLst>
      <p:ext uri="{BB962C8B-B14F-4D97-AF65-F5344CB8AC3E}">
        <p14:creationId xmlns:p14="http://schemas.microsoft.com/office/powerpoint/2010/main" val="362399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424936" cy="3139321"/>
          </a:xfrm>
          <a:prstGeom prst="rect">
            <a:avLst/>
          </a:prstGeom>
        </p:spPr>
        <p:txBody>
          <a:bodyPr wrap="square">
            <a:spAutoFit/>
          </a:bodyPr>
          <a:lstStyle/>
          <a:p>
            <a:pPr indent="355600" algn="just"/>
            <a:r>
              <a:rPr lang="ru-RU" dirty="0"/>
              <a:t>Согласно Государственного стандарта ГОСТ 34.601-90 [107] проектирование АС  осуществляется в несколько этапов</a:t>
            </a:r>
            <a:r>
              <a:rPr lang="ru-RU" dirty="0" smtClean="0"/>
              <a:t>:</a:t>
            </a:r>
          </a:p>
          <a:p>
            <a:endParaRPr lang="ru-RU" dirty="0" smtClean="0"/>
          </a:p>
          <a:p>
            <a:pPr marL="342900" indent="-342900">
              <a:buFont typeface="+mj-lt"/>
              <a:buAutoNum type="arabicPeriod"/>
            </a:pPr>
            <a:r>
              <a:rPr lang="ru-RU" dirty="0" smtClean="0"/>
              <a:t>Формирование </a:t>
            </a:r>
            <a:r>
              <a:rPr lang="ru-RU" dirty="0"/>
              <a:t>требований к АС; </a:t>
            </a:r>
            <a:endParaRPr lang="ru-RU" dirty="0" smtClean="0"/>
          </a:p>
          <a:p>
            <a:pPr marL="342900" indent="-342900">
              <a:buFont typeface="+mj-lt"/>
              <a:buAutoNum type="arabicPeriod"/>
            </a:pPr>
            <a:r>
              <a:rPr lang="ru-RU" dirty="0" smtClean="0"/>
              <a:t>Разработка </a:t>
            </a:r>
            <a:r>
              <a:rPr lang="ru-RU" dirty="0"/>
              <a:t>концепции; </a:t>
            </a:r>
            <a:endParaRPr lang="ru-RU" dirty="0" smtClean="0"/>
          </a:p>
          <a:p>
            <a:pPr marL="342900" indent="-342900">
              <a:buFont typeface="+mj-lt"/>
              <a:buAutoNum type="arabicPeriod"/>
            </a:pPr>
            <a:r>
              <a:rPr lang="ru-RU" dirty="0" smtClean="0"/>
              <a:t>Разработка </a:t>
            </a:r>
            <a:r>
              <a:rPr lang="ru-RU" dirty="0"/>
              <a:t>ТЗ на создание АС; </a:t>
            </a:r>
            <a:endParaRPr lang="ru-RU" dirty="0" smtClean="0"/>
          </a:p>
          <a:p>
            <a:pPr marL="342900" indent="-342900">
              <a:buFont typeface="+mj-lt"/>
              <a:buAutoNum type="arabicPeriod"/>
            </a:pPr>
            <a:r>
              <a:rPr lang="ru-RU" dirty="0" smtClean="0"/>
              <a:t>Разработка </a:t>
            </a:r>
            <a:r>
              <a:rPr lang="ru-RU" dirty="0"/>
              <a:t>эскизного проекта; </a:t>
            </a:r>
            <a:endParaRPr lang="ru-RU" dirty="0" smtClean="0"/>
          </a:p>
          <a:p>
            <a:pPr marL="342900" indent="-342900">
              <a:buFont typeface="+mj-lt"/>
              <a:buAutoNum type="arabicPeriod"/>
            </a:pPr>
            <a:r>
              <a:rPr lang="ru-RU" dirty="0" smtClean="0"/>
              <a:t>Разработка </a:t>
            </a:r>
            <a:r>
              <a:rPr lang="ru-RU" dirty="0"/>
              <a:t>технического </a:t>
            </a:r>
            <a:r>
              <a:rPr lang="ru-RU" dirty="0" smtClean="0"/>
              <a:t>проекта; </a:t>
            </a:r>
          </a:p>
          <a:p>
            <a:pPr marL="342900" indent="-342900">
              <a:buFont typeface="+mj-lt"/>
              <a:buAutoNum type="arabicPeriod"/>
            </a:pPr>
            <a:r>
              <a:rPr lang="ru-RU" dirty="0" smtClean="0"/>
              <a:t>Создание </a:t>
            </a:r>
            <a:r>
              <a:rPr lang="ru-RU" dirty="0"/>
              <a:t>рабочей документации; </a:t>
            </a:r>
            <a:endParaRPr lang="ru-RU" dirty="0" smtClean="0"/>
          </a:p>
          <a:p>
            <a:pPr marL="342900" indent="-342900">
              <a:buFont typeface="+mj-lt"/>
              <a:buAutoNum type="arabicPeriod"/>
            </a:pPr>
            <a:r>
              <a:rPr lang="ru-RU" dirty="0" smtClean="0"/>
              <a:t>Ввод </a:t>
            </a:r>
            <a:r>
              <a:rPr lang="ru-RU" dirty="0"/>
              <a:t>в </a:t>
            </a:r>
            <a:r>
              <a:rPr lang="ru-RU" dirty="0" smtClean="0"/>
              <a:t>эксплуатацию;</a:t>
            </a:r>
          </a:p>
          <a:p>
            <a:pPr marL="342900" indent="-342900">
              <a:buFont typeface="+mj-lt"/>
              <a:buAutoNum type="arabicPeriod"/>
            </a:pPr>
            <a:r>
              <a:rPr lang="ru-RU" dirty="0" smtClean="0"/>
              <a:t>Сопровождение </a:t>
            </a:r>
            <a:r>
              <a:rPr lang="ru-RU" dirty="0"/>
              <a:t>АС. </a:t>
            </a:r>
          </a:p>
        </p:txBody>
      </p:sp>
      <p:sp>
        <p:nvSpPr>
          <p:cNvPr id="3" name="Прямоугольник 2"/>
          <p:cNvSpPr/>
          <p:nvPr/>
        </p:nvSpPr>
        <p:spPr>
          <a:xfrm>
            <a:off x="179512" y="3356992"/>
            <a:ext cx="8856984" cy="3139321"/>
          </a:xfrm>
          <a:prstGeom prst="rect">
            <a:avLst/>
          </a:prstGeom>
        </p:spPr>
        <p:txBody>
          <a:bodyPr wrap="square">
            <a:spAutoFit/>
          </a:bodyPr>
          <a:lstStyle/>
          <a:p>
            <a:pPr indent="355600" algn="just"/>
            <a:r>
              <a:rPr lang="ru-RU" dirty="0" smtClean="0"/>
              <a:t>В представленной последовательности проектной процедуре «Разработка ТЗ» предшествуют два крупных этапа, предусматривающих интенсивное взаимодействие представителей различных областей человеческой деятельности,  вовлеченных в разработку. </a:t>
            </a:r>
            <a:endParaRPr lang="ru-RU" dirty="0" smtClean="0"/>
          </a:p>
          <a:p>
            <a:pPr indent="355600" algn="just"/>
            <a:endParaRPr lang="ru-RU" dirty="0" smtClean="0"/>
          </a:p>
          <a:p>
            <a:pPr indent="355600" algn="just"/>
            <a:r>
              <a:rPr lang="ru-RU" dirty="0" smtClean="0"/>
              <a:t>На </a:t>
            </a:r>
            <a:r>
              <a:rPr lang="ru-RU" dirty="0" smtClean="0"/>
              <a:t>всем протяжении такого взаимодействия осуществляется такие действия, как анализ реализуемости АС, системный анализ,  связанные с  активным извлечением,  анализом и управлением требованиями. Далее из полученного множества выбираются принципиальные проектные решения, формируется  целостное   концептуальное представление и документальное описание изделия (этап концептуального проектирования).</a:t>
            </a:r>
            <a:endParaRPr lang="ru-RU" dirty="0"/>
          </a:p>
        </p:txBody>
      </p:sp>
    </p:spTree>
    <p:extLst>
      <p:ext uri="{BB962C8B-B14F-4D97-AF65-F5344CB8AC3E}">
        <p14:creationId xmlns:p14="http://schemas.microsoft.com/office/powerpoint/2010/main" val="303255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0712" y="116632"/>
            <a:ext cx="8784976" cy="5909310"/>
          </a:xfrm>
          <a:prstGeom prst="rect">
            <a:avLst/>
          </a:prstGeom>
        </p:spPr>
        <p:txBody>
          <a:bodyPr wrap="square">
            <a:spAutoFit/>
          </a:bodyPr>
          <a:lstStyle/>
          <a:p>
            <a:r>
              <a:rPr lang="ru-RU" b="1" dirty="0">
                <a:solidFill>
                  <a:srgbClr val="FF0000"/>
                </a:solidFill>
              </a:rPr>
              <a:t>Техническое </a:t>
            </a:r>
            <a:r>
              <a:rPr lang="ru-RU" b="1" dirty="0" smtClean="0">
                <a:solidFill>
                  <a:srgbClr val="FF0000"/>
                </a:solidFill>
              </a:rPr>
              <a:t>задание</a:t>
            </a:r>
          </a:p>
          <a:p>
            <a:endParaRPr lang="ru-RU" b="1" dirty="0"/>
          </a:p>
          <a:p>
            <a:pPr indent="355600" algn="just"/>
            <a:r>
              <a:rPr lang="ru-RU" dirty="0" smtClean="0"/>
              <a:t>Техническое задание</a:t>
            </a:r>
            <a:r>
              <a:rPr lang="ru-RU" dirty="0"/>
              <a:t> </a:t>
            </a:r>
            <a:r>
              <a:rPr lang="ru-RU" dirty="0" smtClean="0"/>
              <a:t>представляет</a:t>
            </a:r>
            <a:r>
              <a:rPr lang="ru-RU" dirty="0"/>
              <a:t> </a:t>
            </a:r>
            <a:r>
              <a:rPr lang="ru-RU" dirty="0" smtClean="0"/>
              <a:t>собой высокоуровневое</a:t>
            </a:r>
            <a:r>
              <a:rPr lang="ru-RU" dirty="0"/>
              <a:t> </a:t>
            </a:r>
            <a:r>
              <a:rPr lang="ru-RU" dirty="0" smtClean="0"/>
              <a:t>определение</a:t>
            </a:r>
            <a:r>
              <a:rPr lang="ru-RU" dirty="0"/>
              <a:t> </a:t>
            </a:r>
            <a:r>
              <a:rPr lang="ru-RU" dirty="0" smtClean="0"/>
              <a:t>целей</a:t>
            </a:r>
            <a:r>
              <a:rPr lang="ru-RU" dirty="0"/>
              <a:t> </a:t>
            </a:r>
            <a:r>
              <a:rPr lang="ru-RU" dirty="0" smtClean="0"/>
              <a:t>проекта, которое</a:t>
            </a:r>
            <a:r>
              <a:rPr lang="ru-RU" dirty="0"/>
              <a:t> </a:t>
            </a:r>
            <a:r>
              <a:rPr lang="ru-RU" dirty="0" smtClean="0"/>
              <a:t>формулируется</a:t>
            </a:r>
            <a:r>
              <a:rPr lang="ru-RU" dirty="0"/>
              <a:t> </a:t>
            </a:r>
            <a:r>
              <a:rPr lang="ru-RU" dirty="0" smtClean="0"/>
              <a:t>в виде документа</a:t>
            </a:r>
            <a:r>
              <a:rPr lang="ru-RU" dirty="0"/>
              <a:t> </a:t>
            </a:r>
            <a:r>
              <a:rPr lang="ru-RU" dirty="0" smtClean="0"/>
              <a:t>объемом</a:t>
            </a:r>
            <a:r>
              <a:rPr lang="ru-RU" dirty="0"/>
              <a:t> </a:t>
            </a:r>
            <a:r>
              <a:rPr lang="ru-RU" dirty="0" smtClean="0"/>
              <a:t>две-три страницы (не считая титульного</a:t>
            </a:r>
            <a:r>
              <a:rPr lang="ru-RU" dirty="0"/>
              <a:t> </a:t>
            </a:r>
            <a:r>
              <a:rPr lang="ru-RU" dirty="0" smtClean="0"/>
              <a:t>листа). Техническое</a:t>
            </a:r>
            <a:r>
              <a:rPr lang="ru-RU" dirty="0"/>
              <a:t> </a:t>
            </a:r>
            <a:r>
              <a:rPr lang="ru-RU" dirty="0" smtClean="0"/>
              <a:t>задание</a:t>
            </a:r>
            <a:r>
              <a:rPr lang="ru-RU" dirty="0"/>
              <a:t> </a:t>
            </a:r>
            <a:r>
              <a:rPr lang="ru-RU" dirty="0" smtClean="0"/>
              <a:t>обычно</a:t>
            </a:r>
            <a:r>
              <a:rPr lang="ru-RU" dirty="0"/>
              <a:t> </a:t>
            </a:r>
            <a:r>
              <a:rPr lang="ru-RU" dirty="0" smtClean="0"/>
              <a:t>пишется</a:t>
            </a:r>
            <a:r>
              <a:rPr lang="ru-RU" dirty="0"/>
              <a:t> </a:t>
            </a:r>
            <a:r>
              <a:rPr lang="ru-RU" dirty="0" smtClean="0"/>
              <a:t>до перехода к этапу детального</a:t>
            </a:r>
            <a:r>
              <a:rPr lang="ru-RU" dirty="0"/>
              <a:t> </a:t>
            </a:r>
            <a:r>
              <a:rPr lang="ru-RU" dirty="0" smtClean="0"/>
              <a:t>определения</a:t>
            </a:r>
            <a:r>
              <a:rPr lang="ru-RU" dirty="0"/>
              <a:t> </a:t>
            </a:r>
            <a:r>
              <a:rPr lang="ru-RU" dirty="0" smtClean="0"/>
              <a:t>требований, хотя</a:t>
            </a:r>
            <a:r>
              <a:rPr lang="ru-RU" dirty="0"/>
              <a:t> </a:t>
            </a:r>
            <a:r>
              <a:rPr lang="ru-RU" dirty="0" smtClean="0"/>
              <a:t>в зависимости от потребностей заказчика</a:t>
            </a:r>
            <a:r>
              <a:rPr lang="ru-RU" dirty="0"/>
              <a:t> </a:t>
            </a:r>
            <a:r>
              <a:rPr lang="ru-RU" dirty="0" smtClean="0"/>
              <a:t>и вашего проекта</a:t>
            </a:r>
            <a:r>
              <a:rPr lang="ru-RU" dirty="0"/>
              <a:t> </a:t>
            </a:r>
            <a:r>
              <a:rPr lang="ru-RU" dirty="0" smtClean="0"/>
              <a:t>иногда</a:t>
            </a:r>
            <a:r>
              <a:rPr lang="ru-RU" dirty="0"/>
              <a:t> </a:t>
            </a:r>
            <a:r>
              <a:rPr lang="ru-RU" dirty="0" smtClean="0"/>
              <a:t>имеет</a:t>
            </a:r>
            <a:r>
              <a:rPr lang="ru-RU" dirty="0"/>
              <a:t> </a:t>
            </a:r>
            <a:r>
              <a:rPr lang="ru-RU" dirty="0" smtClean="0"/>
              <a:t>смысл создать комбинированный</a:t>
            </a:r>
            <a:r>
              <a:rPr lang="ru-RU" dirty="0"/>
              <a:t> </a:t>
            </a:r>
            <a:r>
              <a:rPr lang="ru-RU" dirty="0" smtClean="0"/>
              <a:t>документ, оптимальным</a:t>
            </a:r>
            <a:r>
              <a:rPr lang="ru-RU" dirty="0"/>
              <a:t> </a:t>
            </a:r>
            <a:r>
              <a:rPr lang="ru-RU" dirty="0" smtClean="0"/>
              <a:t>образом</a:t>
            </a:r>
            <a:r>
              <a:rPr lang="ru-RU" dirty="0"/>
              <a:t> </a:t>
            </a:r>
            <a:r>
              <a:rPr lang="ru-RU" dirty="0" smtClean="0"/>
              <a:t>отвечающий</a:t>
            </a:r>
            <a:r>
              <a:rPr lang="ru-RU" dirty="0"/>
              <a:t> </a:t>
            </a:r>
            <a:r>
              <a:rPr lang="ru-RU" dirty="0" smtClean="0"/>
              <a:t>вашим</a:t>
            </a:r>
            <a:r>
              <a:rPr lang="ru-RU" dirty="0"/>
              <a:t> </a:t>
            </a:r>
            <a:r>
              <a:rPr lang="ru-RU" dirty="0" smtClean="0"/>
              <a:t>задачам. </a:t>
            </a:r>
          </a:p>
          <a:p>
            <a:pPr indent="355600" algn="just"/>
            <a:endParaRPr lang="ru-RU" dirty="0"/>
          </a:p>
          <a:p>
            <a:pPr indent="355600" algn="just"/>
            <a:r>
              <a:rPr lang="ru-RU" dirty="0" smtClean="0"/>
              <a:t>В общем случае</a:t>
            </a:r>
            <a:r>
              <a:rPr lang="ru-RU" dirty="0"/>
              <a:t> </a:t>
            </a:r>
            <a:r>
              <a:rPr lang="ru-RU" dirty="0" smtClean="0"/>
              <a:t>техническое  задание</a:t>
            </a:r>
            <a:r>
              <a:rPr lang="ru-RU" dirty="0"/>
              <a:t> </a:t>
            </a:r>
            <a:r>
              <a:rPr lang="ru-RU" dirty="0" smtClean="0"/>
              <a:t>должно</a:t>
            </a:r>
            <a:r>
              <a:rPr lang="ru-RU" dirty="0"/>
              <a:t> </a:t>
            </a:r>
            <a:r>
              <a:rPr lang="ru-RU" dirty="0" smtClean="0"/>
              <a:t>использоваться</a:t>
            </a:r>
            <a:r>
              <a:rPr lang="ru-RU" dirty="0"/>
              <a:t> </a:t>
            </a:r>
            <a:r>
              <a:rPr lang="ru-RU" dirty="0" smtClean="0"/>
              <a:t>для достижения консенсуса</a:t>
            </a:r>
            <a:r>
              <a:rPr lang="ru-RU" dirty="0"/>
              <a:t> </a:t>
            </a:r>
            <a:r>
              <a:rPr lang="ru-RU" dirty="0" smtClean="0"/>
              <a:t>между</a:t>
            </a:r>
            <a:r>
              <a:rPr lang="ru-RU" dirty="0"/>
              <a:t> </a:t>
            </a:r>
            <a:r>
              <a:rPr lang="ru-RU" dirty="0" smtClean="0"/>
              <a:t>вашей</a:t>
            </a:r>
            <a:r>
              <a:rPr lang="ru-RU" dirty="0"/>
              <a:t> </a:t>
            </a:r>
            <a:r>
              <a:rPr lang="ru-RU" dirty="0" smtClean="0"/>
              <a:t>командой</a:t>
            </a:r>
            <a:r>
              <a:rPr lang="ru-RU" dirty="0"/>
              <a:t> </a:t>
            </a:r>
            <a:r>
              <a:rPr lang="ru-RU" dirty="0" smtClean="0"/>
              <a:t>и заинтересованными лицами</a:t>
            </a:r>
            <a:r>
              <a:rPr lang="ru-RU" dirty="0"/>
              <a:t> </a:t>
            </a:r>
            <a:r>
              <a:rPr lang="ru-RU" dirty="0" smtClean="0"/>
              <a:t>со стороны заказчика. </a:t>
            </a:r>
            <a:endParaRPr lang="ru-RU" dirty="0" smtClean="0"/>
          </a:p>
          <a:p>
            <a:pPr indent="355600" algn="just"/>
            <a:r>
              <a:rPr lang="ru-RU" dirty="0" smtClean="0"/>
              <a:t>Техническое </a:t>
            </a:r>
            <a:r>
              <a:rPr lang="ru-RU" dirty="0" smtClean="0"/>
              <a:t>задание</a:t>
            </a:r>
            <a:r>
              <a:rPr lang="ru-RU" dirty="0"/>
              <a:t> </a:t>
            </a:r>
            <a:r>
              <a:rPr lang="ru-RU" dirty="0" smtClean="0"/>
              <a:t>определяет, что подается на </a:t>
            </a:r>
            <a:r>
              <a:rPr lang="ru-RU" b="1" dirty="0"/>
              <a:t>вход </a:t>
            </a:r>
            <a:r>
              <a:rPr lang="ru-RU" b="1" dirty="0" smtClean="0"/>
              <a:t>проекта и </a:t>
            </a:r>
            <a:r>
              <a:rPr lang="ru-RU" b="1" dirty="0"/>
              <a:t>что </a:t>
            </a:r>
            <a:r>
              <a:rPr lang="ru-RU" b="1" dirty="0" smtClean="0"/>
              <a:t>получается на выходе</a:t>
            </a:r>
            <a:r>
              <a:rPr lang="ru-RU" dirty="0" smtClean="0"/>
              <a:t>, а также действующие</a:t>
            </a:r>
            <a:r>
              <a:rPr lang="ru-RU" dirty="0"/>
              <a:t> </a:t>
            </a:r>
            <a:r>
              <a:rPr lang="ru-RU" dirty="0" smtClean="0"/>
              <a:t>условия</a:t>
            </a:r>
            <a:r>
              <a:rPr lang="ru-RU" dirty="0"/>
              <a:t> </a:t>
            </a:r>
            <a:r>
              <a:rPr lang="ru-RU" dirty="0" smtClean="0"/>
              <a:t>и ограничения. </a:t>
            </a:r>
            <a:endParaRPr lang="ru-RU" dirty="0" smtClean="0"/>
          </a:p>
          <a:p>
            <a:pPr indent="355600" algn="just"/>
            <a:endParaRPr lang="ru-RU" dirty="0"/>
          </a:p>
          <a:p>
            <a:pPr indent="355600" algn="just"/>
            <a:r>
              <a:rPr lang="ru-RU" dirty="0" smtClean="0"/>
              <a:t>На </a:t>
            </a:r>
            <a:r>
              <a:rPr lang="ru-RU" dirty="0"/>
              <a:t>этой </a:t>
            </a:r>
            <a:r>
              <a:rPr lang="ru-RU" dirty="0" smtClean="0"/>
              <a:t>стадии заказчик</a:t>
            </a:r>
            <a:r>
              <a:rPr lang="ru-RU" dirty="0"/>
              <a:t> </a:t>
            </a:r>
            <a:r>
              <a:rPr lang="ru-RU" dirty="0" smtClean="0"/>
              <a:t>нередко</a:t>
            </a:r>
            <a:r>
              <a:rPr lang="ru-RU" dirty="0"/>
              <a:t> </a:t>
            </a:r>
            <a:r>
              <a:rPr lang="ru-RU" dirty="0" smtClean="0"/>
              <a:t>просит</a:t>
            </a:r>
            <a:r>
              <a:rPr lang="ru-RU" dirty="0"/>
              <a:t> </a:t>
            </a:r>
            <a:r>
              <a:rPr lang="ru-RU" dirty="0" smtClean="0"/>
              <a:t>предоставить</a:t>
            </a:r>
            <a:r>
              <a:rPr lang="ru-RU" dirty="0"/>
              <a:t> </a:t>
            </a:r>
            <a:r>
              <a:rPr lang="ru-RU" dirty="0" smtClean="0"/>
              <a:t>«приблизительную</a:t>
            </a:r>
            <a:r>
              <a:rPr lang="ru-RU" dirty="0"/>
              <a:t> </a:t>
            </a:r>
            <a:r>
              <a:rPr lang="ru-RU" dirty="0" smtClean="0"/>
              <a:t>оценку</a:t>
            </a:r>
            <a:r>
              <a:rPr lang="ru-RU" dirty="0"/>
              <a:t> </a:t>
            </a:r>
            <a:r>
              <a:rPr lang="ru-RU" dirty="0" smtClean="0"/>
              <a:t> </a:t>
            </a:r>
            <a:r>
              <a:rPr lang="ru-RU" dirty="0"/>
              <a:t>той </a:t>
            </a:r>
            <a:r>
              <a:rPr lang="ru-RU" dirty="0" smtClean="0"/>
              <a:t>работы, которую</a:t>
            </a:r>
            <a:r>
              <a:rPr lang="ru-RU" dirty="0"/>
              <a:t> </a:t>
            </a:r>
            <a:r>
              <a:rPr lang="ru-RU" dirty="0" smtClean="0"/>
              <a:t>вам предстоит выполнить. Давать</a:t>
            </a:r>
            <a:r>
              <a:rPr lang="ru-RU" dirty="0"/>
              <a:t> </a:t>
            </a:r>
            <a:r>
              <a:rPr lang="ru-RU" dirty="0" smtClean="0"/>
              <a:t>какие-</a:t>
            </a:r>
            <a:r>
              <a:rPr lang="ru-RU" dirty="0"/>
              <a:t> </a:t>
            </a:r>
            <a:r>
              <a:rPr lang="ru-RU" dirty="0" smtClean="0"/>
              <a:t>либо</a:t>
            </a:r>
            <a:r>
              <a:rPr lang="ru-RU" dirty="0"/>
              <a:t> </a:t>
            </a:r>
            <a:r>
              <a:rPr lang="ru-RU" dirty="0" smtClean="0"/>
              <a:t>определенные</a:t>
            </a:r>
            <a:r>
              <a:rPr lang="ru-RU" dirty="0"/>
              <a:t> </a:t>
            </a:r>
            <a:r>
              <a:rPr lang="ru-RU" dirty="0" smtClean="0"/>
              <a:t>ответы</a:t>
            </a:r>
            <a:r>
              <a:rPr lang="ru-RU" dirty="0"/>
              <a:t> </a:t>
            </a:r>
            <a:r>
              <a:rPr lang="ru-RU" dirty="0" smtClean="0"/>
              <a:t>несколько</a:t>
            </a:r>
            <a:r>
              <a:rPr lang="ru-RU" dirty="0"/>
              <a:t> </a:t>
            </a:r>
            <a:r>
              <a:rPr lang="ru-RU" dirty="0" smtClean="0"/>
              <a:t>рискованно. Постарайтесь</a:t>
            </a:r>
            <a:r>
              <a:rPr lang="ru-RU" dirty="0"/>
              <a:t> </a:t>
            </a:r>
            <a:r>
              <a:rPr lang="ru-RU" dirty="0" smtClean="0"/>
              <a:t>избежать</a:t>
            </a:r>
            <a:r>
              <a:rPr lang="ru-RU" dirty="0"/>
              <a:t> </a:t>
            </a:r>
            <a:r>
              <a:rPr lang="ru-RU" dirty="0" smtClean="0"/>
              <a:t>любой</a:t>
            </a:r>
            <a:r>
              <a:rPr lang="ru-RU" dirty="0"/>
              <a:t> </a:t>
            </a:r>
            <a:r>
              <a:rPr lang="ru-RU" dirty="0" smtClean="0"/>
              <a:t>конкретики</a:t>
            </a:r>
            <a:r>
              <a:rPr lang="ru-RU" dirty="0"/>
              <a:t> </a:t>
            </a:r>
            <a:r>
              <a:rPr lang="ru-RU" dirty="0" smtClean="0"/>
              <a:t>или обязательств до выяснения подробностей. Пока</a:t>
            </a:r>
            <a:r>
              <a:rPr lang="ru-RU" dirty="0"/>
              <a:t> </a:t>
            </a:r>
            <a:r>
              <a:rPr lang="ru-RU" dirty="0" smtClean="0"/>
              <a:t>не написано коммерческое</a:t>
            </a:r>
            <a:r>
              <a:rPr lang="ru-RU" dirty="0"/>
              <a:t> </a:t>
            </a:r>
            <a:r>
              <a:rPr lang="ru-RU" dirty="0" smtClean="0"/>
              <a:t>предложение</a:t>
            </a:r>
            <a:r>
              <a:rPr lang="ru-RU" dirty="0"/>
              <a:t> </a:t>
            </a:r>
            <a:r>
              <a:rPr lang="ru-RU" dirty="0" smtClean="0"/>
              <a:t>и/или документ с требованиями, определить</a:t>
            </a:r>
            <a:r>
              <a:rPr lang="ru-RU" dirty="0"/>
              <a:t> </a:t>
            </a:r>
            <a:r>
              <a:rPr lang="ru-RU" dirty="0" smtClean="0"/>
              <a:t>точную</a:t>
            </a:r>
            <a:r>
              <a:rPr lang="ru-RU" dirty="0"/>
              <a:t> </a:t>
            </a:r>
            <a:r>
              <a:rPr lang="ru-RU" dirty="0" smtClean="0"/>
              <a:t>стоимость</a:t>
            </a:r>
            <a:r>
              <a:rPr lang="ru-RU" dirty="0"/>
              <a:t> </a:t>
            </a:r>
            <a:r>
              <a:rPr lang="ru-RU" dirty="0" smtClean="0"/>
              <a:t>проекта</a:t>
            </a:r>
            <a:r>
              <a:rPr lang="ru-RU" dirty="0"/>
              <a:t> </a:t>
            </a:r>
            <a:r>
              <a:rPr lang="ru-RU" dirty="0" smtClean="0"/>
              <a:t>попросту</a:t>
            </a:r>
            <a:r>
              <a:rPr lang="ru-RU" dirty="0"/>
              <a:t> </a:t>
            </a:r>
            <a:r>
              <a:rPr lang="ru-RU" dirty="0" smtClean="0"/>
              <a:t>невозможно</a:t>
            </a:r>
            <a:r>
              <a:rPr lang="ru-RU" dirty="0"/>
              <a:t>.</a:t>
            </a:r>
          </a:p>
        </p:txBody>
      </p:sp>
    </p:spTree>
    <p:extLst>
      <p:ext uri="{BB962C8B-B14F-4D97-AF65-F5344CB8AC3E}">
        <p14:creationId xmlns:p14="http://schemas.microsoft.com/office/powerpoint/2010/main" val="225475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 Box 9"/>
          <p:cNvSpPr txBox="1">
            <a:spLocks noChangeArrowheads="1"/>
          </p:cNvSpPr>
          <p:nvPr/>
        </p:nvSpPr>
        <p:spPr bwMode="auto">
          <a:xfrm>
            <a:off x="8636000" y="-34925"/>
            <a:ext cx="539750" cy="539750"/>
          </a:xfrm>
          <a:prstGeom prst="rect">
            <a:avLst/>
          </a:prstGeom>
          <a:noFill/>
          <a:ln w="3175">
            <a:solidFill>
              <a:srgbClr val="808080"/>
            </a:solidFill>
            <a:miter lim="800000"/>
            <a:headEnd/>
            <a:tailEnd/>
          </a:ln>
          <a:effectLst/>
        </p:spPr>
        <p:txBody>
          <a:bodyPr lIns="18000" tIns="0" rIns="18000" bIns="0"/>
          <a:lstStyle/>
          <a:p>
            <a:pPr algn="ctr">
              <a:spcBef>
                <a:spcPct val="50000"/>
              </a:spcBef>
              <a:spcAft>
                <a:spcPct val="0"/>
              </a:spcAft>
              <a:defRPr/>
            </a:pPr>
            <a:r>
              <a:rPr lang="en-US" sz="3200">
                <a:solidFill>
                  <a:srgbClr val="003300"/>
                </a:solidFill>
                <a:effectLst>
                  <a:outerShdw blurRad="38100" dist="38100" dir="2700000" algn="tl">
                    <a:srgbClr val="C0C0C0"/>
                  </a:outerShdw>
                </a:effectLst>
              </a:rPr>
              <a:t>3</a:t>
            </a:r>
            <a:endParaRPr lang="ru-RU" sz="3200">
              <a:solidFill>
                <a:srgbClr val="003300"/>
              </a:solidFill>
              <a:effectLst>
                <a:outerShdw blurRad="38100" dist="38100" dir="2700000" algn="tl">
                  <a:srgbClr val="C0C0C0"/>
                </a:outerShdw>
              </a:effectLst>
            </a:endParaRPr>
          </a:p>
        </p:txBody>
      </p:sp>
      <p:sp>
        <p:nvSpPr>
          <p:cNvPr id="2053" name="Text Box 12"/>
          <p:cNvSpPr txBox="1">
            <a:spLocks noChangeArrowheads="1"/>
          </p:cNvSpPr>
          <p:nvPr/>
        </p:nvSpPr>
        <p:spPr bwMode="auto">
          <a:xfrm>
            <a:off x="179388" y="44450"/>
            <a:ext cx="8640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spcBef>
                <a:spcPct val="50000"/>
              </a:spcBef>
              <a:spcAft>
                <a:spcPct val="0"/>
              </a:spcAft>
            </a:pPr>
            <a:r>
              <a:rPr lang="ru-RU" sz="2400" u="sng">
                <a:solidFill>
                  <a:schemeClr val="accent2"/>
                </a:solidFill>
              </a:rPr>
              <a:t>УСПЕШНОСТЬ РАЗРАБОТОК АВТОМАТИЗИРОВАННЫХ СИСТЕМ</a:t>
            </a:r>
          </a:p>
        </p:txBody>
      </p:sp>
      <p:graphicFrame>
        <p:nvGraphicFramePr>
          <p:cNvPr id="2050" name="Object 51"/>
          <p:cNvGraphicFramePr>
            <a:graphicFrameLocks noChangeAspect="1"/>
          </p:cNvGraphicFramePr>
          <p:nvPr/>
        </p:nvGraphicFramePr>
        <p:xfrm>
          <a:off x="3081338" y="920750"/>
          <a:ext cx="6030912" cy="4360863"/>
        </p:xfrm>
        <a:graphic>
          <a:graphicData uri="http://schemas.openxmlformats.org/presentationml/2006/ole">
            <mc:AlternateContent xmlns:mc="http://schemas.openxmlformats.org/markup-compatibility/2006">
              <mc:Choice xmlns:v="urn:schemas-microsoft-com:vml" Requires="v">
                <p:oleObj spid="_x0000_s5150" name="Диаграмма" r:id="rId3" imgW="4905411" imgH="3743432" progId="Excel.Chart.8">
                  <p:embed/>
                </p:oleObj>
              </mc:Choice>
              <mc:Fallback>
                <p:oleObj name="Диаграмма" r:id="rId3" imgW="4905411" imgH="374343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338" y="920750"/>
                        <a:ext cx="6030912" cy="43608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4" name="Group 82"/>
          <p:cNvGrpSpPr>
            <a:grpSpLocks/>
          </p:cNvGrpSpPr>
          <p:nvPr/>
        </p:nvGrpSpPr>
        <p:grpSpPr bwMode="auto">
          <a:xfrm>
            <a:off x="214313" y="2271713"/>
            <a:ext cx="2546350" cy="3028950"/>
            <a:chOff x="139" y="804"/>
            <a:chExt cx="1412" cy="1681"/>
          </a:xfrm>
        </p:grpSpPr>
        <p:sp>
          <p:nvSpPr>
            <p:cNvPr id="2072" name="AutoShape 57"/>
            <p:cNvSpPr>
              <a:spLocks noChangeArrowheads="1"/>
            </p:cNvSpPr>
            <p:nvPr/>
          </p:nvSpPr>
          <p:spPr bwMode="auto">
            <a:xfrm>
              <a:off x="139" y="804"/>
              <a:ext cx="1412" cy="1681"/>
            </a:xfrm>
            <a:prstGeom prst="flowChartExtract">
              <a:avLst/>
            </a:prstGeom>
            <a:solidFill>
              <a:schemeClr val="bg1"/>
            </a:solidFill>
            <a:ln w="44450" algn="ctr">
              <a:solidFill>
                <a:srgbClr val="C0C0C0"/>
              </a:solidFill>
              <a:miter lim="800000"/>
              <a:headEnd/>
              <a:tailEnd/>
            </a:ln>
          </p:spPr>
          <p:txBody>
            <a:bodyPr wrap="none" lIns="0" tIns="0" rIns="0" bIns="0" anchor="ctr"/>
            <a:lstStyle/>
            <a:p>
              <a:endParaRPr lang="ru-RU"/>
            </a:p>
          </p:txBody>
        </p:sp>
        <p:sp>
          <p:nvSpPr>
            <p:cNvPr id="2073" name="Line 58"/>
            <p:cNvSpPr>
              <a:spLocks noChangeShapeType="1"/>
            </p:cNvSpPr>
            <p:nvPr/>
          </p:nvSpPr>
          <p:spPr bwMode="auto">
            <a:xfrm flipV="1">
              <a:off x="461" y="1707"/>
              <a:ext cx="748"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2074" name="Line 59"/>
            <p:cNvSpPr>
              <a:spLocks noChangeShapeType="1"/>
            </p:cNvSpPr>
            <p:nvPr/>
          </p:nvSpPr>
          <p:spPr bwMode="auto">
            <a:xfrm flipV="1">
              <a:off x="353" y="1959"/>
              <a:ext cx="966"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2075" name="Line 60"/>
            <p:cNvSpPr>
              <a:spLocks noChangeShapeType="1"/>
            </p:cNvSpPr>
            <p:nvPr/>
          </p:nvSpPr>
          <p:spPr bwMode="auto">
            <a:xfrm flipV="1">
              <a:off x="274" y="2197"/>
              <a:ext cx="1154"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2076" name="Line 53"/>
            <p:cNvSpPr>
              <a:spLocks noChangeShapeType="1"/>
            </p:cNvSpPr>
            <p:nvPr/>
          </p:nvSpPr>
          <p:spPr bwMode="auto">
            <a:xfrm flipV="1">
              <a:off x="670" y="1240"/>
              <a:ext cx="354"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sp>
          <p:nvSpPr>
            <p:cNvPr id="2077" name="Line 69"/>
            <p:cNvSpPr>
              <a:spLocks noChangeShapeType="1"/>
            </p:cNvSpPr>
            <p:nvPr/>
          </p:nvSpPr>
          <p:spPr bwMode="auto">
            <a:xfrm flipV="1">
              <a:off x="568" y="1462"/>
              <a:ext cx="544"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lIns="0" tIns="0" rIns="0" bIns="0"/>
            <a:lstStyle/>
            <a:p>
              <a:endParaRPr lang="ru-RU"/>
            </a:p>
          </p:txBody>
        </p:sp>
      </p:grpSp>
      <p:sp>
        <p:nvSpPr>
          <p:cNvPr id="2055" name="Text Box 71"/>
          <p:cNvSpPr txBox="1">
            <a:spLocks noChangeArrowheads="1"/>
          </p:cNvSpPr>
          <p:nvPr/>
        </p:nvSpPr>
        <p:spPr bwMode="auto">
          <a:xfrm>
            <a:off x="558800" y="2471738"/>
            <a:ext cx="19208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lnSpc>
                <a:spcPct val="90000"/>
              </a:lnSpc>
              <a:spcBef>
                <a:spcPct val="0"/>
              </a:spcBef>
              <a:spcAft>
                <a:spcPct val="0"/>
              </a:spcAft>
            </a:pPr>
            <a:r>
              <a:rPr lang="ru-RU" sz="1600"/>
              <a:t>Время выработки </a:t>
            </a:r>
            <a:br>
              <a:rPr lang="ru-RU" sz="1600"/>
            </a:br>
            <a:r>
              <a:rPr lang="ru-RU" sz="1600"/>
              <a:t>требований </a:t>
            </a:r>
            <a:r>
              <a:rPr lang="ru-RU" sz="1800">
                <a:solidFill>
                  <a:srgbClr val="FF0000"/>
                </a:solidFill>
              </a:rPr>
              <a:t>(</a:t>
            </a:r>
            <a:r>
              <a:rPr lang="en-US" sz="1800">
                <a:solidFill>
                  <a:srgbClr val="FF0000"/>
                </a:solidFill>
              </a:rPr>
              <a:t>0.</a:t>
            </a:r>
            <a:r>
              <a:rPr lang="ru-RU" sz="1800">
                <a:solidFill>
                  <a:srgbClr val="FF0000"/>
                </a:solidFill>
              </a:rPr>
              <a:t>1-</a:t>
            </a:r>
            <a:r>
              <a:rPr lang="en-US" sz="1800">
                <a:solidFill>
                  <a:srgbClr val="FF0000"/>
                </a:solidFill>
              </a:rPr>
              <a:t>0.</a:t>
            </a:r>
            <a:r>
              <a:rPr lang="ru-RU" sz="1800">
                <a:solidFill>
                  <a:srgbClr val="FF0000"/>
                </a:solidFill>
              </a:rPr>
              <a:t>2)</a:t>
            </a:r>
          </a:p>
        </p:txBody>
      </p:sp>
      <p:sp>
        <p:nvSpPr>
          <p:cNvPr id="2056" name="Text Box 72"/>
          <p:cNvSpPr txBox="1">
            <a:spLocks noChangeArrowheads="1"/>
          </p:cNvSpPr>
          <p:nvPr/>
        </p:nvSpPr>
        <p:spPr bwMode="auto">
          <a:xfrm>
            <a:off x="641350" y="3019425"/>
            <a:ext cx="2089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r>
              <a:rPr lang="ru-RU" sz="1600"/>
              <a:t>Проектирование </a:t>
            </a:r>
            <a:r>
              <a:rPr lang="ru-RU" sz="1800">
                <a:solidFill>
                  <a:srgbClr val="FF0000"/>
                </a:solidFill>
              </a:rPr>
              <a:t>(</a:t>
            </a:r>
            <a:r>
              <a:rPr lang="en-US" sz="1800">
                <a:solidFill>
                  <a:srgbClr val="FF0000"/>
                </a:solidFill>
              </a:rPr>
              <a:t>0.</a:t>
            </a:r>
            <a:r>
              <a:rPr lang="ru-RU" sz="1800">
                <a:solidFill>
                  <a:srgbClr val="FF0000"/>
                </a:solidFill>
              </a:rPr>
              <a:t>5)</a:t>
            </a:r>
            <a:r>
              <a:rPr lang="ru-RU" sz="1600"/>
              <a:t> </a:t>
            </a:r>
          </a:p>
        </p:txBody>
      </p:sp>
      <p:sp>
        <p:nvSpPr>
          <p:cNvPr id="2057" name="Text Box 73"/>
          <p:cNvSpPr txBox="1">
            <a:spLocks noChangeArrowheads="1"/>
          </p:cNvSpPr>
          <p:nvPr/>
        </p:nvSpPr>
        <p:spPr bwMode="auto">
          <a:xfrm>
            <a:off x="828675" y="3494088"/>
            <a:ext cx="153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r>
              <a:rPr lang="ru-RU" sz="1600"/>
              <a:t>Кодирование </a:t>
            </a:r>
            <a:r>
              <a:rPr lang="ru-RU" sz="1800">
                <a:solidFill>
                  <a:srgbClr val="FF0000"/>
                </a:solidFill>
              </a:rPr>
              <a:t>(1)</a:t>
            </a:r>
          </a:p>
        </p:txBody>
      </p:sp>
      <p:sp>
        <p:nvSpPr>
          <p:cNvPr id="2058" name="Text Box 74"/>
          <p:cNvSpPr txBox="1">
            <a:spLocks noChangeArrowheads="1"/>
          </p:cNvSpPr>
          <p:nvPr/>
        </p:nvSpPr>
        <p:spPr bwMode="auto">
          <a:xfrm>
            <a:off x="230188" y="3879850"/>
            <a:ext cx="25479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lnSpc>
                <a:spcPct val="90000"/>
              </a:lnSpc>
              <a:spcBef>
                <a:spcPct val="0"/>
              </a:spcBef>
              <a:spcAft>
                <a:spcPct val="0"/>
              </a:spcAft>
            </a:pPr>
            <a:r>
              <a:rPr lang="ru-RU" sz="1600"/>
              <a:t>Тестирование компонентов</a:t>
            </a:r>
            <a:br>
              <a:rPr lang="ru-RU" sz="1600"/>
            </a:br>
            <a:r>
              <a:rPr lang="ru-RU" sz="1600"/>
              <a:t> </a:t>
            </a:r>
            <a:r>
              <a:rPr lang="ru-RU" sz="1800">
                <a:solidFill>
                  <a:srgbClr val="FF0000"/>
                </a:solidFill>
              </a:rPr>
              <a:t>(2)</a:t>
            </a:r>
          </a:p>
        </p:txBody>
      </p:sp>
      <p:sp>
        <p:nvSpPr>
          <p:cNvPr id="2059" name="Text Box 75"/>
          <p:cNvSpPr txBox="1">
            <a:spLocks noChangeArrowheads="1"/>
          </p:cNvSpPr>
          <p:nvPr/>
        </p:nvSpPr>
        <p:spPr bwMode="auto">
          <a:xfrm>
            <a:off x="909638" y="4354513"/>
            <a:ext cx="11541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r>
              <a:rPr lang="ru-RU" sz="1600"/>
              <a:t>Приемка </a:t>
            </a:r>
            <a:r>
              <a:rPr lang="ru-RU" sz="1800">
                <a:solidFill>
                  <a:srgbClr val="FF0000"/>
                </a:solidFill>
              </a:rPr>
              <a:t>(5)</a:t>
            </a:r>
          </a:p>
        </p:txBody>
      </p:sp>
      <p:sp>
        <p:nvSpPr>
          <p:cNvPr id="2060" name="Text Box 76"/>
          <p:cNvSpPr txBox="1">
            <a:spLocks noChangeArrowheads="1"/>
          </p:cNvSpPr>
          <p:nvPr/>
        </p:nvSpPr>
        <p:spPr bwMode="auto">
          <a:xfrm>
            <a:off x="157163" y="4784725"/>
            <a:ext cx="26177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lnSpc>
                <a:spcPct val="90000"/>
              </a:lnSpc>
              <a:spcBef>
                <a:spcPct val="0"/>
              </a:spcBef>
              <a:spcAft>
                <a:spcPct val="0"/>
              </a:spcAft>
            </a:pPr>
            <a:r>
              <a:rPr lang="ru-RU" sz="1600"/>
              <a:t>Поддержка и обслуживание </a:t>
            </a:r>
            <a:br>
              <a:rPr lang="ru-RU" sz="1600"/>
            </a:br>
            <a:r>
              <a:rPr lang="ru-RU" sz="1800">
                <a:solidFill>
                  <a:srgbClr val="FF0000"/>
                </a:solidFill>
              </a:rPr>
              <a:t>(20)</a:t>
            </a:r>
          </a:p>
        </p:txBody>
      </p:sp>
      <p:sp>
        <p:nvSpPr>
          <p:cNvPr id="2061" name="Text Box 84"/>
          <p:cNvSpPr txBox="1">
            <a:spLocks noChangeArrowheads="1"/>
          </p:cNvSpPr>
          <p:nvPr/>
        </p:nvSpPr>
        <p:spPr bwMode="auto">
          <a:xfrm>
            <a:off x="474663" y="1060450"/>
            <a:ext cx="20161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algn="ctr" eaLnBrk="1" hangingPunct="1"/>
            <a:r>
              <a:rPr lang="ru-RU" sz="1500" u="sng">
                <a:solidFill>
                  <a:srgbClr val="FF0000"/>
                </a:solidFill>
                <a:latin typeface="Arial" charset="0"/>
              </a:rPr>
              <a:t>Относительная стоимость устранения ошибки на разных стадиях жизненного цикла</a:t>
            </a:r>
          </a:p>
        </p:txBody>
      </p:sp>
      <p:grpSp>
        <p:nvGrpSpPr>
          <p:cNvPr id="2062" name="Group 93"/>
          <p:cNvGrpSpPr>
            <a:grpSpLocks/>
          </p:cNvGrpSpPr>
          <p:nvPr/>
        </p:nvGrpSpPr>
        <p:grpSpPr bwMode="auto">
          <a:xfrm>
            <a:off x="4376738" y="4924425"/>
            <a:ext cx="3998912" cy="220663"/>
            <a:chOff x="2496" y="3399"/>
            <a:chExt cx="2519" cy="139"/>
          </a:xfrm>
        </p:grpSpPr>
        <p:sp>
          <p:nvSpPr>
            <p:cNvPr id="2066" name="Rectangle 87"/>
            <p:cNvSpPr>
              <a:spLocks noChangeArrowheads="1"/>
            </p:cNvSpPr>
            <p:nvPr/>
          </p:nvSpPr>
          <p:spPr bwMode="auto">
            <a:xfrm>
              <a:off x="2496" y="3404"/>
              <a:ext cx="113" cy="113"/>
            </a:xfrm>
            <a:prstGeom prst="rect">
              <a:avLst/>
            </a:prstGeom>
            <a:solidFill>
              <a:srgbClr val="FF0000"/>
            </a:solidFill>
            <a:ln w="9525" algn="ctr">
              <a:solidFill>
                <a:schemeClr val="tx1"/>
              </a:solidFill>
              <a:miter lim="800000"/>
              <a:headEnd/>
              <a:tailEnd/>
            </a:ln>
          </p:spPr>
          <p:txBody>
            <a:bodyPr wrap="none" lIns="0" tIns="0" rIns="0" bIns="0" anchor="ctr"/>
            <a:lstStyle/>
            <a:p>
              <a:endParaRPr lang="ru-RU"/>
            </a:p>
          </p:txBody>
        </p:sp>
        <p:sp>
          <p:nvSpPr>
            <p:cNvPr id="2067" name="Text Box 88"/>
            <p:cNvSpPr txBox="1">
              <a:spLocks noChangeArrowheads="1"/>
            </p:cNvSpPr>
            <p:nvPr/>
          </p:nvSpPr>
          <p:spPr bwMode="auto">
            <a:xfrm>
              <a:off x="2652" y="3403"/>
              <a:ext cx="3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sz="1400"/>
                <a:t>- Успех</a:t>
              </a:r>
            </a:p>
          </p:txBody>
        </p:sp>
        <p:sp>
          <p:nvSpPr>
            <p:cNvPr id="2068" name="Rectangle 89"/>
            <p:cNvSpPr>
              <a:spLocks noChangeArrowheads="1"/>
            </p:cNvSpPr>
            <p:nvPr/>
          </p:nvSpPr>
          <p:spPr bwMode="auto">
            <a:xfrm>
              <a:off x="3122" y="3400"/>
              <a:ext cx="113" cy="113"/>
            </a:xfrm>
            <a:prstGeom prst="rect">
              <a:avLst/>
            </a:prstGeom>
            <a:solidFill>
              <a:srgbClr val="008000"/>
            </a:solidFill>
            <a:ln w="9525" algn="ctr">
              <a:solidFill>
                <a:schemeClr val="tx1"/>
              </a:solidFill>
              <a:miter lim="800000"/>
              <a:headEnd/>
              <a:tailEnd/>
            </a:ln>
          </p:spPr>
          <p:txBody>
            <a:bodyPr wrap="none" lIns="0" tIns="0" rIns="0" bIns="0" anchor="ctr"/>
            <a:lstStyle/>
            <a:p>
              <a:endParaRPr lang="ru-RU"/>
            </a:p>
          </p:txBody>
        </p:sp>
        <p:sp>
          <p:nvSpPr>
            <p:cNvPr id="2069" name="Text Box 90"/>
            <p:cNvSpPr txBox="1">
              <a:spLocks noChangeArrowheads="1"/>
            </p:cNvSpPr>
            <p:nvPr/>
          </p:nvSpPr>
          <p:spPr bwMode="auto">
            <a:xfrm>
              <a:off x="3278" y="3399"/>
              <a:ext cx="5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sz="1400"/>
                <a:t>- Неуспех</a:t>
              </a:r>
            </a:p>
          </p:txBody>
        </p:sp>
        <p:sp>
          <p:nvSpPr>
            <p:cNvPr id="2070" name="Rectangle 91"/>
            <p:cNvSpPr>
              <a:spLocks noChangeArrowheads="1"/>
            </p:cNvSpPr>
            <p:nvPr/>
          </p:nvSpPr>
          <p:spPr bwMode="auto">
            <a:xfrm>
              <a:off x="3847" y="3405"/>
              <a:ext cx="113" cy="113"/>
            </a:xfrm>
            <a:prstGeom prst="rect">
              <a:avLst/>
            </a:prstGeom>
            <a:solidFill>
              <a:srgbClr val="C0C0C0"/>
            </a:solidFill>
            <a:ln w="9525" algn="ctr">
              <a:solidFill>
                <a:schemeClr val="tx1"/>
              </a:solidFill>
              <a:miter lim="800000"/>
              <a:headEnd/>
              <a:tailEnd/>
            </a:ln>
          </p:spPr>
          <p:txBody>
            <a:bodyPr wrap="none" lIns="0" tIns="0" rIns="0" bIns="0" anchor="ctr"/>
            <a:lstStyle/>
            <a:p>
              <a:endParaRPr lang="ru-RU"/>
            </a:p>
          </p:txBody>
        </p:sp>
        <p:sp>
          <p:nvSpPr>
            <p:cNvPr id="2071" name="Text Box 92"/>
            <p:cNvSpPr txBox="1">
              <a:spLocks noChangeArrowheads="1"/>
            </p:cNvSpPr>
            <p:nvPr/>
          </p:nvSpPr>
          <p:spPr bwMode="auto">
            <a:xfrm>
              <a:off x="4003" y="3404"/>
              <a:ext cx="10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sz="1400"/>
                <a:t>- Неопределенность</a:t>
              </a:r>
            </a:p>
          </p:txBody>
        </p:sp>
      </p:grpSp>
      <p:sp>
        <p:nvSpPr>
          <p:cNvPr id="2063" name="Arc 30"/>
          <p:cNvSpPr>
            <a:spLocks/>
          </p:cNvSpPr>
          <p:nvPr/>
        </p:nvSpPr>
        <p:spPr bwMode="auto">
          <a:xfrm rot="1629370" flipV="1">
            <a:off x="1905000" y="4124325"/>
            <a:ext cx="3287713" cy="20335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8000"/>
            </a:solidFill>
            <a:round/>
            <a:headEnd type="triangle" w="lg" len="lg"/>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ru-RU"/>
          </a:p>
        </p:txBody>
      </p:sp>
      <p:sp>
        <p:nvSpPr>
          <p:cNvPr id="2064" name="Line 27"/>
          <p:cNvSpPr>
            <a:spLocks noChangeShapeType="1"/>
          </p:cNvSpPr>
          <p:nvPr/>
        </p:nvSpPr>
        <p:spPr bwMode="auto">
          <a:xfrm flipH="1">
            <a:off x="4465638" y="5076825"/>
            <a:ext cx="0" cy="1108075"/>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ru-RU"/>
          </a:p>
        </p:txBody>
      </p:sp>
      <p:sp>
        <p:nvSpPr>
          <p:cNvPr id="2065" name="Text Box 31"/>
          <p:cNvSpPr txBox="1">
            <a:spLocks noChangeArrowheads="1"/>
          </p:cNvSpPr>
          <p:nvPr/>
        </p:nvSpPr>
        <p:spPr bwMode="auto">
          <a:xfrm>
            <a:off x="3819525" y="6224588"/>
            <a:ext cx="3519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Times New Roman" pitchFamily="18" charset="0"/>
              </a:defRPr>
            </a:lvl1pPr>
            <a:lvl2pPr marL="742950" indent="-285750" eaLnBrk="0" hangingPunct="0">
              <a:defRPr sz="1200" b="1">
                <a:solidFill>
                  <a:schemeClr val="tx1"/>
                </a:solidFill>
                <a:latin typeface="Times New Roman" pitchFamily="18" charset="0"/>
              </a:defRPr>
            </a:lvl2pPr>
            <a:lvl3pPr marL="1143000" indent="-228600" eaLnBrk="0" hangingPunct="0">
              <a:defRPr sz="1200" b="1">
                <a:solidFill>
                  <a:schemeClr val="tx1"/>
                </a:solidFill>
                <a:latin typeface="Times New Roman" pitchFamily="18" charset="0"/>
              </a:defRPr>
            </a:lvl3pPr>
            <a:lvl4pPr marL="1600200" indent="-228600" eaLnBrk="0" hangingPunct="0">
              <a:defRPr sz="1200" b="1">
                <a:solidFill>
                  <a:schemeClr val="tx1"/>
                </a:solidFill>
                <a:latin typeface="Times New Roman" pitchFamily="18" charset="0"/>
              </a:defRPr>
            </a:lvl4pPr>
            <a:lvl5pPr marL="2057400" indent="-228600" eaLnBrk="0" hangingPunct="0">
              <a:defRPr sz="1200" b="1">
                <a:solidFill>
                  <a:schemeClr val="tx1"/>
                </a:solidFill>
                <a:latin typeface="Times New Roman" pitchFamily="18" charset="0"/>
              </a:defRPr>
            </a:lvl5pPr>
            <a:lvl6pPr marL="2514600" indent="-228600" eaLnBrk="0" fontAlgn="base" hangingPunct="0">
              <a:spcBef>
                <a:spcPct val="30000"/>
              </a:spcBef>
              <a:spcAft>
                <a:spcPct val="30000"/>
              </a:spcAft>
              <a:defRPr sz="1200" b="1">
                <a:solidFill>
                  <a:schemeClr val="tx1"/>
                </a:solidFill>
                <a:latin typeface="Times New Roman" pitchFamily="18" charset="0"/>
              </a:defRPr>
            </a:lvl6pPr>
            <a:lvl7pPr marL="2971800" indent="-228600" eaLnBrk="0" fontAlgn="base" hangingPunct="0">
              <a:spcBef>
                <a:spcPct val="30000"/>
              </a:spcBef>
              <a:spcAft>
                <a:spcPct val="30000"/>
              </a:spcAft>
              <a:defRPr sz="1200" b="1">
                <a:solidFill>
                  <a:schemeClr val="tx1"/>
                </a:solidFill>
                <a:latin typeface="Times New Roman" pitchFamily="18" charset="0"/>
              </a:defRPr>
            </a:lvl7pPr>
            <a:lvl8pPr marL="3429000" indent="-228600" eaLnBrk="0" fontAlgn="base" hangingPunct="0">
              <a:spcBef>
                <a:spcPct val="30000"/>
              </a:spcBef>
              <a:spcAft>
                <a:spcPct val="30000"/>
              </a:spcAft>
              <a:defRPr sz="1200" b="1">
                <a:solidFill>
                  <a:schemeClr val="tx1"/>
                </a:solidFill>
                <a:latin typeface="Times New Roman" pitchFamily="18" charset="0"/>
              </a:defRPr>
            </a:lvl8pPr>
            <a:lvl9pPr marL="3886200" indent="-228600" eaLnBrk="0" fontAlgn="base" hangingPunct="0">
              <a:spcBef>
                <a:spcPct val="30000"/>
              </a:spcBef>
              <a:spcAft>
                <a:spcPct val="30000"/>
              </a:spcAft>
              <a:defRPr sz="1200" b="1">
                <a:solidFill>
                  <a:schemeClr val="tx1"/>
                </a:solidFill>
                <a:latin typeface="Times New Roman" pitchFamily="18" charset="0"/>
              </a:defRPr>
            </a:lvl9pPr>
          </a:lstStyle>
          <a:p>
            <a:pPr eaLnBrk="1" hangingPunct="1">
              <a:spcBef>
                <a:spcPct val="50000"/>
              </a:spcBef>
            </a:pPr>
            <a:r>
              <a:rPr lang="ru-RU" sz="1400">
                <a:latin typeface="Arial" charset="0"/>
              </a:rPr>
              <a:t>от общего числа проектов</a:t>
            </a:r>
          </a:p>
        </p:txBody>
      </p:sp>
      <p:graphicFrame>
        <p:nvGraphicFramePr>
          <p:cNvPr id="2051" name="Object 33"/>
          <p:cNvGraphicFramePr>
            <a:graphicFrameLocks noChangeAspect="1"/>
          </p:cNvGraphicFramePr>
          <p:nvPr/>
        </p:nvGraphicFramePr>
        <p:xfrm>
          <a:off x="3527425" y="6043613"/>
          <a:ext cx="203200" cy="546100"/>
        </p:xfrm>
        <a:graphic>
          <a:graphicData uri="http://schemas.openxmlformats.org/presentationml/2006/ole">
            <mc:AlternateContent xmlns:mc="http://schemas.openxmlformats.org/markup-compatibility/2006">
              <mc:Choice xmlns:v="urn:schemas-microsoft-com:vml" Requires="v">
                <p:oleObj spid="_x0000_s5151" name="Формула" r:id="rId5" imgW="203040" imgH="545760" progId="Equation.3">
                  <p:embed/>
                </p:oleObj>
              </mc:Choice>
              <mc:Fallback>
                <p:oleObj name="Формула" r:id="rId5" imgW="203040" imgH="5457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6043613"/>
                        <a:ext cx="203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3806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04722"/>
            <a:ext cx="1503232" cy="400110"/>
          </a:xfrm>
          <a:prstGeom prst="rect">
            <a:avLst/>
          </a:prstGeom>
          <a:noFill/>
        </p:spPr>
        <p:txBody>
          <a:bodyPr wrap="none" rtlCol="0">
            <a:spAutoFit/>
          </a:bodyPr>
          <a:lstStyle/>
          <a:p>
            <a:r>
              <a:rPr lang="ru-RU" sz="2000" b="1" dirty="0" smtClean="0">
                <a:solidFill>
                  <a:srgbClr val="FF0000"/>
                </a:solidFill>
              </a:rPr>
              <a:t>Требования</a:t>
            </a:r>
            <a:endParaRPr lang="ru-RU" sz="2000" b="1" dirty="0">
              <a:solidFill>
                <a:srgbClr val="FF0000"/>
              </a:solidFill>
            </a:endParaRPr>
          </a:p>
        </p:txBody>
      </p:sp>
      <p:sp>
        <p:nvSpPr>
          <p:cNvPr id="3" name="TextBox 2"/>
          <p:cNvSpPr txBox="1"/>
          <p:nvPr/>
        </p:nvSpPr>
        <p:spPr>
          <a:xfrm>
            <a:off x="156054" y="657562"/>
            <a:ext cx="8568952" cy="4801314"/>
          </a:xfrm>
          <a:prstGeom prst="rect">
            <a:avLst/>
          </a:prstGeom>
          <a:noFill/>
        </p:spPr>
        <p:txBody>
          <a:bodyPr wrap="square" rtlCol="0">
            <a:spAutoFit/>
          </a:bodyPr>
          <a:lstStyle/>
          <a:p>
            <a:pPr indent="354013" algn="just"/>
            <a:r>
              <a:rPr lang="ru-RU" dirty="0" smtClean="0"/>
              <a:t>Еще </a:t>
            </a:r>
            <a:r>
              <a:rPr lang="ru-RU" dirty="0"/>
              <a:t>одна область высокого проектного риска связана с недостатками в понимании проектных требований. План предусматривает соответствующее время и методы, чтобы собрать и изучить основные требования к продукту, а также назначить им приоритеты. В особом внимании нуждаются требования к ПИ, практичности, согласованности, обучению и интеграции</a:t>
            </a:r>
            <a:r>
              <a:rPr lang="ru-RU" dirty="0" smtClean="0"/>
              <a:t>.</a:t>
            </a:r>
          </a:p>
          <a:p>
            <a:pPr indent="354013" algn="just"/>
            <a:endParaRPr lang="ru-RU" dirty="0"/>
          </a:p>
          <a:p>
            <a:pPr indent="354013" algn="just"/>
            <a:r>
              <a:rPr lang="ru-RU" dirty="0"/>
              <a:t>Во время сбора требований многие детали, относящиеся к </a:t>
            </a:r>
            <a:r>
              <a:rPr lang="ru-RU" dirty="0" smtClean="0"/>
              <a:t>пользовательскому </a:t>
            </a:r>
            <a:r>
              <a:rPr lang="ru-RU" dirty="0" err="1" smtClean="0"/>
              <a:t>интерфекйсу</a:t>
            </a:r>
            <a:r>
              <a:rPr lang="ru-RU" dirty="0" smtClean="0"/>
              <a:t>, </a:t>
            </a:r>
            <a:r>
              <a:rPr lang="ru-RU" dirty="0"/>
              <a:t>никогда не упоминаются в явном виде. Об их существовании многие пользователи даже не подозревают. Например, такое требование, как соответствие стандартам пользовательского интерфейса для определенной платформы или уровня согласованности и интеграции набора программ оказывает существенное влияние на работу бригады разработчиков продукта</a:t>
            </a:r>
            <a:r>
              <a:rPr lang="ru-RU" dirty="0" smtClean="0"/>
              <a:t>.</a:t>
            </a:r>
          </a:p>
          <a:p>
            <a:pPr indent="354013" algn="just"/>
            <a:endParaRPr lang="ru-RU" dirty="0"/>
          </a:p>
          <a:p>
            <a:pPr indent="354013" algn="just"/>
            <a:r>
              <a:rPr lang="ru-RU" dirty="0"/>
              <a:t>Требования в отношении практичности и согласованности должны быть </a:t>
            </a:r>
            <a:r>
              <a:rPr lang="ru-RU" dirty="0" smtClean="0"/>
              <a:t>измеримыми </a:t>
            </a:r>
            <a:r>
              <a:rPr lang="ru-RU" dirty="0"/>
              <a:t>и поддаваться проверке на соответствие. Например, выполнение задачи за время, которое на 25% меньше, чем для унаследованной системы, является весьма реальным и измеримым требованием. </a:t>
            </a:r>
          </a:p>
        </p:txBody>
      </p:sp>
    </p:spTree>
    <p:extLst>
      <p:ext uri="{BB962C8B-B14F-4D97-AF65-F5344CB8AC3E}">
        <p14:creationId xmlns:p14="http://schemas.microsoft.com/office/powerpoint/2010/main" val="10474128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7177</Words>
  <Application>Microsoft Office PowerPoint</Application>
  <PresentationFormat>Экран (4:3)</PresentationFormat>
  <Paragraphs>442</Paragraphs>
  <Slides>59</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4</vt:i4>
      </vt:variant>
      <vt:variant>
        <vt:lpstr>Заголовки слайдов</vt:lpstr>
      </vt:variant>
      <vt:variant>
        <vt:i4>59</vt:i4>
      </vt:variant>
    </vt:vector>
  </HeadingPairs>
  <TitlesOfParts>
    <vt:vector size="64" baseType="lpstr">
      <vt:lpstr>Тема Office</vt:lpstr>
      <vt:lpstr>Image</vt:lpstr>
      <vt:lpstr>Диаграмма</vt:lpstr>
      <vt:lpstr>Формула</vt:lpstr>
      <vt:lpstr>Visio</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veronika</dc:creator>
  <cp:lastModifiedBy>RePack by Diakov</cp:lastModifiedBy>
  <cp:revision>60</cp:revision>
  <dcterms:created xsi:type="dcterms:W3CDTF">2017-03-24T10:37:37Z</dcterms:created>
  <dcterms:modified xsi:type="dcterms:W3CDTF">2018-04-25T07:56:09Z</dcterms:modified>
</cp:coreProperties>
</file>