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58" r:id="rId3"/>
    <p:sldId id="259" r:id="rId4"/>
    <p:sldId id="260" r:id="rId5"/>
    <p:sldId id="261" r:id="rId6"/>
    <p:sldId id="262" r:id="rId7"/>
    <p:sldId id="263" r:id="rId8"/>
    <p:sldId id="278" r:id="rId9"/>
    <p:sldId id="264" r:id="rId10"/>
    <p:sldId id="279" r:id="rId11"/>
    <p:sldId id="281" r:id="rId12"/>
    <p:sldId id="282" r:id="rId13"/>
    <p:sldId id="283" r:id="rId14"/>
    <p:sldId id="284" r:id="rId15"/>
    <p:sldId id="285" r:id="rId16"/>
    <p:sldId id="265" r:id="rId17"/>
    <p:sldId id="266" r:id="rId18"/>
    <p:sldId id="267" r:id="rId19"/>
    <p:sldId id="268" r:id="rId20"/>
    <p:sldId id="269" r:id="rId21"/>
    <p:sldId id="270" r:id="rId22"/>
    <p:sldId id="271" r:id="rId23"/>
    <p:sldId id="280" r:id="rId24"/>
    <p:sldId id="286" r:id="rId25"/>
    <p:sldId id="272" r:id="rId26"/>
    <p:sldId id="287" r:id="rId27"/>
    <p:sldId id="273" r:id="rId28"/>
    <p:sldId id="274" r:id="rId29"/>
    <p:sldId id="288" r:id="rId30"/>
    <p:sldId id="275" r:id="rId31"/>
    <p:sldId id="277" r:id="rId32"/>
    <p:sldId id="289" r:id="rId3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24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3CEBCE-1D03-445B-8944-3F2D41ECA8C8}" type="datetimeFigureOut">
              <a:rPr lang="ru-RU" smtClean="0"/>
              <a:t>21.10.2016</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EAA167-7023-4D9B-B698-8BC1F6B7E122}" type="slidenum">
              <a:rPr lang="ru-RU" smtClean="0"/>
              <a:t>‹#›</a:t>
            </a:fld>
            <a:endParaRPr lang="ru-RU"/>
          </a:p>
        </p:txBody>
      </p:sp>
    </p:spTree>
    <p:extLst>
      <p:ext uri="{BB962C8B-B14F-4D97-AF65-F5344CB8AC3E}">
        <p14:creationId xmlns:p14="http://schemas.microsoft.com/office/powerpoint/2010/main" val="349280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1AD466E-FFFC-4AA9-B8E7-41700E4927A1}" type="datetimeFigureOut">
              <a:rPr lang="ru-RU" smtClean="0"/>
              <a:t>21.10.2016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5796A89-6231-4DA8-802F-DEBE1E760427}" type="slidenum">
              <a:rPr lang="ru-RU" smtClean="0"/>
              <a:t>‹#›</a:t>
            </a:fld>
            <a:endParaRPr lang="ru-RU"/>
          </a:p>
        </p:txBody>
      </p:sp>
    </p:spTree>
    <p:extLst>
      <p:ext uri="{BB962C8B-B14F-4D97-AF65-F5344CB8AC3E}">
        <p14:creationId xmlns:p14="http://schemas.microsoft.com/office/powerpoint/2010/main" val="3447738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1AD466E-FFFC-4AA9-B8E7-41700E4927A1}" type="datetimeFigureOut">
              <a:rPr lang="ru-RU" smtClean="0"/>
              <a:t>21.10.2016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5796A89-6231-4DA8-802F-DEBE1E760427}" type="slidenum">
              <a:rPr lang="ru-RU" smtClean="0"/>
              <a:t>‹#›</a:t>
            </a:fld>
            <a:endParaRPr lang="ru-RU"/>
          </a:p>
        </p:txBody>
      </p:sp>
    </p:spTree>
    <p:extLst>
      <p:ext uri="{BB962C8B-B14F-4D97-AF65-F5344CB8AC3E}">
        <p14:creationId xmlns:p14="http://schemas.microsoft.com/office/powerpoint/2010/main" val="2659073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1AD466E-FFFC-4AA9-B8E7-41700E4927A1}" type="datetimeFigureOut">
              <a:rPr lang="ru-RU" smtClean="0"/>
              <a:t>21.10.2016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5796A89-6231-4DA8-802F-DEBE1E760427}" type="slidenum">
              <a:rPr lang="ru-RU" smtClean="0"/>
              <a:t>‹#›</a:t>
            </a:fld>
            <a:endParaRPr lang="ru-RU"/>
          </a:p>
        </p:txBody>
      </p:sp>
    </p:spTree>
    <p:extLst>
      <p:ext uri="{BB962C8B-B14F-4D97-AF65-F5344CB8AC3E}">
        <p14:creationId xmlns:p14="http://schemas.microsoft.com/office/powerpoint/2010/main" val="2281807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1AD466E-FFFC-4AA9-B8E7-41700E4927A1}" type="datetimeFigureOut">
              <a:rPr lang="ru-RU" smtClean="0"/>
              <a:t>21.10.2016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5796A89-6231-4DA8-802F-DEBE1E760427}" type="slidenum">
              <a:rPr lang="ru-RU" smtClean="0"/>
              <a:t>‹#›</a:t>
            </a:fld>
            <a:endParaRPr lang="ru-RU"/>
          </a:p>
        </p:txBody>
      </p:sp>
    </p:spTree>
    <p:extLst>
      <p:ext uri="{BB962C8B-B14F-4D97-AF65-F5344CB8AC3E}">
        <p14:creationId xmlns:p14="http://schemas.microsoft.com/office/powerpoint/2010/main" val="2734795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F1AD466E-FFFC-4AA9-B8E7-41700E4927A1}" type="datetimeFigureOut">
              <a:rPr lang="ru-RU" smtClean="0"/>
              <a:t>21.10.2016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5796A89-6231-4DA8-802F-DEBE1E760427}" type="slidenum">
              <a:rPr lang="ru-RU" smtClean="0"/>
              <a:t>‹#›</a:t>
            </a:fld>
            <a:endParaRPr lang="ru-RU"/>
          </a:p>
        </p:txBody>
      </p:sp>
    </p:spTree>
    <p:extLst>
      <p:ext uri="{BB962C8B-B14F-4D97-AF65-F5344CB8AC3E}">
        <p14:creationId xmlns:p14="http://schemas.microsoft.com/office/powerpoint/2010/main" val="91254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F1AD466E-FFFC-4AA9-B8E7-41700E4927A1}" type="datetimeFigureOut">
              <a:rPr lang="ru-RU" smtClean="0"/>
              <a:t>21.10.2016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5796A89-6231-4DA8-802F-DEBE1E760427}" type="slidenum">
              <a:rPr lang="ru-RU" smtClean="0"/>
              <a:t>‹#›</a:t>
            </a:fld>
            <a:endParaRPr lang="ru-RU"/>
          </a:p>
        </p:txBody>
      </p:sp>
    </p:spTree>
    <p:extLst>
      <p:ext uri="{BB962C8B-B14F-4D97-AF65-F5344CB8AC3E}">
        <p14:creationId xmlns:p14="http://schemas.microsoft.com/office/powerpoint/2010/main" val="2991725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F1AD466E-FFFC-4AA9-B8E7-41700E4927A1}" type="datetimeFigureOut">
              <a:rPr lang="ru-RU" smtClean="0"/>
              <a:t>21.10.2016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5796A89-6231-4DA8-802F-DEBE1E760427}" type="slidenum">
              <a:rPr lang="ru-RU" smtClean="0"/>
              <a:t>‹#›</a:t>
            </a:fld>
            <a:endParaRPr lang="ru-RU"/>
          </a:p>
        </p:txBody>
      </p:sp>
    </p:spTree>
    <p:extLst>
      <p:ext uri="{BB962C8B-B14F-4D97-AF65-F5344CB8AC3E}">
        <p14:creationId xmlns:p14="http://schemas.microsoft.com/office/powerpoint/2010/main" val="1781828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F1AD466E-FFFC-4AA9-B8E7-41700E4927A1}" type="datetimeFigureOut">
              <a:rPr lang="ru-RU" smtClean="0"/>
              <a:t>21.10.2016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5796A89-6231-4DA8-802F-DEBE1E760427}" type="slidenum">
              <a:rPr lang="ru-RU" smtClean="0"/>
              <a:t>‹#›</a:t>
            </a:fld>
            <a:endParaRPr lang="ru-RU"/>
          </a:p>
        </p:txBody>
      </p:sp>
    </p:spTree>
    <p:extLst>
      <p:ext uri="{BB962C8B-B14F-4D97-AF65-F5344CB8AC3E}">
        <p14:creationId xmlns:p14="http://schemas.microsoft.com/office/powerpoint/2010/main" val="4129107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1AD466E-FFFC-4AA9-B8E7-41700E4927A1}" type="datetimeFigureOut">
              <a:rPr lang="ru-RU" smtClean="0"/>
              <a:t>21.10.2016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5796A89-6231-4DA8-802F-DEBE1E760427}" type="slidenum">
              <a:rPr lang="ru-RU" smtClean="0"/>
              <a:t>‹#›</a:t>
            </a:fld>
            <a:endParaRPr lang="ru-RU"/>
          </a:p>
        </p:txBody>
      </p:sp>
    </p:spTree>
    <p:extLst>
      <p:ext uri="{BB962C8B-B14F-4D97-AF65-F5344CB8AC3E}">
        <p14:creationId xmlns:p14="http://schemas.microsoft.com/office/powerpoint/2010/main" val="2994120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F1AD466E-FFFC-4AA9-B8E7-41700E4927A1}" type="datetimeFigureOut">
              <a:rPr lang="ru-RU" smtClean="0"/>
              <a:t>21.10.2016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5796A89-6231-4DA8-802F-DEBE1E760427}" type="slidenum">
              <a:rPr lang="ru-RU" smtClean="0"/>
              <a:t>‹#›</a:t>
            </a:fld>
            <a:endParaRPr lang="ru-RU"/>
          </a:p>
        </p:txBody>
      </p:sp>
    </p:spTree>
    <p:extLst>
      <p:ext uri="{BB962C8B-B14F-4D97-AF65-F5344CB8AC3E}">
        <p14:creationId xmlns:p14="http://schemas.microsoft.com/office/powerpoint/2010/main" val="497722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F1AD466E-FFFC-4AA9-B8E7-41700E4927A1}" type="datetimeFigureOut">
              <a:rPr lang="ru-RU" smtClean="0"/>
              <a:t>21.10.2016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5796A89-6231-4DA8-802F-DEBE1E760427}" type="slidenum">
              <a:rPr lang="ru-RU" smtClean="0"/>
              <a:t>‹#›</a:t>
            </a:fld>
            <a:endParaRPr lang="ru-RU"/>
          </a:p>
        </p:txBody>
      </p:sp>
    </p:spTree>
    <p:extLst>
      <p:ext uri="{BB962C8B-B14F-4D97-AF65-F5344CB8AC3E}">
        <p14:creationId xmlns:p14="http://schemas.microsoft.com/office/powerpoint/2010/main" val="202993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AD466E-FFFC-4AA9-B8E7-41700E4927A1}" type="datetimeFigureOut">
              <a:rPr lang="ru-RU" smtClean="0"/>
              <a:t>21.10.2016</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796A89-6231-4DA8-802F-DEBE1E760427}" type="slidenum">
              <a:rPr lang="ru-RU" smtClean="0"/>
              <a:t>‹#›</a:t>
            </a:fld>
            <a:endParaRPr lang="ru-RU"/>
          </a:p>
        </p:txBody>
      </p:sp>
    </p:spTree>
    <p:extLst>
      <p:ext uri="{BB962C8B-B14F-4D97-AF65-F5344CB8AC3E}">
        <p14:creationId xmlns:p14="http://schemas.microsoft.com/office/powerpoint/2010/main" val="64142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a:bodyPr>
          <a:lstStyle/>
          <a:p>
            <a:r>
              <a:rPr lang="ru-RU" sz="3200" b="1" dirty="0" smtClean="0">
                <a:effectLst>
                  <a:outerShdw blurRad="38100" dist="38100" dir="2700000" algn="tl">
                    <a:srgbClr val="000000">
                      <a:alpha val="43137"/>
                    </a:srgbClr>
                  </a:outerShdw>
                </a:effectLst>
              </a:rPr>
              <a:t>Информация и алфавит</a:t>
            </a:r>
            <a:endParaRPr lang="ru-RU" sz="3200" b="1"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323528" y="980728"/>
                <a:ext cx="8568952" cy="5688632"/>
              </a:xfrm>
            </p:spPr>
            <p:txBody>
              <a:bodyPr>
                <a:normAutofit/>
              </a:bodyPr>
              <a:lstStyle/>
              <a:p>
                <a:pPr marL="0" indent="457200" algn="just">
                  <a:buNone/>
                </a:pPr>
                <a:r>
                  <a:rPr lang="ru-RU" sz="2400" dirty="0" smtClean="0"/>
                  <a:t>Сообщение есть последовательность знаков алфавита. При их передаче возникает проблема распознавания знака: каким образом прочитать сообщение, т.е. по полученным сигналам установить исходную последовательность знаков первичного алфавита.</a:t>
                </a:r>
              </a:p>
              <a:p>
                <a:pPr marL="0" indent="457200">
                  <a:buNone/>
                </a:pPr>
                <a:r>
                  <a:rPr lang="ru-RU" sz="2400" dirty="0" smtClean="0"/>
                  <a:t>Появление конкретного знака (буквы) в конкретном месте сообщения –  событие случайное. Следовательно узнавание знака требует получения некоторой порции информации.</a:t>
                </a:r>
              </a:p>
              <a:p>
                <a:pPr marL="0" indent="457200">
                  <a:buNone/>
                </a:pPr>
                <a:endParaRPr lang="ru-RU" sz="2400" dirty="0" smtClean="0"/>
              </a:p>
              <a:p>
                <a:pPr marL="0" indent="457200">
                  <a:buNone/>
                </a:pPr>
                <a:r>
                  <a:rPr lang="ru-RU" sz="2400" dirty="0" smtClean="0"/>
                  <a:t>Предположим, что появление всех знаков (букв) алфавита в сообщении равновероятно.</a:t>
                </a:r>
              </a:p>
              <a:p>
                <a:pPr marL="0" indent="0">
                  <a:buNone/>
                </a:pPr>
                <a14:m>
                  <m:oMath xmlns:m="http://schemas.openxmlformats.org/officeDocument/2006/math">
                    <m:sSub>
                      <m:sSubPr>
                        <m:ctrlPr>
                          <a:rPr lang="ru-RU" sz="2400" i="1" smtClean="0">
                            <a:latin typeface="Cambria Math"/>
                          </a:rPr>
                        </m:ctrlPr>
                      </m:sSubPr>
                      <m:e>
                        <m:r>
                          <a:rPr lang="en-US" sz="2400" b="0" i="1" smtClean="0">
                            <a:latin typeface="Cambria Math"/>
                          </a:rPr>
                          <m:t>𝑛</m:t>
                        </m:r>
                      </m:e>
                      <m:sub>
                        <m:r>
                          <a:rPr lang="en-US" sz="2400" b="0" i="1" smtClean="0">
                            <a:latin typeface="Cambria Math"/>
                          </a:rPr>
                          <m:t>𝑒</m:t>
                        </m:r>
                      </m:sub>
                    </m:sSub>
                    <m:r>
                      <a:rPr lang="en-US" sz="2400" b="0" i="1" smtClean="0">
                        <a:latin typeface="Cambria Math"/>
                      </a:rPr>
                      <m:t>=27</m:t>
                    </m:r>
                    <m:r>
                      <a:rPr lang="ru-RU" sz="2400" b="0" i="1" smtClean="0">
                        <a:latin typeface="Cambria Math"/>
                      </a:rPr>
                      <m:t> </m:t>
                    </m:r>
                  </m:oMath>
                </a14:m>
                <a:r>
                  <a:rPr lang="ru-RU" sz="2400" b="0" dirty="0" smtClean="0"/>
                  <a:t>– для английского алфавита</a:t>
                </a:r>
                <a:endParaRPr lang="en-US" sz="2400" b="0" dirty="0" smtClean="0"/>
              </a:p>
              <a:p>
                <a:pPr marL="0" indent="0">
                  <a:buNone/>
                </a:pPr>
                <a14:m>
                  <m:oMathPara xmlns:m="http://schemas.openxmlformats.org/officeDocument/2006/math">
                    <m:oMathParaPr>
                      <m:jc m:val="left"/>
                    </m:oMathParaPr>
                    <m:oMath xmlns:m="http://schemas.openxmlformats.org/officeDocument/2006/math">
                      <m:sSub>
                        <m:sSubPr>
                          <m:ctrlPr>
                            <a:rPr lang="ru-RU" sz="2400" i="1" smtClean="0">
                              <a:latin typeface="Cambria Math"/>
                            </a:rPr>
                          </m:ctrlPr>
                        </m:sSubPr>
                        <m:e>
                          <m:r>
                            <a:rPr lang="en-US" sz="2400" b="0" i="1" smtClean="0">
                              <a:latin typeface="Cambria Math"/>
                            </a:rPr>
                            <m:t>𝑛</m:t>
                          </m:r>
                        </m:e>
                        <m:sub>
                          <m:r>
                            <a:rPr lang="en-US" sz="2400" b="0" i="1" smtClean="0">
                              <a:latin typeface="Cambria Math"/>
                            </a:rPr>
                            <m:t>𝑟</m:t>
                          </m:r>
                        </m:sub>
                      </m:sSub>
                      <m:r>
                        <a:rPr lang="en-US" sz="2400" b="0" i="1" smtClean="0">
                          <a:latin typeface="Cambria Math"/>
                        </a:rPr>
                        <m:t>=34</m:t>
                      </m:r>
                      <m:r>
                        <a:rPr lang="ru-RU" sz="2400" b="0" i="1" smtClean="0">
                          <a:latin typeface="Cambria Math"/>
                        </a:rPr>
                        <m:t> −для русского алфавита</m:t>
                      </m:r>
                    </m:oMath>
                  </m:oMathPara>
                </a14:m>
                <a:endParaRPr lang="ru-RU" sz="2400" b="0" dirty="0" smtClean="0"/>
              </a:p>
              <a:p>
                <a:pPr marL="0" indent="0">
                  <a:buNone/>
                </a:pPr>
                <a:endParaRPr lang="ru-RU" sz="2400" dirty="0" smtClean="0"/>
              </a:p>
              <a:p>
                <a:pPr marL="0" indent="0">
                  <a:buNone/>
                </a:pPr>
                <a:endParaRPr lang="ru-RU" sz="2400"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323528" y="980728"/>
                <a:ext cx="8568952" cy="5688632"/>
              </a:xfrm>
              <a:blipFill rotWithShape="1">
                <a:blip r:embed="rId2"/>
                <a:stretch>
                  <a:fillRect l="-1067" t="-857" r="-1138"/>
                </a:stretch>
              </a:blipFill>
            </p:spPr>
            <p:txBody>
              <a:bodyPr/>
              <a:lstStyle/>
              <a:p>
                <a:r>
                  <a:rPr lang="ru-RU">
                    <a:noFill/>
                  </a:rPr>
                  <a:t> </a:t>
                </a:r>
              </a:p>
            </p:txBody>
          </p:sp>
        </mc:Fallback>
      </mc:AlternateContent>
    </p:spTree>
    <p:extLst>
      <p:ext uri="{BB962C8B-B14F-4D97-AF65-F5344CB8AC3E}">
        <p14:creationId xmlns:p14="http://schemas.microsoft.com/office/powerpoint/2010/main" val="3373122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88640"/>
            <a:ext cx="8288487" cy="369332"/>
          </a:xfrm>
          <a:prstGeom prst="rect">
            <a:avLst/>
          </a:prstGeom>
          <a:noFill/>
        </p:spPr>
        <p:txBody>
          <a:bodyPr wrap="none" rtlCol="0">
            <a:spAutoFit/>
          </a:bodyPr>
          <a:lstStyle/>
          <a:p>
            <a:r>
              <a:rPr lang="en-US" dirty="0"/>
              <a:t> </a:t>
            </a:r>
            <a:r>
              <a:rPr lang="ru-RU" dirty="0" smtClean="0"/>
              <a:t>Другим примером кодирования может служить двоичное представление чисел:</a:t>
            </a:r>
            <a:endParaRPr lang="ru-RU" dirty="0"/>
          </a:p>
        </p:txBody>
      </p:sp>
      <p:graphicFrame>
        <p:nvGraphicFramePr>
          <p:cNvPr id="3" name="Таблица 2"/>
          <p:cNvGraphicFramePr>
            <a:graphicFrameLocks noGrp="1"/>
          </p:cNvGraphicFramePr>
          <p:nvPr>
            <p:extLst>
              <p:ext uri="{D42A27DB-BD31-4B8C-83A1-F6EECF244321}">
                <p14:modId xmlns:p14="http://schemas.microsoft.com/office/powerpoint/2010/main" val="425923056"/>
              </p:ext>
            </p:extLst>
          </p:nvPr>
        </p:nvGraphicFramePr>
        <p:xfrm>
          <a:off x="396712" y="548680"/>
          <a:ext cx="6407786" cy="3017520"/>
        </p:xfrm>
        <a:graphic>
          <a:graphicData uri="http://schemas.openxmlformats.org/drawingml/2006/table">
            <a:tbl>
              <a:tblPr firstRow="1" bandRow="1">
                <a:tableStyleId>{5940675A-B579-460E-94D1-54222C63F5DA}</a:tableStyleId>
              </a:tblPr>
              <a:tblGrid>
                <a:gridCol w="1995615"/>
                <a:gridCol w="1998917"/>
                <a:gridCol w="2413254"/>
              </a:tblGrid>
              <a:tr h="144016">
                <a:tc>
                  <a:txBody>
                    <a:bodyPr/>
                    <a:lstStyle/>
                    <a:p>
                      <a:r>
                        <a:rPr lang="ru-RU" sz="1600" b="1" i="1" dirty="0" smtClean="0"/>
                        <a:t>Десятичное</a:t>
                      </a:r>
                      <a:r>
                        <a:rPr lang="ru-RU" sz="1600" b="1" i="1" baseline="0" dirty="0" smtClean="0"/>
                        <a:t> число</a:t>
                      </a:r>
                      <a:endParaRPr lang="ru-RU" sz="1600" b="1" i="1" dirty="0"/>
                    </a:p>
                  </a:txBody>
                  <a:tcPr/>
                </a:tc>
                <a:tc>
                  <a:txBody>
                    <a:bodyPr/>
                    <a:lstStyle/>
                    <a:p>
                      <a:r>
                        <a:rPr lang="ru-RU" sz="1600" b="1" i="1" dirty="0" smtClean="0"/>
                        <a:t>Равномерный</a:t>
                      </a:r>
                      <a:r>
                        <a:rPr lang="ru-RU" sz="1600" b="1" i="1" baseline="0" dirty="0" smtClean="0"/>
                        <a:t> код</a:t>
                      </a:r>
                      <a:endParaRPr lang="ru-RU" sz="1600" b="1" i="1" dirty="0"/>
                    </a:p>
                  </a:txBody>
                  <a:tcPr/>
                </a:tc>
                <a:tc>
                  <a:txBody>
                    <a:bodyPr/>
                    <a:lstStyle/>
                    <a:p>
                      <a:r>
                        <a:rPr lang="ru-RU" sz="1600" b="1" i="1" dirty="0" smtClean="0"/>
                        <a:t>Неравномерный код</a:t>
                      </a:r>
                      <a:endParaRPr lang="ru-RU" sz="1600" b="1" i="1" dirty="0"/>
                    </a:p>
                  </a:txBody>
                  <a:tcPr/>
                </a:tc>
              </a:tr>
              <a:tr h="0">
                <a:tc>
                  <a:txBody>
                    <a:bodyPr/>
                    <a:lstStyle/>
                    <a:p>
                      <a:r>
                        <a:rPr lang="ru-RU" sz="1600" dirty="0" smtClean="0"/>
                        <a:t>0</a:t>
                      </a:r>
                      <a:endParaRPr lang="ru-RU" sz="1600" dirty="0"/>
                    </a:p>
                  </a:txBody>
                  <a:tcPr/>
                </a:tc>
                <a:tc>
                  <a:txBody>
                    <a:bodyPr/>
                    <a:lstStyle/>
                    <a:p>
                      <a:r>
                        <a:rPr lang="ru-RU" sz="1600" dirty="0" smtClean="0"/>
                        <a:t>000</a:t>
                      </a:r>
                      <a:endParaRPr lang="ru-RU" sz="1600" dirty="0"/>
                    </a:p>
                  </a:txBody>
                  <a:tcPr/>
                </a:tc>
                <a:tc>
                  <a:txBody>
                    <a:bodyPr/>
                    <a:lstStyle/>
                    <a:p>
                      <a:r>
                        <a:rPr lang="ru-RU" sz="1600" dirty="0" smtClean="0"/>
                        <a:t>0</a:t>
                      </a:r>
                      <a:endParaRPr lang="ru-RU" sz="1600" dirty="0"/>
                    </a:p>
                  </a:txBody>
                  <a:tcPr/>
                </a:tc>
              </a:tr>
              <a:tr h="193536">
                <a:tc>
                  <a:txBody>
                    <a:bodyPr/>
                    <a:lstStyle/>
                    <a:p>
                      <a:r>
                        <a:rPr lang="ru-RU" sz="1600" dirty="0" smtClean="0"/>
                        <a:t>1</a:t>
                      </a:r>
                      <a:endParaRPr lang="ru-RU" sz="1600" dirty="0"/>
                    </a:p>
                  </a:txBody>
                  <a:tcPr/>
                </a:tc>
                <a:tc>
                  <a:txBody>
                    <a:bodyPr/>
                    <a:lstStyle/>
                    <a:p>
                      <a:r>
                        <a:rPr lang="ru-RU" sz="1600" dirty="0" smtClean="0"/>
                        <a:t>001</a:t>
                      </a:r>
                      <a:endParaRPr lang="ru-RU" sz="1600" dirty="0"/>
                    </a:p>
                  </a:txBody>
                  <a:tcPr/>
                </a:tc>
                <a:tc>
                  <a:txBody>
                    <a:bodyPr/>
                    <a:lstStyle/>
                    <a:p>
                      <a:r>
                        <a:rPr lang="ru-RU" sz="1600" dirty="0" smtClean="0"/>
                        <a:t>1</a:t>
                      </a:r>
                      <a:endParaRPr lang="ru-RU" sz="1600" dirty="0"/>
                    </a:p>
                  </a:txBody>
                  <a:tcPr/>
                </a:tc>
              </a:tr>
              <a:tr h="146288">
                <a:tc>
                  <a:txBody>
                    <a:bodyPr/>
                    <a:lstStyle/>
                    <a:p>
                      <a:r>
                        <a:rPr lang="ru-RU" sz="1600" dirty="0" smtClean="0"/>
                        <a:t>2</a:t>
                      </a:r>
                      <a:endParaRPr lang="ru-RU" sz="1600" dirty="0"/>
                    </a:p>
                  </a:txBody>
                  <a:tcPr/>
                </a:tc>
                <a:tc>
                  <a:txBody>
                    <a:bodyPr/>
                    <a:lstStyle/>
                    <a:p>
                      <a:r>
                        <a:rPr lang="ru-RU" sz="1600" dirty="0" smtClean="0"/>
                        <a:t>010</a:t>
                      </a:r>
                      <a:endParaRPr lang="ru-RU" sz="1600" dirty="0"/>
                    </a:p>
                  </a:txBody>
                  <a:tcPr/>
                </a:tc>
                <a:tc>
                  <a:txBody>
                    <a:bodyPr/>
                    <a:lstStyle/>
                    <a:p>
                      <a:r>
                        <a:rPr lang="ru-RU" sz="1600" dirty="0" smtClean="0"/>
                        <a:t>10</a:t>
                      </a:r>
                      <a:endParaRPr lang="ru-RU" sz="1600" dirty="0"/>
                    </a:p>
                  </a:txBody>
                  <a:tcPr/>
                </a:tc>
              </a:tr>
              <a:tr h="171048">
                <a:tc>
                  <a:txBody>
                    <a:bodyPr/>
                    <a:lstStyle/>
                    <a:p>
                      <a:r>
                        <a:rPr lang="ru-RU" sz="1600" dirty="0" smtClean="0"/>
                        <a:t>3</a:t>
                      </a:r>
                      <a:endParaRPr lang="ru-RU" sz="1600" dirty="0"/>
                    </a:p>
                  </a:txBody>
                  <a:tcPr/>
                </a:tc>
                <a:tc>
                  <a:txBody>
                    <a:bodyPr/>
                    <a:lstStyle/>
                    <a:p>
                      <a:r>
                        <a:rPr lang="ru-RU" sz="1600" dirty="0" smtClean="0"/>
                        <a:t>011</a:t>
                      </a:r>
                      <a:endParaRPr lang="ru-RU" sz="1600" dirty="0"/>
                    </a:p>
                  </a:txBody>
                  <a:tcPr/>
                </a:tc>
                <a:tc>
                  <a:txBody>
                    <a:bodyPr/>
                    <a:lstStyle/>
                    <a:p>
                      <a:r>
                        <a:rPr lang="ru-RU" sz="1600" dirty="0" smtClean="0"/>
                        <a:t>11</a:t>
                      </a:r>
                      <a:endParaRPr lang="ru-RU" sz="1600" dirty="0"/>
                    </a:p>
                  </a:txBody>
                  <a:tcPr/>
                </a:tc>
              </a:tr>
              <a:tr h="195808">
                <a:tc>
                  <a:txBody>
                    <a:bodyPr/>
                    <a:lstStyle/>
                    <a:p>
                      <a:r>
                        <a:rPr lang="ru-RU" sz="1600" dirty="0" smtClean="0"/>
                        <a:t>4</a:t>
                      </a:r>
                      <a:endParaRPr lang="ru-RU" sz="1600" dirty="0"/>
                    </a:p>
                  </a:txBody>
                  <a:tcPr/>
                </a:tc>
                <a:tc>
                  <a:txBody>
                    <a:bodyPr/>
                    <a:lstStyle/>
                    <a:p>
                      <a:r>
                        <a:rPr lang="ru-RU" sz="1600" dirty="0" smtClean="0"/>
                        <a:t>100</a:t>
                      </a:r>
                      <a:endParaRPr lang="ru-RU" sz="1600" dirty="0"/>
                    </a:p>
                  </a:txBody>
                  <a:tcPr/>
                </a:tc>
                <a:tc>
                  <a:txBody>
                    <a:bodyPr/>
                    <a:lstStyle/>
                    <a:p>
                      <a:r>
                        <a:rPr lang="ru-RU" sz="1600" dirty="0" smtClean="0"/>
                        <a:t>100</a:t>
                      </a:r>
                      <a:endParaRPr lang="ru-RU" sz="1600" dirty="0"/>
                    </a:p>
                  </a:txBody>
                  <a:tcPr/>
                </a:tc>
              </a:tr>
              <a:tr h="148560">
                <a:tc>
                  <a:txBody>
                    <a:bodyPr/>
                    <a:lstStyle/>
                    <a:p>
                      <a:r>
                        <a:rPr lang="ru-RU" sz="1600" dirty="0" smtClean="0"/>
                        <a:t>5</a:t>
                      </a:r>
                      <a:endParaRPr lang="ru-RU" sz="1600" dirty="0"/>
                    </a:p>
                  </a:txBody>
                  <a:tcPr/>
                </a:tc>
                <a:tc>
                  <a:txBody>
                    <a:bodyPr/>
                    <a:lstStyle/>
                    <a:p>
                      <a:r>
                        <a:rPr lang="ru-RU" sz="1600" dirty="0" smtClean="0"/>
                        <a:t>101</a:t>
                      </a:r>
                      <a:endParaRPr lang="ru-RU" sz="1600" dirty="0"/>
                    </a:p>
                  </a:txBody>
                  <a:tcPr/>
                </a:tc>
                <a:tc>
                  <a:txBody>
                    <a:bodyPr/>
                    <a:lstStyle/>
                    <a:p>
                      <a:r>
                        <a:rPr lang="ru-RU" sz="1600" dirty="0" smtClean="0"/>
                        <a:t>101</a:t>
                      </a:r>
                      <a:endParaRPr lang="ru-RU" sz="1600" dirty="0"/>
                    </a:p>
                  </a:txBody>
                  <a:tcPr/>
                </a:tc>
              </a:tr>
              <a:tr h="0">
                <a:tc>
                  <a:txBody>
                    <a:bodyPr/>
                    <a:lstStyle/>
                    <a:p>
                      <a:r>
                        <a:rPr lang="ru-RU" sz="1600" dirty="0" smtClean="0"/>
                        <a:t>6</a:t>
                      </a:r>
                      <a:endParaRPr lang="ru-RU" sz="1600" dirty="0"/>
                    </a:p>
                  </a:txBody>
                  <a:tcPr/>
                </a:tc>
                <a:tc>
                  <a:txBody>
                    <a:bodyPr/>
                    <a:lstStyle/>
                    <a:p>
                      <a:r>
                        <a:rPr lang="ru-RU" sz="1600" dirty="0" smtClean="0"/>
                        <a:t>110</a:t>
                      </a:r>
                      <a:endParaRPr lang="ru-RU" sz="1600" dirty="0"/>
                    </a:p>
                  </a:txBody>
                  <a:tcPr/>
                </a:tc>
                <a:tc>
                  <a:txBody>
                    <a:bodyPr/>
                    <a:lstStyle/>
                    <a:p>
                      <a:r>
                        <a:rPr lang="ru-RU" sz="1600" dirty="0" smtClean="0"/>
                        <a:t>110</a:t>
                      </a:r>
                      <a:endParaRPr lang="ru-RU" sz="1600" dirty="0"/>
                    </a:p>
                  </a:txBody>
                  <a:tcPr/>
                </a:tc>
              </a:tr>
              <a:tr h="126072">
                <a:tc>
                  <a:txBody>
                    <a:bodyPr/>
                    <a:lstStyle/>
                    <a:p>
                      <a:r>
                        <a:rPr lang="ru-RU" sz="1600" dirty="0" smtClean="0"/>
                        <a:t>7</a:t>
                      </a:r>
                      <a:endParaRPr lang="ru-RU" sz="1600" dirty="0"/>
                    </a:p>
                  </a:txBody>
                  <a:tcPr/>
                </a:tc>
                <a:tc>
                  <a:txBody>
                    <a:bodyPr/>
                    <a:lstStyle/>
                    <a:p>
                      <a:r>
                        <a:rPr lang="ru-RU" sz="1600" dirty="0" smtClean="0"/>
                        <a:t>111</a:t>
                      </a:r>
                      <a:endParaRPr lang="ru-RU" sz="1600" dirty="0"/>
                    </a:p>
                  </a:txBody>
                  <a:tcPr/>
                </a:tc>
                <a:tc>
                  <a:txBody>
                    <a:bodyPr/>
                    <a:lstStyle/>
                    <a:p>
                      <a:r>
                        <a:rPr lang="ru-RU" sz="1600" dirty="0" smtClean="0"/>
                        <a:t>111</a:t>
                      </a:r>
                      <a:endParaRPr lang="ru-RU" sz="1600" dirty="0"/>
                    </a:p>
                  </a:txBody>
                  <a:tcPr/>
                </a:tc>
              </a:tr>
            </a:tbl>
          </a:graphicData>
        </a:graphic>
      </p:graphicFrame>
    </p:spTree>
    <p:extLst>
      <p:ext uri="{BB962C8B-B14F-4D97-AF65-F5344CB8AC3E}">
        <p14:creationId xmlns:p14="http://schemas.microsoft.com/office/powerpoint/2010/main" val="3945435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704" y="106932"/>
            <a:ext cx="5528949" cy="369332"/>
          </a:xfrm>
          <a:prstGeom prst="rect">
            <a:avLst/>
          </a:prstGeom>
          <a:noFill/>
        </p:spPr>
        <p:txBody>
          <a:bodyPr wrap="none" rtlCol="0">
            <a:spAutoFit/>
          </a:bodyPr>
          <a:lstStyle/>
          <a:p>
            <a:r>
              <a:rPr lang="ru-RU" b="1" dirty="0" smtClean="0">
                <a:effectLst>
                  <a:outerShdw blurRad="38100" dist="38100" dir="2700000" algn="tl">
                    <a:srgbClr val="000000">
                      <a:alpha val="43137"/>
                    </a:srgbClr>
                  </a:outerShdw>
                </a:effectLst>
              </a:rPr>
              <a:t>Представление кода в виде геометрической модели:</a:t>
            </a:r>
            <a:endParaRPr lang="ru-RU" b="1" dirty="0">
              <a:effectLst>
                <a:outerShdw blurRad="38100" dist="38100" dir="2700000" algn="tl">
                  <a:srgbClr val="000000">
                    <a:alpha val="43137"/>
                  </a:srgbClr>
                </a:outerShdw>
              </a:effectLst>
            </a:endParaRPr>
          </a:p>
        </p:txBody>
      </p:sp>
      <p:sp>
        <p:nvSpPr>
          <p:cNvPr id="3" name="Прямоугольник 2"/>
          <p:cNvSpPr/>
          <p:nvPr/>
        </p:nvSpPr>
        <p:spPr>
          <a:xfrm>
            <a:off x="179512" y="445486"/>
            <a:ext cx="8928992" cy="923330"/>
          </a:xfrm>
          <a:prstGeom prst="rect">
            <a:avLst/>
          </a:prstGeom>
        </p:spPr>
        <p:txBody>
          <a:bodyPr wrap="square">
            <a:spAutoFit/>
          </a:bodyPr>
          <a:lstStyle/>
          <a:p>
            <a:pPr indent="355600" algn="just"/>
            <a:r>
              <a:rPr lang="ru-RU" dirty="0">
                <a:solidFill>
                  <a:srgbClr val="000000"/>
                </a:solidFill>
                <a:latin typeface="Times New Roman"/>
              </a:rPr>
              <a:t>Представление кода в виде геометрической модели возможно благодаря тому, что кодовые комбинации </a:t>
            </a:r>
            <a:r>
              <a:rPr lang="en-US" dirty="0">
                <a:solidFill>
                  <a:srgbClr val="000000"/>
                </a:solidFill>
                <a:latin typeface="Times New Roman"/>
              </a:rPr>
              <a:t>n</a:t>
            </a:r>
            <a:r>
              <a:rPr lang="ru-RU" dirty="0" smtClean="0">
                <a:solidFill>
                  <a:srgbClr val="000000"/>
                </a:solidFill>
                <a:latin typeface="Times New Roman"/>
              </a:rPr>
              <a:t>-</a:t>
            </a:r>
            <a:r>
              <a:rPr lang="ru-RU" dirty="0" err="1" smtClean="0">
                <a:solidFill>
                  <a:srgbClr val="000000"/>
                </a:solidFill>
                <a:latin typeface="Times New Roman"/>
              </a:rPr>
              <a:t>значного</a:t>
            </a:r>
            <a:r>
              <a:rPr lang="ru-RU" dirty="0" smtClean="0">
                <a:solidFill>
                  <a:srgbClr val="000000"/>
                </a:solidFill>
                <a:latin typeface="Times New Roman"/>
              </a:rPr>
              <a:t> </a:t>
            </a:r>
            <a:r>
              <a:rPr lang="ru-RU" dirty="0">
                <a:solidFill>
                  <a:srgbClr val="000000"/>
                </a:solidFill>
                <a:latin typeface="Times New Roman"/>
              </a:rPr>
              <a:t>кода могут рассматриваться как определенные точки </a:t>
            </a:r>
            <a:r>
              <a:rPr lang="en-US" dirty="0" smtClean="0">
                <a:solidFill>
                  <a:srgbClr val="000000"/>
                </a:solidFill>
                <a:latin typeface="Times New Roman"/>
              </a:rPr>
              <a:t>n</a:t>
            </a:r>
            <a:r>
              <a:rPr lang="ru-RU" dirty="0" smtClean="0">
                <a:solidFill>
                  <a:srgbClr val="000000"/>
                </a:solidFill>
                <a:latin typeface="Times New Roman"/>
              </a:rPr>
              <a:t>-мерного </a:t>
            </a:r>
            <a:r>
              <a:rPr lang="ru-RU" dirty="0">
                <a:solidFill>
                  <a:srgbClr val="000000"/>
                </a:solidFill>
                <a:latin typeface="Times New Roman"/>
              </a:rPr>
              <a:t>пространства </a:t>
            </a:r>
            <a:endParaRPr lang="ru-RU" dirty="0"/>
          </a:p>
        </p:txBody>
      </p:sp>
      <p:sp>
        <p:nvSpPr>
          <p:cNvPr id="4" name="Прямоугольник 3"/>
          <p:cNvSpPr/>
          <p:nvPr/>
        </p:nvSpPr>
        <p:spPr>
          <a:xfrm>
            <a:off x="179512" y="1368816"/>
            <a:ext cx="8856983" cy="923330"/>
          </a:xfrm>
          <a:prstGeom prst="rect">
            <a:avLst/>
          </a:prstGeom>
        </p:spPr>
        <p:txBody>
          <a:bodyPr wrap="square">
            <a:spAutoFit/>
          </a:bodyPr>
          <a:lstStyle/>
          <a:p>
            <a:pPr indent="355600" algn="just"/>
            <a:r>
              <a:rPr lang="ru-RU" dirty="0">
                <a:solidFill>
                  <a:srgbClr val="000000"/>
                </a:solidFill>
                <a:latin typeface="Times New Roman"/>
              </a:rPr>
              <a:t>Представление </a:t>
            </a:r>
            <a:r>
              <a:rPr lang="ru-RU" dirty="0" smtClean="0">
                <a:solidFill>
                  <a:srgbClr val="000000"/>
                </a:solidFill>
                <a:latin typeface="Times New Roman"/>
              </a:rPr>
              <a:t>кодов </a:t>
            </a:r>
            <a:r>
              <a:rPr lang="ru-RU" dirty="0">
                <a:solidFill>
                  <a:srgbClr val="000000"/>
                </a:solidFill>
                <a:latin typeface="Times New Roman"/>
              </a:rPr>
              <a:t>в виде геометрической модели производят для наглядности изображения и облегчения анализа их свойств и даже используют при построении корректирующих кодов. </a:t>
            </a:r>
            <a:endParaRPr lang="ru-R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492896"/>
            <a:ext cx="2304256" cy="1977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1420" y="2491847"/>
            <a:ext cx="2244930" cy="197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8528" y="2492895"/>
            <a:ext cx="2631864" cy="1977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873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476672"/>
            <a:ext cx="8640960" cy="2308324"/>
          </a:xfrm>
          <a:prstGeom prst="rect">
            <a:avLst/>
          </a:prstGeom>
        </p:spPr>
        <p:txBody>
          <a:bodyPr wrap="square">
            <a:spAutoFit/>
          </a:bodyPr>
          <a:lstStyle/>
          <a:p>
            <a:pPr indent="355600" algn="just"/>
            <a:r>
              <a:rPr lang="ru-RU" dirty="0"/>
              <a:t>Наглядным способом описания кодов являются так называемые </a:t>
            </a:r>
            <a:r>
              <a:rPr lang="ru-RU" i="1" dirty="0"/>
              <a:t>кодовые деревья. </a:t>
            </a:r>
            <a:r>
              <a:rPr lang="ru-RU" dirty="0"/>
              <a:t>Представление кода в виде кодового дерева — давно известный и широко распространенный в теории </a:t>
            </a:r>
            <a:r>
              <a:rPr lang="ru-RU" dirty="0" smtClean="0"/>
              <a:t>релейно </a:t>
            </a:r>
            <a:r>
              <a:rPr lang="ru-RU" dirty="0"/>
              <a:t>контактных схем способ. </a:t>
            </a:r>
            <a:endParaRPr lang="ru-RU" dirty="0" smtClean="0"/>
          </a:p>
          <a:p>
            <a:pPr indent="355600" algn="just"/>
            <a:r>
              <a:rPr lang="ru-RU" dirty="0"/>
              <a:t> </a:t>
            </a:r>
            <a:r>
              <a:rPr lang="ru-RU" dirty="0" smtClean="0"/>
              <a:t>В </a:t>
            </a:r>
            <a:r>
              <a:rPr lang="ru-RU" dirty="0"/>
              <a:t>общем виде кодовое дерево может быть представлено как граф, состоящий из узлов и ветвей, соединяющих узлы, расположенные на разных уровнях. Истоком графа является корень. Каждый уровень содержит </a:t>
            </a:r>
            <a:r>
              <a:rPr lang="en-US" b="1" i="1" dirty="0" err="1" smtClean="0"/>
              <a:t>m</a:t>
            </a:r>
            <a:r>
              <a:rPr lang="en-US" b="1" i="1" baseline="30000" dirty="0" err="1" smtClean="0"/>
              <a:t>n</a:t>
            </a:r>
            <a:r>
              <a:rPr lang="ru-RU" i="1" dirty="0" smtClean="0"/>
              <a:t> </a:t>
            </a:r>
            <a:r>
              <a:rPr lang="ru-RU" dirty="0"/>
              <a:t>узлов, где </a:t>
            </a:r>
            <a:r>
              <a:rPr lang="en-US" b="1" dirty="0" smtClean="0"/>
              <a:t>n</a:t>
            </a:r>
            <a:r>
              <a:rPr lang="ru-RU" i="1" dirty="0" smtClean="0"/>
              <a:t> </a:t>
            </a:r>
            <a:r>
              <a:rPr lang="ru-RU" i="1" dirty="0"/>
              <a:t>— </a:t>
            </a:r>
            <a:r>
              <a:rPr lang="ru-RU" dirty="0"/>
              <a:t>номер уровня, а </a:t>
            </a:r>
            <a:r>
              <a:rPr lang="en-US" b="1" dirty="0" smtClean="0"/>
              <a:t>m</a:t>
            </a:r>
            <a:r>
              <a:rPr lang="ru-RU" dirty="0" smtClean="0"/>
              <a:t> </a:t>
            </a:r>
            <a:r>
              <a:rPr lang="ru-RU" dirty="0"/>
              <a:t>— значность кода. Для равномерного двоичного кода число узлов на каждом уровне равно </a:t>
            </a:r>
            <a:r>
              <a:rPr lang="ru-RU" dirty="0" smtClean="0"/>
              <a:t>2</a:t>
            </a:r>
            <a:r>
              <a:rPr lang="en-US" baseline="30000" dirty="0" smtClean="0"/>
              <a:t>n</a:t>
            </a:r>
            <a:r>
              <a:rPr lang="ru-RU" dirty="0" smtClean="0"/>
              <a:t>.</a:t>
            </a:r>
            <a:endParaRPr lang="en-US" dirty="0"/>
          </a:p>
        </p:txBody>
      </p:sp>
      <p:sp>
        <p:nvSpPr>
          <p:cNvPr id="3" name="TextBox 2"/>
          <p:cNvSpPr txBox="1"/>
          <p:nvPr/>
        </p:nvSpPr>
        <p:spPr>
          <a:xfrm>
            <a:off x="3275856" y="60593"/>
            <a:ext cx="2164119" cy="400110"/>
          </a:xfrm>
          <a:prstGeom prst="rect">
            <a:avLst/>
          </a:prstGeom>
          <a:noFill/>
        </p:spPr>
        <p:txBody>
          <a:bodyPr wrap="none" rtlCol="0">
            <a:spAutoFit/>
          </a:bodyPr>
          <a:lstStyle/>
          <a:p>
            <a:r>
              <a:rPr lang="ru-RU" sz="2000" b="1" dirty="0" smtClean="0">
                <a:effectLst>
                  <a:outerShdw blurRad="38100" dist="38100" dir="2700000" algn="tl">
                    <a:srgbClr val="000000">
                      <a:alpha val="43137"/>
                    </a:srgbClr>
                  </a:outerShdw>
                </a:effectLst>
              </a:rPr>
              <a:t>Кодовые деревья</a:t>
            </a:r>
            <a:endParaRPr lang="ru-RU" sz="2000" b="1" dirty="0">
              <a:effectLst>
                <a:outerShdw blurRad="38100" dist="38100" dir="2700000" algn="tl">
                  <a:srgbClr val="000000">
                    <a:alpha val="43137"/>
                  </a:srgbClr>
                </a:outerShdw>
              </a:effectLst>
            </a:endParaRPr>
          </a:p>
        </p:txBody>
      </p:sp>
      <p:sp>
        <p:nvSpPr>
          <p:cNvPr id="4" name="Овал 3"/>
          <p:cNvSpPr/>
          <p:nvPr/>
        </p:nvSpPr>
        <p:spPr>
          <a:xfrm>
            <a:off x="4283968" y="2699628"/>
            <a:ext cx="504056" cy="5040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Овал 4"/>
          <p:cNvSpPr/>
          <p:nvPr/>
        </p:nvSpPr>
        <p:spPr>
          <a:xfrm>
            <a:off x="2097713" y="3563724"/>
            <a:ext cx="504056" cy="5040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Овал 5"/>
          <p:cNvSpPr/>
          <p:nvPr/>
        </p:nvSpPr>
        <p:spPr>
          <a:xfrm>
            <a:off x="6372200" y="3563724"/>
            <a:ext cx="504056" cy="5040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6"/>
          <p:cNvSpPr/>
          <p:nvPr/>
        </p:nvSpPr>
        <p:spPr>
          <a:xfrm>
            <a:off x="1115616" y="4427820"/>
            <a:ext cx="504056" cy="5040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Овал 7"/>
          <p:cNvSpPr/>
          <p:nvPr/>
        </p:nvSpPr>
        <p:spPr>
          <a:xfrm>
            <a:off x="539552" y="5579948"/>
            <a:ext cx="504056" cy="5040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Овал 8"/>
          <p:cNvSpPr/>
          <p:nvPr/>
        </p:nvSpPr>
        <p:spPr>
          <a:xfrm>
            <a:off x="1763688" y="5579948"/>
            <a:ext cx="504056" cy="5040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Овал 9"/>
          <p:cNvSpPr/>
          <p:nvPr/>
        </p:nvSpPr>
        <p:spPr>
          <a:xfrm>
            <a:off x="3203848" y="4427820"/>
            <a:ext cx="504056" cy="5040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Овал 10"/>
          <p:cNvSpPr/>
          <p:nvPr/>
        </p:nvSpPr>
        <p:spPr>
          <a:xfrm>
            <a:off x="2627784" y="5579948"/>
            <a:ext cx="504056" cy="5040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Овал 11"/>
          <p:cNvSpPr/>
          <p:nvPr/>
        </p:nvSpPr>
        <p:spPr>
          <a:xfrm>
            <a:off x="3851920" y="5579948"/>
            <a:ext cx="504056" cy="5040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Овал 12"/>
          <p:cNvSpPr/>
          <p:nvPr/>
        </p:nvSpPr>
        <p:spPr>
          <a:xfrm>
            <a:off x="5364088" y="4427820"/>
            <a:ext cx="504056" cy="5040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Овал 13"/>
          <p:cNvSpPr/>
          <p:nvPr/>
        </p:nvSpPr>
        <p:spPr>
          <a:xfrm>
            <a:off x="4788024" y="5579948"/>
            <a:ext cx="504056" cy="5040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Овал 14"/>
          <p:cNvSpPr/>
          <p:nvPr/>
        </p:nvSpPr>
        <p:spPr>
          <a:xfrm>
            <a:off x="6012160" y="5579948"/>
            <a:ext cx="504056" cy="5040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Овал 15"/>
          <p:cNvSpPr/>
          <p:nvPr/>
        </p:nvSpPr>
        <p:spPr>
          <a:xfrm>
            <a:off x="7452320" y="4427820"/>
            <a:ext cx="504056" cy="5040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Овал 16"/>
          <p:cNvSpPr/>
          <p:nvPr/>
        </p:nvSpPr>
        <p:spPr>
          <a:xfrm>
            <a:off x="6876256" y="5579948"/>
            <a:ext cx="504056" cy="5040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Овал 17"/>
          <p:cNvSpPr/>
          <p:nvPr/>
        </p:nvSpPr>
        <p:spPr>
          <a:xfrm>
            <a:off x="8100392" y="5579948"/>
            <a:ext cx="504056" cy="5040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9" name="Прямая соединительная линия 18"/>
          <p:cNvCxnSpPr>
            <a:stCxn id="4" idx="3"/>
            <a:endCxn id="5" idx="7"/>
          </p:cNvCxnSpPr>
          <p:nvPr/>
        </p:nvCxnSpPr>
        <p:spPr>
          <a:xfrm flipH="1">
            <a:off x="2527952" y="3129867"/>
            <a:ext cx="1829833" cy="507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a:stCxn id="4" idx="5"/>
            <a:endCxn id="6" idx="1"/>
          </p:cNvCxnSpPr>
          <p:nvPr/>
        </p:nvCxnSpPr>
        <p:spPr>
          <a:xfrm>
            <a:off x="4714207" y="3129867"/>
            <a:ext cx="1731810" cy="507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a:stCxn id="5" idx="3"/>
            <a:endCxn id="7" idx="7"/>
          </p:cNvCxnSpPr>
          <p:nvPr/>
        </p:nvCxnSpPr>
        <p:spPr>
          <a:xfrm flipH="1">
            <a:off x="1545855" y="3993963"/>
            <a:ext cx="625675" cy="507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a:stCxn id="5" idx="5"/>
            <a:endCxn id="10" idx="1"/>
          </p:cNvCxnSpPr>
          <p:nvPr/>
        </p:nvCxnSpPr>
        <p:spPr>
          <a:xfrm>
            <a:off x="2527952" y="3993963"/>
            <a:ext cx="749713" cy="507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a:stCxn id="6" idx="3"/>
            <a:endCxn id="13" idx="7"/>
          </p:cNvCxnSpPr>
          <p:nvPr/>
        </p:nvCxnSpPr>
        <p:spPr>
          <a:xfrm flipH="1">
            <a:off x="5794327" y="3993963"/>
            <a:ext cx="651690" cy="507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a:stCxn id="6" idx="5"/>
            <a:endCxn id="16" idx="1"/>
          </p:cNvCxnSpPr>
          <p:nvPr/>
        </p:nvCxnSpPr>
        <p:spPr>
          <a:xfrm>
            <a:off x="6802439" y="3993963"/>
            <a:ext cx="723698" cy="507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a:stCxn id="7" idx="3"/>
            <a:endCxn id="8" idx="7"/>
          </p:cNvCxnSpPr>
          <p:nvPr/>
        </p:nvCxnSpPr>
        <p:spPr>
          <a:xfrm flipH="1">
            <a:off x="969791" y="4858059"/>
            <a:ext cx="219642" cy="795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p:cNvCxnSpPr>
            <a:stCxn id="7" idx="5"/>
            <a:endCxn id="9" idx="1"/>
          </p:cNvCxnSpPr>
          <p:nvPr/>
        </p:nvCxnSpPr>
        <p:spPr>
          <a:xfrm>
            <a:off x="1545855" y="4858059"/>
            <a:ext cx="291650" cy="795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a:stCxn id="10" idx="3"/>
            <a:endCxn id="11" idx="7"/>
          </p:cNvCxnSpPr>
          <p:nvPr/>
        </p:nvCxnSpPr>
        <p:spPr>
          <a:xfrm flipH="1">
            <a:off x="3058023" y="4858059"/>
            <a:ext cx="219642" cy="795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a:stCxn id="10" idx="5"/>
            <a:endCxn id="12" idx="1"/>
          </p:cNvCxnSpPr>
          <p:nvPr/>
        </p:nvCxnSpPr>
        <p:spPr>
          <a:xfrm>
            <a:off x="3634087" y="4858059"/>
            <a:ext cx="291650" cy="795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a:stCxn id="13" idx="3"/>
            <a:endCxn id="14" idx="7"/>
          </p:cNvCxnSpPr>
          <p:nvPr/>
        </p:nvCxnSpPr>
        <p:spPr>
          <a:xfrm flipH="1">
            <a:off x="5218263" y="4858059"/>
            <a:ext cx="219642" cy="795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p:cNvCxnSpPr>
            <a:stCxn id="13" idx="5"/>
            <a:endCxn id="15" idx="1"/>
          </p:cNvCxnSpPr>
          <p:nvPr/>
        </p:nvCxnSpPr>
        <p:spPr>
          <a:xfrm>
            <a:off x="5794327" y="4858059"/>
            <a:ext cx="291650" cy="795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a:stCxn id="16" idx="3"/>
            <a:endCxn id="17" idx="7"/>
          </p:cNvCxnSpPr>
          <p:nvPr/>
        </p:nvCxnSpPr>
        <p:spPr>
          <a:xfrm flipH="1">
            <a:off x="7306495" y="4858059"/>
            <a:ext cx="219642" cy="795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a:stCxn id="16" idx="5"/>
            <a:endCxn id="18" idx="1"/>
          </p:cNvCxnSpPr>
          <p:nvPr/>
        </p:nvCxnSpPr>
        <p:spPr>
          <a:xfrm>
            <a:off x="7882559" y="4858059"/>
            <a:ext cx="291650" cy="79570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103948" y="2339588"/>
            <a:ext cx="897233" cy="369332"/>
          </a:xfrm>
          <a:prstGeom prst="rect">
            <a:avLst/>
          </a:prstGeom>
          <a:noFill/>
        </p:spPr>
        <p:txBody>
          <a:bodyPr wrap="none" rtlCol="0">
            <a:spAutoFit/>
          </a:bodyPr>
          <a:lstStyle/>
          <a:p>
            <a:pPr algn="ctr"/>
            <a:r>
              <a:rPr lang="ru-RU" b="1" i="1" dirty="0" smtClean="0">
                <a:solidFill>
                  <a:srgbClr val="FF0000"/>
                </a:solidFill>
              </a:rPr>
              <a:t>корень</a:t>
            </a:r>
            <a:endParaRPr lang="ru-RU" b="1" i="1" dirty="0">
              <a:solidFill>
                <a:srgbClr val="FF0000"/>
              </a:solidFill>
            </a:endParaRPr>
          </a:p>
        </p:txBody>
      </p:sp>
      <p:sp>
        <p:nvSpPr>
          <p:cNvPr id="34" name="TextBox 33"/>
          <p:cNvSpPr txBox="1"/>
          <p:nvPr/>
        </p:nvSpPr>
        <p:spPr>
          <a:xfrm>
            <a:off x="2214986" y="3194392"/>
            <a:ext cx="260208" cy="369332"/>
          </a:xfrm>
          <a:prstGeom prst="rect">
            <a:avLst/>
          </a:prstGeom>
          <a:noFill/>
        </p:spPr>
        <p:txBody>
          <a:bodyPr wrap="square" rtlCol="0">
            <a:spAutoFit/>
          </a:bodyPr>
          <a:lstStyle/>
          <a:p>
            <a:r>
              <a:rPr lang="ru-RU" b="1" dirty="0" smtClean="0">
                <a:solidFill>
                  <a:srgbClr val="FF0000"/>
                </a:solidFill>
              </a:rPr>
              <a:t>1</a:t>
            </a:r>
            <a:endParaRPr lang="ru-RU" b="1" dirty="0">
              <a:solidFill>
                <a:srgbClr val="FF0000"/>
              </a:solidFill>
            </a:endParaRPr>
          </a:p>
        </p:txBody>
      </p:sp>
      <p:sp>
        <p:nvSpPr>
          <p:cNvPr id="35" name="TextBox 34"/>
          <p:cNvSpPr txBox="1"/>
          <p:nvPr/>
        </p:nvSpPr>
        <p:spPr>
          <a:xfrm>
            <a:off x="6516216" y="3171089"/>
            <a:ext cx="260208" cy="369332"/>
          </a:xfrm>
          <a:prstGeom prst="rect">
            <a:avLst/>
          </a:prstGeom>
          <a:noFill/>
        </p:spPr>
        <p:txBody>
          <a:bodyPr wrap="square" rtlCol="0">
            <a:spAutoFit/>
          </a:bodyPr>
          <a:lstStyle/>
          <a:p>
            <a:r>
              <a:rPr lang="ru-RU" b="1" dirty="0" smtClean="0">
                <a:solidFill>
                  <a:srgbClr val="FF0000"/>
                </a:solidFill>
              </a:rPr>
              <a:t>0</a:t>
            </a:r>
            <a:endParaRPr lang="ru-RU" b="1" dirty="0">
              <a:solidFill>
                <a:srgbClr val="FF0000"/>
              </a:solidFill>
            </a:endParaRPr>
          </a:p>
        </p:txBody>
      </p:sp>
      <p:sp>
        <p:nvSpPr>
          <p:cNvPr id="36" name="TextBox 35"/>
          <p:cNvSpPr txBox="1"/>
          <p:nvPr/>
        </p:nvSpPr>
        <p:spPr>
          <a:xfrm>
            <a:off x="3951752" y="2762344"/>
            <a:ext cx="260208" cy="369332"/>
          </a:xfrm>
          <a:prstGeom prst="rect">
            <a:avLst/>
          </a:prstGeom>
          <a:noFill/>
        </p:spPr>
        <p:txBody>
          <a:bodyPr wrap="square" rtlCol="0">
            <a:spAutoFit/>
          </a:bodyPr>
          <a:lstStyle/>
          <a:p>
            <a:r>
              <a:rPr lang="ru-RU" dirty="0" smtClean="0"/>
              <a:t>1</a:t>
            </a:r>
            <a:endParaRPr lang="ru-RU" dirty="0"/>
          </a:p>
        </p:txBody>
      </p:sp>
      <p:sp>
        <p:nvSpPr>
          <p:cNvPr id="37" name="TextBox 36"/>
          <p:cNvSpPr txBox="1"/>
          <p:nvPr/>
        </p:nvSpPr>
        <p:spPr>
          <a:xfrm>
            <a:off x="4788024" y="2762344"/>
            <a:ext cx="260208" cy="369332"/>
          </a:xfrm>
          <a:prstGeom prst="rect">
            <a:avLst/>
          </a:prstGeom>
          <a:noFill/>
        </p:spPr>
        <p:txBody>
          <a:bodyPr wrap="square" rtlCol="0">
            <a:spAutoFit/>
          </a:bodyPr>
          <a:lstStyle/>
          <a:p>
            <a:r>
              <a:rPr lang="ru-RU" dirty="0" smtClean="0"/>
              <a:t>0</a:t>
            </a:r>
            <a:endParaRPr lang="ru-RU" dirty="0"/>
          </a:p>
        </p:txBody>
      </p:sp>
      <p:sp>
        <p:nvSpPr>
          <p:cNvPr id="38" name="TextBox 37"/>
          <p:cNvSpPr txBox="1"/>
          <p:nvPr/>
        </p:nvSpPr>
        <p:spPr>
          <a:xfrm>
            <a:off x="1788950" y="3725416"/>
            <a:ext cx="260208" cy="369332"/>
          </a:xfrm>
          <a:prstGeom prst="rect">
            <a:avLst/>
          </a:prstGeom>
          <a:noFill/>
        </p:spPr>
        <p:txBody>
          <a:bodyPr wrap="square" rtlCol="0">
            <a:spAutoFit/>
          </a:bodyPr>
          <a:lstStyle/>
          <a:p>
            <a:r>
              <a:rPr lang="ru-RU" dirty="0" smtClean="0"/>
              <a:t>1</a:t>
            </a:r>
            <a:endParaRPr lang="ru-RU" dirty="0"/>
          </a:p>
        </p:txBody>
      </p:sp>
      <p:sp>
        <p:nvSpPr>
          <p:cNvPr id="39" name="TextBox 38"/>
          <p:cNvSpPr txBox="1"/>
          <p:nvPr/>
        </p:nvSpPr>
        <p:spPr>
          <a:xfrm>
            <a:off x="841208" y="4690392"/>
            <a:ext cx="260208" cy="369332"/>
          </a:xfrm>
          <a:prstGeom prst="rect">
            <a:avLst/>
          </a:prstGeom>
          <a:noFill/>
        </p:spPr>
        <p:txBody>
          <a:bodyPr wrap="square" rtlCol="0">
            <a:spAutoFit/>
          </a:bodyPr>
          <a:lstStyle/>
          <a:p>
            <a:r>
              <a:rPr lang="ru-RU" dirty="0" smtClean="0"/>
              <a:t>1</a:t>
            </a:r>
            <a:endParaRPr lang="ru-RU" dirty="0"/>
          </a:p>
        </p:txBody>
      </p:sp>
      <p:sp>
        <p:nvSpPr>
          <p:cNvPr id="40" name="TextBox 39"/>
          <p:cNvSpPr txBox="1"/>
          <p:nvPr/>
        </p:nvSpPr>
        <p:spPr>
          <a:xfrm>
            <a:off x="2902808" y="4690392"/>
            <a:ext cx="260208" cy="369332"/>
          </a:xfrm>
          <a:prstGeom prst="rect">
            <a:avLst/>
          </a:prstGeom>
          <a:noFill/>
        </p:spPr>
        <p:txBody>
          <a:bodyPr wrap="square" rtlCol="0">
            <a:spAutoFit/>
          </a:bodyPr>
          <a:lstStyle/>
          <a:p>
            <a:r>
              <a:rPr lang="ru-RU" dirty="0" smtClean="0"/>
              <a:t>1</a:t>
            </a:r>
            <a:endParaRPr lang="ru-RU" dirty="0"/>
          </a:p>
        </p:txBody>
      </p:sp>
      <p:sp>
        <p:nvSpPr>
          <p:cNvPr id="41" name="TextBox 40"/>
          <p:cNvSpPr txBox="1"/>
          <p:nvPr/>
        </p:nvSpPr>
        <p:spPr>
          <a:xfrm>
            <a:off x="6111992" y="3725416"/>
            <a:ext cx="260208" cy="369332"/>
          </a:xfrm>
          <a:prstGeom prst="rect">
            <a:avLst/>
          </a:prstGeom>
          <a:noFill/>
        </p:spPr>
        <p:txBody>
          <a:bodyPr wrap="square" rtlCol="0">
            <a:spAutoFit/>
          </a:bodyPr>
          <a:lstStyle/>
          <a:p>
            <a:r>
              <a:rPr lang="ru-RU" dirty="0" smtClean="0"/>
              <a:t>1</a:t>
            </a:r>
            <a:endParaRPr lang="ru-RU" dirty="0"/>
          </a:p>
        </p:txBody>
      </p:sp>
      <p:sp>
        <p:nvSpPr>
          <p:cNvPr id="42" name="TextBox 41"/>
          <p:cNvSpPr txBox="1"/>
          <p:nvPr/>
        </p:nvSpPr>
        <p:spPr>
          <a:xfrm>
            <a:off x="5089680" y="4661516"/>
            <a:ext cx="260208" cy="369332"/>
          </a:xfrm>
          <a:prstGeom prst="rect">
            <a:avLst/>
          </a:prstGeom>
          <a:noFill/>
        </p:spPr>
        <p:txBody>
          <a:bodyPr wrap="square" rtlCol="0">
            <a:spAutoFit/>
          </a:bodyPr>
          <a:lstStyle/>
          <a:p>
            <a:r>
              <a:rPr lang="ru-RU" dirty="0" smtClean="0"/>
              <a:t>1</a:t>
            </a:r>
            <a:endParaRPr lang="ru-RU" dirty="0"/>
          </a:p>
        </p:txBody>
      </p:sp>
      <p:sp>
        <p:nvSpPr>
          <p:cNvPr id="43" name="TextBox 42"/>
          <p:cNvSpPr txBox="1"/>
          <p:nvPr/>
        </p:nvSpPr>
        <p:spPr>
          <a:xfrm>
            <a:off x="7192112" y="4651891"/>
            <a:ext cx="260208" cy="369332"/>
          </a:xfrm>
          <a:prstGeom prst="rect">
            <a:avLst/>
          </a:prstGeom>
          <a:noFill/>
        </p:spPr>
        <p:txBody>
          <a:bodyPr wrap="square" rtlCol="0">
            <a:spAutoFit/>
          </a:bodyPr>
          <a:lstStyle/>
          <a:p>
            <a:r>
              <a:rPr lang="ru-RU" dirty="0" smtClean="0"/>
              <a:t>1</a:t>
            </a:r>
            <a:endParaRPr lang="ru-RU" dirty="0"/>
          </a:p>
        </p:txBody>
      </p:sp>
      <p:sp>
        <p:nvSpPr>
          <p:cNvPr id="44" name="TextBox 43"/>
          <p:cNvSpPr txBox="1"/>
          <p:nvPr/>
        </p:nvSpPr>
        <p:spPr>
          <a:xfrm>
            <a:off x="2575026" y="3707740"/>
            <a:ext cx="260208" cy="369332"/>
          </a:xfrm>
          <a:prstGeom prst="rect">
            <a:avLst/>
          </a:prstGeom>
          <a:noFill/>
        </p:spPr>
        <p:txBody>
          <a:bodyPr wrap="square" rtlCol="0">
            <a:spAutoFit/>
          </a:bodyPr>
          <a:lstStyle/>
          <a:p>
            <a:r>
              <a:rPr lang="ru-RU" dirty="0" smtClean="0"/>
              <a:t>0</a:t>
            </a:r>
            <a:endParaRPr lang="ru-RU" dirty="0"/>
          </a:p>
        </p:txBody>
      </p:sp>
      <p:sp>
        <p:nvSpPr>
          <p:cNvPr id="45" name="TextBox 44"/>
          <p:cNvSpPr txBox="1"/>
          <p:nvPr/>
        </p:nvSpPr>
        <p:spPr>
          <a:xfrm>
            <a:off x="1619672" y="4658435"/>
            <a:ext cx="260208" cy="369332"/>
          </a:xfrm>
          <a:prstGeom prst="rect">
            <a:avLst/>
          </a:prstGeom>
          <a:noFill/>
        </p:spPr>
        <p:txBody>
          <a:bodyPr wrap="square" rtlCol="0">
            <a:spAutoFit/>
          </a:bodyPr>
          <a:lstStyle/>
          <a:p>
            <a:r>
              <a:rPr lang="ru-RU" dirty="0" smtClean="0"/>
              <a:t>0</a:t>
            </a:r>
            <a:endParaRPr lang="ru-RU" dirty="0"/>
          </a:p>
        </p:txBody>
      </p:sp>
      <p:sp>
        <p:nvSpPr>
          <p:cNvPr id="46" name="TextBox 45"/>
          <p:cNvSpPr txBox="1"/>
          <p:nvPr/>
        </p:nvSpPr>
        <p:spPr>
          <a:xfrm>
            <a:off x="3761437" y="4651891"/>
            <a:ext cx="260208" cy="369332"/>
          </a:xfrm>
          <a:prstGeom prst="rect">
            <a:avLst/>
          </a:prstGeom>
          <a:noFill/>
        </p:spPr>
        <p:txBody>
          <a:bodyPr wrap="square" rtlCol="0">
            <a:spAutoFit/>
          </a:bodyPr>
          <a:lstStyle/>
          <a:p>
            <a:r>
              <a:rPr lang="ru-RU" dirty="0" smtClean="0"/>
              <a:t>0</a:t>
            </a:r>
            <a:endParaRPr lang="ru-RU" dirty="0"/>
          </a:p>
        </p:txBody>
      </p:sp>
      <p:sp>
        <p:nvSpPr>
          <p:cNvPr id="47" name="TextBox 46"/>
          <p:cNvSpPr txBox="1"/>
          <p:nvPr/>
        </p:nvSpPr>
        <p:spPr>
          <a:xfrm>
            <a:off x="5868144" y="4634552"/>
            <a:ext cx="260208" cy="369332"/>
          </a:xfrm>
          <a:prstGeom prst="rect">
            <a:avLst/>
          </a:prstGeom>
          <a:noFill/>
        </p:spPr>
        <p:txBody>
          <a:bodyPr wrap="square" rtlCol="0">
            <a:spAutoFit/>
          </a:bodyPr>
          <a:lstStyle/>
          <a:p>
            <a:r>
              <a:rPr lang="ru-RU" dirty="0" smtClean="0"/>
              <a:t>0</a:t>
            </a:r>
            <a:endParaRPr lang="ru-RU" dirty="0"/>
          </a:p>
        </p:txBody>
      </p:sp>
      <p:sp>
        <p:nvSpPr>
          <p:cNvPr id="48" name="TextBox 47"/>
          <p:cNvSpPr txBox="1"/>
          <p:nvPr/>
        </p:nvSpPr>
        <p:spPr>
          <a:xfrm>
            <a:off x="6904080" y="3712201"/>
            <a:ext cx="260208" cy="369332"/>
          </a:xfrm>
          <a:prstGeom prst="rect">
            <a:avLst/>
          </a:prstGeom>
          <a:noFill/>
        </p:spPr>
        <p:txBody>
          <a:bodyPr wrap="square" rtlCol="0">
            <a:spAutoFit/>
          </a:bodyPr>
          <a:lstStyle/>
          <a:p>
            <a:r>
              <a:rPr lang="ru-RU" dirty="0" smtClean="0"/>
              <a:t>0</a:t>
            </a:r>
            <a:endParaRPr lang="ru-RU" dirty="0"/>
          </a:p>
        </p:txBody>
      </p:sp>
      <p:sp>
        <p:nvSpPr>
          <p:cNvPr id="49" name="TextBox 48"/>
          <p:cNvSpPr txBox="1"/>
          <p:nvPr/>
        </p:nvSpPr>
        <p:spPr>
          <a:xfrm>
            <a:off x="7956376" y="4634552"/>
            <a:ext cx="260208" cy="369332"/>
          </a:xfrm>
          <a:prstGeom prst="rect">
            <a:avLst/>
          </a:prstGeom>
          <a:noFill/>
        </p:spPr>
        <p:txBody>
          <a:bodyPr wrap="square" rtlCol="0">
            <a:spAutoFit/>
          </a:bodyPr>
          <a:lstStyle/>
          <a:p>
            <a:r>
              <a:rPr lang="ru-RU" dirty="0" smtClean="0"/>
              <a:t>0</a:t>
            </a:r>
            <a:endParaRPr lang="ru-RU" dirty="0"/>
          </a:p>
        </p:txBody>
      </p:sp>
      <p:sp>
        <p:nvSpPr>
          <p:cNvPr id="50" name="TextBox 49"/>
          <p:cNvSpPr txBox="1"/>
          <p:nvPr/>
        </p:nvSpPr>
        <p:spPr>
          <a:xfrm>
            <a:off x="1187624" y="4109591"/>
            <a:ext cx="382132" cy="246221"/>
          </a:xfrm>
          <a:prstGeom prst="rect">
            <a:avLst/>
          </a:prstGeom>
          <a:noFill/>
        </p:spPr>
        <p:txBody>
          <a:bodyPr wrap="square" lIns="0" tIns="0" rIns="0" bIns="0" rtlCol="0">
            <a:spAutoFit/>
          </a:bodyPr>
          <a:lstStyle/>
          <a:p>
            <a:pPr algn="ctr"/>
            <a:r>
              <a:rPr lang="ru-RU" sz="1600" b="1" dirty="0" smtClean="0">
                <a:solidFill>
                  <a:srgbClr val="FF0000"/>
                </a:solidFill>
              </a:rPr>
              <a:t>11</a:t>
            </a:r>
            <a:endParaRPr lang="ru-RU" sz="1600" b="1" dirty="0">
              <a:solidFill>
                <a:srgbClr val="FF0000"/>
              </a:solidFill>
            </a:endParaRPr>
          </a:p>
        </p:txBody>
      </p:sp>
      <p:sp>
        <p:nvSpPr>
          <p:cNvPr id="51" name="TextBox 50"/>
          <p:cNvSpPr txBox="1"/>
          <p:nvPr/>
        </p:nvSpPr>
        <p:spPr>
          <a:xfrm>
            <a:off x="3275856" y="4109591"/>
            <a:ext cx="382132" cy="246221"/>
          </a:xfrm>
          <a:prstGeom prst="rect">
            <a:avLst/>
          </a:prstGeom>
          <a:noFill/>
        </p:spPr>
        <p:txBody>
          <a:bodyPr wrap="square" lIns="0" tIns="0" rIns="0" bIns="0" rtlCol="0">
            <a:spAutoFit/>
          </a:bodyPr>
          <a:lstStyle/>
          <a:p>
            <a:pPr algn="ctr"/>
            <a:r>
              <a:rPr lang="ru-RU" sz="1600" b="1" dirty="0" smtClean="0">
                <a:solidFill>
                  <a:srgbClr val="FF0000"/>
                </a:solidFill>
              </a:rPr>
              <a:t>10</a:t>
            </a:r>
            <a:endParaRPr lang="ru-RU" sz="1600" b="1" dirty="0">
              <a:solidFill>
                <a:srgbClr val="FF0000"/>
              </a:solidFill>
            </a:endParaRPr>
          </a:p>
        </p:txBody>
      </p:sp>
      <p:sp>
        <p:nvSpPr>
          <p:cNvPr id="52" name="TextBox 51"/>
          <p:cNvSpPr txBox="1"/>
          <p:nvPr/>
        </p:nvSpPr>
        <p:spPr>
          <a:xfrm>
            <a:off x="5414004" y="4109591"/>
            <a:ext cx="382132" cy="246221"/>
          </a:xfrm>
          <a:prstGeom prst="rect">
            <a:avLst/>
          </a:prstGeom>
          <a:noFill/>
        </p:spPr>
        <p:txBody>
          <a:bodyPr wrap="square" lIns="0" tIns="0" rIns="0" bIns="0" rtlCol="0">
            <a:spAutoFit/>
          </a:bodyPr>
          <a:lstStyle/>
          <a:p>
            <a:pPr algn="ctr"/>
            <a:r>
              <a:rPr lang="ru-RU" sz="1600" b="1" dirty="0" smtClean="0">
                <a:solidFill>
                  <a:srgbClr val="FF0000"/>
                </a:solidFill>
              </a:rPr>
              <a:t>01</a:t>
            </a:r>
            <a:endParaRPr lang="ru-RU" sz="1600" b="1" dirty="0">
              <a:solidFill>
                <a:srgbClr val="FF0000"/>
              </a:solidFill>
            </a:endParaRPr>
          </a:p>
        </p:txBody>
      </p:sp>
      <p:sp>
        <p:nvSpPr>
          <p:cNvPr id="53" name="TextBox 52"/>
          <p:cNvSpPr txBox="1"/>
          <p:nvPr/>
        </p:nvSpPr>
        <p:spPr>
          <a:xfrm>
            <a:off x="7526137" y="4131544"/>
            <a:ext cx="382132" cy="246221"/>
          </a:xfrm>
          <a:prstGeom prst="rect">
            <a:avLst/>
          </a:prstGeom>
          <a:noFill/>
        </p:spPr>
        <p:txBody>
          <a:bodyPr wrap="square" lIns="0" tIns="0" rIns="0" bIns="0" rtlCol="0">
            <a:spAutoFit/>
          </a:bodyPr>
          <a:lstStyle/>
          <a:p>
            <a:pPr algn="ctr"/>
            <a:r>
              <a:rPr lang="ru-RU" sz="1600" b="1" dirty="0" smtClean="0">
                <a:solidFill>
                  <a:srgbClr val="FF0000"/>
                </a:solidFill>
              </a:rPr>
              <a:t>00</a:t>
            </a:r>
            <a:endParaRPr lang="ru-RU" sz="1600" b="1" dirty="0">
              <a:solidFill>
                <a:srgbClr val="FF0000"/>
              </a:solidFill>
            </a:endParaRPr>
          </a:p>
        </p:txBody>
      </p:sp>
      <p:sp>
        <p:nvSpPr>
          <p:cNvPr id="54" name="TextBox 53"/>
          <p:cNvSpPr txBox="1"/>
          <p:nvPr/>
        </p:nvSpPr>
        <p:spPr>
          <a:xfrm>
            <a:off x="587659" y="5304842"/>
            <a:ext cx="382132" cy="246221"/>
          </a:xfrm>
          <a:prstGeom prst="rect">
            <a:avLst/>
          </a:prstGeom>
          <a:noFill/>
        </p:spPr>
        <p:txBody>
          <a:bodyPr wrap="square" lIns="0" tIns="0" rIns="0" bIns="0" rtlCol="0">
            <a:spAutoFit/>
          </a:bodyPr>
          <a:lstStyle/>
          <a:p>
            <a:pPr algn="ctr"/>
            <a:r>
              <a:rPr lang="ru-RU" sz="1600" b="1" dirty="0" smtClean="0">
                <a:solidFill>
                  <a:srgbClr val="FF0000"/>
                </a:solidFill>
              </a:rPr>
              <a:t>111</a:t>
            </a:r>
            <a:endParaRPr lang="ru-RU" sz="1600" b="1" dirty="0">
              <a:solidFill>
                <a:srgbClr val="FF0000"/>
              </a:solidFill>
            </a:endParaRPr>
          </a:p>
        </p:txBody>
      </p:sp>
      <p:sp>
        <p:nvSpPr>
          <p:cNvPr id="55" name="TextBox 54"/>
          <p:cNvSpPr txBox="1"/>
          <p:nvPr/>
        </p:nvSpPr>
        <p:spPr>
          <a:xfrm>
            <a:off x="1879880" y="5333727"/>
            <a:ext cx="382132" cy="246221"/>
          </a:xfrm>
          <a:prstGeom prst="rect">
            <a:avLst/>
          </a:prstGeom>
          <a:noFill/>
        </p:spPr>
        <p:txBody>
          <a:bodyPr wrap="square" lIns="0" tIns="0" rIns="0" bIns="0" rtlCol="0">
            <a:spAutoFit/>
          </a:bodyPr>
          <a:lstStyle/>
          <a:p>
            <a:pPr algn="ctr"/>
            <a:r>
              <a:rPr lang="ru-RU" sz="1600" b="1" dirty="0" smtClean="0">
                <a:solidFill>
                  <a:srgbClr val="FF0000"/>
                </a:solidFill>
              </a:rPr>
              <a:t>110</a:t>
            </a:r>
            <a:endParaRPr lang="ru-RU" sz="1600" b="1" dirty="0">
              <a:solidFill>
                <a:srgbClr val="FF0000"/>
              </a:solidFill>
            </a:endParaRPr>
          </a:p>
        </p:txBody>
      </p:sp>
      <p:sp>
        <p:nvSpPr>
          <p:cNvPr id="56" name="TextBox 55"/>
          <p:cNvSpPr txBox="1"/>
          <p:nvPr/>
        </p:nvSpPr>
        <p:spPr>
          <a:xfrm>
            <a:off x="2711742" y="5333727"/>
            <a:ext cx="382132" cy="246221"/>
          </a:xfrm>
          <a:prstGeom prst="rect">
            <a:avLst/>
          </a:prstGeom>
          <a:noFill/>
        </p:spPr>
        <p:txBody>
          <a:bodyPr wrap="square" lIns="0" tIns="0" rIns="0" bIns="0" rtlCol="0">
            <a:spAutoFit/>
          </a:bodyPr>
          <a:lstStyle/>
          <a:p>
            <a:pPr algn="ctr"/>
            <a:r>
              <a:rPr lang="ru-RU" sz="1600" b="1" dirty="0" smtClean="0">
                <a:solidFill>
                  <a:srgbClr val="FF0000"/>
                </a:solidFill>
              </a:rPr>
              <a:t>101</a:t>
            </a:r>
            <a:endParaRPr lang="ru-RU" sz="1600" b="1" dirty="0">
              <a:solidFill>
                <a:srgbClr val="FF0000"/>
              </a:solidFill>
            </a:endParaRPr>
          </a:p>
        </p:txBody>
      </p:sp>
      <p:sp>
        <p:nvSpPr>
          <p:cNvPr id="57" name="TextBox 56"/>
          <p:cNvSpPr txBox="1"/>
          <p:nvPr/>
        </p:nvSpPr>
        <p:spPr>
          <a:xfrm>
            <a:off x="3951752" y="5333726"/>
            <a:ext cx="382132" cy="246221"/>
          </a:xfrm>
          <a:prstGeom prst="rect">
            <a:avLst/>
          </a:prstGeom>
          <a:noFill/>
        </p:spPr>
        <p:txBody>
          <a:bodyPr wrap="square" lIns="0" tIns="0" rIns="0" bIns="0" rtlCol="0">
            <a:spAutoFit/>
          </a:bodyPr>
          <a:lstStyle/>
          <a:p>
            <a:pPr algn="ctr"/>
            <a:r>
              <a:rPr lang="ru-RU" sz="1600" b="1" dirty="0" smtClean="0">
                <a:solidFill>
                  <a:srgbClr val="FF0000"/>
                </a:solidFill>
              </a:rPr>
              <a:t>100</a:t>
            </a:r>
            <a:endParaRPr lang="ru-RU" sz="1600" b="1" dirty="0">
              <a:solidFill>
                <a:srgbClr val="FF0000"/>
              </a:solidFill>
            </a:endParaRPr>
          </a:p>
        </p:txBody>
      </p:sp>
      <p:sp>
        <p:nvSpPr>
          <p:cNvPr id="58" name="TextBox 57"/>
          <p:cNvSpPr txBox="1"/>
          <p:nvPr/>
        </p:nvSpPr>
        <p:spPr>
          <a:xfrm>
            <a:off x="4848986" y="5333727"/>
            <a:ext cx="382132" cy="246221"/>
          </a:xfrm>
          <a:prstGeom prst="rect">
            <a:avLst/>
          </a:prstGeom>
          <a:noFill/>
        </p:spPr>
        <p:txBody>
          <a:bodyPr wrap="square" lIns="0" tIns="0" rIns="0" bIns="0" rtlCol="0">
            <a:spAutoFit/>
          </a:bodyPr>
          <a:lstStyle/>
          <a:p>
            <a:pPr algn="ctr"/>
            <a:r>
              <a:rPr lang="ru-RU" sz="1600" b="1" dirty="0" smtClean="0">
                <a:solidFill>
                  <a:srgbClr val="FF0000"/>
                </a:solidFill>
              </a:rPr>
              <a:t>011</a:t>
            </a:r>
            <a:endParaRPr lang="ru-RU" sz="1600" b="1" dirty="0">
              <a:solidFill>
                <a:srgbClr val="FF0000"/>
              </a:solidFill>
            </a:endParaRPr>
          </a:p>
        </p:txBody>
      </p:sp>
      <p:sp>
        <p:nvSpPr>
          <p:cNvPr id="59" name="TextBox 58"/>
          <p:cNvSpPr txBox="1"/>
          <p:nvPr/>
        </p:nvSpPr>
        <p:spPr>
          <a:xfrm>
            <a:off x="6122310" y="5333727"/>
            <a:ext cx="382132" cy="246221"/>
          </a:xfrm>
          <a:prstGeom prst="rect">
            <a:avLst/>
          </a:prstGeom>
          <a:noFill/>
        </p:spPr>
        <p:txBody>
          <a:bodyPr wrap="square" lIns="0" tIns="0" rIns="0" bIns="0" rtlCol="0">
            <a:spAutoFit/>
          </a:bodyPr>
          <a:lstStyle/>
          <a:p>
            <a:pPr algn="ctr"/>
            <a:r>
              <a:rPr lang="ru-RU" sz="1600" b="1" dirty="0" smtClean="0">
                <a:solidFill>
                  <a:srgbClr val="FF0000"/>
                </a:solidFill>
              </a:rPr>
              <a:t>010</a:t>
            </a:r>
            <a:endParaRPr lang="ru-RU" sz="1600" b="1" dirty="0">
              <a:solidFill>
                <a:srgbClr val="FF0000"/>
              </a:solidFill>
            </a:endParaRPr>
          </a:p>
        </p:txBody>
      </p:sp>
      <p:sp>
        <p:nvSpPr>
          <p:cNvPr id="60" name="TextBox 59"/>
          <p:cNvSpPr txBox="1"/>
          <p:nvPr/>
        </p:nvSpPr>
        <p:spPr>
          <a:xfrm>
            <a:off x="6948264" y="5291917"/>
            <a:ext cx="382132" cy="246221"/>
          </a:xfrm>
          <a:prstGeom prst="rect">
            <a:avLst/>
          </a:prstGeom>
          <a:noFill/>
        </p:spPr>
        <p:txBody>
          <a:bodyPr wrap="square" lIns="0" tIns="0" rIns="0" bIns="0" rtlCol="0">
            <a:spAutoFit/>
          </a:bodyPr>
          <a:lstStyle/>
          <a:p>
            <a:pPr algn="ctr"/>
            <a:r>
              <a:rPr lang="ru-RU" sz="1600" b="1" dirty="0" smtClean="0">
                <a:solidFill>
                  <a:srgbClr val="FF0000"/>
                </a:solidFill>
              </a:rPr>
              <a:t>001</a:t>
            </a:r>
            <a:endParaRPr lang="ru-RU" sz="1600" b="1" dirty="0">
              <a:solidFill>
                <a:srgbClr val="FF0000"/>
              </a:solidFill>
            </a:endParaRPr>
          </a:p>
        </p:txBody>
      </p:sp>
      <p:sp>
        <p:nvSpPr>
          <p:cNvPr id="61" name="TextBox 60"/>
          <p:cNvSpPr txBox="1"/>
          <p:nvPr/>
        </p:nvSpPr>
        <p:spPr>
          <a:xfrm>
            <a:off x="8191626" y="5291916"/>
            <a:ext cx="382132" cy="246221"/>
          </a:xfrm>
          <a:prstGeom prst="rect">
            <a:avLst/>
          </a:prstGeom>
          <a:noFill/>
        </p:spPr>
        <p:txBody>
          <a:bodyPr wrap="square" lIns="0" tIns="0" rIns="0" bIns="0" rtlCol="0">
            <a:spAutoFit/>
          </a:bodyPr>
          <a:lstStyle/>
          <a:p>
            <a:pPr algn="ctr"/>
            <a:r>
              <a:rPr lang="ru-RU" sz="1600" b="1" dirty="0" smtClean="0">
                <a:solidFill>
                  <a:srgbClr val="FF0000"/>
                </a:solidFill>
              </a:rPr>
              <a:t>000</a:t>
            </a:r>
            <a:endParaRPr lang="ru-RU" sz="1600" b="1" dirty="0">
              <a:solidFill>
                <a:srgbClr val="FF0000"/>
              </a:solidFill>
            </a:endParaRPr>
          </a:p>
        </p:txBody>
      </p:sp>
      <p:sp>
        <p:nvSpPr>
          <p:cNvPr id="62" name="TextBox 61"/>
          <p:cNvSpPr txBox="1"/>
          <p:nvPr/>
        </p:nvSpPr>
        <p:spPr>
          <a:xfrm>
            <a:off x="2711742" y="6444044"/>
            <a:ext cx="3385222" cy="369332"/>
          </a:xfrm>
          <a:prstGeom prst="rect">
            <a:avLst/>
          </a:prstGeom>
          <a:noFill/>
        </p:spPr>
        <p:txBody>
          <a:bodyPr wrap="none" rtlCol="0">
            <a:spAutoFit/>
          </a:bodyPr>
          <a:lstStyle/>
          <a:p>
            <a:r>
              <a:rPr lang="ru-RU" i="1" dirty="0" smtClean="0"/>
              <a:t>Кодовое дерево двоичного кода</a:t>
            </a:r>
            <a:endParaRPr lang="ru-RU" i="1" dirty="0"/>
          </a:p>
        </p:txBody>
      </p:sp>
    </p:spTree>
    <p:extLst>
      <p:ext uri="{BB962C8B-B14F-4D97-AF65-F5344CB8AC3E}">
        <p14:creationId xmlns:p14="http://schemas.microsoft.com/office/powerpoint/2010/main" val="485324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2211829"/>
            <a:ext cx="8856984" cy="2862322"/>
          </a:xfrm>
          <a:prstGeom prst="rect">
            <a:avLst/>
          </a:prstGeom>
        </p:spPr>
        <p:txBody>
          <a:bodyPr wrap="square">
            <a:spAutoFit/>
          </a:bodyPr>
          <a:lstStyle/>
          <a:p>
            <a:pPr indent="355600" algn="just"/>
            <a:r>
              <a:rPr lang="ru-RU" dirty="0" smtClean="0">
                <a:solidFill>
                  <a:srgbClr val="000000"/>
                </a:solidFill>
                <a:latin typeface="Times New Roman"/>
              </a:rPr>
              <a:t>При помощи кодовых деревьев наглядно представляются коды, обладающие </a:t>
            </a:r>
            <a:r>
              <a:rPr lang="ru-RU" i="1" dirty="0" smtClean="0">
                <a:solidFill>
                  <a:srgbClr val="000000"/>
                </a:solidFill>
                <a:latin typeface="Times New Roman"/>
              </a:rPr>
              <a:t>свойством префикса, </a:t>
            </a:r>
            <a:r>
              <a:rPr lang="ru-RU" dirty="0" smtClean="0">
                <a:solidFill>
                  <a:srgbClr val="000000"/>
                </a:solidFill>
                <a:latin typeface="Times New Roman"/>
              </a:rPr>
              <a:t>или </a:t>
            </a:r>
            <a:r>
              <a:rPr lang="ru-RU" i="1" dirty="0" smtClean="0">
                <a:solidFill>
                  <a:srgbClr val="000000"/>
                </a:solidFill>
                <a:latin typeface="Times New Roman"/>
              </a:rPr>
              <a:t>префиксные </a:t>
            </a:r>
            <a:r>
              <a:rPr lang="ru-RU" dirty="0" smtClean="0">
                <a:solidFill>
                  <a:srgbClr val="000000"/>
                </a:solidFill>
                <a:latin typeface="Times New Roman"/>
              </a:rPr>
              <a:t>коды, т. е. коды, которые могут быть получены путем последовательного вычеркивания последнего знака кодовой комбинации (ни одна из комбинаций такого кода не может быть префиксом комбинации того же кода). Например, префиксами кодовой комбинации 11101101 будут: 1, 11, 111,1110, 111011, 1110110, 11101101. </a:t>
            </a:r>
            <a:endParaRPr lang="en-US" dirty="0" smtClean="0">
              <a:solidFill>
                <a:srgbClr val="000000"/>
              </a:solidFill>
              <a:latin typeface="Times New Roman"/>
            </a:endParaRPr>
          </a:p>
          <a:p>
            <a:pPr indent="355600" algn="just"/>
            <a:endParaRPr lang="ru-RU" dirty="0" smtClean="0">
              <a:solidFill>
                <a:srgbClr val="000000"/>
              </a:solidFill>
              <a:latin typeface="Times New Roman"/>
            </a:endParaRPr>
          </a:p>
          <a:p>
            <a:pPr indent="355600" algn="just"/>
            <a:r>
              <a:rPr lang="ru-RU" dirty="0" smtClean="0">
                <a:solidFill>
                  <a:srgbClr val="000000"/>
                </a:solidFill>
                <a:latin typeface="Times New Roman"/>
              </a:rPr>
              <a:t>То </a:t>
            </a:r>
            <a:r>
              <a:rPr lang="ru-RU" dirty="0" smtClean="0">
                <a:solidFill>
                  <a:srgbClr val="000000"/>
                </a:solidFill>
                <a:latin typeface="Times New Roman"/>
              </a:rPr>
              <a:t>есть для однозначного декодирования кодовой комбинации 11101101 ни один из передаваемых кодов не может быть представлен комбинациями 1, 11, 111, 1110, 111011, 1110110, 11101101.</a:t>
            </a:r>
            <a:endParaRPr lang="ru-RU" dirty="0"/>
          </a:p>
        </p:txBody>
      </p:sp>
      <p:sp>
        <p:nvSpPr>
          <p:cNvPr id="3" name="Прямоугольник 2"/>
          <p:cNvSpPr/>
          <p:nvPr/>
        </p:nvSpPr>
        <p:spPr>
          <a:xfrm>
            <a:off x="107504" y="212447"/>
            <a:ext cx="8856984" cy="1200329"/>
          </a:xfrm>
          <a:prstGeom prst="rect">
            <a:avLst/>
          </a:prstGeom>
        </p:spPr>
        <p:txBody>
          <a:bodyPr wrap="square">
            <a:spAutoFit/>
          </a:bodyPr>
          <a:lstStyle/>
          <a:p>
            <a:pPr indent="355600" algn="just"/>
            <a:r>
              <a:rPr lang="ru-RU" dirty="0"/>
              <a:t>Если число узлов на каждом уровне кодового дерева равно </a:t>
            </a:r>
            <a:r>
              <a:rPr lang="en-US" b="1" i="1" dirty="0" err="1"/>
              <a:t>m</a:t>
            </a:r>
            <a:r>
              <a:rPr lang="en-US" b="1" i="1" baseline="30000" dirty="0" err="1"/>
              <a:t>n</a:t>
            </a:r>
            <a:r>
              <a:rPr lang="ru-RU" i="1" dirty="0"/>
              <a:t>, </a:t>
            </a:r>
            <a:r>
              <a:rPr lang="ru-RU" dirty="0"/>
              <a:t>то дерево называют </a:t>
            </a:r>
            <a:r>
              <a:rPr lang="ru-RU" i="1" dirty="0"/>
              <a:t>полным. </a:t>
            </a:r>
            <a:r>
              <a:rPr lang="ru-RU" dirty="0"/>
              <a:t>Величина </a:t>
            </a:r>
            <a:r>
              <a:rPr lang="en-US" dirty="0"/>
              <a:t>D</a:t>
            </a:r>
            <a:r>
              <a:rPr lang="ru-RU" i="1" dirty="0"/>
              <a:t> = </a:t>
            </a:r>
            <a:r>
              <a:rPr lang="en-US" i="1" dirty="0" err="1"/>
              <a:t>m</a:t>
            </a:r>
            <a:r>
              <a:rPr lang="en-US" i="1" baseline="30000" dirty="0" err="1"/>
              <a:t>k</a:t>
            </a:r>
            <a:r>
              <a:rPr lang="ru-RU" i="1" dirty="0"/>
              <a:t>, </a:t>
            </a:r>
            <a:r>
              <a:rPr lang="ru-RU" dirty="0"/>
              <a:t>где </a:t>
            </a:r>
            <a:r>
              <a:rPr lang="en-US" dirty="0"/>
              <a:t>k</a:t>
            </a:r>
            <a:r>
              <a:rPr lang="ru-RU" i="1" dirty="0"/>
              <a:t> </a:t>
            </a:r>
            <a:r>
              <a:rPr lang="ru-RU" dirty="0"/>
              <a:t>указывает порядок наивысшего уровня кодового дерева, называется </a:t>
            </a:r>
            <a:r>
              <a:rPr lang="ru-RU" b="1" i="1" dirty="0"/>
              <a:t>объемом дерева</a:t>
            </a:r>
            <a:r>
              <a:rPr lang="ru-RU" i="1" dirty="0"/>
              <a:t>. </a:t>
            </a:r>
            <a:r>
              <a:rPr lang="ru-RU" dirty="0"/>
              <a:t>Объем дерева характеризует число кодовых комбинаций, которое может быть построено при помощи данного дерева.</a:t>
            </a:r>
          </a:p>
        </p:txBody>
      </p:sp>
    </p:spTree>
    <p:extLst>
      <p:ext uri="{BB962C8B-B14F-4D97-AF65-F5344CB8AC3E}">
        <p14:creationId xmlns:p14="http://schemas.microsoft.com/office/powerpoint/2010/main" val="3472261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260648"/>
            <a:ext cx="8856984" cy="5355312"/>
          </a:xfrm>
          <a:prstGeom prst="rect">
            <a:avLst/>
          </a:prstGeom>
        </p:spPr>
        <p:txBody>
          <a:bodyPr wrap="square">
            <a:spAutoFit/>
          </a:bodyPr>
          <a:lstStyle/>
          <a:p>
            <a:pPr indent="355600" algn="just"/>
            <a:r>
              <a:rPr lang="ru-RU" dirty="0">
                <a:solidFill>
                  <a:srgbClr val="000000"/>
                </a:solidFill>
                <a:latin typeface="Times New Roman"/>
              </a:rPr>
              <a:t>Префиксом данной кодовой комбинации </a:t>
            </a:r>
            <a:r>
              <a:rPr lang="ru-RU" i="1" dirty="0" smtClean="0">
                <a:solidFill>
                  <a:srgbClr val="000000"/>
                </a:solidFill>
                <a:latin typeface="Times New Roman"/>
              </a:rPr>
              <a:t>А</a:t>
            </a:r>
            <a:r>
              <a:rPr lang="en-US" i="1" baseline="-25000" dirty="0" smtClean="0">
                <a:solidFill>
                  <a:srgbClr val="000000"/>
                </a:solidFill>
                <a:latin typeface="Times New Roman"/>
              </a:rPr>
              <a:t>i</a:t>
            </a:r>
            <a:r>
              <a:rPr lang="ru-RU" i="1" dirty="0" smtClean="0">
                <a:solidFill>
                  <a:srgbClr val="000000"/>
                </a:solidFill>
                <a:latin typeface="Times New Roman"/>
              </a:rPr>
              <a:t> </a:t>
            </a:r>
            <a:r>
              <a:rPr lang="ru-RU" dirty="0">
                <a:solidFill>
                  <a:srgbClr val="000000"/>
                </a:solidFill>
                <a:latin typeface="Times New Roman"/>
              </a:rPr>
              <a:t>является любая последовательность, составленная из ее начальной части, включая саму комбинацию </a:t>
            </a:r>
            <a:r>
              <a:rPr lang="ru-RU" i="1" dirty="0" smtClean="0">
                <a:solidFill>
                  <a:srgbClr val="000000"/>
                </a:solidFill>
                <a:latin typeface="Times New Roman"/>
              </a:rPr>
              <a:t>А</a:t>
            </a:r>
            <a:r>
              <a:rPr lang="en-US" i="1" baseline="-25000" dirty="0" smtClean="0">
                <a:solidFill>
                  <a:srgbClr val="000000"/>
                </a:solidFill>
                <a:latin typeface="Times New Roman"/>
              </a:rPr>
              <a:t>i</a:t>
            </a:r>
          </a:p>
          <a:p>
            <a:pPr indent="355600" algn="just"/>
            <a:endParaRPr lang="ru-RU" dirty="0">
              <a:solidFill>
                <a:srgbClr val="000000"/>
              </a:solidFill>
              <a:latin typeface="Times New Roman"/>
            </a:endParaRPr>
          </a:p>
          <a:p>
            <a:pPr indent="355600" algn="just"/>
            <a:r>
              <a:rPr lang="ru-RU" dirty="0">
                <a:solidFill>
                  <a:srgbClr val="000000"/>
                </a:solidFill>
                <a:latin typeface="Times New Roman"/>
              </a:rPr>
              <a:t>Та часть кодовой комбинации, которая дополняет префикс до самой кодовой комбинации, называется </a:t>
            </a:r>
            <a:r>
              <a:rPr lang="ru-RU" i="1" dirty="0">
                <a:solidFill>
                  <a:srgbClr val="000000"/>
                </a:solidFill>
                <a:latin typeface="Times New Roman"/>
              </a:rPr>
              <a:t>суффиксом, </a:t>
            </a:r>
            <a:r>
              <a:rPr lang="ru-RU" dirty="0">
                <a:solidFill>
                  <a:srgbClr val="000000"/>
                </a:solidFill>
                <a:latin typeface="Times New Roman"/>
              </a:rPr>
              <a:t>т. е. каждую кодовую комбинацию можно разбить на префикс и соответствующие суффиксы</a:t>
            </a:r>
            <a:r>
              <a:rPr lang="ru-RU" dirty="0" smtClean="0">
                <a:solidFill>
                  <a:srgbClr val="000000"/>
                </a:solidFill>
                <a:latin typeface="Times New Roman"/>
              </a:rPr>
              <a:t>.</a:t>
            </a:r>
            <a:endParaRPr lang="en-US" dirty="0" smtClean="0">
              <a:solidFill>
                <a:srgbClr val="000000"/>
              </a:solidFill>
              <a:latin typeface="Times New Roman"/>
            </a:endParaRPr>
          </a:p>
          <a:p>
            <a:pPr indent="355600" algn="just"/>
            <a:endParaRPr lang="ru-RU" dirty="0">
              <a:solidFill>
                <a:srgbClr val="000000"/>
              </a:solidFill>
              <a:latin typeface="Times New Roman"/>
            </a:endParaRPr>
          </a:p>
          <a:p>
            <a:pPr indent="355600" algn="just"/>
            <a:r>
              <a:rPr lang="ru-RU" dirty="0">
                <a:solidFill>
                  <a:srgbClr val="000000"/>
                </a:solidFill>
                <a:latin typeface="Times New Roman"/>
              </a:rPr>
              <a:t>Имея кодовое дерево, легко определить, обладает ли данный код свойством префикса. Если ни один узел кодового дерева не является вершиной данного кода, то он обладает свойством префикса. Для заданного кода кодовое дерево всегда одно и то же. </a:t>
            </a:r>
            <a:endParaRPr lang="en-US" dirty="0" smtClean="0">
              <a:solidFill>
                <a:srgbClr val="000000"/>
              </a:solidFill>
              <a:latin typeface="Times New Roman"/>
            </a:endParaRPr>
          </a:p>
          <a:p>
            <a:pPr indent="355600" algn="just"/>
            <a:endParaRPr lang="en-US" dirty="0">
              <a:solidFill>
                <a:srgbClr val="000000"/>
              </a:solidFill>
              <a:latin typeface="Times New Roman"/>
            </a:endParaRPr>
          </a:p>
          <a:p>
            <a:pPr indent="355600" algn="just"/>
            <a:r>
              <a:rPr lang="ru-RU" dirty="0" smtClean="0">
                <a:solidFill>
                  <a:srgbClr val="000000"/>
                </a:solidFill>
                <a:latin typeface="Times New Roman"/>
              </a:rPr>
              <a:t>Узлы</a:t>
            </a:r>
            <a:r>
              <a:rPr lang="ru-RU" dirty="0">
                <a:solidFill>
                  <a:srgbClr val="000000"/>
                </a:solidFill>
                <a:latin typeface="Times New Roman"/>
              </a:rPr>
              <a:t>, которые не соединяются с последующими уровнями, называются </a:t>
            </a:r>
            <a:r>
              <a:rPr lang="ru-RU" i="1" dirty="0">
                <a:solidFill>
                  <a:srgbClr val="000000"/>
                </a:solidFill>
                <a:latin typeface="Times New Roman"/>
              </a:rPr>
              <a:t>оконечными. </a:t>
            </a:r>
            <a:r>
              <a:rPr lang="ru-RU" dirty="0">
                <a:solidFill>
                  <a:srgbClr val="000000"/>
                </a:solidFill>
                <a:latin typeface="Times New Roman"/>
              </a:rPr>
              <a:t>Комбинации кода, соответствующие оконечным узлам, являются комбинациями кода, обладающего свойством префикса. Если добавление к комбинациям заданного кода некоторой новой комбинации ведет к нарушению свойства префикса, то такой код называется </a:t>
            </a:r>
            <a:r>
              <a:rPr lang="ru-RU" i="1" dirty="0">
                <a:solidFill>
                  <a:srgbClr val="000000"/>
                </a:solidFill>
                <a:latin typeface="Times New Roman"/>
              </a:rPr>
              <a:t>полным</a:t>
            </a:r>
            <a:r>
              <a:rPr lang="ru-RU" i="1" dirty="0" smtClean="0">
                <a:solidFill>
                  <a:srgbClr val="000000"/>
                </a:solidFill>
                <a:latin typeface="Times New Roman"/>
              </a:rPr>
              <a:t>.</a:t>
            </a:r>
            <a:endParaRPr lang="en-US" i="1" dirty="0" smtClean="0">
              <a:solidFill>
                <a:srgbClr val="000000"/>
              </a:solidFill>
              <a:latin typeface="Times New Roman"/>
            </a:endParaRPr>
          </a:p>
          <a:p>
            <a:pPr indent="355600" algn="just"/>
            <a:endParaRPr lang="ru-RU" dirty="0">
              <a:solidFill>
                <a:srgbClr val="000000"/>
              </a:solidFill>
              <a:latin typeface="Times New Roman"/>
            </a:endParaRPr>
          </a:p>
          <a:p>
            <a:pPr indent="355600" algn="just"/>
            <a:r>
              <a:rPr lang="ru-RU" dirty="0">
                <a:solidFill>
                  <a:srgbClr val="000000"/>
                </a:solidFill>
                <a:latin typeface="Times New Roman"/>
              </a:rPr>
              <a:t>Свойство префикса широко используют при построении неравномерных кодов с минимальной длиной кодовых слов, в частности кодовых деревьев по методу </a:t>
            </a:r>
            <a:r>
              <a:rPr lang="ru-RU" dirty="0" err="1">
                <a:solidFill>
                  <a:srgbClr val="000000"/>
                </a:solidFill>
                <a:latin typeface="Times New Roman"/>
              </a:rPr>
              <a:t>Хаффмена</a:t>
            </a:r>
            <a:endParaRPr lang="ru-RU" dirty="0"/>
          </a:p>
        </p:txBody>
      </p:sp>
    </p:spTree>
    <p:extLst>
      <p:ext uri="{BB962C8B-B14F-4D97-AF65-F5344CB8AC3E}">
        <p14:creationId xmlns:p14="http://schemas.microsoft.com/office/powerpoint/2010/main" val="384886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вал 1"/>
          <p:cNvSpPr/>
          <p:nvPr/>
        </p:nvSpPr>
        <p:spPr>
          <a:xfrm>
            <a:off x="4283968" y="476672"/>
            <a:ext cx="504056" cy="5040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Овал 2"/>
          <p:cNvSpPr/>
          <p:nvPr/>
        </p:nvSpPr>
        <p:spPr>
          <a:xfrm>
            <a:off x="2097713" y="1340768"/>
            <a:ext cx="504056" cy="5040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Овал 3"/>
          <p:cNvSpPr/>
          <p:nvPr/>
        </p:nvSpPr>
        <p:spPr>
          <a:xfrm>
            <a:off x="6372200" y="1340768"/>
            <a:ext cx="504056" cy="5040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Овал 4"/>
          <p:cNvSpPr/>
          <p:nvPr/>
        </p:nvSpPr>
        <p:spPr>
          <a:xfrm>
            <a:off x="1115616" y="2204864"/>
            <a:ext cx="504056" cy="5040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Овал 8"/>
          <p:cNvSpPr/>
          <p:nvPr/>
        </p:nvSpPr>
        <p:spPr>
          <a:xfrm>
            <a:off x="539552" y="3356992"/>
            <a:ext cx="504056" cy="5040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Овал 9"/>
          <p:cNvSpPr/>
          <p:nvPr/>
        </p:nvSpPr>
        <p:spPr>
          <a:xfrm>
            <a:off x="1763688" y="3356992"/>
            <a:ext cx="504056" cy="5040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Овал 12"/>
          <p:cNvSpPr/>
          <p:nvPr/>
        </p:nvSpPr>
        <p:spPr>
          <a:xfrm>
            <a:off x="3203848" y="2204864"/>
            <a:ext cx="504056" cy="5040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Овал 13"/>
          <p:cNvSpPr/>
          <p:nvPr/>
        </p:nvSpPr>
        <p:spPr>
          <a:xfrm>
            <a:off x="2627784" y="3356992"/>
            <a:ext cx="504056" cy="5040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Овал 14"/>
          <p:cNvSpPr/>
          <p:nvPr/>
        </p:nvSpPr>
        <p:spPr>
          <a:xfrm>
            <a:off x="3851920" y="3356992"/>
            <a:ext cx="504056" cy="5040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Овал 15"/>
          <p:cNvSpPr/>
          <p:nvPr/>
        </p:nvSpPr>
        <p:spPr>
          <a:xfrm>
            <a:off x="5364088" y="2204864"/>
            <a:ext cx="504056" cy="5040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Овал 16"/>
          <p:cNvSpPr/>
          <p:nvPr/>
        </p:nvSpPr>
        <p:spPr>
          <a:xfrm>
            <a:off x="4788024" y="3356992"/>
            <a:ext cx="504056" cy="5040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Овал 17"/>
          <p:cNvSpPr/>
          <p:nvPr/>
        </p:nvSpPr>
        <p:spPr>
          <a:xfrm>
            <a:off x="6012160" y="3356992"/>
            <a:ext cx="504056" cy="5040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Овал 18"/>
          <p:cNvSpPr/>
          <p:nvPr/>
        </p:nvSpPr>
        <p:spPr>
          <a:xfrm>
            <a:off x="7452320" y="2204864"/>
            <a:ext cx="504056" cy="5040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Овал 19"/>
          <p:cNvSpPr/>
          <p:nvPr/>
        </p:nvSpPr>
        <p:spPr>
          <a:xfrm>
            <a:off x="6876256" y="3356992"/>
            <a:ext cx="504056" cy="5040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Овал 20"/>
          <p:cNvSpPr/>
          <p:nvPr/>
        </p:nvSpPr>
        <p:spPr>
          <a:xfrm>
            <a:off x="8100392" y="3356992"/>
            <a:ext cx="504056" cy="5040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3" name="Прямая соединительная линия 22"/>
          <p:cNvCxnSpPr>
            <a:stCxn id="2" idx="3"/>
            <a:endCxn id="3" idx="7"/>
          </p:cNvCxnSpPr>
          <p:nvPr/>
        </p:nvCxnSpPr>
        <p:spPr>
          <a:xfrm flipH="1">
            <a:off x="2527952" y="906911"/>
            <a:ext cx="1829833" cy="507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a:stCxn id="2" idx="5"/>
            <a:endCxn id="4" idx="1"/>
          </p:cNvCxnSpPr>
          <p:nvPr/>
        </p:nvCxnSpPr>
        <p:spPr>
          <a:xfrm>
            <a:off x="4714207" y="906911"/>
            <a:ext cx="1731810" cy="507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a:stCxn id="3" idx="3"/>
            <a:endCxn id="5" idx="7"/>
          </p:cNvCxnSpPr>
          <p:nvPr/>
        </p:nvCxnSpPr>
        <p:spPr>
          <a:xfrm flipH="1">
            <a:off x="1545855" y="1771007"/>
            <a:ext cx="625675" cy="507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a:stCxn id="3" idx="5"/>
            <a:endCxn id="13" idx="1"/>
          </p:cNvCxnSpPr>
          <p:nvPr/>
        </p:nvCxnSpPr>
        <p:spPr>
          <a:xfrm>
            <a:off x="2527952" y="1771007"/>
            <a:ext cx="749713" cy="507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a:stCxn id="4" idx="3"/>
            <a:endCxn id="16" idx="7"/>
          </p:cNvCxnSpPr>
          <p:nvPr/>
        </p:nvCxnSpPr>
        <p:spPr>
          <a:xfrm flipH="1">
            <a:off x="5794327" y="1771007"/>
            <a:ext cx="651690" cy="507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p:cNvCxnSpPr>
            <a:stCxn id="4" idx="5"/>
            <a:endCxn id="19" idx="1"/>
          </p:cNvCxnSpPr>
          <p:nvPr/>
        </p:nvCxnSpPr>
        <p:spPr>
          <a:xfrm>
            <a:off x="6802439" y="1771007"/>
            <a:ext cx="723698" cy="507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a:stCxn id="5" idx="3"/>
            <a:endCxn id="9" idx="7"/>
          </p:cNvCxnSpPr>
          <p:nvPr/>
        </p:nvCxnSpPr>
        <p:spPr>
          <a:xfrm flipH="1">
            <a:off x="969791" y="2635103"/>
            <a:ext cx="219642" cy="795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a:stCxn id="5" idx="5"/>
            <a:endCxn id="10" idx="1"/>
          </p:cNvCxnSpPr>
          <p:nvPr/>
        </p:nvCxnSpPr>
        <p:spPr>
          <a:xfrm>
            <a:off x="1545855" y="2635103"/>
            <a:ext cx="291650" cy="795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a:stCxn id="13" idx="3"/>
            <a:endCxn id="14" idx="7"/>
          </p:cNvCxnSpPr>
          <p:nvPr/>
        </p:nvCxnSpPr>
        <p:spPr>
          <a:xfrm flipH="1">
            <a:off x="3058023" y="2635103"/>
            <a:ext cx="219642" cy="795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p:cNvCxnSpPr>
            <a:stCxn id="13" idx="5"/>
            <a:endCxn id="15" idx="1"/>
          </p:cNvCxnSpPr>
          <p:nvPr/>
        </p:nvCxnSpPr>
        <p:spPr>
          <a:xfrm>
            <a:off x="3634087" y="2635103"/>
            <a:ext cx="291650" cy="795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Прямая соединительная линия 42"/>
          <p:cNvCxnSpPr>
            <a:stCxn id="16" idx="3"/>
            <a:endCxn id="17" idx="7"/>
          </p:cNvCxnSpPr>
          <p:nvPr/>
        </p:nvCxnSpPr>
        <p:spPr>
          <a:xfrm flipH="1">
            <a:off x="5218263" y="2635103"/>
            <a:ext cx="219642" cy="795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Прямая соединительная линия 44"/>
          <p:cNvCxnSpPr>
            <a:stCxn id="16" idx="5"/>
            <a:endCxn id="18" idx="1"/>
          </p:cNvCxnSpPr>
          <p:nvPr/>
        </p:nvCxnSpPr>
        <p:spPr>
          <a:xfrm>
            <a:off x="5794327" y="2635103"/>
            <a:ext cx="291650" cy="795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Прямая соединительная линия 46"/>
          <p:cNvCxnSpPr>
            <a:stCxn id="19" idx="3"/>
            <a:endCxn id="20" idx="7"/>
          </p:cNvCxnSpPr>
          <p:nvPr/>
        </p:nvCxnSpPr>
        <p:spPr>
          <a:xfrm flipH="1">
            <a:off x="7306495" y="2635103"/>
            <a:ext cx="219642" cy="795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Прямая соединительная линия 48"/>
          <p:cNvCxnSpPr>
            <a:stCxn id="19" idx="5"/>
            <a:endCxn id="21" idx="1"/>
          </p:cNvCxnSpPr>
          <p:nvPr/>
        </p:nvCxnSpPr>
        <p:spPr>
          <a:xfrm>
            <a:off x="7882559" y="2635103"/>
            <a:ext cx="291650" cy="795706"/>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103948" y="116632"/>
            <a:ext cx="897233" cy="369332"/>
          </a:xfrm>
          <a:prstGeom prst="rect">
            <a:avLst/>
          </a:prstGeom>
          <a:noFill/>
        </p:spPr>
        <p:txBody>
          <a:bodyPr wrap="none" rtlCol="0">
            <a:spAutoFit/>
          </a:bodyPr>
          <a:lstStyle/>
          <a:p>
            <a:pPr algn="ctr"/>
            <a:r>
              <a:rPr lang="ru-RU" b="1" i="1" dirty="0" smtClean="0">
                <a:solidFill>
                  <a:srgbClr val="FF0000"/>
                </a:solidFill>
              </a:rPr>
              <a:t>корень</a:t>
            </a:r>
            <a:endParaRPr lang="ru-RU" b="1" i="1" dirty="0">
              <a:solidFill>
                <a:srgbClr val="FF0000"/>
              </a:solidFill>
            </a:endParaRPr>
          </a:p>
        </p:txBody>
      </p:sp>
      <p:sp>
        <p:nvSpPr>
          <p:cNvPr id="51" name="TextBox 50"/>
          <p:cNvSpPr txBox="1"/>
          <p:nvPr/>
        </p:nvSpPr>
        <p:spPr>
          <a:xfrm>
            <a:off x="2214986" y="971436"/>
            <a:ext cx="260208" cy="369332"/>
          </a:xfrm>
          <a:prstGeom prst="rect">
            <a:avLst/>
          </a:prstGeom>
          <a:noFill/>
        </p:spPr>
        <p:txBody>
          <a:bodyPr wrap="square" rtlCol="0">
            <a:spAutoFit/>
          </a:bodyPr>
          <a:lstStyle/>
          <a:p>
            <a:r>
              <a:rPr lang="ru-RU" b="1" dirty="0" smtClean="0">
                <a:solidFill>
                  <a:srgbClr val="FF0000"/>
                </a:solidFill>
              </a:rPr>
              <a:t>1</a:t>
            </a:r>
            <a:endParaRPr lang="ru-RU" b="1" dirty="0">
              <a:solidFill>
                <a:srgbClr val="FF0000"/>
              </a:solidFill>
            </a:endParaRPr>
          </a:p>
        </p:txBody>
      </p:sp>
      <p:sp>
        <p:nvSpPr>
          <p:cNvPr id="52" name="TextBox 51"/>
          <p:cNvSpPr txBox="1"/>
          <p:nvPr/>
        </p:nvSpPr>
        <p:spPr>
          <a:xfrm>
            <a:off x="6516216" y="948133"/>
            <a:ext cx="260208" cy="369332"/>
          </a:xfrm>
          <a:prstGeom prst="rect">
            <a:avLst/>
          </a:prstGeom>
          <a:noFill/>
        </p:spPr>
        <p:txBody>
          <a:bodyPr wrap="square" rtlCol="0">
            <a:spAutoFit/>
          </a:bodyPr>
          <a:lstStyle/>
          <a:p>
            <a:r>
              <a:rPr lang="ru-RU" b="1" dirty="0" smtClean="0">
                <a:solidFill>
                  <a:srgbClr val="FF0000"/>
                </a:solidFill>
              </a:rPr>
              <a:t>0</a:t>
            </a:r>
            <a:endParaRPr lang="ru-RU" b="1" dirty="0">
              <a:solidFill>
                <a:srgbClr val="FF0000"/>
              </a:solidFill>
            </a:endParaRPr>
          </a:p>
        </p:txBody>
      </p:sp>
      <p:sp>
        <p:nvSpPr>
          <p:cNvPr id="53" name="TextBox 52"/>
          <p:cNvSpPr txBox="1"/>
          <p:nvPr/>
        </p:nvSpPr>
        <p:spPr>
          <a:xfrm>
            <a:off x="3951752" y="539388"/>
            <a:ext cx="260208" cy="369332"/>
          </a:xfrm>
          <a:prstGeom prst="rect">
            <a:avLst/>
          </a:prstGeom>
          <a:noFill/>
        </p:spPr>
        <p:txBody>
          <a:bodyPr wrap="square" rtlCol="0">
            <a:spAutoFit/>
          </a:bodyPr>
          <a:lstStyle/>
          <a:p>
            <a:r>
              <a:rPr lang="ru-RU" dirty="0" smtClean="0"/>
              <a:t>1</a:t>
            </a:r>
            <a:endParaRPr lang="ru-RU" dirty="0"/>
          </a:p>
        </p:txBody>
      </p:sp>
      <p:sp>
        <p:nvSpPr>
          <p:cNvPr id="54" name="TextBox 53"/>
          <p:cNvSpPr txBox="1"/>
          <p:nvPr/>
        </p:nvSpPr>
        <p:spPr>
          <a:xfrm>
            <a:off x="4788024" y="539388"/>
            <a:ext cx="260208" cy="369332"/>
          </a:xfrm>
          <a:prstGeom prst="rect">
            <a:avLst/>
          </a:prstGeom>
          <a:noFill/>
        </p:spPr>
        <p:txBody>
          <a:bodyPr wrap="square" rtlCol="0">
            <a:spAutoFit/>
          </a:bodyPr>
          <a:lstStyle/>
          <a:p>
            <a:r>
              <a:rPr lang="ru-RU" dirty="0" smtClean="0"/>
              <a:t>0</a:t>
            </a:r>
            <a:endParaRPr lang="ru-RU" dirty="0"/>
          </a:p>
        </p:txBody>
      </p:sp>
      <p:sp>
        <p:nvSpPr>
          <p:cNvPr id="55" name="TextBox 54"/>
          <p:cNvSpPr txBox="1"/>
          <p:nvPr/>
        </p:nvSpPr>
        <p:spPr>
          <a:xfrm>
            <a:off x="1788950" y="1502460"/>
            <a:ext cx="260208" cy="369332"/>
          </a:xfrm>
          <a:prstGeom prst="rect">
            <a:avLst/>
          </a:prstGeom>
          <a:noFill/>
        </p:spPr>
        <p:txBody>
          <a:bodyPr wrap="square" rtlCol="0">
            <a:spAutoFit/>
          </a:bodyPr>
          <a:lstStyle/>
          <a:p>
            <a:r>
              <a:rPr lang="ru-RU" dirty="0" smtClean="0"/>
              <a:t>1</a:t>
            </a:r>
            <a:endParaRPr lang="ru-RU" dirty="0"/>
          </a:p>
        </p:txBody>
      </p:sp>
      <p:sp>
        <p:nvSpPr>
          <p:cNvPr id="56" name="TextBox 55"/>
          <p:cNvSpPr txBox="1"/>
          <p:nvPr/>
        </p:nvSpPr>
        <p:spPr>
          <a:xfrm>
            <a:off x="841208" y="2467436"/>
            <a:ext cx="260208" cy="369332"/>
          </a:xfrm>
          <a:prstGeom prst="rect">
            <a:avLst/>
          </a:prstGeom>
          <a:noFill/>
        </p:spPr>
        <p:txBody>
          <a:bodyPr wrap="square" rtlCol="0">
            <a:spAutoFit/>
          </a:bodyPr>
          <a:lstStyle/>
          <a:p>
            <a:r>
              <a:rPr lang="ru-RU" dirty="0" smtClean="0"/>
              <a:t>1</a:t>
            </a:r>
            <a:endParaRPr lang="ru-RU" dirty="0"/>
          </a:p>
        </p:txBody>
      </p:sp>
      <p:sp>
        <p:nvSpPr>
          <p:cNvPr id="57" name="TextBox 56"/>
          <p:cNvSpPr txBox="1"/>
          <p:nvPr/>
        </p:nvSpPr>
        <p:spPr>
          <a:xfrm>
            <a:off x="2902808" y="2467436"/>
            <a:ext cx="260208" cy="369332"/>
          </a:xfrm>
          <a:prstGeom prst="rect">
            <a:avLst/>
          </a:prstGeom>
          <a:noFill/>
        </p:spPr>
        <p:txBody>
          <a:bodyPr wrap="square" rtlCol="0">
            <a:spAutoFit/>
          </a:bodyPr>
          <a:lstStyle/>
          <a:p>
            <a:r>
              <a:rPr lang="ru-RU" dirty="0" smtClean="0"/>
              <a:t>1</a:t>
            </a:r>
            <a:endParaRPr lang="ru-RU" dirty="0"/>
          </a:p>
        </p:txBody>
      </p:sp>
      <p:sp>
        <p:nvSpPr>
          <p:cNvPr id="58" name="TextBox 57"/>
          <p:cNvSpPr txBox="1"/>
          <p:nvPr/>
        </p:nvSpPr>
        <p:spPr>
          <a:xfrm>
            <a:off x="6111992" y="1502460"/>
            <a:ext cx="260208" cy="369332"/>
          </a:xfrm>
          <a:prstGeom prst="rect">
            <a:avLst/>
          </a:prstGeom>
          <a:noFill/>
        </p:spPr>
        <p:txBody>
          <a:bodyPr wrap="square" rtlCol="0">
            <a:spAutoFit/>
          </a:bodyPr>
          <a:lstStyle/>
          <a:p>
            <a:r>
              <a:rPr lang="ru-RU" dirty="0" smtClean="0"/>
              <a:t>1</a:t>
            </a:r>
            <a:endParaRPr lang="ru-RU" dirty="0"/>
          </a:p>
        </p:txBody>
      </p:sp>
      <p:sp>
        <p:nvSpPr>
          <p:cNvPr id="59" name="TextBox 58"/>
          <p:cNvSpPr txBox="1"/>
          <p:nvPr/>
        </p:nvSpPr>
        <p:spPr>
          <a:xfrm>
            <a:off x="5089680" y="2438560"/>
            <a:ext cx="260208" cy="369332"/>
          </a:xfrm>
          <a:prstGeom prst="rect">
            <a:avLst/>
          </a:prstGeom>
          <a:noFill/>
        </p:spPr>
        <p:txBody>
          <a:bodyPr wrap="square" rtlCol="0">
            <a:spAutoFit/>
          </a:bodyPr>
          <a:lstStyle/>
          <a:p>
            <a:r>
              <a:rPr lang="ru-RU" dirty="0" smtClean="0"/>
              <a:t>1</a:t>
            </a:r>
            <a:endParaRPr lang="ru-RU" dirty="0"/>
          </a:p>
        </p:txBody>
      </p:sp>
      <p:sp>
        <p:nvSpPr>
          <p:cNvPr id="60" name="TextBox 59"/>
          <p:cNvSpPr txBox="1"/>
          <p:nvPr/>
        </p:nvSpPr>
        <p:spPr>
          <a:xfrm>
            <a:off x="7192112" y="2428935"/>
            <a:ext cx="260208" cy="369332"/>
          </a:xfrm>
          <a:prstGeom prst="rect">
            <a:avLst/>
          </a:prstGeom>
          <a:noFill/>
        </p:spPr>
        <p:txBody>
          <a:bodyPr wrap="square" rtlCol="0">
            <a:spAutoFit/>
          </a:bodyPr>
          <a:lstStyle/>
          <a:p>
            <a:r>
              <a:rPr lang="ru-RU" dirty="0" smtClean="0"/>
              <a:t>1</a:t>
            </a:r>
            <a:endParaRPr lang="ru-RU" dirty="0"/>
          </a:p>
        </p:txBody>
      </p:sp>
      <p:sp>
        <p:nvSpPr>
          <p:cNvPr id="61" name="TextBox 60"/>
          <p:cNvSpPr txBox="1"/>
          <p:nvPr/>
        </p:nvSpPr>
        <p:spPr>
          <a:xfrm>
            <a:off x="2575026" y="1484784"/>
            <a:ext cx="260208" cy="369332"/>
          </a:xfrm>
          <a:prstGeom prst="rect">
            <a:avLst/>
          </a:prstGeom>
          <a:noFill/>
        </p:spPr>
        <p:txBody>
          <a:bodyPr wrap="square" rtlCol="0">
            <a:spAutoFit/>
          </a:bodyPr>
          <a:lstStyle/>
          <a:p>
            <a:r>
              <a:rPr lang="ru-RU" dirty="0" smtClean="0"/>
              <a:t>0</a:t>
            </a:r>
            <a:endParaRPr lang="ru-RU" dirty="0"/>
          </a:p>
        </p:txBody>
      </p:sp>
      <p:sp>
        <p:nvSpPr>
          <p:cNvPr id="62" name="TextBox 61"/>
          <p:cNvSpPr txBox="1"/>
          <p:nvPr/>
        </p:nvSpPr>
        <p:spPr>
          <a:xfrm>
            <a:off x="1619672" y="2435479"/>
            <a:ext cx="260208" cy="369332"/>
          </a:xfrm>
          <a:prstGeom prst="rect">
            <a:avLst/>
          </a:prstGeom>
          <a:noFill/>
        </p:spPr>
        <p:txBody>
          <a:bodyPr wrap="square" rtlCol="0">
            <a:spAutoFit/>
          </a:bodyPr>
          <a:lstStyle/>
          <a:p>
            <a:r>
              <a:rPr lang="ru-RU" dirty="0" smtClean="0"/>
              <a:t>0</a:t>
            </a:r>
            <a:endParaRPr lang="ru-RU" dirty="0"/>
          </a:p>
        </p:txBody>
      </p:sp>
      <p:sp>
        <p:nvSpPr>
          <p:cNvPr id="63" name="TextBox 62"/>
          <p:cNvSpPr txBox="1"/>
          <p:nvPr/>
        </p:nvSpPr>
        <p:spPr>
          <a:xfrm>
            <a:off x="3761437" y="2428935"/>
            <a:ext cx="260208" cy="369332"/>
          </a:xfrm>
          <a:prstGeom prst="rect">
            <a:avLst/>
          </a:prstGeom>
          <a:noFill/>
        </p:spPr>
        <p:txBody>
          <a:bodyPr wrap="square" rtlCol="0">
            <a:spAutoFit/>
          </a:bodyPr>
          <a:lstStyle/>
          <a:p>
            <a:r>
              <a:rPr lang="ru-RU" dirty="0" smtClean="0"/>
              <a:t>0</a:t>
            </a:r>
            <a:endParaRPr lang="ru-RU" dirty="0"/>
          </a:p>
        </p:txBody>
      </p:sp>
      <p:sp>
        <p:nvSpPr>
          <p:cNvPr id="64" name="TextBox 63"/>
          <p:cNvSpPr txBox="1"/>
          <p:nvPr/>
        </p:nvSpPr>
        <p:spPr>
          <a:xfrm>
            <a:off x="5868144" y="2411596"/>
            <a:ext cx="260208" cy="369332"/>
          </a:xfrm>
          <a:prstGeom prst="rect">
            <a:avLst/>
          </a:prstGeom>
          <a:noFill/>
        </p:spPr>
        <p:txBody>
          <a:bodyPr wrap="square" rtlCol="0">
            <a:spAutoFit/>
          </a:bodyPr>
          <a:lstStyle/>
          <a:p>
            <a:r>
              <a:rPr lang="ru-RU" dirty="0" smtClean="0"/>
              <a:t>0</a:t>
            </a:r>
            <a:endParaRPr lang="ru-RU" dirty="0"/>
          </a:p>
        </p:txBody>
      </p:sp>
      <p:sp>
        <p:nvSpPr>
          <p:cNvPr id="65" name="TextBox 64"/>
          <p:cNvSpPr txBox="1"/>
          <p:nvPr/>
        </p:nvSpPr>
        <p:spPr>
          <a:xfrm>
            <a:off x="6904080" y="1489245"/>
            <a:ext cx="260208" cy="369332"/>
          </a:xfrm>
          <a:prstGeom prst="rect">
            <a:avLst/>
          </a:prstGeom>
          <a:noFill/>
        </p:spPr>
        <p:txBody>
          <a:bodyPr wrap="square" rtlCol="0">
            <a:spAutoFit/>
          </a:bodyPr>
          <a:lstStyle/>
          <a:p>
            <a:r>
              <a:rPr lang="ru-RU" dirty="0" smtClean="0"/>
              <a:t>0</a:t>
            </a:r>
            <a:endParaRPr lang="ru-RU" dirty="0"/>
          </a:p>
        </p:txBody>
      </p:sp>
      <p:sp>
        <p:nvSpPr>
          <p:cNvPr id="66" name="TextBox 65"/>
          <p:cNvSpPr txBox="1"/>
          <p:nvPr/>
        </p:nvSpPr>
        <p:spPr>
          <a:xfrm>
            <a:off x="7956376" y="2411596"/>
            <a:ext cx="260208" cy="369332"/>
          </a:xfrm>
          <a:prstGeom prst="rect">
            <a:avLst/>
          </a:prstGeom>
          <a:noFill/>
        </p:spPr>
        <p:txBody>
          <a:bodyPr wrap="square" rtlCol="0">
            <a:spAutoFit/>
          </a:bodyPr>
          <a:lstStyle/>
          <a:p>
            <a:r>
              <a:rPr lang="ru-RU" dirty="0" smtClean="0"/>
              <a:t>0</a:t>
            </a:r>
            <a:endParaRPr lang="ru-RU" dirty="0"/>
          </a:p>
        </p:txBody>
      </p:sp>
      <p:sp>
        <p:nvSpPr>
          <p:cNvPr id="67" name="TextBox 66"/>
          <p:cNvSpPr txBox="1"/>
          <p:nvPr/>
        </p:nvSpPr>
        <p:spPr>
          <a:xfrm>
            <a:off x="1187624" y="1886635"/>
            <a:ext cx="382132" cy="246221"/>
          </a:xfrm>
          <a:prstGeom prst="rect">
            <a:avLst/>
          </a:prstGeom>
          <a:noFill/>
        </p:spPr>
        <p:txBody>
          <a:bodyPr wrap="square" lIns="0" tIns="0" rIns="0" bIns="0" rtlCol="0">
            <a:spAutoFit/>
          </a:bodyPr>
          <a:lstStyle/>
          <a:p>
            <a:pPr algn="ctr"/>
            <a:r>
              <a:rPr lang="ru-RU" sz="1600" b="1" dirty="0" smtClean="0">
                <a:solidFill>
                  <a:srgbClr val="FF0000"/>
                </a:solidFill>
              </a:rPr>
              <a:t>11</a:t>
            </a:r>
            <a:endParaRPr lang="ru-RU" sz="1600" b="1" dirty="0">
              <a:solidFill>
                <a:srgbClr val="FF0000"/>
              </a:solidFill>
            </a:endParaRPr>
          </a:p>
        </p:txBody>
      </p:sp>
      <p:sp>
        <p:nvSpPr>
          <p:cNvPr id="68" name="TextBox 67"/>
          <p:cNvSpPr txBox="1"/>
          <p:nvPr/>
        </p:nvSpPr>
        <p:spPr>
          <a:xfrm>
            <a:off x="3275856" y="1886635"/>
            <a:ext cx="382132" cy="246221"/>
          </a:xfrm>
          <a:prstGeom prst="rect">
            <a:avLst/>
          </a:prstGeom>
          <a:noFill/>
        </p:spPr>
        <p:txBody>
          <a:bodyPr wrap="square" lIns="0" tIns="0" rIns="0" bIns="0" rtlCol="0">
            <a:spAutoFit/>
          </a:bodyPr>
          <a:lstStyle/>
          <a:p>
            <a:pPr algn="ctr"/>
            <a:r>
              <a:rPr lang="ru-RU" sz="1600" b="1" dirty="0" smtClean="0">
                <a:solidFill>
                  <a:srgbClr val="FF0000"/>
                </a:solidFill>
              </a:rPr>
              <a:t>10</a:t>
            </a:r>
            <a:endParaRPr lang="ru-RU" sz="1600" b="1" dirty="0">
              <a:solidFill>
                <a:srgbClr val="FF0000"/>
              </a:solidFill>
            </a:endParaRPr>
          </a:p>
        </p:txBody>
      </p:sp>
      <p:sp>
        <p:nvSpPr>
          <p:cNvPr id="69" name="TextBox 68"/>
          <p:cNvSpPr txBox="1"/>
          <p:nvPr/>
        </p:nvSpPr>
        <p:spPr>
          <a:xfrm>
            <a:off x="5414004" y="1886635"/>
            <a:ext cx="382132" cy="246221"/>
          </a:xfrm>
          <a:prstGeom prst="rect">
            <a:avLst/>
          </a:prstGeom>
          <a:noFill/>
        </p:spPr>
        <p:txBody>
          <a:bodyPr wrap="square" lIns="0" tIns="0" rIns="0" bIns="0" rtlCol="0">
            <a:spAutoFit/>
          </a:bodyPr>
          <a:lstStyle/>
          <a:p>
            <a:pPr algn="ctr"/>
            <a:r>
              <a:rPr lang="ru-RU" sz="1600" b="1" dirty="0" smtClean="0">
                <a:solidFill>
                  <a:srgbClr val="FF0000"/>
                </a:solidFill>
              </a:rPr>
              <a:t>01</a:t>
            </a:r>
            <a:endParaRPr lang="ru-RU" sz="1600" b="1" dirty="0">
              <a:solidFill>
                <a:srgbClr val="FF0000"/>
              </a:solidFill>
            </a:endParaRPr>
          </a:p>
        </p:txBody>
      </p:sp>
      <p:sp>
        <p:nvSpPr>
          <p:cNvPr id="70" name="TextBox 69"/>
          <p:cNvSpPr txBox="1"/>
          <p:nvPr/>
        </p:nvSpPr>
        <p:spPr>
          <a:xfrm>
            <a:off x="7526137" y="1908588"/>
            <a:ext cx="382132" cy="246221"/>
          </a:xfrm>
          <a:prstGeom prst="rect">
            <a:avLst/>
          </a:prstGeom>
          <a:noFill/>
        </p:spPr>
        <p:txBody>
          <a:bodyPr wrap="square" lIns="0" tIns="0" rIns="0" bIns="0" rtlCol="0">
            <a:spAutoFit/>
          </a:bodyPr>
          <a:lstStyle/>
          <a:p>
            <a:pPr algn="ctr"/>
            <a:r>
              <a:rPr lang="ru-RU" sz="1600" b="1" dirty="0" smtClean="0">
                <a:solidFill>
                  <a:srgbClr val="FF0000"/>
                </a:solidFill>
              </a:rPr>
              <a:t>00</a:t>
            </a:r>
            <a:endParaRPr lang="ru-RU" sz="1600" b="1" dirty="0">
              <a:solidFill>
                <a:srgbClr val="FF0000"/>
              </a:solidFill>
            </a:endParaRPr>
          </a:p>
        </p:txBody>
      </p:sp>
      <p:sp>
        <p:nvSpPr>
          <p:cNvPr id="73" name="TextBox 72"/>
          <p:cNvSpPr txBox="1"/>
          <p:nvPr/>
        </p:nvSpPr>
        <p:spPr>
          <a:xfrm>
            <a:off x="587659" y="3081886"/>
            <a:ext cx="382132" cy="246221"/>
          </a:xfrm>
          <a:prstGeom prst="rect">
            <a:avLst/>
          </a:prstGeom>
          <a:noFill/>
        </p:spPr>
        <p:txBody>
          <a:bodyPr wrap="square" lIns="0" tIns="0" rIns="0" bIns="0" rtlCol="0">
            <a:spAutoFit/>
          </a:bodyPr>
          <a:lstStyle/>
          <a:p>
            <a:pPr algn="ctr"/>
            <a:r>
              <a:rPr lang="ru-RU" sz="1600" b="1" dirty="0" smtClean="0">
                <a:solidFill>
                  <a:srgbClr val="FF0000"/>
                </a:solidFill>
              </a:rPr>
              <a:t>111</a:t>
            </a:r>
            <a:endParaRPr lang="ru-RU" sz="1600" b="1" dirty="0">
              <a:solidFill>
                <a:srgbClr val="FF0000"/>
              </a:solidFill>
            </a:endParaRPr>
          </a:p>
        </p:txBody>
      </p:sp>
      <p:sp>
        <p:nvSpPr>
          <p:cNvPr id="74" name="TextBox 73"/>
          <p:cNvSpPr txBox="1"/>
          <p:nvPr/>
        </p:nvSpPr>
        <p:spPr>
          <a:xfrm>
            <a:off x="1879880" y="3110771"/>
            <a:ext cx="382132" cy="246221"/>
          </a:xfrm>
          <a:prstGeom prst="rect">
            <a:avLst/>
          </a:prstGeom>
          <a:noFill/>
        </p:spPr>
        <p:txBody>
          <a:bodyPr wrap="square" lIns="0" tIns="0" rIns="0" bIns="0" rtlCol="0">
            <a:spAutoFit/>
          </a:bodyPr>
          <a:lstStyle/>
          <a:p>
            <a:pPr algn="ctr"/>
            <a:r>
              <a:rPr lang="ru-RU" sz="1600" b="1" dirty="0" smtClean="0">
                <a:solidFill>
                  <a:srgbClr val="FF0000"/>
                </a:solidFill>
              </a:rPr>
              <a:t>110</a:t>
            </a:r>
            <a:endParaRPr lang="ru-RU" sz="1600" b="1" dirty="0">
              <a:solidFill>
                <a:srgbClr val="FF0000"/>
              </a:solidFill>
            </a:endParaRPr>
          </a:p>
        </p:txBody>
      </p:sp>
      <p:sp>
        <p:nvSpPr>
          <p:cNvPr id="81" name="TextBox 80"/>
          <p:cNvSpPr txBox="1"/>
          <p:nvPr/>
        </p:nvSpPr>
        <p:spPr>
          <a:xfrm>
            <a:off x="2711742" y="3110771"/>
            <a:ext cx="382132" cy="246221"/>
          </a:xfrm>
          <a:prstGeom prst="rect">
            <a:avLst/>
          </a:prstGeom>
          <a:noFill/>
        </p:spPr>
        <p:txBody>
          <a:bodyPr wrap="square" lIns="0" tIns="0" rIns="0" bIns="0" rtlCol="0">
            <a:spAutoFit/>
          </a:bodyPr>
          <a:lstStyle/>
          <a:p>
            <a:pPr algn="ctr"/>
            <a:r>
              <a:rPr lang="ru-RU" sz="1600" b="1" dirty="0" smtClean="0">
                <a:solidFill>
                  <a:srgbClr val="FF0000"/>
                </a:solidFill>
              </a:rPr>
              <a:t>101</a:t>
            </a:r>
            <a:endParaRPr lang="ru-RU" sz="1600" b="1" dirty="0">
              <a:solidFill>
                <a:srgbClr val="FF0000"/>
              </a:solidFill>
            </a:endParaRPr>
          </a:p>
        </p:txBody>
      </p:sp>
      <p:sp>
        <p:nvSpPr>
          <p:cNvPr id="82" name="TextBox 81"/>
          <p:cNvSpPr txBox="1"/>
          <p:nvPr/>
        </p:nvSpPr>
        <p:spPr>
          <a:xfrm>
            <a:off x="3951752" y="3110770"/>
            <a:ext cx="382132" cy="246221"/>
          </a:xfrm>
          <a:prstGeom prst="rect">
            <a:avLst/>
          </a:prstGeom>
          <a:noFill/>
        </p:spPr>
        <p:txBody>
          <a:bodyPr wrap="square" lIns="0" tIns="0" rIns="0" bIns="0" rtlCol="0">
            <a:spAutoFit/>
          </a:bodyPr>
          <a:lstStyle/>
          <a:p>
            <a:pPr algn="ctr"/>
            <a:r>
              <a:rPr lang="ru-RU" sz="1600" b="1" dirty="0" smtClean="0">
                <a:solidFill>
                  <a:srgbClr val="FF0000"/>
                </a:solidFill>
              </a:rPr>
              <a:t>100</a:t>
            </a:r>
            <a:endParaRPr lang="ru-RU" sz="1600" b="1" dirty="0">
              <a:solidFill>
                <a:srgbClr val="FF0000"/>
              </a:solidFill>
            </a:endParaRPr>
          </a:p>
        </p:txBody>
      </p:sp>
      <p:sp>
        <p:nvSpPr>
          <p:cNvPr id="83" name="TextBox 82"/>
          <p:cNvSpPr txBox="1"/>
          <p:nvPr/>
        </p:nvSpPr>
        <p:spPr>
          <a:xfrm>
            <a:off x="4848986" y="3110771"/>
            <a:ext cx="382132" cy="246221"/>
          </a:xfrm>
          <a:prstGeom prst="rect">
            <a:avLst/>
          </a:prstGeom>
          <a:noFill/>
        </p:spPr>
        <p:txBody>
          <a:bodyPr wrap="square" lIns="0" tIns="0" rIns="0" bIns="0" rtlCol="0">
            <a:spAutoFit/>
          </a:bodyPr>
          <a:lstStyle/>
          <a:p>
            <a:pPr algn="ctr"/>
            <a:r>
              <a:rPr lang="ru-RU" sz="1600" b="1" dirty="0" smtClean="0">
                <a:solidFill>
                  <a:srgbClr val="FF0000"/>
                </a:solidFill>
              </a:rPr>
              <a:t>011</a:t>
            </a:r>
            <a:endParaRPr lang="ru-RU" sz="1600" b="1" dirty="0">
              <a:solidFill>
                <a:srgbClr val="FF0000"/>
              </a:solidFill>
            </a:endParaRPr>
          </a:p>
        </p:txBody>
      </p:sp>
      <p:sp>
        <p:nvSpPr>
          <p:cNvPr id="84" name="TextBox 83"/>
          <p:cNvSpPr txBox="1"/>
          <p:nvPr/>
        </p:nvSpPr>
        <p:spPr>
          <a:xfrm>
            <a:off x="6122310" y="3110771"/>
            <a:ext cx="382132" cy="246221"/>
          </a:xfrm>
          <a:prstGeom prst="rect">
            <a:avLst/>
          </a:prstGeom>
          <a:noFill/>
        </p:spPr>
        <p:txBody>
          <a:bodyPr wrap="square" lIns="0" tIns="0" rIns="0" bIns="0" rtlCol="0">
            <a:spAutoFit/>
          </a:bodyPr>
          <a:lstStyle/>
          <a:p>
            <a:pPr algn="ctr"/>
            <a:r>
              <a:rPr lang="ru-RU" sz="1600" b="1" dirty="0" smtClean="0">
                <a:solidFill>
                  <a:srgbClr val="FF0000"/>
                </a:solidFill>
              </a:rPr>
              <a:t>010</a:t>
            </a:r>
            <a:endParaRPr lang="ru-RU" sz="1600" b="1" dirty="0">
              <a:solidFill>
                <a:srgbClr val="FF0000"/>
              </a:solidFill>
            </a:endParaRPr>
          </a:p>
        </p:txBody>
      </p:sp>
      <p:sp>
        <p:nvSpPr>
          <p:cNvPr id="85" name="TextBox 84"/>
          <p:cNvSpPr txBox="1"/>
          <p:nvPr/>
        </p:nvSpPr>
        <p:spPr>
          <a:xfrm>
            <a:off x="6948264" y="3068961"/>
            <a:ext cx="382132" cy="246221"/>
          </a:xfrm>
          <a:prstGeom prst="rect">
            <a:avLst/>
          </a:prstGeom>
          <a:noFill/>
        </p:spPr>
        <p:txBody>
          <a:bodyPr wrap="square" lIns="0" tIns="0" rIns="0" bIns="0" rtlCol="0">
            <a:spAutoFit/>
          </a:bodyPr>
          <a:lstStyle/>
          <a:p>
            <a:pPr algn="ctr"/>
            <a:r>
              <a:rPr lang="ru-RU" sz="1600" b="1" dirty="0" smtClean="0">
                <a:solidFill>
                  <a:srgbClr val="FF0000"/>
                </a:solidFill>
              </a:rPr>
              <a:t>001</a:t>
            </a:r>
            <a:endParaRPr lang="ru-RU" sz="1600" b="1" dirty="0">
              <a:solidFill>
                <a:srgbClr val="FF0000"/>
              </a:solidFill>
            </a:endParaRPr>
          </a:p>
        </p:txBody>
      </p:sp>
      <p:sp>
        <p:nvSpPr>
          <p:cNvPr id="86" name="TextBox 85"/>
          <p:cNvSpPr txBox="1"/>
          <p:nvPr/>
        </p:nvSpPr>
        <p:spPr>
          <a:xfrm>
            <a:off x="8191626" y="3068960"/>
            <a:ext cx="382132" cy="246221"/>
          </a:xfrm>
          <a:prstGeom prst="rect">
            <a:avLst/>
          </a:prstGeom>
          <a:noFill/>
        </p:spPr>
        <p:txBody>
          <a:bodyPr wrap="square" lIns="0" tIns="0" rIns="0" bIns="0" rtlCol="0">
            <a:spAutoFit/>
          </a:bodyPr>
          <a:lstStyle/>
          <a:p>
            <a:pPr algn="ctr"/>
            <a:r>
              <a:rPr lang="ru-RU" sz="1600" b="1" dirty="0" smtClean="0">
                <a:solidFill>
                  <a:srgbClr val="FF0000"/>
                </a:solidFill>
              </a:rPr>
              <a:t>000</a:t>
            </a:r>
            <a:endParaRPr lang="ru-RU" sz="1600" b="1" dirty="0">
              <a:solidFill>
                <a:srgbClr val="FF0000"/>
              </a:solidFill>
            </a:endParaRPr>
          </a:p>
        </p:txBody>
      </p:sp>
      <p:sp>
        <p:nvSpPr>
          <p:cNvPr id="87" name="TextBox 86"/>
          <p:cNvSpPr txBox="1"/>
          <p:nvPr/>
        </p:nvSpPr>
        <p:spPr>
          <a:xfrm>
            <a:off x="2711742" y="4221088"/>
            <a:ext cx="3385222" cy="369332"/>
          </a:xfrm>
          <a:prstGeom prst="rect">
            <a:avLst/>
          </a:prstGeom>
          <a:noFill/>
        </p:spPr>
        <p:txBody>
          <a:bodyPr wrap="none" rtlCol="0">
            <a:spAutoFit/>
          </a:bodyPr>
          <a:lstStyle/>
          <a:p>
            <a:r>
              <a:rPr lang="ru-RU" i="1" dirty="0" smtClean="0"/>
              <a:t>Кодовое дерево двоичного кода</a:t>
            </a:r>
            <a:endParaRPr lang="ru-RU" i="1" dirty="0"/>
          </a:p>
        </p:txBody>
      </p:sp>
    </p:spTree>
    <p:extLst>
      <p:ext uri="{BB962C8B-B14F-4D97-AF65-F5344CB8AC3E}">
        <p14:creationId xmlns:p14="http://schemas.microsoft.com/office/powerpoint/2010/main" val="2640564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44624"/>
            <a:ext cx="8229600" cy="1143000"/>
          </a:xfrm>
        </p:spPr>
        <p:txBody>
          <a:bodyPr>
            <a:noAutofit/>
          </a:bodyPr>
          <a:lstStyle/>
          <a:p>
            <a:r>
              <a:rPr lang="ru-RU" sz="3200" b="1" i="1" dirty="0" smtClean="0"/>
              <a:t>Математическая постановка задачи кодирования</a:t>
            </a:r>
            <a:endParaRPr lang="ru-RU" sz="3200" dirty="0"/>
          </a:p>
        </p:txBody>
      </p:sp>
      <p:sp>
        <p:nvSpPr>
          <p:cNvPr id="3" name="Объект 2"/>
          <p:cNvSpPr>
            <a:spLocks noGrp="1"/>
          </p:cNvSpPr>
          <p:nvPr>
            <p:ph idx="1"/>
          </p:nvPr>
        </p:nvSpPr>
        <p:spPr>
          <a:xfrm>
            <a:off x="395536" y="1196752"/>
            <a:ext cx="8229600" cy="3456383"/>
          </a:xfrm>
        </p:spPr>
        <p:txBody>
          <a:bodyPr>
            <a:normAutofit lnSpcReduction="10000"/>
          </a:bodyPr>
          <a:lstStyle/>
          <a:p>
            <a:pPr marL="0" indent="457200" algn="just">
              <a:lnSpc>
                <a:spcPct val="120000"/>
              </a:lnSpc>
              <a:spcBef>
                <a:spcPts val="0"/>
              </a:spcBef>
              <a:buNone/>
            </a:pPr>
            <a:r>
              <a:rPr lang="ru-RU" sz="2000" dirty="0">
                <a:latin typeface="Times New Roman"/>
                <a:ea typeface="Times New Roman"/>
              </a:rPr>
              <a:t>Пусть первичный алфавит </a:t>
            </a:r>
            <a:r>
              <a:rPr lang="ru-RU" sz="2000" b="1" dirty="0">
                <a:latin typeface="Times New Roman"/>
                <a:ea typeface="Times New Roman"/>
              </a:rPr>
              <a:t>A</a:t>
            </a:r>
            <a:r>
              <a:rPr lang="ru-RU" sz="2000" dirty="0">
                <a:latin typeface="Times New Roman"/>
                <a:ea typeface="Times New Roman"/>
              </a:rPr>
              <a:t> содержит </a:t>
            </a:r>
            <a:r>
              <a:rPr lang="ru-RU" sz="2000" b="1" dirty="0">
                <a:latin typeface="Times New Roman"/>
                <a:ea typeface="Times New Roman"/>
              </a:rPr>
              <a:t>N</a:t>
            </a:r>
            <a:r>
              <a:rPr lang="ru-RU" sz="2000" dirty="0">
                <a:latin typeface="Times New Roman"/>
                <a:ea typeface="Times New Roman"/>
              </a:rPr>
              <a:t> знаков со средней информацией на знак, определенной с учетом вероятностей их появления, </a:t>
            </a:r>
            <a:r>
              <a:rPr lang="ru-RU" sz="2000" b="1" dirty="0" smtClean="0">
                <a:latin typeface="Times New Roman"/>
                <a:ea typeface="Times New Roman"/>
              </a:rPr>
              <a:t>I</a:t>
            </a:r>
            <a:r>
              <a:rPr lang="ru-RU" sz="2000" b="1" baseline="30000" dirty="0" smtClean="0">
                <a:latin typeface="Times New Roman"/>
                <a:ea typeface="Times New Roman"/>
              </a:rPr>
              <a:t>(A)</a:t>
            </a:r>
            <a:r>
              <a:rPr lang="ru-RU" sz="2000" dirty="0" smtClean="0">
                <a:latin typeface="Times New Roman"/>
                <a:ea typeface="Times New Roman"/>
              </a:rPr>
              <a:t>. </a:t>
            </a:r>
            <a:r>
              <a:rPr lang="ru-RU" sz="2000" dirty="0">
                <a:latin typeface="Times New Roman"/>
                <a:ea typeface="Times New Roman"/>
              </a:rPr>
              <a:t>Вторичный алфавит </a:t>
            </a:r>
            <a:r>
              <a:rPr lang="ru-RU" sz="2000" b="1" dirty="0">
                <a:latin typeface="Times New Roman"/>
                <a:ea typeface="Times New Roman"/>
              </a:rPr>
              <a:t>B</a:t>
            </a:r>
            <a:r>
              <a:rPr lang="ru-RU" sz="2000" dirty="0">
                <a:latin typeface="Times New Roman"/>
                <a:ea typeface="Times New Roman"/>
              </a:rPr>
              <a:t> </a:t>
            </a:r>
            <a:r>
              <a:rPr lang="ru-RU" sz="2000" dirty="0" smtClean="0">
                <a:latin typeface="Times New Roman"/>
                <a:ea typeface="Times New Roman"/>
              </a:rPr>
              <a:t>– </a:t>
            </a:r>
            <a:r>
              <a:rPr lang="ru-RU" sz="2000" b="1" dirty="0" smtClean="0">
                <a:latin typeface="Times New Roman"/>
                <a:ea typeface="Times New Roman"/>
              </a:rPr>
              <a:t>M</a:t>
            </a:r>
            <a:r>
              <a:rPr lang="ru-RU" sz="2000" dirty="0" smtClean="0">
                <a:latin typeface="Times New Roman"/>
                <a:ea typeface="Times New Roman"/>
              </a:rPr>
              <a:t> </a:t>
            </a:r>
            <a:r>
              <a:rPr lang="ru-RU" sz="2000" dirty="0">
                <a:latin typeface="Times New Roman"/>
                <a:ea typeface="Times New Roman"/>
              </a:rPr>
              <a:t>знаков со средней информационной емкостью </a:t>
            </a:r>
            <a:r>
              <a:rPr lang="ru-RU" sz="2000" b="1" dirty="0" smtClean="0">
                <a:latin typeface="Times New Roman"/>
                <a:ea typeface="Times New Roman"/>
              </a:rPr>
              <a:t>I</a:t>
            </a:r>
            <a:r>
              <a:rPr lang="ru-RU" sz="2000" b="1" baseline="30000" dirty="0" smtClean="0">
                <a:latin typeface="Times New Roman"/>
                <a:ea typeface="Times New Roman"/>
              </a:rPr>
              <a:t>(</a:t>
            </a:r>
            <a:r>
              <a:rPr lang="en-US" sz="2000" b="1" baseline="30000" dirty="0" smtClean="0">
                <a:latin typeface="Times New Roman"/>
                <a:ea typeface="Times New Roman"/>
              </a:rPr>
              <a:t>B</a:t>
            </a:r>
            <a:r>
              <a:rPr lang="ru-RU" sz="2000" b="1" baseline="30000" dirty="0" smtClean="0">
                <a:latin typeface="Times New Roman"/>
                <a:ea typeface="Times New Roman"/>
              </a:rPr>
              <a:t>)</a:t>
            </a:r>
            <a:r>
              <a:rPr lang="ru-RU" sz="2000" dirty="0" smtClean="0">
                <a:latin typeface="Times New Roman"/>
                <a:ea typeface="Times New Roman"/>
              </a:rPr>
              <a:t>. </a:t>
            </a:r>
            <a:r>
              <a:rPr lang="ru-RU" sz="2000" dirty="0">
                <a:latin typeface="Times New Roman"/>
                <a:ea typeface="Times New Roman"/>
              </a:rPr>
              <a:t>Пусть также исходное сообщение, представленное в первичном алфавите, содержит </a:t>
            </a:r>
            <a:r>
              <a:rPr lang="ru-RU" sz="2000" b="1" dirty="0">
                <a:latin typeface="Times New Roman"/>
                <a:ea typeface="Times New Roman"/>
              </a:rPr>
              <a:t>n</a:t>
            </a:r>
            <a:r>
              <a:rPr lang="ru-RU" sz="2000" dirty="0">
                <a:latin typeface="Times New Roman"/>
                <a:ea typeface="Times New Roman"/>
              </a:rPr>
              <a:t> знаков, а закодированное сообщение – </a:t>
            </a:r>
            <a:r>
              <a:rPr lang="ru-RU" sz="2000" b="1" dirty="0">
                <a:latin typeface="Times New Roman"/>
                <a:ea typeface="Times New Roman"/>
              </a:rPr>
              <a:t>m</a:t>
            </a:r>
            <a:r>
              <a:rPr lang="ru-RU" sz="2000" dirty="0">
                <a:latin typeface="Times New Roman"/>
                <a:ea typeface="Times New Roman"/>
              </a:rPr>
              <a:t> знаков. Если исходное сообщение содержит </a:t>
            </a:r>
            <a:r>
              <a:rPr lang="ru-RU" sz="2000" b="1" dirty="0" smtClean="0">
                <a:latin typeface="Times New Roman"/>
                <a:ea typeface="Times New Roman"/>
              </a:rPr>
              <a:t>I</a:t>
            </a:r>
            <a:r>
              <a:rPr lang="en-US" sz="1200" b="1" dirty="0" err="1" smtClean="0">
                <a:latin typeface="Times New Roman"/>
                <a:ea typeface="Times New Roman"/>
              </a:rPr>
              <a:t>st</a:t>
            </a:r>
            <a:r>
              <a:rPr lang="ru-RU" sz="2000" b="1" baseline="30000" dirty="0" smtClean="0">
                <a:latin typeface="Times New Roman"/>
                <a:ea typeface="Times New Roman"/>
              </a:rPr>
              <a:t>(A</a:t>
            </a:r>
            <a:r>
              <a:rPr lang="ru-RU" sz="2000" b="1" baseline="30000" dirty="0">
                <a:latin typeface="Times New Roman"/>
                <a:ea typeface="Times New Roman"/>
              </a:rPr>
              <a:t>)</a:t>
            </a:r>
            <a:r>
              <a:rPr lang="ru-RU" sz="2000" dirty="0">
                <a:latin typeface="Times New Roman"/>
                <a:ea typeface="Times New Roman"/>
              </a:rPr>
              <a:t> информации, а закодированное – </a:t>
            </a:r>
            <a:r>
              <a:rPr lang="ru-RU" sz="2000" b="1" dirty="0" smtClean="0">
                <a:latin typeface="Times New Roman"/>
                <a:ea typeface="Times New Roman"/>
              </a:rPr>
              <a:t>I</a:t>
            </a:r>
            <a:r>
              <a:rPr lang="en-US" sz="1200" b="1" dirty="0" smtClean="0">
                <a:latin typeface="Times New Roman"/>
                <a:ea typeface="Times New Roman"/>
              </a:rPr>
              <a:t>fin</a:t>
            </a:r>
            <a:r>
              <a:rPr lang="ru-RU" sz="2000" b="1" baseline="30000" dirty="0" smtClean="0">
                <a:latin typeface="Times New Roman"/>
                <a:ea typeface="Times New Roman"/>
              </a:rPr>
              <a:t>(B</a:t>
            </a:r>
            <a:r>
              <a:rPr lang="ru-RU" sz="2000" b="1" baseline="30000" dirty="0">
                <a:latin typeface="Times New Roman"/>
                <a:ea typeface="Times New Roman"/>
              </a:rPr>
              <a:t>)</a:t>
            </a:r>
            <a:r>
              <a:rPr lang="ru-RU" sz="2000" dirty="0">
                <a:latin typeface="Times New Roman"/>
                <a:ea typeface="Times New Roman"/>
              </a:rPr>
              <a:t>, то условие обратимости кодирования, т.е. </a:t>
            </a:r>
            <a:r>
              <a:rPr lang="ru-RU" sz="2000" dirty="0" err="1">
                <a:latin typeface="Times New Roman"/>
                <a:ea typeface="Times New Roman"/>
              </a:rPr>
              <a:t>неисчезновения</a:t>
            </a:r>
            <a:r>
              <a:rPr lang="ru-RU" sz="2000" dirty="0">
                <a:latin typeface="Times New Roman"/>
                <a:ea typeface="Times New Roman"/>
              </a:rPr>
              <a:t> информации при кодировании, очевидно, может быть записано следующим образом: </a:t>
            </a:r>
            <a:endParaRPr lang="en-US" sz="2000" dirty="0" smtClean="0">
              <a:latin typeface="Times New Roman"/>
              <a:ea typeface="Times New Roman"/>
            </a:endParaRPr>
          </a:p>
          <a:p>
            <a:pPr marL="0" indent="457200" algn="ctr">
              <a:lnSpc>
                <a:spcPct val="120000"/>
              </a:lnSpc>
              <a:spcBef>
                <a:spcPts val="0"/>
              </a:spcBef>
              <a:buNone/>
            </a:pPr>
            <a:r>
              <a:rPr lang="ru-RU" sz="2000" b="1" dirty="0">
                <a:latin typeface="Times New Roman"/>
                <a:ea typeface="Times New Roman"/>
              </a:rPr>
              <a:t>I</a:t>
            </a:r>
            <a:r>
              <a:rPr lang="en-US" sz="1200" b="1" dirty="0" err="1">
                <a:latin typeface="Times New Roman"/>
                <a:ea typeface="Times New Roman"/>
              </a:rPr>
              <a:t>st</a:t>
            </a:r>
            <a:r>
              <a:rPr lang="ru-RU" sz="2000" b="1" baseline="30000" dirty="0">
                <a:latin typeface="Times New Roman"/>
                <a:ea typeface="Times New Roman"/>
              </a:rPr>
              <a:t>(A</a:t>
            </a:r>
            <a:r>
              <a:rPr lang="ru-RU" sz="2000" b="1" baseline="30000" dirty="0" smtClean="0">
                <a:latin typeface="Times New Roman"/>
                <a:ea typeface="Times New Roman"/>
              </a:rPr>
              <a:t>)</a:t>
            </a:r>
            <a:r>
              <a:rPr lang="ru-RU" sz="2000" dirty="0" smtClean="0">
                <a:latin typeface="Times New Roman"/>
                <a:ea typeface="Times New Roman"/>
              </a:rPr>
              <a:t> </a:t>
            </a:r>
            <a:r>
              <a:rPr lang="en-US" sz="2000" dirty="0">
                <a:latin typeface="Times New Roman"/>
                <a:ea typeface="Times New Roman"/>
              </a:rPr>
              <a:t>≤</a:t>
            </a:r>
            <a:r>
              <a:rPr lang="ru-RU" sz="2000" b="1" dirty="0" smtClean="0">
                <a:latin typeface="Times New Roman"/>
                <a:ea typeface="Times New Roman"/>
              </a:rPr>
              <a:t>I</a:t>
            </a:r>
            <a:r>
              <a:rPr lang="en-US" sz="1200" b="1" dirty="0">
                <a:latin typeface="Times New Roman"/>
                <a:ea typeface="Times New Roman"/>
              </a:rPr>
              <a:t>fin</a:t>
            </a:r>
            <a:r>
              <a:rPr lang="ru-RU" sz="2000" b="1" baseline="30000" dirty="0">
                <a:latin typeface="Times New Roman"/>
                <a:ea typeface="Times New Roman"/>
              </a:rPr>
              <a:t>(B</a:t>
            </a:r>
            <a:r>
              <a:rPr lang="ru-RU" sz="2000" b="1" baseline="30000" dirty="0" smtClean="0">
                <a:latin typeface="Times New Roman"/>
                <a:ea typeface="Times New Roman"/>
              </a:rPr>
              <a:t>)</a:t>
            </a:r>
            <a:r>
              <a:rPr lang="en-US" sz="2000" b="1" baseline="30000" dirty="0" smtClean="0">
                <a:latin typeface="Times New Roman"/>
                <a:ea typeface="Times New Roman"/>
              </a:rPr>
              <a:t>  </a:t>
            </a:r>
            <a:endParaRPr lang="ru-RU" sz="2000" dirty="0">
              <a:latin typeface="Times New Roman"/>
              <a:ea typeface="Times New Roman"/>
            </a:endParaRPr>
          </a:p>
        </p:txBody>
      </p:sp>
      <mc:AlternateContent xmlns:mc="http://schemas.openxmlformats.org/markup-compatibility/2006" xmlns:a14="http://schemas.microsoft.com/office/drawing/2010/main">
        <mc:Choice Requires="a14">
          <p:sp>
            <p:nvSpPr>
              <p:cNvPr id="4" name="TextBox 3"/>
              <p:cNvSpPr txBox="1"/>
              <p:nvPr/>
            </p:nvSpPr>
            <p:spPr>
              <a:xfrm>
                <a:off x="3697783" y="5548344"/>
                <a:ext cx="2153218" cy="8079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a:rPr>
                          </m:ctrlPr>
                        </m:sSupPr>
                        <m:e>
                          <m:r>
                            <a:rPr lang="en-US" b="0" i="1" smtClean="0">
                              <a:latin typeface="Cambria Math"/>
                            </a:rPr>
                            <m:t>𝐾</m:t>
                          </m:r>
                        </m:e>
                        <m:sup>
                          <m:r>
                            <a:rPr lang="en-US" b="0" i="1" smtClean="0">
                              <a:latin typeface="Cambria Math"/>
                            </a:rPr>
                            <m:t>𝑚𝑖𝑛</m:t>
                          </m:r>
                        </m:sup>
                      </m:sSup>
                      <m:d>
                        <m:dPr>
                          <m:ctrlPr>
                            <a:rPr lang="en-US" b="0" i="1" smtClean="0">
                              <a:latin typeface="Cambria Math"/>
                            </a:rPr>
                          </m:ctrlPr>
                        </m:dPr>
                        <m:e>
                          <m:r>
                            <a:rPr lang="en-US" b="0" i="1" smtClean="0">
                              <a:latin typeface="Cambria Math"/>
                            </a:rPr>
                            <m:t>𝐴</m:t>
                          </m:r>
                          <m:r>
                            <a:rPr lang="en-US" b="0" i="1" smtClean="0">
                              <a:latin typeface="Cambria Math"/>
                            </a:rPr>
                            <m:t>,</m:t>
                          </m:r>
                          <m:r>
                            <a:rPr lang="en-US" b="0" i="1" smtClean="0">
                              <a:latin typeface="Cambria Math"/>
                            </a:rPr>
                            <m:t>𝐵</m:t>
                          </m:r>
                        </m:e>
                      </m:d>
                      <m:r>
                        <a:rPr lang="en-US" b="0" i="1" smtClean="0">
                          <a:latin typeface="Cambria Math"/>
                        </a:rPr>
                        <m:t>=</m:t>
                      </m:r>
                      <m:f>
                        <m:fPr>
                          <m:ctrlPr>
                            <a:rPr lang="en-US" b="0" i="1" smtClean="0">
                              <a:latin typeface="Cambria Math"/>
                            </a:rPr>
                          </m:ctrlPr>
                        </m:fPr>
                        <m:num>
                          <m:sSubSup>
                            <m:sSubSupPr>
                              <m:ctrlPr>
                                <a:rPr lang="en-US" b="0" i="1" smtClean="0">
                                  <a:latin typeface="Cambria Math"/>
                                </a:rPr>
                              </m:ctrlPr>
                            </m:sSubSupPr>
                            <m:e>
                              <m:sSub>
                                <m:sSubPr>
                                  <m:ctrlPr>
                                    <a:rPr lang="en-US" b="0" i="1" smtClean="0">
                                      <a:latin typeface="Cambria Math"/>
                                    </a:rPr>
                                  </m:ctrlPr>
                                </m:sSubPr>
                                <m:e>
                                  <m:r>
                                    <a:rPr lang="en-US" b="0" i="1" smtClean="0">
                                      <a:latin typeface="Cambria Math"/>
                                    </a:rPr>
                                    <m:t>𝐼</m:t>
                                  </m:r>
                                </m:e>
                                <m:sub/>
                              </m:sSub>
                            </m:e>
                            <m:sub/>
                            <m:sup>
                              <m:r>
                                <a:rPr lang="en-US" b="0" i="1" smtClean="0">
                                  <a:latin typeface="Cambria Math"/>
                                </a:rPr>
                                <m:t>(</m:t>
                              </m:r>
                              <m:r>
                                <a:rPr lang="en-US" b="0" i="1" smtClean="0">
                                  <a:latin typeface="Cambria Math"/>
                                </a:rPr>
                                <m:t>𝐴</m:t>
                              </m:r>
                              <m:r>
                                <a:rPr lang="en-US" b="0" i="1" smtClean="0">
                                  <a:latin typeface="Cambria Math"/>
                                </a:rPr>
                                <m:t>)</m:t>
                              </m:r>
                            </m:sup>
                          </m:sSubSup>
                        </m:num>
                        <m:den>
                          <m:sSubSup>
                            <m:sSubSupPr>
                              <m:ctrlPr>
                                <a:rPr lang="en-US" i="1">
                                  <a:latin typeface="Cambria Math"/>
                                </a:rPr>
                              </m:ctrlPr>
                            </m:sSubSupPr>
                            <m:e>
                              <m:sSub>
                                <m:sSubPr>
                                  <m:ctrlPr>
                                    <a:rPr lang="en-US" i="1">
                                      <a:latin typeface="Cambria Math"/>
                                    </a:rPr>
                                  </m:ctrlPr>
                                </m:sSubPr>
                                <m:e>
                                  <m:r>
                                    <a:rPr lang="en-US" i="1">
                                      <a:latin typeface="Cambria Math"/>
                                    </a:rPr>
                                    <m:t>𝐼</m:t>
                                  </m:r>
                                </m:e>
                                <m:sub/>
                              </m:sSub>
                            </m:e>
                            <m:sub/>
                            <m:sup>
                              <m:r>
                                <a:rPr lang="en-US" i="1">
                                  <a:latin typeface="Cambria Math"/>
                                </a:rPr>
                                <m:t>(</m:t>
                              </m:r>
                              <m:r>
                                <a:rPr lang="en-US" b="0" i="1" smtClean="0">
                                  <a:latin typeface="Cambria Math"/>
                                </a:rPr>
                                <m:t>𝐵</m:t>
                              </m:r>
                              <m:r>
                                <a:rPr lang="en-US" i="1">
                                  <a:latin typeface="Cambria Math"/>
                                </a:rPr>
                                <m:t>)</m:t>
                              </m:r>
                            </m:sup>
                          </m:sSubSup>
                        </m:den>
                      </m:f>
                    </m:oMath>
                  </m:oMathPara>
                </a14:m>
                <a:endParaRPr lang="ru-RU" dirty="0"/>
              </a:p>
            </p:txBody>
          </p:sp>
        </mc:Choice>
        <mc:Fallback xmlns="">
          <p:sp>
            <p:nvSpPr>
              <p:cNvPr id="4" name="TextBox 3"/>
              <p:cNvSpPr txBox="1">
                <a:spLocks noRot="1" noChangeAspect="1" noMove="1" noResize="1" noEditPoints="1" noAdjustHandles="1" noChangeArrowheads="1" noChangeShapeType="1" noTextEdit="1"/>
              </p:cNvSpPr>
              <p:nvPr/>
            </p:nvSpPr>
            <p:spPr>
              <a:xfrm>
                <a:off x="3697783" y="5548344"/>
                <a:ext cx="2153218" cy="807978"/>
              </a:xfrm>
              <a:prstGeom prst="rect">
                <a:avLst/>
              </a:prstGeom>
              <a:blipFill rotWithShape="1">
                <a:blip r:embed="rId2"/>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850183" y="4653136"/>
                <a:ext cx="1984839" cy="8079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a:rPr>
                          </m:ctrlPr>
                        </m:sSupPr>
                        <m:e>
                          <m:r>
                            <a:rPr lang="en-US" b="0" i="1" smtClean="0">
                              <a:latin typeface="Cambria Math"/>
                            </a:rPr>
                            <m:t>𝐾</m:t>
                          </m:r>
                        </m:e>
                        <m:sup/>
                      </m:sSup>
                      <m:d>
                        <m:dPr>
                          <m:ctrlPr>
                            <a:rPr lang="en-US" b="0" i="1" smtClean="0">
                              <a:latin typeface="Cambria Math"/>
                            </a:rPr>
                          </m:ctrlPr>
                        </m:dPr>
                        <m:e>
                          <m:r>
                            <a:rPr lang="en-US" b="0" i="1" smtClean="0">
                              <a:latin typeface="Cambria Math"/>
                            </a:rPr>
                            <m:t>𝐴</m:t>
                          </m:r>
                          <m:r>
                            <a:rPr lang="en-US" b="0" i="1" smtClean="0">
                              <a:latin typeface="Cambria Math"/>
                            </a:rPr>
                            <m:t>,</m:t>
                          </m:r>
                          <m:r>
                            <a:rPr lang="en-US" b="0" i="1" smtClean="0">
                              <a:latin typeface="Cambria Math"/>
                            </a:rPr>
                            <m:t>𝐵</m:t>
                          </m:r>
                        </m:e>
                      </m:d>
                      <m:r>
                        <a:rPr lang="en-US" i="1">
                          <a:latin typeface="Cambria Math"/>
                        </a:rPr>
                        <m:t>≥</m:t>
                      </m:r>
                      <m:f>
                        <m:fPr>
                          <m:ctrlPr>
                            <a:rPr lang="en-US" b="0" i="1" smtClean="0">
                              <a:latin typeface="Cambria Math"/>
                            </a:rPr>
                          </m:ctrlPr>
                        </m:fPr>
                        <m:num>
                          <m:sSubSup>
                            <m:sSubSupPr>
                              <m:ctrlPr>
                                <a:rPr lang="en-US" b="0" i="1" smtClean="0">
                                  <a:latin typeface="Cambria Math"/>
                                </a:rPr>
                              </m:ctrlPr>
                            </m:sSubSupPr>
                            <m:e>
                              <m:sSub>
                                <m:sSubPr>
                                  <m:ctrlPr>
                                    <a:rPr lang="en-US" b="0" i="1" smtClean="0">
                                      <a:latin typeface="Cambria Math"/>
                                    </a:rPr>
                                  </m:ctrlPr>
                                </m:sSubPr>
                                <m:e>
                                  <m:r>
                                    <a:rPr lang="en-US" b="0" i="1" smtClean="0">
                                      <a:latin typeface="Cambria Math"/>
                                    </a:rPr>
                                    <m:t>𝐼</m:t>
                                  </m:r>
                                </m:e>
                                <m:sub/>
                              </m:sSub>
                            </m:e>
                            <m:sub/>
                            <m:sup>
                              <m:r>
                                <a:rPr lang="en-US" b="0" i="1" smtClean="0">
                                  <a:latin typeface="Cambria Math"/>
                                </a:rPr>
                                <m:t>(</m:t>
                              </m:r>
                              <m:r>
                                <a:rPr lang="en-US" b="0" i="1" smtClean="0">
                                  <a:latin typeface="Cambria Math"/>
                                </a:rPr>
                                <m:t>𝐴</m:t>
                              </m:r>
                              <m:r>
                                <a:rPr lang="en-US" b="0" i="1" smtClean="0">
                                  <a:latin typeface="Cambria Math"/>
                                </a:rPr>
                                <m:t>)</m:t>
                              </m:r>
                            </m:sup>
                          </m:sSubSup>
                        </m:num>
                        <m:den>
                          <m:sSubSup>
                            <m:sSubSupPr>
                              <m:ctrlPr>
                                <a:rPr lang="en-US" i="1">
                                  <a:latin typeface="Cambria Math"/>
                                </a:rPr>
                              </m:ctrlPr>
                            </m:sSubSupPr>
                            <m:e>
                              <m:sSub>
                                <m:sSubPr>
                                  <m:ctrlPr>
                                    <a:rPr lang="en-US" i="1">
                                      <a:latin typeface="Cambria Math"/>
                                    </a:rPr>
                                  </m:ctrlPr>
                                </m:sSubPr>
                                <m:e>
                                  <m:r>
                                    <a:rPr lang="en-US" i="1">
                                      <a:latin typeface="Cambria Math"/>
                                    </a:rPr>
                                    <m:t>𝐼</m:t>
                                  </m:r>
                                </m:e>
                                <m:sub/>
                              </m:sSub>
                            </m:e>
                            <m:sub/>
                            <m:sup>
                              <m:r>
                                <a:rPr lang="en-US" i="1">
                                  <a:latin typeface="Cambria Math"/>
                                </a:rPr>
                                <m:t>(</m:t>
                              </m:r>
                              <m:r>
                                <a:rPr lang="en-US" b="0" i="1" smtClean="0">
                                  <a:latin typeface="Cambria Math"/>
                                </a:rPr>
                                <m:t>𝐵</m:t>
                              </m:r>
                              <m:r>
                                <a:rPr lang="en-US" i="1">
                                  <a:latin typeface="Cambria Math"/>
                                </a:rPr>
                                <m:t>)</m:t>
                              </m:r>
                            </m:sup>
                          </m:sSubSup>
                        </m:den>
                      </m:f>
                    </m:oMath>
                  </m:oMathPara>
                </a14:m>
                <a:endParaRPr lang="ru-RU" dirty="0"/>
              </a:p>
            </p:txBody>
          </p:sp>
        </mc:Choice>
        <mc:Fallback xmlns="">
          <p:sp>
            <p:nvSpPr>
              <p:cNvPr id="5" name="TextBox 4"/>
              <p:cNvSpPr txBox="1">
                <a:spLocks noRot="1" noChangeAspect="1" noMove="1" noResize="1" noEditPoints="1" noAdjustHandles="1" noChangeArrowheads="1" noChangeShapeType="1" noTextEdit="1"/>
              </p:cNvSpPr>
              <p:nvPr/>
            </p:nvSpPr>
            <p:spPr>
              <a:xfrm>
                <a:off x="3850183" y="4653136"/>
                <a:ext cx="1984839" cy="807978"/>
              </a:xfrm>
              <a:prstGeom prst="rect">
                <a:avLst/>
              </a:prstGeom>
              <a:blipFill rotWithShape="1">
                <a:blip r:embed="rId3"/>
                <a:stretch>
                  <a:fillRect/>
                </a:stretch>
              </a:blipFill>
            </p:spPr>
            <p:txBody>
              <a:bodyPr/>
              <a:lstStyle/>
              <a:p>
                <a:r>
                  <a:rPr lang="ru-RU">
                    <a:noFill/>
                  </a:rPr>
                  <a:t> </a:t>
                </a:r>
              </a:p>
            </p:txBody>
          </p:sp>
        </mc:Fallback>
      </mc:AlternateContent>
      <p:sp>
        <p:nvSpPr>
          <p:cNvPr id="6" name="TextBox 5"/>
          <p:cNvSpPr txBox="1"/>
          <p:nvPr/>
        </p:nvSpPr>
        <p:spPr>
          <a:xfrm>
            <a:off x="6649530" y="4872459"/>
            <a:ext cx="442750" cy="369332"/>
          </a:xfrm>
          <a:prstGeom prst="rect">
            <a:avLst/>
          </a:prstGeom>
          <a:noFill/>
        </p:spPr>
        <p:txBody>
          <a:bodyPr wrap="none" rtlCol="0">
            <a:spAutoFit/>
          </a:bodyPr>
          <a:lstStyle/>
          <a:p>
            <a:r>
              <a:rPr lang="en-US" dirty="0" smtClean="0"/>
              <a:t>(1)</a:t>
            </a:r>
            <a:endParaRPr lang="ru-RU" dirty="0"/>
          </a:p>
        </p:txBody>
      </p:sp>
      <p:sp>
        <p:nvSpPr>
          <p:cNvPr id="7" name="TextBox 6"/>
          <p:cNvSpPr txBox="1"/>
          <p:nvPr/>
        </p:nvSpPr>
        <p:spPr>
          <a:xfrm>
            <a:off x="6649530" y="5767667"/>
            <a:ext cx="442750" cy="369332"/>
          </a:xfrm>
          <a:prstGeom prst="rect">
            <a:avLst/>
          </a:prstGeom>
          <a:noFill/>
        </p:spPr>
        <p:txBody>
          <a:bodyPr wrap="none" rtlCol="0">
            <a:spAutoFit/>
          </a:bodyPr>
          <a:lstStyle/>
          <a:p>
            <a:r>
              <a:rPr lang="en-US" dirty="0" smtClean="0"/>
              <a:t>(2)</a:t>
            </a:r>
            <a:endParaRPr lang="ru-RU" dirty="0"/>
          </a:p>
        </p:txBody>
      </p:sp>
    </p:spTree>
    <p:extLst>
      <p:ext uri="{BB962C8B-B14F-4D97-AF65-F5344CB8AC3E}">
        <p14:creationId xmlns:p14="http://schemas.microsoft.com/office/powerpoint/2010/main" val="174748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332656"/>
            <a:ext cx="8712968" cy="2031325"/>
          </a:xfrm>
          <a:prstGeom prst="rect">
            <a:avLst/>
          </a:prstGeom>
        </p:spPr>
        <p:txBody>
          <a:bodyPr wrap="square">
            <a:spAutoFit/>
          </a:bodyPr>
          <a:lstStyle/>
          <a:p>
            <a:pPr indent="457200" algn="just"/>
            <a:r>
              <a:rPr lang="ru-RU" dirty="0" smtClean="0"/>
              <a:t>Первая </a:t>
            </a:r>
            <a:r>
              <a:rPr lang="ru-RU" dirty="0"/>
              <a:t>теорема Шеннона о передаче информации, которая называется также основной теоремой о кодировании при отсутствии помех, формулируется следующим образом: </a:t>
            </a:r>
          </a:p>
          <a:p>
            <a:pPr indent="457200" algn="just"/>
            <a:r>
              <a:rPr lang="ru-RU" b="1" i="1" dirty="0" smtClean="0"/>
              <a:t>При </a:t>
            </a:r>
            <a:r>
              <a:rPr lang="ru-RU" b="1" i="1" dirty="0"/>
              <a:t>отсутствии помех передачи всегда возможен такой вариант кодирования сообщения, при котором среднее число знаков кода, приходящихся на один знак кодируемого алфавита, будет сколь угодно близко к отношению средних информаций на знак первичного и вторичного алфавитов.</a:t>
            </a:r>
            <a:r>
              <a:rPr lang="ru-RU" dirty="0"/>
              <a:t> </a:t>
            </a:r>
          </a:p>
        </p:txBody>
      </p:sp>
      <mc:AlternateContent xmlns:mc="http://schemas.openxmlformats.org/markup-compatibility/2006" xmlns:a14="http://schemas.microsoft.com/office/drawing/2010/main">
        <mc:Choice Requires="a14">
          <p:sp>
            <p:nvSpPr>
              <p:cNvPr id="2" name="TextBox 1"/>
              <p:cNvSpPr txBox="1"/>
              <p:nvPr/>
            </p:nvSpPr>
            <p:spPr>
              <a:xfrm>
                <a:off x="3208993" y="2366776"/>
                <a:ext cx="2357825" cy="7377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a:rPr>
                          </m:ctrlPr>
                        </m:sSupPr>
                        <m:e>
                          <m:r>
                            <a:rPr lang="en-US" b="0" i="1" smtClean="0">
                              <a:latin typeface="Cambria Math"/>
                            </a:rPr>
                            <m:t>𝐾</m:t>
                          </m:r>
                        </m:e>
                        <m:sup>
                          <m:r>
                            <a:rPr lang="en-US" b="0" i="1" smtClean="0">
                              <a:latin typeface="Cambria Math"/>
                            </a:rPr>
                            <m:t>𝑚𝑖𝑛</m:t>
                          </m:r>
                        </m:sup>
                      </m:sSup>
                      <m:d>
                        <m:dPr>
                          <m:ctrlPr>
                            <a:rPr lang="en-US" b="0" i="1" smtClean="0">
                              <a:latin typeface="Cambria Math"/>
                            </a:rPr>
                          </m:ctrlPr>
                        </m:dPr>
                        <m:e>
                          <m:r>
                            <a:rPr lang="en-US" b="0" i="1" smtClean="0">
                              <a:latin typeface="Cambria Math"/>
                            </a:rPr>
                            <m:t>𝐴</m:t>
                          </m:r>
                          <m:r>
                            <a:rPr lang="en-US" b="0" i="1" smtClean="0">
                              <a:latin typeface="Cambria Math"/>
                            </a:rPr>
                            <m:t>,</m:t>
                          </m:r>
                          <m:r>
                            <a:rPr lang="en-US" b="0" i="1" smtClean="0">
                              <a:latin typeface="Cambria Math"/>
                            </a:rPr>
                            <m:t>𝐵</m:t>
                          </m:r>
                        </m:e>
                      </m:d>
                      <m:r>
                        <a:rPr lang="en-US" b="0" i="1" smtClean="0">
                          <a:latin typeface="Cambria Math"/>
                        </a:rPr>
                        <m:t>=</m:t>
                      </m:r>
                      <m:f>
                        <m:fPr>
                          <m:ctrlPr>
                            <a:rPr lang="en-US" b="0" i="1" smtClean="0">
                              <a:latin typeface="Cambria Math"/>
                            </a:rPr>
                          </m:ctrlPr>
                        </m:fPr>
                        <m:num>
                          <m:sSubSup>
                            <m:sSubSupPr>
                              <m:ctrlPr>
                                <a:rPr lang="en-US" b="0" i="1" smtClean="0">
                                  <a:latin typeface="Cambria Math"/>
                                </a:rPr>
                              </m:ctrlPr>
                            </m:sSubSupPr>
                            <m:e>
                              <m:sSub>
                                <m:sSubPr>
                                  <m:ctrlPr>
                                    <a:rPr lang="en-US" b="0" i="1" smtClean="0">
                                      <a:latin typeface="Cambria Math"/>
                                    </a:rPr>
                                  </m:ctrlPr>
                                </m:sSubPr>
                                <m:e>
                                  <m:r>
                                    <a:rPr lang="en-US" b="0" i="1" smtClean="0">
                                      <a:latin typeface="Cambria Math"/>
                                    </a:rPr>
                                    <m:t>𝐼</m:t>
                                  </m:r>
                                </m:e>
                                <m:sub>
                                  <m:r>
                                    <a:rPr lang="en-US" b="0" i="1" smtClean="0">
                                      <a:latin typeface="Cambria Math"/>
                                    </a:rPr>
                                    <m:t>1</m:t>
                                  </m:r>
                                </m:sub>
                              </m:sSub>
                            </m:e>
                            <m:sub/>
                            <m:sup>
                              <m:r>
                                <a:rPr lang="en-US" b="0" i="1" smtClean="0">
                                  <a:latin typeface="Cambria Math"/>
                                </a:rPr>
                                <m:t>(</m:t>
                              </m:r>
                              <m:r>
                                <a:rPr lang="en-US" b="0" i="1" smtClean="0">
                                  <a:latin typeface="Cambria Math"/>
                                </a:rPr>
                                <m:t>𝐴</m:t>
                              </m:r>
                              <m:r>
                                <a:rPr lang="en-US" b="0" i="1" smtClean="0">
                                  <a:latin typeface="Cambria Math"/>
                                </a:rPr>
                                <m:t>)</m:t>
                              </m:r>
                            </m:sup>
                          </m:sSubSup>
                        </m:num>
                        <m:den>
                          <m:func>
                            <m:funcPr>
                              <m:ctrlPr>
                                <a:rPr lang="en-US" b="0" i="1" smtClean="0">
                                  <a:latin typeface="Cambria Math"/>
                                </a:rPr>
                              </m:ctrlPr>
                            </m:funcPr>
                            <m:fName>
                              <m:sSub>
                                <m:sSubPr>
                                  <m:ctrlPr>
                                    <a:rPr lang="en-US" b="0" i="1" smtClean="0">
                                      <a:latin typeface="Cambria Math"/>
                                    </a:rPr>
                                  </m:ctrlPr>
                                </m:sSubPr>
                                <m:e>
                                  <m:r>
                                    <m:rPr>
                                      <m:sty m:val="p"/>
                                    </m:rPr>
                                    <a:rPr lang="en-US" b="0" i="0" smtClean="0">
                                      <a:latin typeface="Cambria Math"/>
                                    </a:rPr>
                                    <m:t>log</m:t>
                                  </m:r>
                                </m:e>
                                <m:sub>
                                  <m:r>
                                    <a:rPr lang="en-US" b="0" i="1" smtClean="0">
                                      <a:latin typeface="Cambria Math"/>
                                    </a:rPr>
                                    <m:t>2</m:t>
                                  </m:r>
                                </m:sub>
                              </m:sSub>
                            </m:fName>
                            <m:e>
                              <m:r>
                                <a:rPr lang="en-US" b="0" i="1" smtClean="0">
                                  <a:latin typeface="Cambria Math"/>
                                </a:rPr>
                                <m:t>𝑀</m:t>
                              </m:r>
                            </m:e>
                          </m:func>
                        </m:den>
                      </m:f>
                    </m:oMath>
                  </m:oMathPara>
                </a14:m>
                <a:endParaRPr lang="ru-RU" dirty="0"/>
              </a:p>
            </p:txBody>
          </p:sp>
        </mc:Choice>
        <mc:Fallback xmlns="">
          <p:sp>
            <p:nvSpPr>
              <p:cNvPr id="2" name="TextBox 1"/>
              <p:cNvSpPr txBox="1">
                <a:spLocks noRot="1" noChangeAspect="1" noMove="1" noResize="1" noEditPoints="1" noAdjustHandles="1" noChangeArrowheads="1" noChangeShapeType="1" noTextEdit="1"/>
              </p:cNvSpPr>
              <p:nvPr/>
            </p:nvSpPr>
            <p:spPr>
              <a:xfrm>
                <a:off x="3208993" y="2366776"/>
                <a:ext cx="2357825" cy="737766"/>
              </a:xfrm>
              <a:prstGeom prst="rect">
                <a:avLst/>
              </a:prstGeom>
              <a:blipFill rotWithShape="1">
                <a:blip r:embed="rId2"/>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475656" y="3148811"/>
                <a:ext cx="6075317" cy="574773"/>
              </a:xfrm>
              <a:prstGeom prst="rect">
                <a:avLst/>
              </a:prstGeom>
              <a:noFill/>
            </p:spPr>
            <p:txBody>
              <a:bodyPr wrap="none" rtlCol="0">
                <a:spAutoFit/>
              </a:bodyPr>
              <a:lstStyle/>
              <a:p>
                <a:r>
                  <a:rPr lang="en-US" b="0" dirty="0" smtClean="0"/>
                  <a:t>Q</a:t>
                </a:r>
                <a14:m>
                  <m:oMath xmlns:m="http://schemas.openxmlformats.org/officeDocument/2006/math">
                    <m:d>
                      <m:dPr>
                        <m:ctrlPr>
                          <a:rPr lang="en-US" b="0" i="1" smtClean="0">
                            <a:latin typeface="Cambria Math"/>
                          </a:rPr>
                        </m:ctrlPr>
                      </m:dPr>
                      <m:e>
                        <m:r>
                          <a:rPr lang="en-US" b="0" i="1" smtClean="0">
                            <a:latin typeface="Cambria Math"/>
                          </a:rPr>
                          <m:t>𝐴</m:t>
                        </m:r>
                        <m:r>
                          <a:rPr lang="en-US" b="0" i="1" smtClean="0">
                            <a:latin typeface="Cambria Math"/>
                          </a:rPr>
                          <m:t>,</m:t>
                        </m:r>
                        <m:r>
                          <a:rPr lang="en-US" b="0" i="1" smtClean="0">
                            <a:latin typeface="Cambria Math"/>
                          </a:rPr>
                          <m:t>𝐵</m:t>
                        </m:r>
                      </m:e>
                    </m:d>
                    <m:r>
                      <a:rPr lang="en-US" b="0" i="1" smtClean="0">
                        <a:latin typeface="Cambria Math"/>
                      </a:rPr>
                      <m:t>=</m:t>
                    </m:r>
                    <m:f>
                      <m:fPr>
                        <m:ctrlPr>
                          <a:rPr lang="en-US" b="0" i="1" smtClean="0">
                            <a:latin typeface="Cambria Math"/>
                          </a:rPr>
                        </m:ctrlPr>
                      </m:fPr>
                      <m:num>
                        <m:r>
                          <a:rPr lang="en-US" b="0" i="1" smtClean="0">
                            <a:latin typeface="Cambria Math"/>
                          </a:rPr>
                          <m:t>𝐾</m:t>
                        </m:r>
                        <m:d>
                          <m:dPr>
                            <m:ctrlPr>
                              <a:rPr lang="en-US" b="0" i="1" smtClean="0">
                                <a:latin typeface="Cambria Math"/>
                              </a:rPr>
                            </m:ctrlPr>
                          </m:dPr>
                          <m:e>
                            <m:r>
                              <a:rPr lang="en-US" b="0" i="1" smtClean="0">
                                <a:latin typeface="Cambria Math"/>
                              </a:rPr>
                              <m:t>𝐴</m:t>
                            </m:r>
                            <m:r>
                              <a:rPr lang="en-US" b="0" i="1" smtClean="0">
                                <a:latin typeface="Cambria Math"/>
                              </a:rPr>
                              <m:t>,</m:t>
                            </m:r>
                            <m:r>
                              <a:rPr lang="en-US" b="0" i="1" smtClean="0">
                                <a:latin typeface="Cambria Math"/>
                              </a:rPr>
                              <m:t>𝐵</m:t>
                            </m:r>
                          </m:e>
                        </m:d>
                        <m:r>
                          <a:rPr lang="en-US" b="0" i="1" smtClean="0">
                            <a:latin typeface="Cambria Math"/>
                          </a:rPr>
                          <m:t>−</m:t>
                        </m:r>
                        <m:sSup>
                          <m:sSupPr>
                            <m:ctrlPr>
                              <a:rPr lang="en-US" i="1">
                                <a:latin typeface="Cambria Math"/>
                              </a:rPr>
                            </m:ctrlPr>
                          </m:sSupPr>
                          <m:e>
                            <m:r>
                              <a:rPr lang="en-US" i="1">
                                <a:latin typeface="Cambria Math"/>
                              </a:rPr>
                              <m:t>𝐾</m:t>
                            </m:r>
                          </m:e>
                          <m:sup>
                            <m:r>
                              <a:rPr lang="en-US" i="1">
                                <a:latin typeface="Cambria Math"/>
                              </a:rPr>
                              <m:t>𝑚𝑖𝑛</m:t>
                            </m:r>
                          </m:sup>
                        </m:sSup>
                        <m:r>
                          <a:rPr lang="en-US" i="1">
                            <a:latin typeface="Cambria Math"/>
                          </a:rPr>
                          <m:t>(</m:t>
                        </m:r>
                        <m:r>
                          <a:rPr lang="en-US" i="1">
                            <a:latin typeface="Cambria Math"/>
                          </a:rPr>
                          <m:t>𝐴</m:t>
                        </m:r>
                        <m:r>
                          <a:rPr lang="en-US" i="1">
                            <a:latin typeface="Cambria Math"/>
                          </a:rPr>
                          <m:t>,</m:t>
                        </m:r>
                        <m:r>
                          <a:rPr lang="en-US" i="1">
                            <a:latin typeface="Cambria Math"/>
                          </a:rPr>
                          <m:t>𝐵</m:t>
                        </m:r>
                        <m:r>
                          <a:rPr lang="en-US" i="1">
                            <a:latin typeface="Cambria Math"/>
                          </a:rPr>
                          <m:t>)</m:t>
                        </m:r>
                      </m:num>
                      <m:den>
                        <m:sSup>
                          <m:sSupPr>
                            <m:ctrlPr>
                              <a:rPr lang="en-US" b="0" i="1" smtClean="0">
                                <a:latin typeface="Cambria Math"/>
                              </a:rPr>
                            </m:ctrlPr>
                          </m:sSupPr>
                          <m:e>
                            <m:r>
                              <a:rPr lang="en-US" b="0" i="1" smtClean="0">
                                <a:latin typeface="Cambria Math"/>
                              </a:rPr>
                              <m:t>𝐾</m:t>
                            </m:r>
                          </m:e>
                          <m:sup>
                            <m:r>
                              <a:rPr lang="en-US" b="0" i="1" smtClean="0">
                                <a:latin typeface="Cambria Math"/>
                              </a:rPr>
                              <m:t>𝑚𝑖𝑛</m:t>
                            </m:r>
                          </m:sup>
                        </m:sSup>
                        <m:r>
                          <a:rPr lang="en-US" b="0" i="1" smtClean="0">
                            <a:latin typeface="Cambria Math"/>
                          </a:rPr>
                          <m:t>(</m:t>
                        </m:r>
                        <m:r>
                          <a:rPr lang="en-US" b="0" i="1" smtClean="0">
                            <a:latin typeface="Cambria Math"/>
                          </a:rPr>
                          <m:t>𝐴</m:t>
                        </m:r>
                        <m:r>
                          <a:rPr lang="en-US" b="0" i="1" smtClean="0">
                            <a:latin typeface="Cambria Math"/>
                          </a:rPr>
                          <m:t>,</m:t>
                        </m:r>
                        <m:r>
                          <a:rPr lang="en-US" b="0" i="1" smtClean="0">
                            <a:latin typeface="Cambria Math"/>
                          </a:rPr>
                          <m:t>𝐵</m:t>
                        </m:r>
                        <m:r>
                          <a:rPr lang="en-US" b="0" i="1" smtClean="0">
                            <a:latin typeface="Cambria Math"/>
                          </a:rPr>
                          <m:t>)</m:t>
                        </m:r>
                      </m:den>
                    </m:f>
                    <m:r>
                      <a:rPr lang="ru-RU" b="0" i="1" smtClean="0">
                        <a:latin typeface="Cambria Math"/>
                      </a:rPr>
                      <m:t>= </m:t>
                    </m:r>
                    <m:f>
                      <m:fPr>
                        <m:ctrlPr>
                          <a:rPr lang="ru-RU" b="0" i="1" smtClean="0">
                            <a:latin typeface="Cambria Math"/>
                          </a:rPr>
                        </m:ctrlPr>
                      </m:fPr>
                      <m:num>
                        <m:r>
                          <a:rPr lang="en-US" i="1">
                            <a:latin typeface="Cambria Math"/>
                          </a:rPr>
                          <m:t>𝐾</m:t>
                        </m:r>
                        <m:d>
                          <m:dPr>
                            <m:ctrlPr>
                              <a:rPr lang="en-US" i="1">
                                <a:latin typeface="Cambria Math"/>
                              </a:rPr>
                            </m:ctrlPr>
                          </m:dPr>
                          <m:e>
                            <m:r>
                              <a:rPr lang="en-US" i="1">
                                <a:latin typeface="Cambria Math"/>
                              </a:rPr>
                              <m:t>𝐴</m:t>
                            </m:r>
                            <m:r>
                              <a:rPr lang="en-US" i="1">
                                <a:latin typeface="Cambria Math"/>
                              </a:rPr>
                              <m:t>,</m:t>
                            </m:r>
                            <m:r>
                              <a:rPr lang="en-US" i="1">
                                <a:latin typeface="Cambria Math"/>
                              </a:rPr>
                              <m:t>𝐵</m:t>
                            </m:r>
                          </m:e>
                        </m:d>
                      </m:num>
                      <m:den>
                        <m:sSup>
                          <m:sSupPr>
                            <m:ctrlPr>
                              <a:rPr lang="en-US" i="1">
                                <a:latin typeface="Cambria Math"/>
                              </a:rPr>
                            </m:ctrlPr>
                          </m:sSupPr>
                          <m:e>
                            <m:r>
                              <a:rPr lang="en-US" i="1">
                                <a:latin typeface="Cambria Math"/>
                              </a:rPr>
                              <m:t>𝐾</m:t>
                            </m:r>
                          </m:e>
                          <m:sup>
                            <m:r>
                              <a:rPr lang="en-US" i="1">
                                <a:latin typeface="Cambria Math"/>
                              </a:rPr>
                              <m:t>𝑚𝑖𝑛</m:t>
                            </m:r>
                          </m:sup>
                        </m:sSup>
                        <m:r>
                          <a:rPr lang="en-US" i="1">
                            <a:latin typeface="Cambria Math"/>
                          </a:rPr>
                          <m:t>(</m:t>
                        </m:r>
                        <m:r>
                          <a:rPr lang="en-US" i="1">
                            <a:latin typeface="Cambria Math"/>
                          </a:rPr>
                          <m:t>𝐴</m:t>
                        </m:r>
                        <m:r>
                          <a:rPr lang="en-US" i="1">
                            <a:latin typeface="Cambria Math"/>
                          </a:rPr>
                          <m:t>,</m:t>
                        </m:r>
                        <m:r>
                          <a:rPr lang="en-US" i="1">
                            <a:latin typeface="Cambria Math"/>
                          </a:rPr>
                          <m:t>𝐵</m:t>
                        </m:r>
                        <m:r>
                          <a:rPr lang="en-US" i="1">
                            <a:latin typeface="Cambria Math"/>
                          </a:rPr>
                          <m:t>)</m:t>
                        </m:r>
                      </m:den>
                    </m:f>
                    <m:r>
                      <a:rPr lang="ru-RU" b="0" i="1" smtClean="0">
                        <a:latin typeface="Cambria Math"/>
                      </a:rPr>
                      <m:t> −1=</m:t>
                    </m:r>
                    <m:f>
                      <m:fPr>
                        <m:ctrlPr>
                          <a:rPr lang="ru-RU" i="1">
                            <a:latin typeface="Cambria Math"/>
                          </a:rPr>
                        </m:ctrlPr>
                      </m:fPr>
                      <m:num>
                        <m:r>
                          <a:rPr lang="en-US" i="1">
                            <a:latin typeface="Cambria Math"/>
                          </a:rPr>
                          <m:t>𝐾</m:t>
                        </m:r>
                        <m:d>
                          <m:dPr>
                            <m:ctrlPr>
                              <a:rPr lang="en-US" i="1">
                                <a:latin typeface="Cambria Math"/>
                              </a:rPr>
                            </m:ctrlPr>
                          </m:dPr>
                          <m:e>
                            <m:r>
                              <a:rPr lang="en-US" i="1">
                                <a:latin typeface="Cambria Math"/>
                              </a:rPr>
                              <m:t>𝐴</m:t>
                            </m:r>
                            <m:r>
                              <a:rPr lang="en-US" i="1">
                                <a:latin typeface="Cambria Math"/>
                              </a:rPr>
                              <m:t>,</m:t>
                            </m:r>
                            <m:r>
                              <a:rPr lang="en-US" i="1">
                                <a:latin typeface="Cambria Math"/>
                              </a:rPr>
                              <m:t>𝐵</m:t>
                            </m:r>
                          </m:e>
                        </m:d>
                        <m:r>
                          <a:rPr lang="ru-RU" b="0" i="1" smtClean="0">
                            <a:latin typeface="Cambria Math"/>
                          </a:rPr>
                          <m:t>∗</m:t>
                        </m:r>
                        <m:sSup>
                          <m:sSupPr>
                            <m:ctrlPr>
                              <a:rPr lang="ru-RU" b="0" i="1" smtClean="0">
                                <a:latin typeface="Cambria Math"/>
                              </a:rPr>
                            </m:ctrlPr>
                          </m:sSupPr>
                          <m:e>
                            <m:r>
                              <a:rPr lang="en-US" b="0" i="1" smtClean="0">
                                <a:latin typeface="Cambria Math"/>
                              </a:rPr>
                              <m:t>𝐼</m:t>
                            </m:r>
                          </m:e>
                          <m:sup>
                            <m:r>
                              <a:rPr lang="ru-RU" b="0" i="1" smtClean="0">
                                <a:latin typeface="Cambria Math"/>
                              </a:rPr>
                              <m:t>(</m:t>
                            </m:r>
                            <m:r>
                              <a:rPr lang="en-US" b="0" i="1" smtClean="0">
                                <a:latin typeface="Cambria Math"/>
                              </a:rPr>
                              <m:t>𝐵</m:t>
                            </m:r>
                            <m:r>
                              <a:rPr lang="ru-RU" b="0" i="1" smtClean="0">
                                <a:latin typeface="Cambria Math"/>
                              </a:rPr>
                              <m:t>)</m:t>
                            </m:r>
                          </m:sup>
                        </m:sSup>
                      </m:num>
                      <m:den>
                        <m:sSup>
                          <m:sSupPr>
                            <m:ctrlPr>
                              <a:rPr lang="ru-RU" i="1">
                                <a:latin typeface="Cambria Math"/>
                              </a:rPr>
                            </m:ctrlPr>
                          </m:sSupPr>
                          <m:e>
                            <m:r>
                              <a:rPr lang="en-US" i="1">
                                <a:latin typeface="Cambria Math"/>
                              </a:rPr>
                              <m:t>𝐼</m:t>
                            </m:r>
                          </m:e>
                          <m:sup>
                            <m:r>
                              <a:rPr lang="ru-RU" i="1">
                                <a:latin typeface="Cambria Math"/>
                              </a:rPr>
                              <m:t>(</m:t>
                            </m:r>
                            <m:r>
                              <a:rPr lang="en-US" b="0" i="1" smtClean="0">
                                <a:latin typeface="Cambria Math"/>
                              </a:rPr>
                              <m:t>𝐴</m:t>
                            </m:r>
                            <m:r>
                              <a:rPr lang="ru-RU" i="1">
                                <a:latin typeface="Cambria Math"/>
                              </a:rPr>
                              <m:t>)</m:t>
                            </m:r>
                          </m:sup>
                        </m:sSup>
                      </m:den>
                    </m:f>
                    <m:r>
                      <a:rPr lang="ru-RU" i="1">
                        <a:latin typeface="Cambria Math"/>
                      </a:rPr>
                      <m:t> −1</m:t>
                    </m:r>
                  </m:oMath>
                </a14:m>
                <a:endParaRPr lang="ru-RU" dirty="0"/>
              </a:p>
            </p:txBody>
          </p:sp>
        </mc:Choice>
        <mc:Fallback xmlns="">
          <p:sp>
            <p:nvSpPr>
              <p:cNvPr id="5" name="TextBox 4"/>
              <p:cNvSpPr txBox="1">
                <a:spLocks noRot="1" noChangeAspect="1" noMove="1" noResize="1" noEditPoints="1" noAdjustHandles="1" noChangeArrowheads="1" noChangeShapeType="1" noTextEdit="1"/>
              </p:cNvSpPr>
              <p:nvPr/>
            </p:nvSpPr>
            <p:spPr>
              <a:xfrm>
                <a:off x="1475656" y="3148811"/>
                <a:ext cx="6075317" cy="574773"/>
              </a:xfrm>
              <a:prstGeom prst="rect">
                <a:avLst/>
              </a:prstGeom>
              <a:blipFill rotWithShape="1">
                <a:blip r:embed="rId3"/>
                <a:stretch>
                  <a:fillRect l="-802"/>
                </a:stretch>
              </a:blipFill>
            </p:spPr>
            <p:txBody>
              <a:bodyPr/>
              <a:lstStyle/>
              <a:p>
                <a:r>
                  <a:rPr lang="ru-RU">
                    <a:noFill/>
                  </a:rPr>
                  <a:t> </a:t>
                </a:r>
              </a:p>
            </p:txBody>
          </p:sp>
        </mc:Fallback>
      </mc:AlternateContent>
      <p:sp>
        <p:nvSpPr>
          <p:cNvPr id="3" name="TextBox 2"/>
          <p:cNvSpPr txBox="1"/>
          <p:nvPr/>
        </p:nvSpPr>
        <p:spPr>
          <a:xfrm>
            <a:off x="250104" y="3723979"/>
            <a:ext cx="8136904" cy="646331"/>
          </a:xfrm>
          <a:prstGeom prst="rect">
            <a:avLst/>
          </a:prstGeom>
          <a:noFill/>
        </p:spPr>
        <p:txBody>
          <a:bodyPr wrap="square" rtlCol="0">
            <a:spAutoFit/>
          </a:bodyPr>
          <a:lstStyle/>
          <a:p>
            <a:r>
              <a:rPr lang="ru-RU" dirty="0" smtClean="0"/>
              <a:t>Данная величина показывает, насколько операция кодирования увеличила длину исходного сообщения.</a:t>
            </a:r>
            <a:endParaRPr lang="ru-RU" dirty="0"/>
          </a:p>
        </p:txBody>
      </p:sp>
      <p:sp>
        <p:nvSpPr>
          <p:cNvPr id="6" name="Прямоугольник 5"/>
          <p:cNvSpPr/>
          <p:nvPr/>
        </p:nvSpPr>
        <p:spPr>
          <a:xfrm>
            <a:off x="179512" y="4805265"/>
            <a:ext cx="8568952" cy="1477328"/>
          </a:xfrm>
          <a:prstGeom prst="rect">
            <a:avLst/>
          </a:prstGeom>
        </p:spPr>
        <p:txBody>
          <a:bodyPr wrap="square">
            <a:spAutoFit/>
          </a:bodyPr>
          <a:lstStyle/>
          <a:p>
            <a:pPr indent="457200" algn="just"/>
            <a:r>
              <a:rPr lang="ru-RU" dirty="0"/>
              <a:t>Используя понятие избыточности кода, можно дать более короткую формулировку теоремы: </a:t>
            </a:r>
          </a:p>
          <a:p>
            <a:pPr indent="457200" algn="just"/>
            <a:r>
              <a:rPr lang="ru-RU" b="1" i="1" dirty="0"/>
              <a:t>При отсутствии помех передачи всегда возможен такой вариант кодирования сообщения, при котором избыточность кода будет сколь угодно близкой к нулю.</a:t>
            </a:r>
            <a:r>
              <a:rPr lang="ru-RU" dirty="0"/>
              <a:t> </a:t>
            </a:r>
          </a:p>
        </p:txBody>
      </p:sp>
      <p:sp>
        <p:nvSpPr>
          <p:cNvPr id="7" name="TextBox 6"/>
          <p:cNvSpPr txBox="1"/>
          <p:nvPr/>
        </p:nvSpPr>
        <p:spPr>
          <a:xfrm>
            <a:off x="6073466" y="2550993"/>
            <a:ext cx="442750" cy="369332"/>
          </a:xfrm>
          <a:prstGeom prst="rect">
            <a:avLst/>
          </a:prstGeom>
          <a:noFill/>
        </p:spPr>
        <p:txBody>
          <a:bodyPr wrap="none" rtlCol="0">
            <a:spAutoFit/>
          </a:bodyPr>
          <a:lstStyle/>
          <a:p>
            <a:r>
              <a:rPr lang="en-US" dirty="0" smtClean="0"/>
              <a:t>(3)</a:t>
            </a:r>
            <a:endParaRPr lang="ru-RU" dirty="0"/>
          </a:p>
        </p:txBody>
      </p:sp>
      <p:sp>
        <p:nvSpPr>
          <p:cNvPr id="8" name="TextBox 7"/>
          <p:cNvSpPr txBox="1"/>
          <p:nvPr/>
        </p:nvSpPr>
        <p:spPr>
          <a:xfrm>
            <a:off x="7668344" y="3251531"/>
            <a:ext cx="442750" cy="369332"/>
          </a:xfrm>
          <a:prstGeom prst="rect">
            <a:avLst/>
          </a:prstGeom>
          <a:noFill/>
        </p:spPr>
        <p:txBody>
          <a:bodyPr wrap="none" rtlCol="0">
            <a:spAutoFit/>
          </a:bodyPr>
          <a:lstStyle/>
          <a:p>
            <a:r>
              <a:rPr lang="en-US" dirty="0" smtClean="0"/>
              <a:t>(4)</a:t>
            </a:r>
            <a:endParaRPr lang="ru-RU" dirty="0"/>
          </a:p>
        </p:txBody>
      </p:sp>
    </p:spTree>
    <p:extLst>
      <p:ext uri="{BB962C8B-B14F-4D97-AF65-F5344CB8AC3E}">
        <p14:creationId xmlns:p14="http://schemas.microsoft.com/office/powerpoint/2010/main" val="4118474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691680" y="1005436"/>
                <a:ext cx="2046394" cy="4302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a:rPr>
                          </m:ctrlPr>
                        </m:sSupPr>
                        <m:e>
                          <m:r>
                            <a:rPr lang="en-US" b="0" i="1" smtClean="0">
                              <a:latin typeface="Cambria Math"/>
                            </a:rPr>
                            <m:t>𝐾</m:t>
                          </m:r>
                        </m:e>
                        <m:sup>
                          <m:r>
                            <a:rPr lang="en-US" b="0" i="1" smtClean="0">
                              <a:latin typeface="Cambria Math"/>
                            </a:rPr>
                            <m:t>𝑚𝑖𝑛</m:t>
                          </m:r>
                        </m:sup>
                      </m:sSup>
                      <m:d>
                        <m:dPr>
                          <m:ctrlPr>
                            <a:rPr lang="en-US" b="0" i="1" smtClean="0">
                              <a:latin typeface="Cambria Math"/>
                            </a:rPr>
                          </m:ctrlPr>
                        </m:dPr>
                        <m:e>
                          <m:r>
                            <a:rPr lang="en-US" b="0" i="1" smtClean="0">
                              <a:latin typeface="Cambria Math"/>
                            </a:rPr>
                            <m:t>𝐴</m:t>
                          </m:r>
                          <m:r>
                            <a:rPr lang="en-US" b="0" i="1" smtClean="0">
                              <a:latin typeface="Cambria Math"/>
                            </a:rPr>
                            <m:t>,2</m:t>
                          </m:r>
                        </m:e>
                      </m:d>
                      <m:r>
                        <a:rPr lang="en-US" b="0" i="1" smtClean="0">
                          <a:latin typeface="Cambria Math"/>
                        </a:rPr>
                        <m:t>=</m:t>
                      </m:r>
                      <m:sSubSup>
                        <m:sSubSupPr>
                          <m:ctrlPr>
                            <a:rPr lang="en-US" i="1">
                              <a:latin typeface="Cambria Math"/>
                            </a:rPr>
                          </m:ctrlPr>
                        </m:sSubSupPr>
                        <m:e>
                          <m:sSub>
                            <m:sSubPr>
                              <m:ctrlPr>
                                <a:rPr lang="en-US" i="1">
                                  <a:latin typeface="Cambria Math"/>
                                </a:rPr>
                              </m:ctrlPr>
                            </m:sSubPr>
                            <m:e>
                              <m:r>
                                <a:rPr lang="en-US" i="1">
                                  <a:latin typeface="Cambria Math"/>
                                </a:rPr>
                                <m:t>𝐼</m:t>
                              </m:r>
                            </m:e>
                            <m:sub>
                              <m:r>
                                <a:rPr lang="en-US" i="1">
                                  <a:latin typeface="Cambria Math"/>
                                </a:rPr>
                                <m:t>1</m:t>
                              </m:r>
                            </m:sub>
                          </m:sSub>
                        </m:e>
                        <m:sub/>
                        <m:sup>
                          <m:r>
                            <a:rPr lang="en-US" i="1">
                              <a:latin typeface="Cambria Math"/>
                            </a:rPr>
                            <m:t>(</m:t>
                          </m:r>
                          <m:r>
                            <a:rPr lang="en-US" i="1">
                              <a:latin typeface="Cambria Math"/>
                            </a:rPr>
                            <m:t>𝐴</m:t>
                          </m:r>
                          <m:r>
                            <a:rPr lang="en-US" i="1">
                              <a:latin typeface="Cambria Math"/>
                            </a:rPr>
                            <m:t>)</m:t>
                          </m:r>
                        </m:sup>
                      </m:sSubSup>
                    </m:oMath>
                  </m:oMathPara>
                </a14:m>
                <a:endParaRPr lang="ru-RU" dirty="0"/>
              </a:p>
            </p:txBody>
          </p:sp>
        </mc:Choice>
        <mc:Fallback xmlns="">
          <p:sp>
            <p:nvSpPr>
              <p:cNvPr id="2" name="TextBox 1"/>
              <p:cNvSpPr txBox="1">
                <a:spLocks noRot="1" noChangeAspect="1" noMove="1" noResize="1" noEditPoints="1" noAdjustHandles="1" noChangeArrowheads="1" noChangeShapeType="1" noTextEdit="1"/>
              </p:cNvSpPr>
              <p:nvPr/>
            </p:nvSpPr>
            <p:spPr>
              <a:xfrm>
                <a:off x="1691680" y="1005436"/>
                <a:ext cx="2046394" cy="430246"/>
              </a:xfrm>
              <a:prstGeom prst="rect">
                <a:avLst/>
              </a:prstGeom>
              <a:blipFill rotWithShape="1">
                <a:blip r:embed="rId2"/>
                <a:stretch>
                  <a:fillRect/>
                </a:stretch>
              </a:blipFill>
            </p:spPr>
            <p:txBody>
              <a:bodyPr/>
              <a:lstStyle/>
              <a:p>
                <a:r>
                  <a:rPr lang="ru-RU">
                    <a:noFill/>
                  </a:rPr>
                  <a:t> </a:t>
                </a:r>
              </a:p>
            </p:txBody>
          </p:sp>
        </mc:Fallback>
      </mc:AlternateContent>
      <p:sp>
        <p:nvSpPr>
          <p:cNvPr id="3" name="TextBox 2"/>
          <p:cNvSpPr txBox="1"/>
          <p:nvPr/>
        </p:nvSpPr>
        <p:spPr>
          <a:xfrm>
            <a:off x="395536" y="1004535"/>
            <a:ext cx="614271" cy="369332"/>
          </a:xfrm>
          <a:prstGeom prst="rect">
            <a:avLst/>
          </a:prstGeom>
          <a:noFill/>
        </p:spPr>
        <p:txBody>
          <a:bodyPr wrap="none" rtlCol="0">
            <a:spAutoFit/>
          </a:bodyPr>
          <a:lstStyle/>
          <a:p>
            <a:r>
              <a:rPr lang="ru-RU" dirty="0" smtClean="0"/>
              <a:t>М=2</a:t>
            </a:r>
            <a:endParaRPr lang="ru-RU" dirty="0"/>
          </a:p>
        </p:txBody>
      </p:sp>
      <p:sp>
        <p:nvSpPr>
          <p:cNvPr id="4" name="TextBox 3"/>
          <p:cNvSpPr txBox="1"/>
          <p:nvPr/>
        </p:nvSpPr>
        <p:spPr>
          <a:xfrm>
            <a:off x="323528" y="1508591"/>
            <a:ext cx="8640960" cy="923330"/>
          </a:xfrm>
          <a:prstGeom prst="rect">
            <a:avLst/>
          </a:prstGeom>
          <a:noFill/>
        </p:spPr>
        <p:txBody>
          <a:bodyPr wrap="square" rtlCol="0">
            <a:spAutoFit/>
          </a:bodyPr>
          <a:lstStyle/>
          <a:p>
            <a:pPr indent="457200" algn="just"/>
            <a:r>
              <a:rPr lang="ru-RU" b="1" i="1" dirty="0" smtClean="0"/>
              <a:t>При отсутствии помех  средняя длина двоичного кода может быть сколь угодно близкой  к средней информации, приходящейся на знак первичного алфавита.</a:t>
            </a:r>
            <a:endParaRPr lang="ru-RU" b="1" i="1" dirty="0"/>
          </a:p>
        </p:txBody>
      </p:sp>
      <mc:AlternateContent xmlns:mc="http://schemas.openxmlformats.org/markup-compatibility/2006" xmlns:a14="http://schemas.microsoft.com/office/drawing/2010/main">
        <mc:Choice Requires="a14">
          <p:sp>
            <p:nvSpPr>
              <p:cNvPr id="5" name="TextBox 4"/>
              <p:cNvSpPr txBox="1"/>
              <p:nvPr/>
            </p:nvSpPr>
            <p:spPr>
              <a:xfrm>
                <a:off x="467544" y="3170958"/>
                <a:ext cx="2003112" cy="588431"/>
              </a:xfrm>
              <a:prstGeom prst="rect">
                <a:avLst/>
              </a:prstGeom>
              <a:noFill/>
            </p:spPr>
            <p:txBody>
              <a:bodyPr wrap="none" rtlCol="0">
                <a:spAutoFit/>
              </a:bodyPr>
              <a:lstStyle/>
              <a:p>
                <a:r>
                  <a:rPr lang="en-US" b="0" dirty="0" smtClean="0"/>
                  <a:t>Q</a:t>
                </a:r>
                <a14:m>
                  <m:oMath xmlns:m="http://schemas.openxmlformats.org/officeDocument/2006/math">
                    <m:d>
                      <m:dPr>
                        <m:ctrlPr>
                          <a:rPr lang="en-US" b="0" i="1" smtClean="0">
                            <a:latin typeface="Cambria Math"/>
                          </a:rPr>
                        </m:ctrlPr>
                      </m:dPr>
                      <m:e>
                        <m:r>
                          <a:rPr lang="en-US" b="0" i="1" smtClean="0">
                            <a:latin typeface="Cambria Math"/>
                          </a:rPr>
                          <m:t>𝐴</m:t>
                        </m:r>
                        <m:r>
                          <a:rPr lang="en-US" b="0" i="1" smtClean="0">
                            <a:latin typeface="Cambria Math"/>
                          </a:rPr>
                          <m:t>,2</m:t>
                        </m:r>
                      </m:e>
                    </m:d>
                    <m:r>
                      <a:rPr lang="en-US" b="0" i="1" smtClean="0">
                        <a:latin typeface="Cambria Math"/>
                      </a:rPr>
                      <m:t>=</m:t>
                    </m:r>
                    <m:f>
                      <m:fPr>
                        <m:ctrlPr>
                          <a:rPr lang="en-US" b="0" i="1" smtClean="0">
                            <a:latin typeface="Cambria Math"/>
                          </a:rPr>
                        </m:ctrlPr>
                      </m:fPr>
                      <m:num>
                        <m:r>
                          <a:rPr lang="en-US" b="0" i="1" smtClean="0">
                            <a:latin typeface="Cambria Math"/>
                          </a:rPr>
                          <m:t>𝐾</m:t>
                        </m:r>
                        <m:d>
                          <m:dPr>
                            <m:ctrlPr>
                              <a:rPr lang="en-US" b="0" i="1" smtClean="0">
                                <a:latin typeface="Cambria Math"/>
                              </a:rPr>
                            </m:ctrlPr>
                          </m:dPr>
                          <m:e>
                            <m:r>
                              <a:rPr lang="en-US" b="0" i="1" smtClean="0">
                                <a:latin typeface="Cambria Math"/>
                              </a:rPr>
                              <m:t>𝐴</m:t>
                            </m:r>
                            <m:r>
                              <a:rPr lang="en-US" b="0" i="1" smtClean="0">
                                <a:latin typeface="Cambria Math"/>
                              </a:rPr>
                              <m:t>,2</m:t>
                            </m:r>
                          </m:e>
                        </m:d>
                      </m:num>
                      <m:den>
                        <m:sSubSup>
                          <m:sSubSupPr>
                            <m:ctrlPr>
                              <a:rPr lang="en-US" b="0" i="1" smtClean="0">
                                <a:latin typeface="Cambria Math"/>
                              </a:rPr>
                            </m:ctrlPr>
                          </m:sSubSupPr>
                          <m:e>
                            <m:sSubSup>
                              <m:sSubSupPr>
                                <m:ctrlPr>
                                  <a:rPr lang="en-US" b="0" i="1" smtClean="0">
                                    <a:latin typeface="Cambria Math"/>
                                  </a:rPr>
                                </m:ctrlPr>
                              </m:sSubSupPr>
                              <m:e>
                                <m:r>
                                  <m:rPr>
                                    <m:sty m:val="p"/>
                                  </m:rPr>
                                  <a:rPr lang="en-US" b="0" i="0" smtClean="0">
                                    <a:latin typeface="Cambria Math"/>
                                  </a:rPr>
                                  <m:t>I</m:t>
                                </m:r>
                              </m:e>
                              <m:sub>
                                <m:r>
                                  <a:rPr lang="en-US" b="0" i="1" smtClean="0">
                                    <a:latin typeface="Cambria Math"/>
                                  </a:rPr>
                                  <m:t>1</m:t>
                                </m:r>
                              </m:sub>
                              <m:sup/>
                            </m:sSubSup>
                          </m:e>
                          <m:sub/>
                          <m:sup>
                            <m:r>
                              <a:rPr lang="en-US" b="0" i="1" smtClean="0">
                                <a:latin typeface="Cambria Math"/>
                              </a:rPr>
                              <m:t>(</m:t>
                            </m:r>
                            <m:r>
                              <a:rPr lang="en-US" b="0" i="1" smtClean="0">
                                <a:latin typeface="Cambria Math"/>
                              </a:rPr>
                              <m:t>𝐴</m:t>
                            </m:r>
                            <m:r>
                              <a:rPr lang="en-US" b="0" i="1" smtClean="0">
                                <a:latin typeface="Cambria Math"/>
                              </a:rPr>
                              <m:t>)</m:t>
                            </m:r>
                          </m:sup>
                        </m:sSubSup>
                      </m:den>
                    </m:f>
                  </m:oMath>
                </a14:m>
                <a:r>
                  <a:rPr lang="en-US" dirty="0" smtClean="0"/>
                  <a:t> - 1</a:t>
                </a:r>
                <a:endParaRPr lang="ru-RU" dirty="0"/>
              </a:p>
            </p:txBody>
          </p:sp>
        </mc:Choice>
        <mc:Fallback xmlns="">
          <p:sp>
            <p:nvSpPr>
              <p:cNvPr id="5" name="TextBox 4"/>
              <p:cNvSpPr txBox="1">
                <a:spLocks noRot="1" noChangeAspect="1" noMove="1" noResize="1" noEditPoints="1" noAdjustHandles="1" noChangeArrowheads="1" noChangeShapeType="1" noTextEdit="1"/>
              </p:cNvSpPr>
              <p:nvPr/>
            </p:nvSpPr>
            <p:spPr>
              <a:xfrm>
                <a:off x="467544" y="3170958"/>
                <a:ext cx="2003112" cy="588431"/>
              </a:xfrm>
              <a:prstGeom prst="rect">
                <a:avLst/>
              </a:prstGeom>
              <a:blipFill rotWithShape="1">
                <a:blip r:embed="rId3"/>
                <a:stretch>
                  <a:fillRect l="-2744" r="-1829"/>
                </a:stretch>
              </a:blipFill>
            </p:spPr>
            <p:txBody>
              <a:bodyPr/>
              <a:lstStyle/>
              <a:p>
                <a:r>
                  <a:rPr lang="ru-RU">
                    <a:noFill/>
                  </a:rPr>
                  <a:t> </a:t>
                </a:r>
              </a:p>
            </p:txBody>
          </p:sp>
        </mc:Fallback>
      </mc:AlternateContent>
      <p:sp>
        <p:nvSpPr>
          <p:cNvPr id="6" name="Прямоугольник 5"/>
          <p:cNvSpPr/>
          <p:nvPr/>
        </p:nvSpPr>
        <p:spPr>
          <a:xfrm>
            <a:off x="323528" y="3812847"/>
            <a:ext cx="8640960" cy="1200329"/>
          </a:xfrm>
          <a:prstGeom prst="rect">
            <a:avLst/>
          </a:prstGeom>
        </p:spPr>
        <p:txBody>
          <a:bodyPr wrap="square">
            <a:spAutoFit/>
          </a:bodyPr>
          <a:lstStyle/>
          <a:p>
            <a:pPr indent="457200" algn="just"/>
            <a:r>
              <a:rPr lang="ru-RU" dirty="0" smtClean="0"/>
              <a:t>При декодировании двоичных сообщений </a:t>
            </a:r>
            <a:r>
              <a:rPr lang="ru-RU" dirty="0"/>
              <a:t>возникает проблема выделения из потока сигналов (последовательности импульсов и пауз) отдельных </a:t>
            </a:r>
            <a:r>
              <a:rPr lang="ru-RU" dirty="0" smtClean="0"/>
              <a:t>кодов, соответствующим отдельным знакам первичного алфавита.  При этом </a:t>
            </a:r>
            <a:r>
              <a:rPr lang="ru-RU" dirty="0"/>
              <a:t>п</a:t>
            </a:r>
            <a:r>
              <a:rPr lang="ru-RU" dirty="0" smtClean="0"/>
              <a:t>риемное </a:t>
            </a:r>
            <a:r>
              <a:rPr lang="ru-RU" dirty="0"/>
              <a:t>устройство фиксирует интенсивность и длительность сигналов. </a:t>
            </a:r>
          </a:p>
        </p:txBody>
      </p:sp>
      <p:sp>
        <p:nvSpPr>
          <p:cNvPr id="7" name="TextBox 6"/>
          <p:cNvSpPr txBox="1"/>
          <p:nvPr/>
        </p:nvSpPr>
        <p:spPr>
          <a:xfrm>
            <a:off x="323528" y="2519417"/>
            <a:ext cx="8424936" cy="523220"/>
          </a:xfrm>
          <a:prstGeom prst="rect">
            <a:avLst/>
          </a:prstGeom>
          <a:noFill/>
        </p:spPr>
        <p:txBody>
          <a:bodyPr wrap="square" rtlCol="0">
            <a:spAutoFit/>
          </a:bodyPr>
          <a:lstStyle/>
          <a:p>
            <a:r>
              <a:rPr lang="ru-RU" sz="1400" dirty="0" smtClean="0"/>
              <a:t>Применение формулы </a:t>
            </a:r>
            <a:r>
              <a:rPr lang="en-US" sz="1400" dirty="0" smtClean="0"/>
              <a:t> (4) </a:t>
            </a:r>
            <a:r>
              <a:rPr lang="ru-RU" sz="1400" dirty="0" smtClean="0"/>
              <a:t>для двоичных сообщений источника без памяти при кодировании знаками равной вероятности даёт:</a:t>
            </a:r>
            <a:endParaRPr lang="ru-RU" sz="1400" dirty="0"/>
          </a:p>
        </p:txBody>
      </p:sp>
      <p:sp>
        <p:nvSpPr>
          <p:cNvPr id="8" name="TextBox 7"/>
          <p:cNvSpPr txBox="1"/>
          <p:nvPr/>
        </p:nvSpPr>
        <p:spPr>
          <a:xfrm>
            <a:off x="3278196" y="3280507"/>
            <a:ext cx="442750" cy="369332"/>
          </a:xfrm>
          <a:prstGeom prst="rect">
            <a:avLst/>
          </a:prstGeom>
          <a:noFill/>
        </p:spPr>
        <p:txBody>
          <a:bodyPr wrap="none" rtlCol="0">
            <a:spAutoFit/>
          </a:bodyPr>
          <a:lstStyle/>
          <a:p>
            <a:r>
              <a:rPr lang="en-US" dirty="0" smtClean="0"/>
              <a:t>(5)</a:t>
            </a:r>
            <a:endParaRPr lang="ru-RU" dirty="0"/>
          </a:p>
        </p:txBody>
      </p:sp>
      <p:sp>
        <p:nvSpPr>
          <p:cNvPr id="9" name="Прямоугольник 8"/>
          <p:cNvSpPr/>
          <p:nvPr/>
        </p:nvSpPr>
        <p:spPr>
          <a:xfrm>
            <a:off x="361964" y="239365"/>
            <a:ext cx="8602524" cy="646331"/>
          </a:xfrm>
          <a:prstGeom prst="rect">
            <a:avLst/>
          </a:prstGeom>
        </p:spPr>
        <p:txBody>
          <a:bodyPr wrap="square">
            <a:spAutoFit/>
          </a:bodyPr>
          <a:lstStyle/>
          <a:p>
            <a:r>
              <a:rPr lang="ru-RU" dirty="0"/>
              <a:t>Определение количества переданной информации при двоичном кодировании сводится к простому подсчету числа импульсов (единиц) и пауз (нулей). </a:t>
            </a:r>
          </a:p>
        </p:txBody>
      </p:sp>
    </p:spTree>
    <p:extLst>
      <p:ext uri="{BB962C8B-B14F-4D97-AF65-F5344CB8AC3E}">
        <p14:creationId xmlns:p14="http://schemas.microsoft.com/office/powerpoint/2010/main" val="1174801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23528" y="188640"/>
            <a:ext cx="8568952" cy="2308324"/>
          </a:xfrm>
          <a:prstGeom prst="rect">
            <a:avLst/>
          </a:prstGeom>
        </p:spPr>
        <p:txBody>
          <a:bodyPr wrap="square">
            <a:spAutoFit/>
          </a:bodyPr>
          <a:lstStyle/>
          <a:p>
            <a:pPr indent="457200" algn="just"/>
            <a:r>
              <a:rPr lang="ru-RU" dirty="0" smtClean="0"/>
              <a:t>Возможны следующие особенности вторичного алфавита:</a:t>
            </a:r>
          </a:p>
          <a:p>
            <a:pPr marL="285750" indent="-285750" algn="just">
              <a:buFont typeface="Arial" pitchFamily="34" charset="0"/>
              <a:buChar char="•"/>
            </a:pPr>
            <a:r>
              <a:rPr lang="ru-RU" dirty="0" smtClean="0"/>
              <a:t>Элементарные </a:t>
            </a:r>
            <a:r>
              <a:rPr lang="ru-RU" dirty="0"/>
              <a:t>сигналы (0 и 1) могут иметь </a:t>
            </a:r>
            <a:r>
              <a:rPr lang="ru-RU" b="1" dirty="0"/>
              <a:t>одинаковые </a:t>
            </a:r>
            <a:r>
              <a:rPr lang="ru-RU" dirty="0"/>
              <a:t>или </a:t>
            </a:r>
            <a:r>
              <a:rPr lang="ru-RU" b="1" dirty="0"/>
              <a:t>разные</a:t>
            </a:r>
            <a:r>
              <a:rPr lang="ru-RU" dirty="0"/>
              <a:t> длительности. </a:t>
            </a:r>
            <a:endParaRPr lang="ru-RU" dirty="0" smtClean="0"/>
          </a:p>
          <a:p>
            <a:pPr marL="285750" indent="-285750" algn="just">
              <a:buFont typeface="Arial" pitchFamily="34" charset="0"/>
              <a:buChar char="•"/>
            </a:pPr>
            <a:r>
              <a:rPr lang="ru-RU" dirty="0" smtClean="0"/>
              <a:t>Их </a:t>
            </a:r>
            <a:r>
              <a:rPr lang="ru-RU" dirty="0"/>
              <a:t>количество в коде </a:t>
            </a:r>
            <a:r>
              <a:rPr lang="ru-RU" dirty="0" smtClean="0"/>
              <a:t>(</a:t>
            </a:r>
            <a:r>
              <a:rPr lang="ru-RU" b="1" dirty="0" smtClean="0"/>
              <a:t>длина кодовой цепочки</a:t>
            </a:r>
            <a:r>
              <a:rPr lang="ru-RU" dirty="0" smtClean="0"/>
              <a:t>), </a:t>
            </a:r>
            <a:r>
              <a:rPr lang="ru-RU" dirty="0"/>
              <a:t>который ставится в соответствие знаку первичного алфавита, также может быть </a:t>
            </a:r>
            <a:r>
              <a:rPr lang="ru-RU" b="1" dirty="0" smtClean="0"/>
              <a:t>одинаковым</a:t>
            </a:r>
            <a:r>
              <a:rPr lang="ru-RU" dirty="0" smtClean="0"/>
              <a:t> (</a:t>
            </a:r>
            <a:r>
              <a:rPr lang="ru-RU" dirty="0"/>
              <a:t>в этом случае код называется </a:t>
            </a:r>
            <a:r>
              <a:rPr lang="ru-RU" b="1" dirty="0"/>
              <a:t>равномерным</a:t>
            </a:r>
            <a:r>
              <a:rPr lang="ru-RU" dirty="0"/>
              <a:t>) или </a:t>
            </a:r>
            <a:r>
              <a:rPr lang="ru-RU" b="1" dirty="0"/>
              <a:t>разным</a:t>
            </a:r>
            <a:r>
              <a:rPr lang="ru-RU" dirty="0"/>
              <a:t> </a:t>
            </a:r>
            <a:r>
              <a:rPr lang="ru-RU" dirty="0" smtClean="0"/>
              <a:t>(</a:t>
            </a:r>
            <a:r>
              <a:rPr lang="ru-RU" b="1" dirty="0" smtClean="0"/>
              <a:t>неравномерный код</a:t>
            </a:r>
            <a:r>
              <a:rPr lang="ru-RU" dirty="0" smtClean="0"/>
              <a:t>). </a:t>
            </a:r>
            <a:endParaRPr lang="ru-RU" dirty="0"/>
          </a:p>
          <a:p>
            <a:pPr marL="285750" indent="-285750" algn="just">
              <a:buFont typeface="Arial" pitchFamily="34" charset="0"/>
              <a:buChar char="•"/>
            </a:pPr>
            <a:r>
              <a:rPr lang="ru-RU" dirty="0" smtClean="0"/>
              <a:t>Коды </a:t>
            </a:r>
            <a:r>
              <a:rPr lang="ru-RU" dirty="0"/>
              <a:t>могут строиться для каждого знака исходного алфавита (</a:t>
            </a:r>
            <a:r>
              <a:rPr lang="ru-RU" b="1" dirty="0"/>
              <a:t>алфавитное кодирование</a:t>
            </a:r>
            <a:r>
              <a:rPr lang="ru-RU" dirty="0"/>
              <a:t>) или для их комбинаций (</a:t>
            </a:r>
            <a:r>
              <a:rPr lang="ru-RU" b="1" dirty="0"/>
              <a:t>кодирование блоков, слов</a:t>
            </a:r>
            <a:r>
              <a:rPr lang="ru-RU" dirty="0"/>
              <a:t>). </a:t>
            </a:r>
          </a:p>
        </p:txBody>
      </p:sp>
      <p:sp>
        <p:nvSpPr>
          <p:cNvPr id="5" name="Прямоугольник 4"/>
          <p:cNvSpPr/>
          <p:nvPr/>
        </p:nvSpPr>
        <p:spPr>
          <a:xfrm>
            <a:off x="323528" y="4149080"/>
            <a:ext cx="8568952" cy="2585323"/>
          </a:xfrm>
          <a:prstGeom prst="rect">
            <a:avLst/>
          </a:prstGeom>
        </p:spPr>
        <p:txBody>
          <a:bodyPr wrap="square">
            <a:spAutoFit/>
          </a:bodyPr>
          <a:lstStyle/>
          <a:p>
            <a:pPr indent="457200" algn="just"/>
            <a:r>
              <a:rPr lang="ru-RU" dirty="0"/>
              <a:t>В случае использования неравномерного кодирования или сигналов разной длительности (ситуации (2), (3) и (4)) для отделения кода одного знака от другого между ними необходимо передавать специальный сигнал – </a:t>
            </a:r>
            <a:r>
              <a:rPr lang="ru-RU" b="1" dirty="0"/>
              <a:t>временной разделитель </a:t>
            </a:r>
            <a:r>
              <a:rPr lang="ru-RU" dirty="0"/>
              <a:t>(</a:t>
            </a:r>
            <a:r>
              <a:rPr lang="ru-RU" b="1" dirty="0"/>
              <a:t>признак конца знака</a:t>
            </a:r>
            <a:r>
              <a:rPr lang="ru-RU" dirty="0"/>
              <a:t>) или применять такие коды, которые оказываются уникальными, т.е. несовпадающими с частями других кодов. При равномерном кодировании одинаковыми по длительности сигналами (ситуация (1)) передачи специального разделителя не требуется, поскольку отделение одного кода от другого производится по </a:t>
            </a:r>
            <a:r>
              <a:rPr lang="ru-RU" b="1" dirty="0"/>
              <a:t>общей длительности</a:t>
            </a:r>
            <a:r>
              <a:rPr lang="ru-RU" dirty="0"/>
              <a:t>, которая для всех кодов оказывается одинаковой (или одинаковому числу бит при хранении). </a:t>
            </a:r>
          </a:p>
        </p:txBody>
      </p:sp>
      <p:graphicFrame>
        <p:nvGraphicFramePr>
          <p:cNvPr id="6" name="Таблица 5"/>
          <p:cNvGraphicFramePr>
            <a:graphicFrameLocks noGrp="1"/>
          </p:cNvGraphicFramePr>
          <p:nvPr>
            <p:extLst>
              <p:ext uri="{D42A27DB-BD31-4B8C-83A1-F6EECF244321}">
                <p14:modId xmlns:p14="http://schemas.microsoft.com/office/powerpoint/2010/main" val="3850684678"/>
              </p:ext>
            </p:extLst>
          </p:nvPr>
        </p:nvGraphicFramePr>
        <p:xfrm>
          <a:off x="493204" y="2717284"/>
          <a:ext cx="8229600" cy="1287780"/>
        </p:xfrm>
        <a:graphic>
          <a:graphicData uri="http://schemas.openxmlformats.org/drawingml/2006/table">
            <a:tbl>
              <a:tblPr>
                <a:tableStyleId>{5C22544A-7EE6-4342-B048-85BDC9FD1C3A}</a:tableStyleId>
              </a:tblPr>
              <a:tblGrid>
                <a:gridCol w="2743200"/>
                <a:gridCol w="2743200"/>
                <a:gridCol w="2743200"/>
              </a:tblGrid>
              <a:tr h="0">
                <a:tc>
                  <a:txBody>
                    <a:bodyPr/>
                    <a:lstStyle/>
                    <a:p>
                      <a:pPr algn="ctr">
                        <a:spcAft>
                          <a:spcPts val="0"/>
                        </a:spcAft>
                      </a:pPr>
                      <a:r>
                        <a:rPr lang="ru-RU" sz="1200" dirty="0">
                          <a:effectLst/>
                        </a:rPr>
                        <a:t>Длительности элементарных сигналов</a:t>
                      </a:r>
                    </a:p>
                    <a:p>
                      <a:pPr algn="ctr">
                        <a:spcAft>
                          <a:spcPts val="0"/>
                        </a:spcAft>
                      </a:pPr>
                      <a:r>
                        <a:rPr lang="ru-RU" sz="1200" dirty="0">
                          <a:effectLst/>
                        </a:rPr>
                        <a:t> </a:t>
                      </a:r>
                      <a:endParaRPr lang="ru-RU" sz="1200" dirty="0">
                        <a:effectLst/>
                        <a:latin typeface="Times New Roman"/>
                        <a:ea typeface="Times New Roman"/>
                      </a:endParaRPr>
                    </a:p>
                  </a:txBody>
                  <a:tcPr marL="19050" marR="19050" marT="19050" marB="19050" anchor="ctr"/>
                </a:tc>
                <a:tc>
                  <a:txBody>
                    <a:bodyPr/>
                    <a:lstStyle/>
                    <a:p>
                      <a:pPr algn="ctr">
                        <a:spcAft>
                          <a:spcPts val="0"/>
                        </a:spcAft>
                      </a:pPr>
                      <a:r>
                        <a:rPr lang="ru-RU" sz="1200">
                          <a:effectLst/>
                        </a:rPr>
                        <a:t>Кодировка первичных символов (слов)</a:t>
                      </a:r>
                      <a:endParaRPr lang="ru-RU" sz="1200">
                        <a:effectLst/>
                        <a:latin typeface="Times New Roman"/>
                        <a:ea typeface="Times New Roman"/>
                      </a:endParaRPr>
                    </a:p>
                  </a:txBody>
                  <a:tcPr marL="19050" marR="19050" marT="19050" marB="19050" anchor="ctr"/>
                </a:tc>
                <a:tc>
                  <a:txBody>
                    <a:bodyPr/>
                    <a:lstStyle/>
                    <a:p>
                      <a:pPr algn="ctr">
                        <a:spcAft>
                          <a:spcPts val="0"/>
                        </a:spcAft>
                      </a:pPr>
                      <a:r>
                        <a:rPr lang="ru-RU" sz="1200">
                          <a:effectLst/>
                        </a:rPr>
                        <a:t>Ситуация</a:t>
                      </a:r>
                      <a:endParaRPr lang="ru-RU" sz="1200">
                        <a:effectLst/>
                        <a:latin typeface="Times New Roman"/>
                        <a:ea typeface="Times New Roman"/>
                      </a:endParaRPr>
                    </a:p>
                  </a:txBody>
                  <a:tcPr marL="19050" marR="19050" marT="19050" marB="19050" anchor="ctr"/>
                </a:tc>
              </a:tr>
              <a:tr h="0">
                <a:tc>
                  <a:txBody>
                    <a:bodyPr/>
                    <a:lstStyle/>
                    <a:p>
                      <a:pPr algn="ctr">
                        <a:spcAft>
                          <a:spcPts val="0"/>
                        </a:spcAft>
                      </a:pPr>
                      <a:r>
                        <a:rPr lang="ru-RU" sz="1200">
                          <a:effectLst/>
                        </a:rPr>
                        <a:t>одинаковые</a:t>
                      </a:r>
                      <a:endParaRPr lang="ru-RU" sz="1200">
                        <a:effectLst/>
                        <a:latin typeface="Times New Roman"/>
                        <a:ea typeface="Times New Roman"/>
                      </a:endParaRPr>
                    </a:p>
                  </a:txBody>
                  <a:tcPr marL="19050" marR="19050" marT="19050" marB="19050" anchor="ctr"/>
                </a:tc>
                <a:tc>
                  <a:txBody>
                    <a:bodyPr/>
                    <a:lstStyle/>
                    <a:p>
                      <a:pPr algn="ctr">
                        <a:spcAft>
                          <a:spcPts val="0"/>
                        </a:spcAft>
                      </a:pPr>
                      <a:r>
                        <a:rPr lang="ru-RU" sz="1200">
                          <a:effectLst/>
                        </a:rPr>
                        <a:t>равномерная</a:t>
                      </a:r>
                      <a:endParaRPr lang="ru-RU" sz="1200">
                        <a:effectLst/>
                        <a:latin typeface="Times New Roman"/>
                        <a:ea typeface="Times New Roman"/>
                      </a:endParaRPr>
                    </a:p>
                  </a:txBody>
                  <a:tcPr marL="19050" marR="19050" marT="19050" marB="19050" anchor="ctr"/>
                </a:tc>
                <a:tc>
                  <a:txBody>
                    <a:bodyPr/>
                    <a:lstStyle/>
                    <a:p>
                      <a:pPr algn="ctr">
                        <a:spcAft>
                          <a:spcPts val="0"/>
                        </a:spcAft>
                      </a:pPr>
                      <a:r>
                        <a:rPr lang="ru-RU" sz="1200">
                          <a:effectLst/>
                        </a:rPr>
                        <a:t>(1)</a:t>
                      </a:r>
                      <a:endParaRPr lang="ru-RU" sz="1200">
                        <a:effectLst/>
                        <a:latin typeface="Times New Roman"/>
                        <a:ea typeface="Times New Roman"/>
                      </a:endParaRPr>
                    </a:p>
                  </a:txBody>
                  <a:tcPr marL="19050" marR="19050" marT="19050" marB="19050" anchor="ctr"/>
                </a:tc>
              </a:tr>
              <a:tr h="0">
                <a:tc>
                  <a:txBody>
                    <a:bodyPr/>
                    <a:lstStyle/>
                    <a:p>
                      <a:pPr algn="ctr">
                        <a:spcAft>
                          <a:spcPts val="0"/>
                        </a:spcAft>
                      </a:pPr>
                      <a:r>
                        <a:rPr lang="ru-RU" sz="1200">
                          <a:effectLst/>
                        </a:rPr>
                        <a:t>одинаковые</a:t>
                      </a:r>
                      <a:endParaRPr lang="ru-RU" sz="1200">
                        <a:effectLst/>
                        <a:latin typeface="Times New Roman"/>
                        <a:ea typeface="Times New Roman"/>
                      </a:endParaRPr>
                    </a:p>
                  </a:txBody>
                  <a:tcPr marL="19050" marR="19050" marT="19050" marB="19050" anchor="ctr"/>
                </a:tc>
                <a:tc>
                  <a:txBody>
                    <a:bodyPr/>
                    <a:lstStyle/>
                    <a:p>
                      <a:pPr algn="ctr">
                        <a:spcAft>
                          <a:spcPts val="0"/>
                        </a:spcAft>
                      </a:pPr>
                      <a:r>
                        <a:rPr lang="ru-RU" sz="1200">
                          <a:effectLst/>
                        </a:rPr>
                        <a:t>неравномерная</a:t>
                      </a:r>
                      <a:endParaRPr lang="ru-RU" sz="1200">
                        <a:effectLst/>
                        <a:latin typeface="Times New Roman"/>
                        <a:ea typeface="Times New Roman"/>
                      </a:endParaRPr>
                    </a:p>
                  </a:txBody>
                  <a:tcPr marL="19050" marR="19050" marT="19050" marB="19050" anchor="ctr"/>
                </a:tc>
                <a:tc>
                  <a:txBody>
                    <a:bodyPr/>
                    <a:lstStyle/>
                    <a:p>
                      <a:pPr algn="ctr">
                        <a:spcAft>
                          <a:spcPts val="0"/>
                        </a:spcAft>
                      </a:pPr>
                      <a:r>
                        <a:rPr lang="ru-RU" sz="1200">
                          <a:effectLst/>
                        </a:rPr>
                        <a:t>(2)</a:t>
                      </a:r>
                      <a:endParaRPr lang="ru-RU" sz="1200">
                        <a:effectLst/>
                        <a:latin typeface="Times New Roman"/>
                        <a:ea typeface="Times New Roman"/>
                      </a:endParaRPr>
                    </a:p>
                  </a:txBody>
                  <a:tcPr marL="19050" marR="19050" marT="19050" marB="19050" anchor="ctr"/>
                </a:tc>
              </a:tr>
              <a:tr h="0">
                <a:tc>
                  <a:txBody>
                    <a:bodyPr/>
                    <a:lstStyle/>
                    <a:p>
                      <a:pPr algn="ctr">
                        <a:spcAft>
                          <a:spcPts val="0"/>
                        </a:spcAft>
                      </a:pPr>
                      <a:r>
                        <a:rPr lang="ru-RU" sz="1200">
                          <a:effectLst/>
                        </a:rPr>
                        <a:t>разные</a:t>
                      </a:r>
                      <a:endParaRPr lang="ru-RU" sz="1200">
                        <a:effectLst/>
                        <a:latin typeface="Times New Roman"/>
                        <a:ea typeface="Times New Roman"/>
                      </a:endParaRPr>
                    </a:p>
                  </a:txBody>
                  <a:tcPr marL="19050" marR="19050" marT="19050" marB="19050" anchor="ctr"/>
                </a:tc>
                <a:tc>
                  <a:txBody>
                    <a:bodyPr/>
                    <a:lstStyle/>
                    <a:p>
                      <a:pPr algn="ctr">
                        <a:spcAft>
                          <a:spcPts val="0"/>
                        </a:spcAft>
                      </a:pPr>
                      <a:r>
                        <a:rPr lang="ru-RU" sz="1200">
                          <a:effectLst/>
                        </a:rPr>
                        <a:t>равномерная</a:t>
                      </a:r>
                      <a:endParaRPr lang="ru-RU" sz="1200">
                        <a:effectLst/>
                        <a:latin typeface="Times New Roman"/>
                        <a:ea typeface="Times New Roman"/>
                      </a:endParaRPr>
                    </a:p>
                  </a:txBody>
                  <a:tcPr marL="19050" marR="19050" marT="19050" marB="19050" anchor="ctr"/>
                </a:tc>
                <a:tc>
                  <a:txBody>
                    <a:bodyPr/>
                    <a:lstStyle/>
                    <a:p>
                      <a:pPr algn="ctr">
                        <a:spcAft>
                          <a:spcPts val="0"/>
                        </a:spcAft>
                      </a:pPr>
                      <a:r>
                        <a:rPr lang="ru-RU" sz="1200">
                          <a:effectLst/>
                        </a:rPr>
                        <a:t>(3)</a:t>
                      </a:r>
                      <a:endParaRPr lang="ru-RU" sz="1200">
                        <a:effectLst/>
                        <a:latin typeface="Times New Roman"/>
                        <a:ea typeface="Times New Roman"/>
                      </a:endParaRPr>
                    </a:p>
                  </a:txBody>
                  <a:tcPr marL="19050" marR="19050" marT="19050" marB="19050" anchor="ctr"/>
                </a:tc>
              </a:tr>
              <a:tr h="0">
                <a:tc>
                  <a:txBody>
                    <a:bodyPr/>
                    <a:lstStyle/>
                    <a:p>
                      <a:pPr algn="ctr">
                        <a:spcAft>
                          <a:spcPts val="0"/>
                        </a:spcAft>
                      </a:pPr>
                      <a:r>
                        <a:rPr lang="ru-RU" sz="1200">
                          <a:effectLst/>
                        </a:rPr>
                        <a:t>разные</a:t>
                      </a:r>
                      <a:endParaRPr lang="ru-RU" sz="1200">
                        <a:effectLst/>
                        <a:latin typeface="Times New Roman"/>
                        <a:ea typeface="Times New Roman"/>
                      </a:endParaRPr>
                    </a:p>
                  </a:txBody>
                  <a:tcPr marL="19050" marR="19050" marT="19050" marB="19050" anchor="ctr"/>
                </a:tc>
                <a:tc>
                  <a:txBody>
                    <a:bodyPr/>
                    <a:lstStyle/>
                    <a:p>
                      <a:pPr algn="ctr">
                        <a:spcAft>
                          <a:spcPts val="0"/>
                        </a:spcAft>
                      </a:pPr>
                      <a:r>
                        <a:rPr lang="ru-RU" sz="1200" dirty="0">
                          <a:effectLst/>
                        </a:rPr>
                        <a:t>неравномерная</a:t>
                      </a:r>
                      <a:endParaRPr lang="ru-RU" sz="1200" dirty="0">
                        <a:effectLst/>
                        <a:latin typeface="Times New Roman"/>
                        <a:ea typeface="Times New Roman"/>
                      </a:endParaRPr>
                    </a:p>
                  </a:txBody>
                  <a:tcPr marL="19050" marR="19050" marT="19050" marB="19050" anchor="ctr"/>
                </a:tc>
                <a:tc>
                  <a:txBody>
                    <a:bodyPr/>
                    <a:lstStyle/>
                    <a:p>
                      <a:pPr algn="ctr">
                        <a:spcAft>
                          <a:spcPts val="0"/>
                        </a:spcAft>
                      </a:pPr>
                      <a:r>
                        <a:rPr lang="ru-RU" sz="1200" dirty="0">
                          <a:effectLst/>
                        </a:rPr>
                        <a:t>(4)</a:t>
                      </a:r>
                      <a:endParaRPr lang="ru-RU" sz="1200" dirty="0">
                        <a:effectLst/>
                        <a:latin typeface="Times New Roman"/>
                        <a:ea typeface="Times New Roman"/>
                      </a:endParaRPr>
                    </a:p>
                  </a:txBody>
                  <a:tcPr marL="19050" marR="19050" marT="19050" marB="19050" anchor="ctr"/>
                </a:tc>
              </a:tr>
            </a:tbl>
          </a:graphicData>
        </a:graphic>
      </p:graphicFrame>
    </p:spTree>
    <p:extLst>
      <p:ext uri="{BB962C8B-B14F-4D97-AF65-F5344CB8AC3E}">
        <p14:creationId xmlns:p14="http://schemas.microsoft.com/office/powerpoint/2010/main" val="3342257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457200" y="188640"/>
                <a:ext cx="8229600" cy="4680520"/>
              </a:xfrm>
            </p:spPr>
            <p:txBody>
              <a:bodyPr>
                <a:normAutofit lnSpcReduction="10000"/>
              </a:bodyPr>
              <a:lstStyle/>
              <a:p>
                <a:pPr marL="0" indent="361950" algn="just">
                  <a:buNone/>
                </a:pPr>
                <a:r>
                  <a:rPr lang="ru-RU" sz="2400" dirty="0" smtClean="0"/>
                  <a:t>Из формулы Хартли:</a:t>
                </a:r>
              </a:p>
              <a:p>
                <a:pPr marL="0" indent="361950" algn="just">
                  <a:buNone/>
                </a:pPr>
                <a14:m>
                  <m:oMathPara xmlns:m="http://schemas.openxmlformats.org/officeDocument/2006/math">
                    <m:oMathParaPr>
                      <m:jc m:val="left"/>
                    </m:oMathParaPr>
                    <m:oMath xmlns:m="http://schemas.openxmlformats.org/officeDocument/2006/math">
                      <m:sSubSup>
                        <m:sSubSupPr>
                          <m:ctrlPr>
                            <a:rPr lang="ru-RU" sz="2400" i="1" smtClean="0">
                              <a:latin typeface="Cambria Math"/>
                            </a:rPr>
                          </m:ctrlPr>
                        </m:sSubSupPr>
                        <m:e>
                          <m:r>
                            <a:rPr lang="en-US" sz="2400" b="0" i="1" smtClean="0">
                              <a:latin typeface="Cambria Math"/>
                            </a:rPr>
                            <m:t>𝐼𝑒</m:t>
                          </m:r>
                        </m:e>
                        <m:sub>
                          <m:r>
                            <a:rPr lang="en-US" sz="2400" b="0" i="1" smtClean="0">
                              <a:latin typeface="Cambria Math"/>
                            </a:rPr>
                            <m:t>0</m:t>
                          </m:r>
                        </m:sub>
                        <m:sup/>
                      </m:sSubSup>
                      <m:r>
                        <a:rPr lang="en-US" sz="2400" b="0" i="1" smtClean="0">
                          <a:latin typeface="Cambria Math"/>
                        </a:rPr>
                        <m:t>=</m:t>
                      </m:r>
                      <m:func>
                        <m:funcPr>
                          <m:ctrlPr>
                            <a:rPr lang="en-US" sz="2400" b="0" i="1" smtClean="0">
                              <a:latin typeface="Cambria Math"/>
                            </a:rPr>
                          </m:ctrlPr>
                        </m:funcPr>
                        <m:fName>
                          <m:sSub>
                            <m:sSubPr>
                              <m:ctrlPr>
                                <a:rPr lang="en-US" sz="2400" b="0" i="1" smtClean="0">
                                  <a:latin typeface="Cambria Math"/>
                                </a:rPr>
                              </m:ctrlPr>
                            </m:sSubPr>
                            <m:e>
                              <m:r>
                                <m:rPr>
                                  <m:sty m:val="p"/>
                                </m:rPr>
                                <a:rPr lang="en-US" sz="2400" b="0" i="0" smtClean="0">
                                  <a:latin typeface="Cambria Math"/>
                                </a:rPr>
                                <m:t>log</m:t>
                              </m:r>
                            </m:e>
                            <m:sub>
                              <m:r>
                                <a:rPr lang="en-US" sz="2400" b="0" i="1" smtClean="0">
                                  <a:latin typeface="Cambria Math"/>
                                </a:rPr>
                                <m:t>2</m:t>
                              </m:r>
                            </m:sub>
                          </m:sSub>
                        </m:fName>
                        <m:e>
                          <m:r>
                            <a:rPr lang="en-US" sz="2400" b="0" i="1" smtClean="0">
                              <a:latin typeface="Cambria Math"/>
                            </a:rPr>
                            <m:t>27</m:t>
                          </m:r>
                        </m:e>
                      </m:func>
                      <m:r>
                        <a:rPr lang="en-US" sz="2400" b="0" i="1" smtClean="0">
                          <a:latin typeface="Cambria Math"/>
                        </a:rPr>
                        <m:t>=4,755 </m:t>
                      </m:r>
                      <m:r>
                        <a:rPr lang="ru-RU" sz="2400" b="0" i="1" smtClean="0">
                          <a:latin typeface="Cambria Math"/>
                        </a:rPr>
                        <m:t>бит</m:t>
                      </m:r>
                    </m:oMath>
                  </m:oMathPara>
                </a14:m>
                <a:endParaRPr lang="ru-RU" sz="2400" b="0" dirty="0" smtClean="0"/>
              </a:p>
              <a:p>
                <a:pPr marL="0" indent="361950" algn="just">
                  <a:buNone/>
                </a:pPr>
                <a14:m>
                  <m:oMathPara xmlns:m="http://schemas.openxmlformats.org/officeDocument/2006/math">
                    <m:oMathParaPr>
                      <m:jc m:val="left"/>
                    </m:oMathParaPr>
                    <m:oMath xmlns:m="http://schemas.openxmlformats.org/officeDocument/2006/math">
                      <m:sSubSup>
                        <m:sSubSupPr>
                          <m:ctrlPr>
                            <a:rPr lang="ru-RU" sz="2400" i="1" smtClean="0">
                              <a:latin typeface="Cambria Math"/>
                            </a:rPr>
                          </m:ctrlPr>
                        </m:sSubSupPr>
                        <m:e>
                          <m:r>
                            <a:rPr lang="en-US" sz="2400" b="0" i="1" smtClean="0">
                              <a:latin typeface="Cambria Math"/>
                            </a:rPr>
                            <m:t>𝐼𝑟</m:t>
                          </m:r>
                        </m:e>
                        <m:sub>
                          <m:r>
                            <a:rPr lang="en-US" sz="2400" b="0" i="1" smtClean="0">
                              <a:latin typeface="Cambria Math"/>
                            </a:rPr>
                            <m:t>0</m:t>
                          </m:r>
                        </m:sub>
                        <m:sup/>
                      </m:sSubSup>
                      <m:r>
                        <a:rPr lang="en-US" sz="2400" b="0" i="1" smtClean="0">
                          <a:latin typeface="Cambria Math"/>
                        </a:rPr>
                        <m:t>=</m:t>
                      </m:r>
                      <m:func>
                        <m:funcPr>
                          <m:ctrlPr>
                            <a:rPr lang="en-US" sz="2400" b="0" i="1" smtClean="0">
                              <a:latin typeface="Cambria Math"/>
                            </a:rPr>
                          </m:ctrlPr>
                        </m:funcPr>
                        <m:fName>
                          <m:sSub>
                            <m:sSubPr>
                              <m:ctrlPr>
                                <a:rPr lang="en-US" sz="2400" b="0" i="1" smtClean="0">
                                  <a:latin typeface="Cambria Math"/>
                                </a:rPr>
                              </m:ctrlPr>
                            </m:sSubPr>
                            <m:e>
                              <m:r>
                                <m:rPr>
                                  <m:sty m:val="p"/>
                                </m:rPr>
                                <a:rPr lang="en-US" sz="2400" b="0" i="0" smtClean="0">
                                  <a:latin typeface="Cambria Math"/>
                                </a:rPr>
                                <m:t>log</m:t>
                              </m:r>
                            </m:e>
                            <m:sub>
                              <m:r>
                                <a:rPr lang="en-US" sz="2400" b="0" i="1" smtClean="0">
                                  <a:latin typeface="Cambria Math"/>
                                </a:rPr>
                                <m:t>2</m:t>
                              </m:r>
                            </m:sub>
                          </m:sSub>
                        </m:fName>
                        <m:e>
                          <m:r>
                            <a:rPr lang="en-US" sz="2400" b="0" i="1" smtClean="0">
                              <a:latin typeface="Cambria Math"/>
                            </a:rPr>
                            <m:t>34</m:t>
                          </m:r>
                        </m:e>
                      </m:func>
                      <m:r>
                        <a:rPr lang="en-US" sz="2400" b="0" i="1" smtClean="0">
                          <a:latin typeface="Cambria Math"/>
                        </a:rPr>
                        <m:t>=5,087 </m:t>
                      </m:r>
                      <m:r>
                        <a:rPr lang="ru-RU" sz="2400" b="0" i="1" smtClean="0">
                          <a:latin typeface="Cambria Math"/>
                        </a:rPr>
                        <m:t>бит</m:t>
                      </m:r>
                    </m:oMath>
                  </m:oMathPara>
                </a14:m>
                <a:endParaRPr lang="en-US" sz="2400" b="0" dirty="0" smtClean="0"/>
              </a:p>
              <a:p>
                <a:pPr marL="0" indent="361950" algn="just">
                  <a:buNone/>
                </a:pPr>
                <a:r>
                  <a:rPr lang="ru-RU" sz="2400" dirty="0" smtClean="0"/>
                  <a:t>Получается, что со знаком русского алфавита, в среднем связано больше информации.</a:t>
                </a:r>
              </a:p>
              <a:p>
                <a:pPr marL="0" indent="361950" algn="just">
                  <a:buNone/>
                </a:pPr>
                <a:r>
                  <a:rPr lang="ru-RU" sz="2400" dirty="0" smtClean="0"/>
                  <a:t>Однако, относительная частота, т.е. вероятность появления различных букв в тексте (или сообщении) различна.</a:t>
                </a:r>
              </a:p>
              <a:p>
                <a:pPr marL="0" indent="361950" algn="just">
                  <a:buNone/>
                </a:pPr>
                <a:r>
                  <a:rPr lang="ru-RU" sz="2400" dirty="0" smtClean="0"/>
                  <a:t>Таблица средних частот букв для русского алфавита </a:t>
                </a:r>
                <a:r>
                  <a:rPr lang="en-US" sz="2400" dirty="0" smtClean="0"/>
                  <a:t>(</a:t>
                </a:r>
                <a:r>
                  <a:rPr lang="ru-RU" sz="2400" dirty="0" smtClean="0"/>
                  <a:t>следующий слайд</a:t>
                </a:r>
                <a:r>
                  <a:rPr lang="en-US" sz="2400" dirty="0" smtClean="0"/>
                  <a:t>)</a:t>
                </a:r>
                <a:r>
                  <a:rPr lang="ru-RU" sz="2400" dirty="0" smtClean="0"/>
                  <a:t>.</a:t>
                </a:r>
              </a:p>
              <a:p>
                <a:pPr marL="0" indent="0">
                  <a:buNone/>
                </a:pPr>
                <a14:m>
                  <m:oMathPara xmlns:m="http://schemas.openxmlformats.org/officeDocument/2006/math">
                    <m:oMathParaPr>
                      <m:jc m:val="left"/>
                    </m:oMathParaPr>
                    <m:oMath xmlns:m="http://schemas.openxmlformats.org/officeDocument/2006/math">
                      <m:r>
                        <a:rPr lang="en-US" sz="2400" b="0" i="1" smtClean="0">
                          <a:latin typeface="Cambria Math"/>
                        </a:rPr>
                        <m:t>𝐼</m:t>
                      </m:r>
                      <m:r>
                        <a:rPr lang="en-US" sz="2400" b="0" i="1" smtClean="0">
                          <a:latin typeface="Cambria Math"/>
                        </a:rPr>
                        <m:t>=−</m:t>
                      </m:r>
                      <m:nary>
                        <m:naryPr>
                          <m:chr m:val="∑"/>
                          <m:ctrlPr>
                            <a:rPr lang="en-US" sz="2400" b="0" i="1" smtClean="0">
                              <a:latin typeface="Cambria Math"/>
                            </a:rPr>
                          </m:ctrlPr>
                        </m:naryPr>
                        <m:sub>
                          <m:r>
                            <m:rPr>
                              <m:brk m:alnAt="23"/>
                            </m:rPr>
                            <a:rPr lang="en-US" sz="2400" b="0" i="1" smtClean="0">
                              <a:latin typeface="Cambria Math"/>
                            </a:rPr>
                            <m:t>𝑖</m:t>
                          </m:r>
                          <m:r>
                            <a:rPr lang="en-US" sz="2400" b="0" i="1" smtClean="0">
                              <a:latin typeface="Cambria Math"/>
                            </a:rPr>
                            <m:t>=1</m:t>
                          </m:r>
                        </m:sub>
                        <m:sup>
                          <m:r>
                            <a:rPr lang="en-US" sz="2400" b="0" i="1" smtClean="0">
                              <a:latin typeface="Cambria Math"/>
                            </a:rPr>
                            <m:t>𝑛</m:t>
                          </m:r>
                        </m:sup>
                        <m:e>
                          <m:sSub>
                            <m:sSubPr>
                              <m:ctrlPr>
                                <a:rPr lang="en-US" sz="2400" b="0" i="1" smtClean="0">
                                  <a:latin typeface="Cambria Math"/>
                                </a:rPr>
                              </m:ctrlPr>
                            </m:sSubPr>
                            <m:e>
                              <m:r>
                                <a:rPr lang="en-US" sz="2400" b="0" i="1" smtClean="0">
                                  <a:latin typeface="Cambria Math"/>
                                </a:rPr>
                                <m:t>𝑝</m:t>
                              </m:r>
                            </m:e>
                            <m:sub>
                              <m:r>
                                <a:rPr lang="en-US" sz="2400" b="0" i="1" smtClean="0">
                                  <a:latin typeface="Cambria Math"/>
                                </a:rPr>
                                <m:t>𝑖</m:t>
                              </m:r>
                            </m:sub>
                          </m:sSub>
                          <m:r>
                            <a:rPr lang="en-US" sz="2400" b="0" i="1" smtClean="0">
                              <a:latin typeface="Cambria Math"/>
                              <a:ea typeface="Cambria Math"/>
                            </a:rPr>
                            <m:t>×</m:t>
                          </m:r>
                          <m:func>
                            <m:funcPr>
                              <m:ctrlPr>
                                <a:rPr lang="en-US" sz="2400" b="0" i="1" smtClean="0">
                                  <a:latin typeface="Cambria Math"/>
                                  <a:ea typeface="Cambria Math"/>
                                </a:rPr>
                              </m:ctrlPr>
                            </m:funcPr>
                            <m:fName>
                              <m:sSub>
                                <m:sSubPr>
                                  <m:ctrlPr>
                                    <a:rPr lang="en-US" sz="2400" b="0" i="1" smtClean="0">
                                      <a:latin typeface="Cambria Math"/>
                                      <a:ea typeface="Cambria Math"/>
                                    </a:rPr>
                                  </m:ctrlPr>
                                </m:sSubPr>
                                <m:e>
                                  <m:r>
                                    <m:rPr>
                                      <m:sty m:val="p"/>
                                    </m:rPr>
                                    <a:rPr lang="en-US" sz="2400" b="0" i="0" smtClean="0">
                                      <a:latin typeface="Cambria Math"/>
                                      <a:ea typeface="Cambria Math"/>
                                    </a:rPr>
                                    <m:t>log</m:t>
                                  </m:r>
                                </m:e>
                                <m:sub>
                                  <m:r>
                                    <a:rPr lang="en-US" sz="2400" b="0" i="1" smtClean="0">
                                      <a:latin typeface="Cambria Math"/>
                                      <a:ea typeface="Cambria Math"/>
                                    </a:rPr>
                                    <m:t>2</m:t>
                                  </m:r>
                                </m:sub>
                              </m:sSub>
                            </m:fName>
                            <m:e>
                              <m:sSub>
                                <m:sSubPr>
                                  <m:ctrlPr>
                                    <a:rPr lang="en-US" sz="2400" b="0" i="1" smtClean="0">
                                      <a:latin typeface="Cambria Math"/>
                                      <a:ea typeface="Cambria Math"/>
                                    </a:rPr>
                                  </m:ctrlPr>
                                </m:sSubPr>
                                <m:e>
                                  <m:r>
                                    <a:rPr lang="en-US" sz="2400" b="0" i="1" smtClean="0">
                                      <a:latin typeface="Cambria Math"/>
                                      <a:ea typeface="Cambria Math"/>
                                    </a:rPr>
                                    <m:t>𝑝</m:t>
                                  </m:r>
                                </m:e>
                                <m:sub>
                                  <m:r>
                                    <a:rPr lang="en-US" sz="2400" b="0" i="1" smtClean="0">
                                      <a:latin typeface="Cambria Math"/>
                                      <a:ea typeface="Cambria Math"/>
                                    </a:rPr>
                                    <m:t>𝑖</m:t>
                                  </m:r>
                                </m:sub>
                              </m:sSub>
                              <m:r>
                                <a:rPr lang="en-US" sz="2400" b="0" i="1" smtClean="0">
                                  <a:latin typeface="Cambria Math"/>
                                  <a:ea typeface="Cambria Math"/>
                                </a:rPr>
                                <m:t>−</m:t>
                              </m:r>
                            </m:e>
                          </m:func>
                        </m:e>
                      </m:nary>
                      <m:r>
                        <a:rPr lang="ru-RU" sz="2400" b="0" i="0" smtClean="0">
                          <a:latin typeface="Cambria Math"/>
                        </a:rPr>
                        <m:t>формула Шеннона (1948 г.)</m:t>
                      </m:r>
                    </m:oMath>
                  </m:oMathPara>
                </a14:m>
                <a:endParaRPr lang="en-US" sz="2400" b="0" dirty="0" smtClean="0"/>
              </a:p>
              <a:p>
                <a:pPr marL="0" indent="0">
                  <a:buNone/>
                </a:pPr>
                <a:endParaRPr lang="en-US" sz="2400" dirty="0"/>
              </a:p>
              <a:p>
                <a:pPr marL="0" indent="0">
                  <a:buNone/>
                </a:pPr>
                <a:endParaRPr lang="en-US" sz="2400" dirty="0" smtClean="0"/>
              </a:p>
              <a:p>
                <a:pPr marL="0" indent="0">
                  <a:buNone/>
                </a:pPr>
                <a:endParaRPr lang="ru-RU" sz="2400" dirty="0"/>
              </a:p>
              <a:p>
                <a:pPr marL="0" indent="0">
                  <a:buNone/>
                </a:pPr>
                <a:endParaRPr lang="ru-RU" sz="2400"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457200" y="188640"/>
                <a:ext cx="8229600" cy="4680520"/>
              </a:xfrm>
              <a:blipFill rotWithShape="1">
                <a:blip r:embed="rId2"/>
                <a:stretch>
                  <a:fillRect l="-1111" t="-1823" r="-1111"/>
                </a:stretch>
              </a:blipFill>
            </p:spPr>
            <p:txBody>
              <a:bodyPr/>
              <a:lstStyle/>
              <a:p>
                <a:r>
                  <a:rPr lang="ru-RU">
                    <a:noFill/>
                  </a:rPr>
                  <a:t> </a:t>
                </a:r>
              </a:p>
            </p:txBody>
          </p:sp>
        </mc:Fallback>
      </mc:AlternateContent>
    </p:spTree>
    <p:extLst>
      <p:ext uri="{BB962C8B-B14F-4D97-AF65-F5344CB8AC3E}">
        <p14:creationId xmlns:p14="http://schemas.microsoft.com/office/powerpoint/2010/main" val="4016478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noAutofit/>
          </a:bodyPr>
          <a:lstStyle/>
          <a:p>
            <a:r>
              <a:rPr lang="ru-RU" sz="2800" b="1" i="1" dirty="0"/>
              <a:t>А</a:t>
            </a:r>
            <a:r>
              <a:rPr lang="ru-RU" sz="2800" b="1" i="1" dirty="0" smtClean="0"/>
              <a:t>лфавитное </a:t>
            </a:r>
            <a:r>
              <a:rPr lang="ru-RU" sz="2800" b="1" i="1" dirty="0"/>
              <a:t>неравномерное двоичное </a:t>
            </a:r>
            <a:r>
              <a:rPr lang="ru-RU" sz="2800" b="1" i="1" dirty="0" smtClean="0"/>
              <a:t>кодирование</a:t>
            </a:r>
            <a:r>
              <a:rPr lang="en-US" sz="2800" b="1" i="1" dirty="0" smtClean="0"/>
              <a:t> </a:t>
            </a:r>
            <a:r>
              <a:rPr lang="ru-RU" sz="2800" b="1" i="1" dirty="0" smtClean="0"/>
              <a:t>сигналами равной длительности</a:t>
            </a:r>
            <a:endParaRPr lang="ru-RU" sz="2800" dirty="0"/>
          </a:p>
        </p:txBody>
      </p:sp>
      <p:sp>
        <p:nvSpPr>
          <p:cNvPr id="4" name="Прямоугольник 3"/>
          <p:cNvSpPr/>
          <p:nvPr/>
        </p:nvSpPr>
        <p:spPr>
          <a:xfrm>
            <a:off x="2290319" y="1556792"/>
            <a:ext cx="4572000" cy="1477328"/>
          </a:xfrm>
          <a:prstGeom prst="rect">
            <a:avLst/>
          </a:prstGeom>
        </p:spPr>
        <p:txBody>
          <a:bodyPr>
            <a:spAutoFit/>
          </a:bodyPr>
          <a:lstStyle/>
          <a:p>
            <a:pPr algn="ctr"/>
            <a:r>
              <a:rPr lang="ru-RU" i="1" u="sng" dirty="0"/>
              <a:t>построить такую систему кодирования, чтобы суммарная длительность кодов при передаче (или суммарное число кодов при хранении) данного сообщения была бы наименьшей</a:t>
            </a:r>
          </a:p>
        </p:txBody>
      </p:sp>
      <p:sp>
        <p:nvSpPr>
          <p:cNvPr id="5" name="TextBox 4"/>
          <p:cNvSpPr txBox="1"/>
          <p:nvPr/>
        </p:nvSpPr>
        <p:spPr>
          <a:xfrm>
            <a:off x="683568" y="3133507"/>
            <a:ext cx="8226932" cy="646331"/>
          </a:xfrm>
          <a:prstGeom prst="rect">
            <a:avLst/>
          </a:prstGeom>
          <a:noFill/>
        </p:spPr>
        <p:txBody>
          <a:bodyPr wrap="none" rtlCol="0">
            <a:spAutoFit/>
          </a:bodyPr>
          <a:lstStyle/>
          <a:p>
            <a:r>
              <a:rPr lang="ru-RU" sz="3600" b="1" i="1" dirty="0" smtClean="0">
                <a:latin typeface="Courier New" pitchFamily="49" charset="0"/>
                <a:cs typeface="Courier New" pitchFamily="49" charset="0"/>
              </a:rPr>
              <a:t>00100010000111010101110000110</a:t>
            </a:r>
            <a:endParaRPr lang="ru-RU" sz="3600" b="1" i="1" dirty="0">
              <a:latin typeface="Courier New" pitchFamily="49" charset="0"/>
              <a:cs typeface="Courier New" pitchFamily="49" charset="0"/>
            </a:endParaRPr>
          </a:p>
        </p:txBody>
      </p:sp>
      <p:sp>
        <p:nvSpPr>
          <p:cNvPr id="6" name="TextBox 5"/>
          <p:cNvSpPr txBox="1"/>
          <p:nvPr/>
        </p:nvSpPr>
        <p:spPr>
          <a:xfrm>
            <a:off x="2384766" y="3933056"/>
            <a:ext cx="4824536" cy="1477328"/>
          </a:xfrm>
          <a:prstGeom prst="rect">
            <a:avLst/>
          </a:prstGeom>
          <a:noFill/>
        </p:spPr>
        <p:txBody>
          <a:bodyPr wrap="square" rtlCol="0">
            <a:spAutoFit/>
          </a:bodyPr>
          <a:lstStyle/>
          <a:p>
            <a:pPr marL="285750" indent="-285750">
              <a:buFontTx/>
              <a:buChar char="-"/>
            </a:pPr>
            <a:r>
              <a:rPr lang="ru-RU" dirty="0" smtClean="0"/>
              <a:t>Использовать специальную комбинацию элементарных сигналов, которая интерпретируется декодером как </a:t>
            </a:r>
            <a:r>
              <a:rPr lang="ru-RU" b="1" i="1" dirty="0" smtClean="0"/>
              <a:t>разделитель знаков</a:t>
            </a:r>
            <a:endParaRPr lang="ru-RU" b="1" i="1" dirty="0"/>
          </a:p>
          <a:p>
            <a:pPr marL="285750" indent="-285750">
              <a:buFontTx/>
              <a:buChar char="-"/>
            </a:pPr>
            <a:r>
              <a:rPr lang="ru-RU" i="1" dirty="0" smtClean="0"/>
              <a:t>Применение</a:t>
            </a:r>
            <a:r>
              <a:rPr lang="ru-RU" b="1" i="1" dirty="0" smtClean="0"/>
              <a:t> префиксных кодов</a:t>
            </a:r>
            <a:endParaRPr lang="ru-RU" b="1" i="1" dirty="0"/>
          </a:p>
        </p:txBody>
      </p:sp>
      <mc:AlternateContent xmlns:mc="http://schemas.openxmlformats.org/markup-compatibility/2006" xmlns:a14="http://schemas.microsoft.com/office/drawing/2010/main">
        <mc:Choice Requires="a14">
          <p:sp>
            <p:nvSpPr>
              <p:cNvPr id="7" name="TextBox 6"/>
              <p:cNvSpPr txBox="1"/>
              <p:nvPr/>
            </p:nvSpPr>
            <p:spPr>
              <a:xfrm>
                <a:off x="364474" y="1124744"/>
                <a:ext cx="8865119" cy="307777"/>
              </a:xfrm>
              <a:prstGeom prst="rect">
                <a:avLst/>
              </a:prstGeom>
              <a:noFill/>
            </p:spPr>
            <p:txBody>
              <a:bodyPr wrap="none" rtlCol="0">
                <a:spAutoFit/>
              </a:bodyPr>
              <a:lstStyle/>
              <a:p>
                <a:r>
                  <a:rPr lang="ru-RU" sz="1400" dirty="0" smtClean="0"/>
                  <a:t>Для передачи информации в среднем приходящейся на знак первичного алфавита необходимо время К(А,2)*</a:t>
                </a:r>
                <a14:m>
                  <m:oMath xmlns:m="http://schemas.openxmlformats.org/officeDocument/2006/math">
                    <m:r>
                      <a:rPr lang="ru-RU" sz="1400" i="1" smtClean="0">
                        <a:latin typeface="Cambria Math"/>
                        <a:sym typeface="Symbol"/>
                      </a:rPr>
                      <m:t></m:t>
                    </m:r>
                  </m:oMath>
                </a14:m>
                <a:endParaRPr lang="ru-RU" sz="1400" dirty="0"/>
              </a:p>
            </p:txBody>
          </p:sp>
        </mc:Choice>
        <mc:Fallback xmlns="">
          <p:sp>
            <p:nvSpPr>
              <p:cNvPr id="7" name="TextBox 6"/>
              <p:cNvSpPr txBox="1">
                <a:spLocks noRot="1" noChangeAspect="1" noMove="1" noResize="1" noEditPoints="1" noAdjustHandles="1" noChangeArrowheads="1" noChangeShapeType="1" noTextEdit="1"/>
              </p:cNvSpPr>
              <p:nvPr/>
            </p:nvSpPr>
            <p:spPr>
              <a:xfrm>
                <a:off x="364474" y="1124744"/>
                <a:ext cx="8865119" cy="307777"/>
              </a:xfrm>
              <a:prstGeom prst="rect">
                <a:avLst/>
              </a:prstGeom>
              <a:blipFill rotWithShape="1">
                <a:blip r:embed="rId2"/>
                <a:stretch>
                  <a:fillRect l="-206" t="-2000" b="-20000"/>
                </a:stretch>
              </a:blipFill>
            </p:spPr>
            <p:txBody>
              <a:bodyPr/>
              <a:lstStyle/>
              <a:p>
                <a:r>
                  <a:rPr lang="ru-RU">
                    <a:noFill/>
                  </a:rPr>
                  <a:t> </a:t>
                </a:r>
              </a:p>
            </p:txBody>
          </p:sp>
        </mc:Fallback>
      </mc:AlternateContent>
    </p:spTree>
    <p:extLst>
      <p:ext uri="{BB962C8B-B14F-4D97-AF65-F5344CB8AC3E}">
        <p14:creationId xmlns:p14="http://schemas.microsoft.com/office/powerpoint/2010/main" val="1352129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63688" y="0"/>
            <a:ext cx="5338936" cy="490066"/>
          </a:xfrm>
        </p:spPr>
        <p:txBody>
          <a:bodyPr>
            <a:normAutofit/>
          </a:bodyPr>
          <a:lstStyle/>
          <a:p>
            <a:r>
              <a:rPr lang="ru-RU" sz="2400" b="1" i="1" dirty="0" smtClean="0"/>
              <a:t>Неравномерный код с разделителем</a:t>
            </a:r>
            <a:endParaRPr lang="ru-RU" sz="2400" b="1" i="1" dirty="0"/>
          </a:p>
        </p:txBody>
      </p:sp>
      <p:sp>
        <p:nvSpPr>
          <p:cNvPr id="4" name="TextBox 3"/>
          <p:cNvSpPr txBox="1"/>
          <p:nvPr/>
        </p:nvSpPr>
        <p:spPr>
          <a:xfrm>
            <a:off x="789366" y="476672"/>
            <a:ext cx="2811924" cy="646331"/>
          </a:xfrm>
          <a:prstGeom prst="rect">
            <a:avLst/>
          </a:prstGeom>
          <a:noFill/>
        </p:spPr>
        <p:txBody>
          <a:bodyPr wrap="none" rtlCol="0">
            <a:spAutoFit/>
          </a:bodyPr>
          <a:lstStyle/>
          <a:p>
            <a:r>
              <a:rPr lang="ru-RU" dirty="0" smtClean="0"/>
              <a:t>00 – признак конца знака</a:t>
            </a:r>
          </a:p>
          <a:p>
            <a:r>
              <a:rPr lang="ru-RU" dirty="0" smtClean="0"/>
              <a:t>000 – признак конца слова</a:t>
            </a:r>
            <a:endParaRPr lang="ru-RU" dirty="0"/>
          </a:p>
        </p:txBody>
      </p:sp>
      <p:sp>
        <p:nvSpPr>
          <p:cNvPr id="5" name="Прямоугольник 4"/>
          <p:cNvSpPr/>
          <p:nvPr/>
        </p:nvSpPr>
        <p:spPr>
          <a:xfrm>
            <a:off x="107504" y="1268760"/>
            <a:ext cx="3600400" cy="4185761"/>
          </a:xfrm>
          <a:prstGeom prst="rect">
            <a:avLst/>
          </a:prstGeom>
        </p:spPr>
        <p:txBody>
          <a:bodyPr wrap="square">
            <a:spAutoFit/>
          </a:bodyPr>
          <a:lstStyle/>
          <a:p>
            <a:pPr marL="285750" lvl="0" indent="-285750" algn="just">
              <a:buFont typeface="Arial" pitchFamily="34" charset="0"/>
              <a:buChar char="•"/>
            </a:pPr>
            <a:r>
              <a:rPr lang="ru-RU" sz="1400" dirty="0"/>
              <a:t>код признака конца знака может быть включен в код буквы, поскольку не существует отдельно (т.е. кода всех букв будут заканчиваться 00); </a:t>
            </a:r>
          </a:p>
          <a:p>
            <a:pPr marL="285750" lvl="0" indent="-285750" algn="just">
              <a:buFont typeface="Arial" pitchFamily="34" charset="0"/>
              <a:buChar char="•"/>
            </a:pPr>
            <a:r>
              <a:rPr lang="ru-RU" sz="1400" dirty="0"/>
              <a:t>коды букв не должны содержать двух и более нулей подряд в середине (иначе они будут восприниматься как конец знака); </a:t>
            </a:r>
          </a:p>
          <a:p>
            <a:pPr marL="285750" lvl="0" indent="-285750" algn="just">
              <a:buFont typeface="Arial" pitchFamily="34" charset="0"/>
              <a:buChar char="•"/>
            </a:pPr>
            <a:r>
              <a:rPr lang="ru-RU" sz="1400" dirty="0"/>
              <a:t>код буквы (кроме пробела) всегда должен начинаться с 1; </a:t>
            </a:r>
          </a:p>
          <a:p>
            <a:pPr marL="285750" lvl="0" indent="-285750" algn="just">
              <a:buFont typeface="Arial" pitchFamily="34" charset="0"/>
              <a:buChar char="•"/>
            </a:pPr>
            <a:r>
              <a:rPr lang="ru-RU" sz="1400" dirty="0"/>
              <a:t>разделителю слов (000) всегда предшествует признак конца знака; при этом реализуется последовательность 00000 (т.е. если в конце кода встречается комбинация …000 или …0000, они не воспринимаются как разделитель слов); следовательно, коды букв могут оканчиваться на 0 или 00 (до признака конца знака). </a:t>
            </a:r>
          </a:p>
        </p:txBody>
      </p:sp>
      <p:graphicFrame>
        <p:nvGraphicFramePr>
          <p:cNvPr id="7" name="Таблица 6"/>
          <p:cNvGraphicFramePr>
            <a:graphicFrameLocks noGrp="1"/>
          </p:cNvGraphicFramePr>
          <p:nvPr>
            <p:extLst>
              <p:ext uri="{D42A27DB-BD31-4B8C-83A1-F6EECF244321}">
                <p14:modId xmlns:p14="http://schemas.microsoft.com/office/powerpoint/2010/main" val="1794809341"/>
              </p:ext>
            </p:extLst>
          </p:nvPr>
        </p:nvGraphicFramePr>
        <p:xfrm>
          <a:off x="4067944" y="1123488"/>
          <a:ext cx="4968552" cy="4537760"/>
        </p:xfrm>
        <a:graphic>
          <a:graphicData uri="http://schemas.openxmlformats.org/drawingml/2006/table">
            <a:tbl>
              <a:tblPr firstRow="1" bandRow="1">
                <a:tableStyleId>{5C22544A-7EE6-4342-B048-85BDC9FD1C3A}</a:tableStyleId>
              </a:tblPr>
              <a:tblGrid>
                <a:gridCol w="648072"/>
                <a:gridCol w="720080"/>
                <a:gridCol w="648072"/>
                <a:gridCol w="360040"/>
                <a:gridCol w="648072"/>
                <a:gridCol w="864096"/>
                <a:gridCol w="720080"/>
                <a:gridCol w="360040"/>
              </a:tblGrid>
              <a:tr h="392480">
                <a:tc>
                  <a:txBody>
                    <a:bodyPr/>
                    <a:lstStyle/>
                    <a:p>
                      <a:r>
                        <a:rPr lang="ru-RU" sz="1400" dirty="0" smtClean="0"/>
                        <a:t>Буква</a:t>
                      </a:r>
                      <a:endParaRPr lang="ru-RU" sz="1400" dirty="0"/>
                    </a:p>
                  </a:txBody>
                  <a:tcPr/>
                </a:tc>
                <a:tc>
                  <a:txBody>
                    <a:bodyPr/>
                    <a:lstStyle/>
                    <a:p>
                      <a:r>
                        <a:rPr lang="ru-RU" sz="1400" dirty="0" smtClean="0"/>
                        <a:t>Код</a:t>
                      </a:r>
                      <a:endParaRPr lang="ru-RU" sz="1400" dirty="0"/>
                    </a:p>
                  </a:txBody>
                  <a:tcPr/>
                </a:tc>
                <a:tc>
                  <a:txBody>
                    <a:bodyPr/>
                    <a:lstStyle/>
                    <a:p>
                      <a:r>
                        <a:rPr lang="en-US" sz="1400" dirty="0" smtClean="0"/>
                        <a:t>P</a:t>
                      </a:r>
                      <a:r>
                        <a:rPr lang="en-US" sz="1400" baseline="-25000" dirty="0" smtClean="0"/>
                        <a:t>i</a:t>
                      </a:r>
                      <a:r>
                        <a:rPr lang="en-US" sz="1400" dirty="0" smtClean="0"/>
                        <a:t>*10</a:t>
                      </a:r>
                      <a:r>
                        <a:rPr lang="en-US" sz="1400" baseline="30000" dirty="0" smtClean="0"/>
                        <a:t>3</a:t>
                      </a:r>
                      <a:endParaRPr lang="ru-RU" sz="1400" dirty="0"/>
                    </a:p>
                  </a:txBody>
                  <a:tcPr/>
                </a:tc>
                <a:tc>
                  <a:txBody>
                    <a:bodyPr/>
                    <a:lstStyle/>
                    <a:p>
                      <a:r>
                        <a:rPr lang="en-US" sz="1400" dirty="0" err="1" smtClean="0"/>
                        <a:t>k</a:t>
                      </a:r>
                      <a:r>
                        <a:rPr lang="en-US" sz="1400" baseline="-25000" dirty="0" err="1" smtClean="0"/>
                        <a:t>i</a:t>
                      </a:r>
                      <a:endParaRPr lang="ru-RU" sz="1400" baseline="-25000" dirty="0"/>
                    </a:p>
                  </a:txBody>
                  <a:tcPr/>
                </a:tc>
                <a:tc>
                  <a:txBody>
                    <a:bodyPr/>
                    <a:lstStyle/>
                    <a:p>
                      <a:r>
                        <a:rPr lang="ru-RU" sz="1400" dirty="0" smtClean="0"/>
                        <a:t>Буква</a:t>
                      </a:r>
                      <a:endParaRPr lang="ru-RU" sz="1400" dirty="0"/>
                    </a:p>
                  </a:txBody>
                  <a:tcPr/>
                </a:tc>
                <a:tc>
                  <a:txBody>
                    <a:bodyPr/>
                    <a:lstStyle/>
                    <a:p>
                      <a:r>
                        <a:rPr lang="ru-RU" sz="1600" dirty="0" smtClean="0"/>
                        <a:t>Код</a:t>
                      </a:r>
                      <a:endParaRPr lang="ru-RU" sz="1600" dirty="0"/>
                    </a:p>
                  </a:txBody>
                  <a:tcPr/>
                </a:tc>
                <a:tc>
                  <a:txBody>
                    <a:bodyPr/>
                    <a:lstStyle/>
                    <a:p>
                      <a:r>
                        <a:rPr lang="en-US" sz="1600" dirty="0" smtClean="0"/>
                        <a:t>P</a:t>
                      </a:r>
                      <a:r>
                        <a:rPr lang="en-US" sz="1600" baseline="-25000" dirty="0" smtClean="0"/>
                        <a:t>i</a:t>
                      </a:r>
                      <a:r>
                        <a:rPr lang="en-US" sz="1600" dirty="0" smtClean="0"/>
                        <a:t>*10</a:t>
                      </a:r>
                      <a:r>
                        <a:rPr lang="en-US" sz="1600" baseline="30000" dirty="0" smtClean="0"/>
                        <a:t>3</a:t>
                      </a:r>
                      <a:endParaRPr lang="ru-RU" sz="1600" dirty="0"/>
                    </a:p>
                  </a:txBody>
                  <a:tcPr/>
                </a:tc>
                <a:tc>
                  <a:txBody>
                    <a:bodyPr/>
                    <a:lstStyle/>
                    <a:p>
                      <a:r>
                        <a:rPr lang="en-US" sz="1600" dirty="0" err="1" smtClean="0"/>
                        <a:t>k</a:t>
                      </a:r>
                      <a:r>
                        <a:rPr lang="en-US" sz="1600" baseline="-25000" dirty="0" err="1" smtClean="0"/>
                        <a:t>i</a:t>
                      </a:r>
                      <a:endParaRPr lang="ru-RU" sz="1600" baseline="-25000" dirty="0"/>
                    </a:p>
                  </a:txBody>
                  <a:tcPr/>
                </a:tc>
              </a:tr>
              <a:tr h="138296">
                <a:tc>
                  <a:txBody>
                    <a:bodyPr/>
                    <a:lstStyle/>
                    <a:p>
                      <a:r>
                        <a:rPr lang="ru-RU" sz="1100" b="1" dirty="0" smtClean="0"/>
                        <a:t>пробел</a:t>
                      </a:r>
                      <a:endParaRPr lang="ru-RU" sz="1100" b="1" dirty="0"/>
                    </a:p>
                  </a:txBody>
                  <a:tcPr/>
                </a:tc>
                <a:tc>
                  <a:txBody>
                    <a:bodyPr/>
                    <a:lstStyle/>
                    <a:p>
                      <a:r>
                        <a:rPr lang="ru-RU" sz="1100" dirty="0" smtClean="0"/>
                        <a:t>000</a:t>
                      </a:r>
                      <a:endParaRPr lang="ru-RU" sz="1100" dirty="0"/>
                    </a:p>
                  </a:txBody>
                  <a:tcPr/>
                </a:tc>
                <a:tc>
                  <a:txBody>
                    <a:bodyPr/>
                    <a:lstStyle/>
                    <a:p>
                      <a:r>
                        <a:rPr lang="ru-RU" sz="1100" dirty="0" smtClean="0"/>
                        <a:t>174</a:t>
                      </a:r>
                      <a:endParaRPr lang="ru-RU" sz="1100" dirty="0"/>
                    </a:p>
                  </a:txBody>
                  <a:tcPr/>
                </a:tc>
                <a:tc>
                  <a:txBody>
                    <a:bodyPr/>
                    <a:lstStyle/>
                    <a:p>
                      <a:r>
                        <a:rPr lang="ru-RU" sz="1100" dirty="0" smtClean="0"/>
                        <a:t>3</a:t>
                      </a:r>
                      <a:endParaRPr lang="ru-RU" sz="1100" dirty="0"/>
                    </a:p>
                  </a:txBody>
                  <a:tcPr/>
                </a:tc>
                <a:tc>
                  <a:txBody>
                    <a:bodyPr/>
                    <a:lstStyle/>
                    <a:p>
                      <a:r>
                        <a:rPr lang="ru-RU" sz="1100" b="1" dirty="0" smtClean="0"/>
                        <a:t>я</a:t>
                      </a:r>
                      <a:endParaRPr lang="ru-RU" sz="1100" b="1" dirty="0"/>
                    </a:p>
                  </a:txBody>
                  <a:tcPr/>
                </a:tc>
                <a:tc>
                  <a:txBody>
                    <a:bodyPr/>
                    <a:lstStyle/>
                    <a:p>
                      <a:r>
                        <a:rPr lang="ru-RU" sz="1100" dirty="0" smtClean="0"/>
                        <a:t>1011000</a:t>
                      </a:r>
                      <a:endParaRPr lang="ru-RU" sz="1100" dirty="0"/>
                    </a:p>
                  </a:txBody>
                  <a:tcPr/>
                </a:tc>
                <a:tc>
                  <a:txBody>
                    <a:bodyPr/>
                    <a:lstStyle/>
                    <a:p>
                      <a:r>
                        <a:rPr lang="ru-RU" sz="1100" dirty="0" smtClean="0"/>
                        <a:t>18</a:t>
                      </a:r>
                      <a:endParaRPr lang="ru-RU" sz="1100" dirty="0"/>
                    </a:p>
                  </a:txBody>
                  <a:tcPr/>
                </a:tc>
                <a:tc>
                  <a:txBody>
                    <a:bodyPr/>
                    <a:lstStyle/>
                    <a:p>
                      <a:r>
                        <a:rPr lang="ru-RU" sz="1100" dirty="0" smtClean="0"/>
                        <a:t>7</a:t>
                      </a:r>
                      <a:endParaRPr lang="ru-RU" sz="1100" dirty="0"/>
                    </a:p>
                  </a:txBody>
                  <a:tcPr/>
                </a:tc>
              </a:tr>
              <a:tr h="138296">
                <a:tc>
                  <a:txBody>
                    <a:bodyPr/>
                    <a:lstStyle/>
                    <a:p>
                      <a:r>
                        <a:rPr lang="ru-RU" sz="1100" b="1" dirty="0" smtClean="0"/>
                        <a:t>о</a:t>
                      </a:r>
                      <a:endParaRPr lang="ru-RU" sz="1100" b="1" dirty="0"/>
                    </a:p>
                  </a:txBody>
                  <a:tcPr/>
                </a:tc>
                <a:tc>
                  <a:txBody>
                    <a:bodyPr/>
                    <a:lstStyle/>
                    <a:p>
                      <a:r>
                        <a:rPr lang="ru-RU" sz="1100" dirty="0" smtClean="0"/>
                        <a:t>100</a:t>
                      </a:r>
                      <a:endParaRPr lang="ru-RU" sz="1100" dirty="0"/>
                    </a:p>
                  </a:txBody>
                  <a:tcPr/>
                </a:tc>
                <a:tc>
                  <a:txBody>
                    <a:bodyPr/>
                    <a:lstStyle/>
                    <a:p>
                      <a:r>
                        <a:rPr lang="ru-RU" sz="1100" dirty="0" smtClean="0"/>
                        <a:t>90</a:t>
                      </a:r>
                      <a:endParaRPr lang="ru-RU" sz="1100" dirty="0"/>
                    </a:p>
                  </a:txBody>
                  <a:tcPr/>
                </a:tc>
                <a:tc>
                  <a:txBody>
                    <a:bodyPr/>
                    <a:lstStyle/>
                    <a:p>
                      <a:r>
                        <a:rPr lang="ru-RU" sz="1100" dirty="0" smtClean="0"/>
                        <a:t>3</a:t>
                      </a:r>
                      <a:endParaRPr lang="ru-RU" sz="1100" dirty="0"/>
                    </a:p>
                  </a:txBody>
                  <a:tcPr/>
                </a:tc>
                <a:tc>
                  <a:txBody>
                    <a:bodyPr/>
                    <a:lstStyle/>
                    <a:p>
                      <a:r>
                        <a:rPr lang="ru-RU" sz="1100" b="1" dirty="0" smtClean="0"/>
                        <a:t>ы</a:t>
                      </a:r>
                      <a:endParaRPr lang="ru-RU" sz="1100" b="1" dirty="0"/>
                    </a:p>
                  </a:txBody>
                  <a:tcPr/>
                </a:tc>
                <a:tc>
                  <a:txBody>
                    <a:bodyPr/>
                    <a:lstStyle/>
                    <a:p>
                      <a:r>
                        <a:rPr lang="ru-RU" sz="1100" dirty="0" smtClean="0"/>
                        <a:t>1011100</a:t>
                      </a:r>
                      <a:endParaRPr lang="ru-RU" sz="1100" dirty="0"/>
                    </a:p>
                  </a:txBody>
                  <a:tcPr/>
                </a:tc>
                <a:tc>
                  <a:txBody>
                    <a:bodyPr/>
                    <a:lstStyle/>
                    <a:p>
                      <a:r>
                        <a:rPr lang="ru-RU" sz="1100" dirty="0" smtClean="0"/>
                        <a:t>16</a:t>
                      </a:r>
                      <a:endParaRPr lang="ru-RU" sz="1100" dirty="0"/>
                    </a:p>
                  </a:txBody>
                  <a:tcPr/>
                </a:tc>
                <a:tc>
                  <a:txBody>
                    <a:bodyPr/>
                    <a:lstStyle/>
                    <a:p>
                      <a:r>
                        <a:rPr lang="ru-RU" sz="1100" dirty="0" smtClean="0"/>
                        <a:t>7</a:t>
                      </a:r>
                      <a:endParaRPr lang="ru-RU" sz="1100" dirty="0"/>
                    </a:p>
                  </a:txBody>
                  <a:tcPr/>
                </a:tc>
              </a:tr>
              <a:tr h="0">
                <a:tc>
                  <a:txBody>
                    <a:bodyPr/>
                    <a:lstStyle/>
                    <a:p>
                      <a:r>
                        <a:rPr lang="ru-RU" sz="1100" b="1" dirty="0" smtClean="0"/>
                        <a:t>е</a:t>
                      </a:r>
                      <a:endParaRPr lang="ru-RU" sz="1100" b="1" dirty="0"/>
                    </a:p>
                  </a:txBody>
                  <a:tcPr/>
                </a:tc>
                <a:tc>
                  <a:txBody>
                    <a:bodyPr/>
                    <a:lstStyle/>
                    <a:p>
                      <a:r>
                        <a:rPr lang="ru-RU" sz="1100" dirty="0" smtClean="0"/>
                        <a:t>1000</a:t>
                      </a:r>
                      <a:endParaRPr lang="ru-RU" sz="1100" dirty="0"/>
                    </a:p>
                  </a:txBody>
                  <a:tcPr/>
                </a:tc>
                <a:tc>
                  <a:txBody>
                    <a:bodyPr/>
                    <a:lstStyle/>
                    <a:p>
                      <a:r>
                        <a:rPr lang="ru-RU" sz="1100" dirty="0" smtClean="0"/>
                        <a:t>72</a:t>
                      </a:r>
                      <a:endParaRPr lang="ru-RU" sz="1100" dirty="0"/>
                    </a:p>
                  </a:txBody>
                  <a:tcPr/>
                </a:tc>
                <a:tc>
                  <a:txBody>
                    <a:bodyPr/>
                    <a:lstStyle/>
                    <a:p>
                      <a:r>
                        <a:rPr lang="ru-RU" sz="1100" dirty="0" smtClean="0"/>
                        <a:t>4</a:t>
                      </a:r>
                      <a:endParaRPr lang="ru-RU" sz="1100" dirty="0"/>
                    </a:p>
                  </a:txBody>
                  <a:tcPr/>
                </a:tc>
                <a:tc>
                  <a:txBody>
                    <a:bodyPr/>
                    <a:lstStyle/>
                    <a:p>
                      <a:r>
                        <a:rPr lang="ru-RU" sz="1100" b="1" dirty="0" smtClean="0"/>
                        <a:t>з</a:t>
                      </a:r>
                      <a:endParaRPr lang="ru-RU" sz="1100" b="1" dirty="0"/>
                    </a:p>
                  </a:txBody>
                  <a:tcPr/>
                </a:tc>
                <a:tc>
                  <a:txBody>
                    <a:bodyPr/>
                    <a:lstStyle/>
                    <a:p>
                      <a:r>
                        <a:rPr lang="ru-RU" sz="1100" dirty="0" smtClean="0"/>
                        <a:t>1101000</a:t>
                      </a:r>
                      <a:endParaRPr lang="ru-RU" sz="1100" dirty="0"/>
                    </a:p>
                  </a:txBody>
                  <a:tcPr/>
                </a:tc>
                <a:tc>
                  <a:txBody>
                    <a:bodyPr/>
                    <a:lstStyle/>
                    <a:p>
                      <a:r>
                        <a:rPr lang="ru-RU" sz="1100" dirty="0" smtClean="0"/>
                        <a:t>16</a:t>
                      </a:r>
                      <a:endParaRPr lang="ru-RU" sz="1100" dirty="0"/>
                    </a:p>
                  </a:txBody>
                  <a:tcPr/>
                </a:tc>
                <a:tc>
                  <a:txBody>
                    <a:bodyPr/>
                    <a:lstStyle/>
                    <a:p>
                      <a:r>
                        <a:rPr lang="ru-RU" sz="1100" dirty="0" smtClean="0"/>
                        <a:t>7</a:t>
                      </a:r>
                      <a:endParaRPr lang="ru-RU" sz="1100" dirty="0"/>
                    </a:p>
                  </a:txBody>
                  <a:tcPr/>
                </a:tc>
              </a:tr>
              <a:tr h="143843">
                <a:tc>
                  <a:txBody>
                    <a:bodyPr/>
                    <a:lstStyle/>
                    <a:p>
                      <a:r>
                        <a:rPr lang="ru-RU" sz="1100" b="1" dirty="0" smtClean="0"/>
                        <a:t>а</a:t>
                      </a:r>
                      <a:endParaRPr lang="ru-RU" sz="1100" b="1" dirty="0"/>
                    </a:p>
                  </a:txBody>
                  <a:tcPr/>
                </a:tc>
                <a:tc>
                  <a:txBody>
                    <a:bodyPr/>
                    <a:lstStyle/>
                    <a:p>
                      <a:r>
                        <a:rPr lang="ru-RU" sz="1100" dirty="0" smtClean="0"/>
                        <a:t>1100</a:t>
                      </a:r>
                      <a:endParaRPr lang="ru-RU" sz="1100" dirty="0"/>
                    </a:p>
                  </a:txBody>
                  <a:tcPr/>
                </a:tc>
                <a:tc>
                  <a:txBody>
                    <a:bodyPr/>
                    <a:lstStyle/>
                    <a:p>
                      <a:r>
                        <a:rPr lang="ru-RU" sz="1100" dirty="0" smtClean="0"/>
                        <a:t>62</a:t>
                      </a:r>
                      <a:endParaRPr lang="ru-RU" sz="1100" dirty="0"/>
                    </a:p>
                  </a:txBody>
                  <a:tcPr/>
                </a:tc>
                <a:tc>
                  <a:txBody>
                    <a:bodyPr/>
                    <a:lstStyle/>
                    <a:p>
                      <a:r>
                        <a:rPr lang="ru-RU" sz="1100" dirty="0" smtClean="0"/>
                        <a:t>4</a:t>
                      </a:r>
                      <a:endParaRPr lang="ru-RU" sz="1100" dirty="0"/>
                    </a:p>
                  </a:txBody>
                  <a:tcPr/>
                </a:tc>
                <a:tc>
                  <a:txBody>
                    <a:bodyPr/>
                    <a:lstStyle/>
                    <a:p>
                      <a:r>
                        <a:rPr lang="ru-RU" sz="1100" b="1" dirty="0" smtClean="0"/>
                        <a:t>ь, ъ</a:t>
                      </a:r>
                      <a:endParaRPr lang="ru-RU" sz="1100" b="1" dirty="0"/>
                    </a:p>
                  </a:txBody>
                  <a:tcPr/>
                </a:tc>
                <a:tc>
                  <a:txBody>
                    <a:bodyPr/>
                    <a:lstStyle/>
                    <a:p>
                      <a:r>
                        <a:rPr lang="ru-RU" sz="1100" dirty="0" smtClean="0"/>
                        <a:t>1101100</a:t>
                      </a:r>
                      <a:endParaRPr lang="ru-RU" sz="1100" dirty="0"/>
                    </a:p>
                  </a:txBody>
                  <a:tcPr/>
                </a:tc>
                <a:tc>
                  <a:txBody>
                    <a:bodyPr/>
                    <a:lstStyle/>
                    <a:p>
                      <a:r>
                        <a:rPr lang="ru-RU" sz="1100" dirty="0" smtClean="0"/>
                        <a:t>14</a:t>
                      </a:r>
                      <a:endParaRPr lang="ru-RU" sz="1100" dirty="0"/>
                    </a:p>
                  </a:txBody>
                  <a:tcPr/>
                </a:tc>
                <a:tc>
                  <a:txBody>
                    <a:bodyPr/>
                    <a:lstStyle/>
                    <a:p>
                      <a:r>
                        <a:rPr lang="ru-RU" sz="1100" dirty="0" smtClean="0"/>
                        <a:t>7</a:t>
                      </a:r>
                      <a:endParaRPr lang="ru-RU" sz="1100" dirty="0"/>
                    </a:p>
                  </a:txBody>
                  <a:tcPr/>
                </a:tc>
              </a:tr>
              <a:tr h="143843">
                <a:tc>
                  <a:txBody>
                    <a:bodyPr/>
                    <a:lstStyle/>
                    <a:p>
                      <a:r>
                        <a:rPr lang="ru-RU" sz="1100" b="1" dirty="0" smtClean="0"/>
                        <a:t>и</a:t>
                      </a:r>
                      <a:endParaRPr lang="ru-RU" sz="1100" b="1" dirty="0"/>
                    </a:p>
                  </a:txBody>
                  <a:tcPr/>
                </a:tc>
                <a:tc>
                  <a:txBody>
                    <a:bodyPr/>
                    <a:lstStyle/>
                    <a:p>
                      <a:r>
                        <a:rPr lang="ru-RU" sz="1100" dirty="0" smtClean="0"/>
                        <a:t>10000</a:t>
                      </a:r>
                      <a:endParaRPr lang="ru-RU" sz="1100" dirty="0"/>
                    </a:p>
                  </a:txBody>
                  <a:tcPr/>
                </a:tc>
                <a:tc>
                  <a:txBody>
                    <a:bodyPr/>
                    <a:lstStyle/>
                    <a:p>
                      <a:r>
                        <a:rPr lang="ru-RU" sz="1100" dirty="0" smtClean="0"/>
                        <a:t>62</a:t>
                      </a:r>
                      <a:endParaRPr lang="ru-RU" sz="1100" dirty="0"/>
                    </a:p>
                  </a:txBody>
                  <a:tcPr/>
                </a:tc>
                <a:tc>
                  <a:txBody>
                    <a:bodyPr/>
                    <a:lstStyle/>
                    <a:p>
                      <a:r>
                        <a:rPr lang="ru-RU" sz="1100" dirty="0" smtClean="0"/>
                        <a:t>5</a:t>
                      </a:r>
                      <a:endParaRPr lang="ru-RU" sz="1100" dirty="0"/>
                    </a:p>
                  </a:txBody>
                  <a:tcPr/>
                </a:tc>
                <a:tc>
                  <a:txBody>
                    <a:bodyPr/>
                    <a:lstStyle/>
                    <a:p>
                      <a:r>
                        <a:rPr lang="ru-RU" sz="1100" b="1" dirty="0" smtClean="0"/>
                        <a:t>б</a:t>
                      </a:r>
                      <a:endParaRPr lang="ru-RU" sz="1100" b="1" dirty="0"/>
                    </a:p>
                  </a:txBody>
                  <a:tcPr/>
                </a:tc>
                <a:tc>
                  <a:txBody>
                    <a:bodyPr/>
                    <a:lstStyle/>
                    <a:p>
                      <a:r>
                        <a:rPr lang="ru-RU" sz="1100" dirty="0" smtClean="0"/>
                        <a:t>1110000</a:t>
                      </a:r>
                      <a:endParaRPr lang="ru-RU" sz="1100" dirty="0"/>
                    </a:p>
                  </a:txBody>
                  <a:tcPr/>
                </a:tc>
                <a:tc>
                  <a:txBody>
                    <a:bodyPr/>
                    <a:lstStyle/>
                    <a:p>
                      <a:r>
                        <a:rPr lang="ru-RU" sz="1100" dirty="0" smtClean="0"/>
                        <a:t>14</a:t>
                      </a:r>
                      <a:endParaRPr lang="ru-RU" sz="1100" dirty="0"/>
                    </a:p>
                  </a:txBody>
                  <a:tcPr/>
                </a:tc>
                <a:tc>
                  <a:txBody>
                    <a:bodyPr/>
                    <a:lstStyle/>
                    <a:p>
                      <a:r>
                        <a:rPr lang="ru-RU" sz="1100" dirty="0" smtClean="0"/>
                        <a:t>7</a:t>
                      </a:r>
                      <a:endParaRPr lang="ru-RU" sz="1100" dirty="0"/>
                    </a:p>
                  </a:txBody>
                  <a:tcPr/>
                </a:tc>
              </a:tr>
              <a:tr h="143843">
                <a:tc>
                  <a:txBody>
                    <a:bodyPr/>
                    <a:lstStyle/>
                    <a:p>
                      <a:r>
                        <a:rPr lang="ru-RU" sz="1100" b="1" dirty="0" smtClean="0"/>
                        <a:t>т</a:t>
                      </a:r>
                      <a:endParaRPr lang="ru-RU" sz="1100" b="1" dirty="0"/>
                    </a:p>
                  </a:txBody>
                  <a:tcPr/>
                </a:tc>
                <a:tc>
                  <a:txBody>
                    <a:bodyPr/>
                    <a:lstStyle/>
                    <a:p>
                      <a:r>
                        <a:rPr lang="ru-RU" sz="1100" dirty="0" smtClean="0"/>
                        <a:t>10100</a:t>
                      </a:r>
                      <a:endParaRPr lang="ru-RU" sz="1100" dirty="0"/>
                    </a:p>
                  </a:txBody>
                  <a:tcPr/>
                </a:tc>
                <a:tc>
                  <a:txBody>
                    <a:bodyPr/>
                    <a:lstStyle/>
                    <a:p>
                      <a:r>
                        <a:rPr lang="ru-RU" sz="1100" dirty="0" smtClean="0"/>
                        <a:t>53</a:t>
                      </a:r>
                      <a:endParaRPr lang="ru-RU" sz="1100" dirty="0"/>
                    </a:p>
                  </a:txBody>
                  <a:tcPr/>
                </a:tc>
                <a:tc>
                  <a:txBody>
                    <a:bodyPr/>
                    <a:lstStyle/>
                    <a:p>
                      <a:r>
                        <a:rPr lang="ru-RU" sz="1100" dirty="0" smtClean="0"/>
                        <a:t>5</a:t>
                      </a:r>
                      <a:endParaRPr lang="ru-RU" sz="1100" dirty="0"/>
                    </a:p>
                  </a:txBody>
                  <a:tcPr/>
                </a:tc>
                <a:tc>
                  <a:txBody>
                    <a:bodyPr/>
                    <a:lstStyle/>
                    <a:p>
                      <a:r>
                        <a:rPr lang="ru-RU" sz="1100" b="1" dirty="0" smtClean="0"/>
                        <a:t>г</a:t>
                      </a:r>
                      <a:endParaRPr lang="ru-RU" sz="1100" b="1" dirty="0"/>
                    </a:p>
                  </a:txBody>
                  <a:tcPr/>
                </a:tc>
                <a:tc>
                  <a:txBody>
                    <a:bodyPr/>
                    <a:lstStyle/>
                    <a:p>
                      <a:r>
                        <a:rPr lang="ru-RU" sz="1100" dirty="0" smtClean="0"/>
                        <a:t>1110100</a:t>
                      </a:r>
                      <a:endParaRPr lang="ru-RU" sz="1100" dirty="0"/>
                    </a:p>
                  </a:txBody>
                  <a:tcPr/>
                </a:tc>
                <a:tc>
                  <a:txBody>
                    <a:bodyPr/>
                    <a:lstStyle/>
                    <a:p>
                      <a:r>
                        <a:rPr lang="ru-RU" sz="1100" dirty="0" smtClean="0"/>
                        <a:t>13</a:t>
                      </a:r>
                      <a:endParaRPr lang="ru-RU" sz="1100" dirty="0"/>
                    </a:p>
                  </a:txBody>
                  <a:tcPr/>
                </a:tc>
                <a:tc>
                  <a:txBody>
                    <a:bodyPr/>
                    <a:lstStyle/>
                    <a:p>
                      <a:r>
                        <a:rPr lang="ru-RU" sz="1100" dirty="0" smtClean="0"/>
                        <a:t>7</a:t>
                      </a:r>
                      <a:endParaRPr lang="ru-RU" sz="1100" dirty="0"/>
                    </a:p>
                  </a:txBody>
                  <a:tcPr/>
                </a:tc>
              </a:tr>
              <a:tr h="143843">
                <a:tc>
                  <a:txBody>
                    <a:bodyPr/>
                    <a:lstStyle/>
                    <a:p>
                      <a:r>
                        <a:rPr lang="ru-RU" sz="1100" b="1" dirty="0" smtClean="0"/>
                        <a:t>н</a:t>
                      </a:r>
                      <a:endParaRPr lang="ru-RU" sz="1100" b="1" dirty="0"/>
                    </a:p>
                  </a:txBody>
                  <a:tcPr/>
                </a:tc>
                <a:tc>
                  <a:txBody>
                    <a:bodyPr/>
                    <a:lstStyle/>
                    <a:p>
                      <a:r>
                        <a:rPr lang="ru-RU" sz="1100" dirty="0" smtClean="0"/>
                        <a:t>11000</a:t>
                      </a:r>
                      <a:endParaRPr lang="ru-RU" sz="1100" dirty="0"/>
                    </a:p>
                  </a:txBody>
                  <a:tcPr/>
                </a:tc>
                <a:tc>
                  <a:txBody>
                    <a:bodyPr/>
                    <a:lstStyle/>
                    <a:p>
                      <a:r>
                        <a:rPr lang="ru-RU" sz="1100" dirty="0" smtClean="0"/>
                        <a:t>53</a:t>
                      </a:r>
                      <a:endParaRPr lang="ru-RU" sz="1100" dirty="0"/>
                    </a:p>
                  </a:txBody>
                  <a:tcPr/>
                </a:tc>
                <a:tc>
                  <a:txBody>
                    <a:bodyPr/>
                    <a:lstStyle/>
                    <a:p>
                      <a:r>
                        <a:rPr lang="ru-RU" sz="1100" dirty="0" smtClean="0"/>
                        <a:t>5</a:t>
                      </a:r>
                      <a:endParaRPr lang="ru-RU" sz="1100" dirty="0"/>
                    </a:p>
                  </a:txBody>
                  <a:tcPr/>
                </a:tc>
                <a:tc>
                  <a:txBody>
                    <a:bodyPr/>
                    <a:lstStyle/>
                    <a:p>
                      <a:r>
                        <a:rPr lang="ru-RU" sz="1100" b="1" dirty="0" smtClean="0"/>
                        <a:t>ч</a:t>
                      </a:r>
                      <a:endParaRPr lang="ru-RU" sz="1100" b="1" dirty="0"/>
                    </a:p>
                  </a:txBody>
                  <a:tcPr/>
                </a:tc>
                <a:tc>
                  <a:txBody>
                    <a:bodyPr/>
                    <a:lstStyle/>
                    <a:p>
                      <a:r>
                        <a:rPr lang="ru-RU" sz="1100" dirty="0" smtClean="0"/>
                        <a:t>1111000</a:t>
                      </a:r>
                      <a:endParaRPr lang="ru-RU" sz="1100" dirty="0"/>
                    </a:p>
                  </a:txBody>
                  <a:tcPr/>
                </a:tc>
                <a:tc>
                  <a:txBody>
                    <a:bodyPr/>
                    <a:lstStyle/>
                    <a:p>
                      <a:r>
                        <a:rPr lang="ru-RU" sz="1100" dirty="0" smtClean="0"/>
                        <a:t>12</a:t>
                      </a:r>
                      <a:endParaRPr lang="ru-RU" sz="1100" dirty="0"/>
                    </a:p>
                  </a:txBody>
                  <a:tcPr/>
                </a:tc>
                <a:tc>
                  <a:txBody>
                    <a:bodyPr/>
                    <a:lstStyle/>
                    <a:p>
                      <a:r>
                        <a:rPr lang="ru-RU" sz="1100" dirty="0" smtClean="0"/>
                        <a:t>7</a:t>
                      </a:r>
                      <a:endParaRPr lang="ru-RU" sz="1100" dirty="0"/>
                    </a:p>
                  </a:txBody>
                  <a:tcPr/>
                </a:tc>
              </a:tr>
              <a:tr h="143843">
                <a:tc>
                  <a:txBody>
                    <a:bodyPr/>
                    <a:lstStyle/>
                    <a:p>
                      <a:r>
                        <a:rPr lang="ru-RU" sz="1100" b="1" dirty="0" smtClean="0"/>
                        <a:t>с</a:t>
                      </a:r>
                      <a:endParaRPr lang="ru-RU" sz="1100" b="1" dirty="0"/>
                    </a:p>
                  </a:txBody>
                  <a:tcPr/>
                </a:tc>
                <a:tc>
                  <a:txBody>
                    <a:bodyPr/>
                    <a:lstStyle/>
                    <a:p>
                      <a:r>
                        <a:rPr lang="ru-RU" sz="1100" dirty="0" smtClean="0"/>
                        <a:t>11100</a:t>
                      </a:r>
                      <a:endParaRPr lang="ru-RU" sz="1100" dirty="0"/>
                    </a:p>
                  </a:txBody>
                  <a:tcPr/>
                </a:tc>
                <a:tc>
                  <a:txBody>
                    <a:bodyPr/>
                    <a:lstStyle/>
                    <a:p>
                      <a:r>
                        <a:rPr lang="ru-RU" sz="1100" dirty="0" smtClean="0"/>
                        <a:t>45</a:t>
                      </a:r>
                      <a:endParaRPr lang="ru-RU" sz="1100" dirty="0"/>
                    </a:p>
                  </a:txBody>
                  <a:tcPr/>
                </a:tc>
                <a:tc>
                  <a:txBody>
                    <a:bodyPr/>
                    <a:lstStyle/>
                    <a:p>
                      <a:r>
                        <a:rPr lang="ru-RU" sz="1100" dirty="0" smtClean="0"/>
                        <a:t>5</a:t>
                      </a:r>
                      <a:endParaRPr lang="ru-RU" sz="1100" dirty="0"/>
                    </a:p>
                  </a:txBody>
                  <a:tcPr/>
                </a:tc>
                <a:tc>
                  <a:txBody>
                    <a:bodyPr/>
                    <a:lstStyle/>
                    <a:p>
                      <a:r>
                        <a:rPr lang="ru-RU" sz="1100" b="1" dirty="0" smtClean="0"/>
                        <a:t>й</a:t>
                      </a:r>
                      <a:endParaRPr lang="ru-RU" sz="1100" b="1" dirty="0"/>
                    </a:p>
                  </a:txBody>
                  <a:tcPr/>
                </a:tc>
                <a:tc>
                  <a:txBody>
                    <a:bodyPr/>
                    <a:lstStyle/>
                    <a:p>
                      <a:r>
                        <a:rPr lang="ru-RU" sz="1100" dirty="0" smtClean="0"/>
                        <a:t>1111100</a:t>
                      </a:r>
                      <a:endParaRPr lang="ru-RU" sz="1100" dirty="0"/>
                    </a:p>
                  </a:txBody>
                  <a:tcPr/>
                </a:tc>
                <a:tc>
                  <a:txBody>
                    <a:bodyPr/>
                    <a:lstStyle/>
                    <a:p>
                      <a:r>
                        <a:rPr lang="ru-RU" sz="1100" dirty="0" smtClean="0"/>
                        <a:t>10</a:t>
                      </a:r>
                      <a:endParaRPr lang="ru-RU" sz="1100" dirty="0"/>
                    </a:p>
                  </a:txBody>
                  <a:tcPr/>
                </a:tc>
                <a:tc>
                  <a:txBody>
                    <a:bodyPr/>
                    <a:lstStyle/>
                    <a:p>
                      <a:r>
                        <a:rPr lang="ru-RU" sz="1100" dirty="0" smtClean="0"/>
                        <a:t>7</a:t>
                      </a:r>
                      <a:endParaRPr lang="ru-RU" sz="1100" dirty="0"/>
                    </a:p>
                  </a:txBody>
                  <a:tcPr/>
                </a:tc>
              </a:tr>
              <a:tr h="143843">
                <a:tc>
                  <a:txBody>
                    <a:bodyPr/>
                    <a:lstStyle/>
                    <a:p>
                      <a:r>
                        <a:rPr lang="ru-RU" sz="1100" b="1" dirty="0" smtClean="0"/>
                        <a:t>р</a:t>
                      </a:r>
                      <a:endParaRPr lang="ru-RU" sz="1100" b="1" dirty="0"/>
                    </a:p>
                  </a:txBody>
                  <a:tcPr/>
                </a:tc>
                <a:tc>
                  <a:txBody>
                    <a:bodyPr/>
                    <a:lstStyle/>
                    <a:p>
                      <a:r>
                        <a:rPr lang="ru-RU" sz="1100" dirty="0" smtClean="0"/>
                        <a:t>101000</a:t>
                      </a:r>
                      <a:endParaRPr lang="ru-RU" sz="1100" dirty="0"/>
                    </a:p>
                  </a:txBody>
                  <a:tcPr/>
                </a:tc>
                <a:tc>
                  <a:txBody>
                    <a:bodyPr/>
                    <a:lstStyle/>
                    <a:p>
                      <a:r>
                        <a:rPr lang="ru-RU" sz="1100" dirty="0" smtClean="0"/>
                        <a:t>40</a:t>
                      </a:r>
                      <a:endParaRPr lang="ru-RU" sz="1100" dirty="0"/>
                    </a:p>
                  </a:txBody>
                  <a:tcPr/>
                </a:tc>
                <a:tc>
                  <a:txBody>
                    <a:bodyPr/>
                    <a:lstStyle/>
                    <a:p>
                      <a:r>
                        <a:rPr lang="ru-RU" sz="1100" dirty="0" smtClean="0"/>
                        <a:t>6</a:t>
                      </a:r>
                      <a:endParaRPr lang="ru-RU" sz="1100" dirty="0"/>
                    </a:p>
                  </a:txBody>
                  <a:tcPr/>
                </a:tc>
                <a:tc>
                  <a:txBody>
                    <a:bodyPr/>
                    <a:lstStyle/>
                    <a:p>
                      <a:r>
                        <a:rPr lang="ru-RU" sz="1100" b="1" dirty="0" smtClean="0"/>
                        <a:t>х</a:t>
                      </a:r>
                      <a:endParaRPr lang="ru-RU" sz="1100" b="1" dirty="0"/>
                    </a:p>
                  </a:txBody>
                  <a:tcPr/>
                </a:tc>
                <a:tc>
                  <a:txBody>
                    <a:bodyPr/>
                    <a:lstStyle/>
                    <a:p>
                      <a:r>
                        <a:rPr lang="ru-RU" sz="1100" dirty="0" smtClean="0"/>
                        <a:t>10101000</a:t>
                      </a:r>
                      <a:endParaRPr lang="ru-RU" sz="1100" dirty="0"/>
                    </a:p>
                  </a:txBody>
                  <a:tcPr/>
                </a:tc>
                <a:tc>
                  <a:txBody>
                    <a:bodyPr/>
                    <a:lstStyle/>
                    <a:p>
                      <a:r>
                        <a:rPr lang="ru-RU" sz="1100" dirty="0" smtClean="0"/>
                        <a:t>9</a:t>
                      </a:r>
                      <a:endParaRPr lang="ru-RU" sz="1100" dirty="0"/>
                    </a:p>
                  </a:txBody>
                  <a:tcPr/>
                </a:tc>
                <a:tc>
                  <a:txBody>
                    <a:bodyPr/>
                    <a:lstStyle/>
                    <a:p>
                      <a:r>
                        <a:rPr lang="ru-RU" sz="1100" dirty="0" smtClean="0"/>
                        <a:t>8</a:t>
                      </a:r>
                      <a:endParaRPr lang="ru-RU" sz="1100" dirty="0"/>
                    </a:p>
                  </a:txBody>
                  <a:tcPr/>
                </a:tc>
              </a:tr>
              <a:tr h="143843">
                <a:tc>
                  <a:txBody>
                    <a:bodyPr/>
                    <a:lstStyle/>
                    <a:p>
                      <a:r>
                        <a:rPr lang="ru-RU" sz="1100" b="1" dirty="0" smtClean="0"/>
                        <a:t>в</a:t>
                      </a:r>
                      <a:endParaRPr lang="ru-RU" sz="1100" b="1" dirty="0"/>
                    </a:p>
                  </a:txBody>
                  <a:tcPr/>
                </a:tc>
                <a:tc>
                  <a:txBody>
                    <a:bodyPr/>
                    <a:lstStyle/>
                    <a:p>
                      <a:r>
                        <a:rPr lang="ru-RU" sz="1100" dirty="0" smtClean="0"/>
                        <a:t>101100</a:t>
                      </a:r>
                      <a:endParaRPr lang="ru-RU" sz="1100" dirty="0"/>
                    </a:p>
                  </a:txBody>
                  <a:tcPr/>
                </a:tc>
                <a:tc>
                  <a:txBody>
                    <a:bodyPr/>
                    <a:lstStyle/>
                    <a:p>
                      <a:r>
                        <a:rPr lang="ru-RU" sz="1100" dirty="0" smtClean="0"/>
                        <a:t>38</a:t>
                      </a:r>
                      <a:endParaRPr lang="ru-RU" sz="1100" dirty="0"/>
                    </a:p>
                  </a:txBody>
                  <a:tcPr/>
                </a:tc>
                <a:tc>
                  <a:txBody>
                    <a:bodyPr/>
                    <a:lstStyle/>
                    <a:p>
                      <a:r>
                        <a:rPr lang="ru-RU" sz="1100" dirty="0" smtClean="0"/>
                        <a:t>6</a:t>
                      </a:r>
                      <a:endParaRPr lang="ru-RU" sz="1100" dirty="0"/>
                    </a:p>
                  </a:txBody>
                  <a:tcPr/>
                </a:tc>
                <a:tc>
                  <a:txBody>
                    <a:bodyPr/>
                    <a:lstStyle/>
                    <a:p>
                      <a:r>
                        <a:rPr lang="ru-RU" sz="1100" b="1" dirty="0" smtClean="0"/>
                        <a:t>ж</a:t>
                      </a:r>
                      <a:endParaRPr lang="ru-RU" sz="1100" b="1" dirty="0"/>
                    </a:p>
                  </a:txBody>
                  <a:tcPr/>
                </a:tc>
                <a:tc>
                  <a:txBody>
                    <a:bodyPr/>
                    <a:lstStyle/>
                    <a:p>
                      <a:r>
                        <a:rPr lang="ru-RU" sz="1100" dirty="0" smtClean="0"/>
                        <a:t>10101100</a:t>
                      </a:r>
                      <a:endParaRPr lang="ru-RU" sz="1100" dirty="0"/>
                    </a:p>
                  </a:txBody>
                  <a:tcPr/>
                </a:tc>
                <a:tc>
                  <a:txBody>
                    <a:bodyPr/>
                    <a:lstStyle/>
                    <a:p>
                      <a:r>
                        <a:rPr lang="ru-RU" sz="1100" dirty="0" smtClean="0"/>
                        <a:t>7</a:t>
                      </a:r>
                      <a:endParaRPr lang="ru-RU" sz="1100" dirty="0"/>
                    </a:p>
                  </a:txBody>
                  <a:tcPr/>
                </a:tc>
                <a:tc>
                  <a:txBody>
                    <a:bodyPr/>
                    <a:lstStyle/>
                    <a:p>
                      <a:r>
                        <a:rPr lang="ru-RU" sz="1100" dirty="0" smtClean="0"/>
                        <a:t>8</a:t>
                      </a:r>
                      <a:endParaRPr lang="ru-RU" sz="1100" dirty="0"/>
                    </a:p>
                  </a:txBody>
                  <a:tcPr/>
                </a:tc>
              </a:tr>
              <a:tr h="143843">
                <a:tc>
                  <a:txBody>
                    <a:bodyPr/>
                    <a:lstStyle/>
                    <a:p>
                      <a:r>
                        <a:rPr lang="ru-RU" sz="1100" b="1" dirty="0" smtClean="0"/>
                        <a:t>л</a:t>
                      </a:r>
                      <a:endParaRPr lang="ru-RU" sz="1100" b="1" dirty="0"/>
                    </a:p>
                  </a:txBody>
                  <a:tcPr/>
                </a:tc>
                <a:tc>
                  <a:txBody>
                    <a:bodyPr/>
                    <a:lstStyle/>
                    <a:p>
                      <a:r>
                        <a:rPr lang="ru-RU" sz="1100" dirty="0" smtClean="0"/>
                        <a:t>110000</a:t>
                      </a:r>
                      <a:endParaRPr lang="ru-RU" sz="1100" dirty="0"/>
                    </a:p>
                  </a:txBody>
                  <a:tcPr/>
                </a:tc>
                <a:tc>
                  <a:txBody>
                    <a:bodyPr/>
                    <a:lstStyle/>
                    <a:p>
                      <a:r>
                        <a:rPr lang="ru-RU" sz="1100" dirty="0" smtClean="0"/>
                        <a:t>35</a:t>
                      </a:r>
                      <a:endParaRPr lang="ru-RU" sz="1100" dirty="0"/>
                    </a:p>
                  </a:txBody>
                  <a:tcPr/>
                </a:tc>
                <a:tc>
                  <a:txBody>
                    <a:bodyPr/>
                    <a:lstStyle/>
                    <a:p>
                      <a:r>
                        <a:rPr lang="ru-RU" sz="1100" dirty="0" smtClean="0"/>
                        <a:t>6</a:t>
                      </a:r>
                      <a:endParaRPr lang="ru-RU" sz="1100" dirty="0"/>
                    </a:p>
                  </a:txBody>
                  <a:tcPr/>
                </a:tc>
                <a:tc>
                  <a:txBody>
                    <a:bodyPr/>
                    <a:lstStyle/>
                    <a:p>
                      <a:r>
                        <a:rPr lang="ru-RU" sz="1100" b="1" dirty="0" smtClean="0"/>
                        <a:t>ю</a:t>
                      </a:r>
                      <a:endParaRPr lang="ru-RU" sz="1100" b="1" dirty="0"/>
                    </a:p>
                  </a:txBody>
                  <a:tcPr/>
                </a:tc>
                <a:tc>
                  <a:txBody>
                    <a:bodyPr/>
                    <a:lstStyle/>
                    <a:p>
                      <a:r>
                        <a:rPr lang="ru-RU" sz="1100" dirty="0" smtClean="0"/>
                        <a:t>10110000</a:t>
                      </a:r>
                      <a:endParaRPr lang="ru-RU" sz="1100" dirty="0"/>
                    </a:p>
                  </a:txBody>
                  <a:tcPr/>
                </a:tc>
                <a:tc>
                  <a:txBody>
                    <a:bodyPr/>
                    <a:lstStyle/>
                    <a:p>
                      <a:r>
                        <a:rPr lang="ru-RU" sz="1100" dirty="0" smtClean="0"/>
                        <a:t>6</a:t>
                      </a:r>
                      <a:endParaRPr lang="ru-RU" sz="1100" dirty="0"/>
                    </a:p>
                  </a:txBody>
                  <a:tcPr/>
                </a:tc>
                <a:tc>
                  <a:txBody>
                    <a:bodyPr/>
                    <a:lstStyle/>
                    <a:p>
                      <a:r>
                        <a:rPr lang="ru-RU" sz="1100" dirty="0" smtClean="0"/>
                        <a:t>8</a:t>
                      </a:r>
                      <a:endParaRPr lang="ru-RU" sz="1100" dirty="0"/>
                    </a:p>
                  </a:txBody>
                  <a:tcPr/>
                </a:tc>
              </a:tr>
              <a:tr h="143843">
                <a:tc>
                  <a:txBody>
                    <a:bodyPr/>
                    <a:lstStyle/>
                    <a:p>
                      <a:r>
                        <a:rPr lang="ru-RU" sz="1100" b="1" dirty="0" smtClean="0"/>
                        <a:t>к</a:t>
                      </a:r>
                      <a:endParaRPr lang="ru-RU" sz="1100" b="1" dirty="0"/>
                    </a:p>
                  </a:txBody>
                  <a:tcPr/>
                </a:tc>
                <a:tc>
                  <a:txBody>
                    <a:bodyPr/>
                    <a:lstStyle/>
                    <a:p>
                      <a:r>
                        <a:rPr lang="ru-RU" sz="1100" dirty="0" smtClean="0"/>
                        <a:t>110100</a:t>
                      </a:r>
                      <a:endParaRPr lang="ru-RU" sz="1100" dirty="0"/>
                    </a:p>
                  </a:txBody>
                  <a:tcPr/>
                </a:tc>
                <a:tc>
                  <a:txBody>
                    <a:bodyPr/>
                    <a:lstStyle/>
                    <a:p>
                      <a:r>
                        <a:rPr lang="ru-RU" sz="1100" dirty="0" smtClean="0"/>
                        <a:t>28</a:t>
                      </a:r>
                      <a:endParaRPr lang="ru-RU" sz="1100" dirty="0"/>
                    </a:p>
                  </a:txBody>
                  <a:tcPr/>
                </a:tc>
                <a:tc>
                  <a:txBody>
                    <a:bodyPr/>
                    <a:lstStyle/>
                    <a:p>
                      <a:r>
                        <a:rPr lang="ru-RU" sz="1100" dirty="0" smtClean="0"/>
                        <a:t>6</a:t>
                      </a:r>
                      <a:endParaRPr lang="ru-RU" sz="1100" dirty="0"/>
                    </a:p>
                  </a:txBody>
                  <a:tcPr/>
                </a:tc>
                <a:tc>
                  <a:txBody>
                    <a:bodyPr/>
                    <a:lstStyle/>
                    <a:p>
                      <a:r>
                        <a:rPr lang="ru-RU" sz="1100" b="1" dirty="0" smtClean="0"/>
                        <a:t>ш</a:t>
                      </a:r>
                      <a:endParaRPr lang="ru-RU" sz="1100" b="1" dirty="0"/>
                    </a:p>
                  </a:txBody>
                  <a:tcPr/>
                </a:tc>
                <a:tc>
                  <a:txBody>
                    <a:bodyPr/>
                    <a:lstStyle/>
                    <a:p>
                      <a:r>
                        <a:rPr lang="ru-RU" sz="1100" dirty="0" smtClean="0"/>
                        <a:t>10110100</a:t>
                      </a:r>
                      <a:endParaRPr lang="ru-RU" sz="1100" dirty="0"/>
                    </a:p>
                  </a:txBody>
                  <a:tcPr/>
                </a:tc>
                <a:tc>
                  <a:txBody>
                    <a:bodyPr/>
                    <a:lstStyle/>
                    <a:p>
                      <a:r>
                        <a:rPr lang="ru-RU" sz="1100" dirty="0" smtClean="0"/>
                        <a:t>6</a:t>
                      </a:r>
                      <a:endParaRPr lang="ru-RU" sz="1100" dirty="0"/>
                    </a:p>
                  </a:txBody>
                  <a:tcPr/>
                </a:tc>
                <a:tc>
                  <a:txBody>
                    <a:bodyPr/>
                    <a:lstStyle/>
                    <a:p>
                      <a:r>
                        <a:rPr lang="ru-RU" sz="1100" dirty="0" smtClean="0"/>
                        <a:t>8</a:t>
                      </a:r>
                      <a:endParaRPr lang="ru-RU" sz="1100" dirty="0"/>
                    </a:p>
                  </a:txBody>
                  <a:tcPr/>
                </a:tc>
              </a:tr>
              <a:tr h="143843">
                <a:tc>
                  <a:txBody>
                    <a:bodyPr/>
                    <a:lstStyle/>
                    <a:p>
                      <a:r>
                        <a:rPr lang="ru-RU" sz="1100" b="1" dirty="0" smtClean="0"/>
                        <a:t>м</a:t>
                      </a:r>
                      <a:endParaRPr lang="ru-RU" sz="1100" b="1" dirty="0"/>
                    </a:p>
                  </a:txBody>
                  <a:tcPr/>
                </a:tc>
                <a:tc>
                  <a:txBody>
                    <a:bodyPr/>
                    <a:lstStyle/>
                    <a:p>
                      <a:r>
                        <a:rPr lang="ru-RU" sz="1100" dirty="0" smtClean="0"/>
                        <a:t>111000</a:t>
                      </a:r>
                      <a:endParaRPr lang="ru-RU" sz="1100" dirty="0"/>
                    </a:p>
                  </a:txBody>
                  <a:tcPr/>
                </a:tc>
                <a:tc>
                  <a:txBody>
                    <a:bodyPr/>
                    <a:lstStyle/>
                    <a:p>
                      <a:r>
                        <a:rPr lang="ru-RU" sz="1100" dirty="0" smtClean="0"/>
                        <a:t>26</a:t>
                      </a:r>
                      <a:endParaRPr lang="ru-RU" sz="1100" dirty="0"/>
                    </a:p>
                  </a:txBody>
                  <a:tcPr/>
                </a:tc>
                <a:tc>
                  <a:txBody>
                    <a:bodyPr/>
                    <a:lstStyle/>
                    <a:p>
                      <a:r>
                        <a:rPr lang="ru-RU" sz="1100" dirty="0" smtClean="0"/>
                        <a:t>6</a:t>
                      </a:r>
                      <a:endParaRPr lang="ru-RU" sz="1100" dirty="0"/>
                    </a:p>
                  </a:txBody>
                  <a:tcPr/>
                </a:tc>
                <a:tc>
                  <a:txBody>
                    <a:bodyPr/>
                    <a:lstStyle/>
                    <a:p>
                      <a:r>
                        <a:rPr lang="ru-RU" sz="1100" b="1" dirty="0" smtClean="0"/>
                        <a:t>ц</a:t>
                      </a:r>
                      <a:endParaRPr lang="ru-RU" sz="1100" b="1" dirty="0"/>
                    </a:p>
                  </a:txBody>
                  <a:tcPr/>
                </a:tc>
                <a:tc>
                  <a:txBody>
                    <a:bodyPr/>
                    <a:lstStyle/>
                    <a:p>
                      <a:r>
                        <a:rPr lang="ru-RU" sz="1100" dirty="0" smtClean="0"/>
                        <a:t>10111000</a:t>
                      </a:r>
                      <a:endParaRPr lang="ru-RU" sz="1100" dirty="0"/>
                    </a:p>
                  </a:txBody>
                  <a:tcPr/>
                </a:tc>
                <a:tc>
                  <a:txBody>
                    <a:bodyPr/>
                    <a:lstStyle/>
                    <a:p>
                      <a:r>
                        <a:rPr lang="ru-RU" sz="1100" dirty="0" smtClean="0"/>
                        <a:t>4</a:t>
                      </a:r>
                      <a:endParaRPr lang="ru-RU" sz="1100" dirty="0"/>
                    </a:p>
                  </a:txBody>
                  <a:tcPr/>
                </a:tc>
                <a:tc>
                  <a:txBody>
                    <a:bodyPr/>
                    <a:lstStyle/>
                    <a:p>
                      <a:r>
                        <a:rPr lang="ru-RU" sz="1100" dirty="0" smtClean="0"/>
                        <a:t>8</a:t>
                      </a:r>
                      <a:endParaRPr lang="ru-RU" sz="1100" dirty="0"/>
                    </a:p>
                  </a:txBody>
                  <a:tcPr/>
                </a:tc>
              </a:tr>
              <a:tr h="143843">
                <a:tc>
                  <a:txBody>
                    <a:bodyPr/>
                    <a:lstStyle/>
                    <a:p>
                      <a:r>
                        <a:rPr lang="ru-RU" sz="1100" b="1" dirty="0" smtClean="0"/>
                        <a:t>д</a:t>
                      </a:r>
                      <a:endParaRPr lang="ru-RU" sz="1100" b="1" dirty="0"/>
                    </a:p>
                  </a:txBody>
                  <a:tcPr/>
                </a:tc>
                <a:tc>
                  <a:txBody>
                    <a:bodyPr/>
                    <a:lstStyle/>
                    <a:p>
                      <a:r>
                        <a:rPr lang="ru-RU" sz="1100" dirty="0" smtClean="0"/>
                        <a:t>111100</a:t>
                      </a:r>
                      <a:endParaRPr lang="ru-RU" sz="1100" dirty="0"/>
                    </a:p>
                  </a:txBody>
                  <a:tcPr/>
                </a:tc>
                <a:tc>
                  <a:txBody>
                    <a:bodyPr/>
                    <a:lstStyle/>
                    <a:p>
                      <a:r>
                        <a:rPr lang="ru-RU" sz="1100" dirty="0" smtClean="0"/>
                        <a:t>25</a:t>
                      </a:r>
                      <a:endParaRPr lang="ru-RU" sz="1100" dirty="0"/>
                    </a:p>
                  </a:txBody>
                  <a:tcPr/>
                </a:tc>
                <a:tc>
                  <a:txBody>
                    <a:bodyPr/>
                    <a:lstStyle/>
                    <a:p>
                      <a:r>
                        <a:rPr lang="ru-RU" sz="1100" dirty="0" smtClean="0"/>
                        <a:t>6</a:t>
                      </a:r>
                      <a:endParaRPr lang="ru-RU" sz="1100" dirty="0"/>
                    </a:p>
                  </a:txBody>
                  <a:tcPr/>
                </a:tc>
                <a:tc>
                  <a:txBody>
                    <a:bodyPr/>
                    <a:lstStyle/>
                    <a:p>
                      <a:r>
                        <a:rPr lang="ru-RU" sz="1100" b="1" dirty="0" smtClean="0"/>
                        <a:t>щ</a:t>
                      </a:r>
                      <a:endParaRPr lang="ru-RU" sz="1100" b="1" dirty="0"/>
                    </a:p>
                  </a:txBody>
                  <a:tcPr/>
                </a:tc>
                <a:tc>
                  <a:txBody>
                    <a:bodyPr/>
                    <a:lstStyle/>
                    <a:p>
                      <a:r>
                        <a:rPr lang="ru-RU" sz="1100" dirty="0" smtClean="0"/>
                        <a:t>101111100</a:t>
                      </a:r>
                      <a:endParaRPr lang="ru-RU" sz="1100" dirty="0"/>
                    </a:p>
                  </a:txBody>
                  <a:tcPr/>
                </a:tc>
                <a:tc>
                  <a:txBody>
                    <a:bodyPr/>
                    <a:lstStyle/>
                    <a:p>
                      <a:r>
                        <a:rPr lang="ru-RU" sz="1100" dirty="0" smtClean="0"/>
                        <a:t>3</a:t>
                      </a:r>
                      <a:endParaRPr lang="ru-RU" sz="1100" dirty="0"/>
                    </a:p>
                  </a:txBody>
                  <a:tcPr/>
                </a:tc>
                <a:tc>
                  <a:txBody>
                    <a:bodyPr/>
                    <a:lstStyle/>
                    <a:p>
                      <a:r>
                        <a:rPr lang="ru-RU" sz="1100" dirty="0" smtClean="0"/>
                        <a:t>8</a:t>
                      </a:r>
                      <a:endParaRPr lang="ru-RU" sz="1100" dirty="0"/>
                    </a:p>
                  </a:txBody>
                  <a:tcPr/>
                </a:tc>
              </a:tr>
              <a:tr h="143843">
                <a:tc>
                  <a:txBody>
                    <a:bodyPr/>
                    <a:lstStyle/>
                    <a:p>
                      <a:r>
                        <a:rPr lang="ru-RU" sz="1100" b="1" dirty="0" smtClean="0"/>
                        <a:t>п</a:t>
                      </a:r>
                      <a:endParaRPr lang="ru-RU" sz="1100" b="1" dirty="0"/>
                    </a:p>
                  </a:txBody>
                  <a:tcPr/>
                </a:tc>
                <a:tc>
                  <a:txBody>
                    <a:bodyPr/>
                    <a:lstStyle/>
                    <a:p>
                      <a:r>
                        <a:rPr lang="ru-RU" sz="1100" dirty="0" smtClean="0"/>
                        <a:t>1010000</a:t>
                      </a:r>
                      <a:endParaRPr lang="ru-RU" sz="1100" dirty="0"/>
                    </a:p>
                  </a:txBody>
                  <a:tcPr/>
                </a:tc>
                <a:tc>
                  <a:txBody>
                    <a:bodyPr/>
                    <a:lstStyle/>
                    <a:p>
                      <a:r>
                        <a:rPr lang="ru-RU" sz="1100" dirty="0" smtClean="0"/>
                        <a:t>23</a:t>
                      </a:r>
                      <a:endParaRPr lang="ru-RU" sz="1100" dirty="0"/>
                    </a:p>
                  </a:txBody>
                  <a:tcPr/>
                </a:tc>
                <a:tc>
                  <a:txBody>
                    <a:bodyPr/>
                    <a:lstStyle/>
                    <a:p>
                      <a:r>
                        <a:rPr lang="ru-RU" sz="1100" dirty="0" smtClean="0"/>
                        <a:t>7</a:t>
                      </a:r>
                      <a:endParaRPr lang="ru-RU" sz="1100" dirty="0"/>
                    </a:p>
                  </a:txBody>
                  <a:tcPr/>
                </a:tc>
                <a:tc>
                  <a:txBody>
                    <a:bodyPr/>
                    <a:lstStyle/>
                    <a:p>
                      <a:r>
                        <a:rPr lang="ru-RU" sz="1100" b="1" dirty="0" smtClean="0"/>
                        <a:t>э</a:t>
                      </a:r>
                      <a:endParaRPr lang="ru-RU" sz="1100" b="1" dirty="0"/>
                    </a:p>
                  </a:txBody>
                  <a:tcPr/>
                </a:tc>
                <a:tc>
                  <a:txBody>
                    <a:bodyPr/>
                    <a:lstStyle/>
                    <a:p>
                      <a:r>
                        <a:rPr lang="ru-RU" sz="1100" dirty="0" smtClean="0"/>
                        <a:t>11010000</a:t>
                      </a:r>
                      <a:endParaRPr lang="ru-RU" sz="1100" dirty="0"/>
                    </a:p>
                  </a:txBody>
                  <a:tcPr/>
                </a:tc>
                <a:tc>
                  <a:txBody>
                    <a:bodyPr/>
                    <a:lstStyle/>
                    <a:p>
                      <a:r>
                        <a:rPr lang="ru-RU" sz="1100" dirty="0" smtClean="0"/>
                        <a:t>3</a:t>
                      </a:r>
                      <a:endParaRPr lang="ru-RU" sz="1100" dirty="0"/>
                    </a:p>
                  </a:txBody>
                  <a:tcPr/>
                </a:tc>
                <a:tc>
                  <a:txBody>
                    <a:bodyPr/>
                    <a:lstStyle/>
                    <a:p>
                      <a:r>
                        <a:rPr lang="ru-RU" sz="1100" dirty="0" smtClean="0"/>
                        <a:t>8</a:t>
                      </a:r>
                      <a:endParaRPr lang="ru-RU" sz="1100" dirty="0"/>
                    </a:p>
                  </a:txBody>
                  <a:tcPr/>
                </a:tc>
              </a:tr>
              <a:tr h="143843">
                <a:tc>
                  <a:txBody>
                    <a:bodyPr/>
                    <a:lstStyle/>
                    <a:p>
                      <a:r>
                        <a:rPr lang="ru-RU" sz="1100" b="1" dirty="0" smtClean="0"/>
                        <a:t>у</a:t>
                      </a:r>
                      <a:endParaRPr lang="ru-RU" sz="1100" b="1" dirty="0"/>
                    </a:p>
                  </a:txBody>
                  <a:tcPr/>
                </a:tc>
                <a:tc>
                  <a:txBody>
                    <a:bodyPr/>
                    <a:lstStyle/>
                    <a:p>
                      <a:r>
                        <a:rPr lang="ru-RU" sz="1100" dirty="0" smtClean="0"/>
                        <a:t>1010100</a:t>
                      </a:r>
                      <a:endParaRPr lang="ru-RU" sz="1100" dirty="0"/>
                    </a:p>
                  </a:txBody>
                  <a:tcPr/>
                </a:tc>
                <a:tc>
                  <a:txBody>
                    <a:bodyPr/>
                    <a:lstStyle/>
                    <a:p>
                      <a:r>
                        <a:rPr lang="ru-RU" sz="1100" dirty="0" smtClean="0"/>
                        <a:t>21</a:t>
                      </a:r>
                      <a:endParaRPr lang="ru-RU" sz="1100" dirty="0"/>
                    </a:p>
                  </a:txBody>
                  <a:tcPr/>
                </a:tc>
                <a:tc>
                  <a:txBody>
                    <a:bodyPr/>
                    <a:lstStyle/>
                    <a:p>
                      <a:r>
                        <a:rPr lang="ru-RU" sz="1100" dirty="0" smtClean="0"/>
                        <a:t>7</a:t>
                      </a:r>
                      <a:endParaRPr lang="ru-RU" sz="1100" dirty="0"/>
                    </a:p>
                  </a:txBody>
                  <a:tcPr/>
                </a:tc>
                <a:tc>
                  <a:txBody>
                    <a:bodyPr/>
                    <a:lstStyle/>
                    <a:p>
                      <a:r>
                        <a:rPr lang="ru-RU" sz="1100" b="1" dirty="0" smtClean="0"/>
                        <a:t>ф</a:t>
                      </a:r>
                      <a:endParaRPr lang="ru-RU" sz="1100" b="1" dirty="0"/>
                    </a:p>
                  </a:txBody>
                  <a:tcPr/>
                </a:tc>
                <a:tc>
                  <a:txBody>
                    <a:bodyPr/>
                    <a:lstStyle/>
                    <a:p>
                      <a:r>
                        <a:rPr lang="ru-RU" sz="1100" dirty="0" smtClean="0"/>
                        <a:t>11010100</a:t>
                      </a:r>
                      <a:endParaRPr lang="ru-RU" sz="1100" dirty="0"/>
                    </a:p>
                  </a:txBody>
                  <a:tcPr/>
                </a:tc>
                <a:tc>
                  <a:txBody>
                    <a:bodyPr/>
                    <a:lstStyle/>
                    <a:p>
                      <a:r>
                        <a:rPr lang="ru-RU" sz="1100" dirty="0" smtClean="0"/>
                        <a:t>2</a:t>
                      </a:r>
                      <a:endParaRPr lang="ru-RU" sz="1100" dirty="0"/>
                    </a:p>
                  </a:txBody>
                  <a:tcPr/>
                </a:tc>
                <a:tc>
                  <a:txBody>
                    <a:bodyPr/>
                    <a:lstStyle/>
                    <a:p>
                      <a:r>
                        <a:rPr lang="ru-RU" sz="1100" dirty="0" smtClean="0"/>
                        <a:t>8</a:t>
                      </a:r>
                      <a:endParaRPr lang="ru-RU" sz="1100" dirty="0"/>
                    </a:p>
                  </a:txBody>
                  <a:tcPr/>
                </a:tc>
              </a:tr>
            </a:tbl>
          </a:graphicData>
        </a:graphic>
      </p:graphicFrame>
    </p:spTree>
    <p:extLst>
      <p:ext uri="{BB962C8B-B14F-4D97-AF65-F5344CB8AC3E}">
        <p14:creationId xmlns:p14="http://schemas.microsoft.com/office/powerpoint/2010/main" val="4237670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is10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8640"/>
            <a:ext cx="2809841"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4"/>
          <p:cNvSpPr>
            <a:spLocks noChangeArrowheads="1"/>
          </p:cNvSpPr>
          <p:nvPr/>
        </p:nvSpPr>
        <p:spPr bwMode="auto">
          <a:xfrm>
            <a:off x="176354" y="1052736"/>
            <a:ext cx="79208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45720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effectLst/>
                <a:latin typeface="Arial" pitchFamily="34" charset="0"/>
                <a:ea typeface="Times New Roman" pitchFamily="18" charset="0"/>
              </a:rPr>
              <a:t>Поскольку для русского языка, </a:t>
            </a:r>
            <a:r>
              <a:rPr kumimoji="0" lang="ru-RU" sz="1200" b="1" i="0" u="none" strike="noStrike" cap="none" normalizeH="0" baseline="0" dirty="0" smtClean="0">
                <a:ln>
                  <a:noFill/>
                </a:ln>
                <a:effectLst/>
                <a:latin typeface="Arial" pitchFamily="34" charset="0"/>
                <a:ea typeface="Times New Roman" pitchFamily="18" charset="0"/>
              </a:rPr>
              <a:t>I</a:t>
            </a:r>
            <a:r>
              <a:rPr kumimoji="0" lang="ru-RU" sz="1200" b="1" i="0" u="none" strike="noStrike" cap="none" normalizeH="0" baseline="-30000" dirty="0" smtClean="0">
                <a:ln>
                  <a:noFill/>
                </a:ln>
                <a:effectLst/>
                <a:latin typeface="Arial" pitchFamily="34" charset="0"/>
                <a:ea typeface="Times New Roman" pitchFamily="18" charset="0"/>
              </a:rPr>
              <a:t>1</a:t>
            </a:r>
            <a:r>
              <a:rPr kumimoji="0" lang="ru-RU" sz="1200" b="1" i="0" u="none" strike="noStrike" cap="none" normalizeH="0" baseline="30000" dirty="0" smtClean="0">
                <a:ln>
                  <a:noFill/>
                </a:ln>
                <a:effectLst/>
                <a:latin typeface="Arial" pitchFamily="34" charset="0"/>
                <a:ea typeface="Times New Roman" pitchFamily="18" charset="0"/>
              </a:rPr>
              <a:t>(r)</a:t>
            </a:r>
            <a:r>
              <a:rPr kumimoji="0" lang="ru-RU" sz="1200" b="1" i="0" u="none" strike="noStrike" cap="none" normalizeH="0" baseline="0" dirty="0" smtClean="0">
                <a:ln>
                  <a:noFill/>
                </a:ln>
                <a:effectLst/>
                <a:latin typeface="Arial" pitchFamily="34" charset="0"/>
                <a:ea typeface="Times New Roman" pitchFamily="18" charset="0"/>
              </a:rPr>
              <a:t>=4,356</a:t>
            </a:r>
            <a:r>
              <a:rPr kumimoji="0" lang="ru-RU" sz="1200" b="0" i="0" u="none" strike="noStrike" cap="none" normalizeH="0" baseline="0" dirty="0" smtClean="0">
                <a:ln>
                  <a:noFill/>
                </a:ln>
                <a:effectLst/>
                <a:latin typeface="Arial" pitchFamily="34" charset="0"/>
                <a:ea typeface="Times New Roman" pitchFamily="18" charset="0"/>
              </a:rPr>
              <a:t> бит, избыточность данного кода, согласно, составляет: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sz="1200" b="1" i="0" u="none" strike="noStrike" cap="none" normalizeH="0" baseline="0" dirty="0" smtClean="0">
                <a:ln>
                  <a:noFill/>
                </a:ln>
                <a:effectLst/>
                <a:latin typeface="Arial" pitchFamily="34" charset="0"/>
                <a:ea typeface="Times New Roman" pitchFamily="18" charset="0"/>
              </a:rPr>
              <a:t>Q</a:t>
            </a:r>
            <a:r>
              <a:rPr kumimoji="0" lang="ru-RU" sz="1200" b="1" i="0" u="none" strike="noStrike" cap="none" normalizeH="0" baseline="30000" dirty="0" smtClean="0">
                <a:ln>
                  <a:noFill/>
                </a:ln>
                <a:effectLst/>
                <a:latin typeface="Arial" pitchFamily="34" charset="0"/>
                <a:ea typeface="Times New Roman" pitchFamily="18" charset="0"/>
              </a:rPr>
              <a:t>(r)</a:t>
            </a:r>
            <a:r>
              <a:rPr kumimoji="0" lang="ru-RU" sz="1200" b="1" i="0" u="none" strike="noStrike" cap="none" normalizeH="0" baseline="0" dirty="0" smtClean="0">
                <a:ln>
                  <a:noFill/>
                </a:ln>
                <a:effectLst/>
                <a:latin typeface="Arial" pitchFamily="34" charset="0"/>
                <a:ea typeface="Times New Roman" pitchFamily="18" charset="0"/>
              </a:rPr>
              <a:t> =  4,356/4,964 - 1 </a:t>
            </a:r>
            <a:r>
              <a:rPr kumimoji="0" lang="ru-RU" sz="1200" b="1" i="0" u="none" strike="noStrike" cap="none" normalizeH="0" baseline="0" dirty="0" smtClean="0">
                <a:ln>
                  <a:noFill/>
                </a:ln>
                <a:effectLst/>
                <a:latin typeface="Arial" pitchFamily="34" charset="0"/>
                <a:ea typeface="Times New Roman" pitchFamily="18" charset="0"/>
                <a:sym typeface="Symbol"/>
              </a:rPr>
              <a:t>0,122</a:t>
            </a:r>
            <a:endParaRPr kumimoji="0" lang="ru-RU" sz="1200" b="0" i="0" u="none" strike="noStrike" cap="none" normalizeH="0" baseline="0" dirty="0" smtClean="0">
              <a:ln>
                <a:noFill/>
              </a:ln>
              <a:effectLst/>
              <a:latin typeface="Arial" pitchFamily="34" charset="0"/>
            </a:endParaRPr>
          </a:p>
        </p:txBody>
      </p:sp>
      <p:sp>
        <p:nvSpPr>
          <p:cNvPr id="6" name="Прямоугольник 5"/>
          <p:cNvSpPr/>
          <p:nvPr/>
        </p:nvSpPr>
        <p:spPr>
          <a:xfrm>
            <a:off x="205498" y="1754232"/>
            <a:ext cx="8758989" cy="738664"/>
          </a:xfrm>
          <a:prstGeom prst="rect">
            <a:avLst/>
          </a:prstGeom>
        </p:spPr>
        <p:txBody>
          <a:bodyPr wrap="square">
            <a:spAutoFit/>
          </a:bodyPr>
          <a:lstStyle/>
          <a:p>
            <a:pPr indent="457200" algn="just"/>
            <a:r>
              <a:rPr lang="ru-RU" sz="1400" dirty="0" smtClean="0">
                <a:solidFill>
                  <a:schemeClr val="tx2">
                    <a:lumMod val="50000"/>
                  </a:schemeClr>
                </a:solidFill>
                <a:latin typeface="Times New Roman"/>
                <a:ea typeface="Times New Roman"/>
              </a:rPr>
              <a:t>Это </a:t>
            </a:r>
            <a:r>
              <a:rPr lang="ru-RU" sz="1400" dirty="0">
                <a:solidFill>
                  <a:schemeClr val="tx2">
                    <a:lumMod val="50000"/>
                  </a:schemeClr>
                </a:solidFill>
                <a:latin typeface="Times New Roman"/>
                <a:ea typeface="Times New Roman"/>
              </a:rPr>
              <a:t>означает, что при данном способе кодирования будет передаваться приблизительно на 12% больше информации, чем содержит исходное сообщение. Аналогичные вычисления для английского языка дают значение </a:t>
            </a:r>
            <a:r>
              <a:rPr lang="ru-RU" sz="1400" b="1" dirty="0" smtClean="0">
                <a:solidFill>
                  <a:schemeClr val="tx2">
                    <a:lumMod val="50000"/>
                  </a:schemeClr>
                </a:solidFill>
                <a:latin typeface="Times New Roman"/>
                <a:ea typeface="Times New Roman"/>
              </a:rPr>
              <a:t>K(</a:t>
            </a:r>
            <a:r>
              <a:rPr lang="en-US" sz="1400" b="1" dirty="0" smtClean="0">
                <a:solidFill>
                  <a:schemeClr val="tx2">
                    <a:lumMod val="50000"/>
                  </a:schemeClr>
                </a:solidFill>
                <a:latin typeface="Times New Roman"/>
                <a:ea typeface="Times New Roman"/>
              </a:rPr>
              <a:t>e, 2</a:t>
            </a:r>
            <a:r>
              <a:rPr lang="ru-RU" sz="1400" b="1" dirty="0" smtClean="0">
                <a:solidFill>
                  <a:schemeClr val="tx2">
                    <a:lumMod val="50000"/>
                  </a:schemeClr>
                </a:solidFill>
                <a:latin typeface="Times New Roman"/>
                <a:ea typeface="Times New Roman"/>
              </a:rPr>
              <a:t>) = </a:t>
            </a:r>
            <a:r>
              <a:rPr lang="ru-RU" sz="1400" b="1" dirty="0">
                <a:solidFill>
                  <a:schemeClr val="tx2">
                    <a:lumMod val="50000"/>
                  </a:schemeClr>
                </a:solidFill>
                <a:latin typeface="Times New Roman"/>
                <a:ea typeface="Times New Roman"/>
              </a:rPr>
              <a:t>4,716</a:t>
            </a:r>
            <a:r>
              <a:rPr lang="ru-RU" sz="1400" dirty="0">
                <a:solidFill>
                  <a:schemeClr val="tx2">
                    <a:lumMod val="50000"/>
                  </a:schemeClr>
                </a:solidFill>
                <a:latin typeface="Times New Roman"/>
                <a:ea typeface="Times New Roman"/>
              </a:rPr>
              <a:t>, что при </a:t>
            </a:r>
            <a:r>
              <a:rPr lang="ru-RU" sz="1400" b="1" dirty="0">
                <a:solidFill>
                  <a:schemeClr val="tx2">
                    <a:lumMod val="50000"/>
                  </a:schemeClr>
                </a:solidFill>
                <a:latin typeface="Times New Roman"/>
                <a:ea typeface="Times New Roman"/>
              </a:rPr>
              <a:t>I</a:t>
            </a:r>
            <a:r>
              <a:rPr lang="ru-RU" sz="1400" b="1" baseline="-25000" dirty="0">
                <a:solidFill>
                  <a:schemeClr val="tx2">
                    <a:lumMod val="50000"/>
                  </a:schemeClr>
                </a:solidFill>
                <a:latin typeface="Times New Roman"/>
                <a:ea typeface="Times New Roman"/>
              </a:rPr>
              <a:t>1</a:t>
            </a:r>
            <a:r>
              <a:rPr lang="ru-RU" sz="1400" b="1" baseline="30000" dirty="0">
                <a:solidFill>
                  <a:schemeClr val="tx2">
                    <a:lumMod val="50000"/>
                  </a:schemeClr>
                </a:solidFill>
                <a:latin typeface="Times New Roman"/>
                <a:ea typeface="Times New Roman"/>
              </a:rPr>
              <a:t>(e)</a:t>
            </a:r>
            <a:r>
              <a:rPr lang="ru-RU" sz="1400" b="1" dirty="0">
                <a:solidFill>
                  <a:schemeClr val="tx2">
                    <a:lumMod val="50000"/>
                  </a:schemeClr>
                </a:solidFill>
                <a:latin typeface="Times New Roman"/>
                <a:ea typeface="Times New Roman"/>
              </a:rPr>
              <a:t> = 4,036</a:t>
            </a:r>
            <a:r>
              <a:rPr lang="ru-RU" sz="1400" dirty="0">
                <a:solidFill>
                  <a:schemeClr val="tx2">
                    <a:lumMod val="50000"/>
                  </a:schemeClr>
                </a:solidFill>
                <a:latin typeface="Times New Roman"/>
                <a:ea typeface="Times New Roman"/>
              </a:rPr>
              <a:t> бит приводят к избыточности кода </a:t>
            </a:r>
            <a:r>
              <a:rPr lang="ru-RU" sz="1400" b="1" dirty="0" smtClean="0">
                <a:solidFill>
                  <a:schemeClr val="tx2">
                    <a:lumMod val="50000"/>
                  </a:schemeClr>
                </a:solidFill>
                <a:latin typeface="Times New Roman"/>
                <a:ea typeface="Times New Roman"/>
              </a:rPr>
              <a:t>Q</a:t>
            </a:r>
            <a:r>
              <a:rPr lang="en-US" sz="1400" b="1" dirty="0" smtClean="0">
                <a:solidFill>
                  <a:schemeClr val="tx2">
                    <a:lumMod val="50000"/>
                  </a:schemeClr>
                </a:solidFill>
                <a:latin typeface="Times New Roman"/>
                <a:ea typeface="Times New Roman"/>
              </a:rPr>
              <a:t>(e,2)=</a:t>
            </a:r>
            <a:r>
              <a:rPr lang="ru-RU" sz="1400" b="1" dirty="0" smtClean="0">
                <a:solidFill>
                  <a:schemeClr val="tx2">
                    <a:lumMod val="50000"/>
                  </a:schemeClr>
                </a:solidFill>
                <a:latin typeface="Times New Roman"/>
                <a:ea typeface="Times New Roman"/>
              </a:rPr>
              <a:t> 0,1</a:t>
            </a:r>
            <a:r>
              <a:rPr lang="en-US" sz="1400" b="1" dirty="0" smtClean="0">
                <a:solidFill>
                  <a:schemeClr val="tx2">
                    <a:lumMod val="50000"/>
                  </a:schemeClr>
                </a:solidFill>
                <a:latin typeface="Times New Roman"/>
                <a:ea typeface="Times New Roman"/>
              </a:rPr>
              <a:t>68</a:t>
            </a:r>
            <a:r>
              <a:rPr lang="ru-RU" sz="1400" dirty="0" smtClean="0">
                <a:solidFill>
                  <a:schemeClr val="tx2">
                    <a:lumMod val="50000"/>
                  </a:schemeClr>
                </a:solidFill>
                <a:latin typeface="Times New Roman"/>
                <a:ea typeface="Times New Roman"/>
              </a:rPr>
              <a:t>. </a:t>
            </a:r>
            <a:endParaRPr lang="ru-RU" sz="6600" dirty="0">
              <a:solidFill>
                <a:schemeClr val="tx2">
                  <a:lumMod val="50000"/>
                </a:schemeClr>
              </a:solidFill>
              <a:effectLst/>
              <a:latin typeface="Times New Roman"/>
              <a:ea typeface="Times New Roman"/>
            </a:endParaRPr>
          </a:p>
        </p:txBody>
      </p:sp>
    </p:spTree>
    <p:extLst>
      <p:ext uri="{BB962C8B-B14F-4D97-AF65-F5344CB8AC3E}">
        <p14:creationId xmlns:p14="http://schemas.microsoft.com/office/powerpoint/2010/main" val="4094200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1321" y="44624"/>
            <a:ext cx="5512535" cy="400110"/>
          </a:xfrm>
          <a:prstGeom prst="rect">
            <a:avLst/>
          </a:prstGeom>
          <a:noFill/>
        </p:spPr>
        <p:txBody>
          <a:bodyPr wrap="none" rtlCol="0">
            <a:spAutoFit/>
          </a:bodyPr>
          <a:lstStyle/>
          <a:p>
            <a:r>
              <a:rPr lang="ru-RU" sz="2000" b="1" i="1" u="sng" dirty="0" smtClean="0">
                <a:effectLst>
                  <a:outerShdw blurRad="38100" dist="38100" dir="2700000" algn="tl">
                    <a:srgbClr val="000000">
                      <a:alpha val="43137"/>
                    </a:srgbClr>
                  </a:outerShdw>
                </a:effectLst>
              </a:rPr>
              <a:t>Оптимальное кодирование. Префиксные коды</a:t>
            </a:r>
          </a:p>
        </p:txBody>
      </p:sp>
      <p:sp>
        <p:nvSpPr>
          <p:cNvPr id="6" name="Прямоугольник 5"/>
          <p:cNvSpPr/>
          <p:nvPr/>
        </p:nvSpPr>
        <p:spPr>
          <a:xfrm>
            <a:off x="241320" y="516956"/>
            <a:ext cx="8795175" cy="1815882"/>
          </a:xfrm>
          <a:prstGeom prst="rect">
            <a:avLst/>
          </a:prstGeom>
        </p:spPr>
        <p:txBody>
          <a:bodyPr wrap="square">
            <a:spAutoFit/>
          </a:bodyPr>
          <a:lstStyle/>
          <a:p>
            <a:pPr indent="355600" algn="just"/>
            <a:r>
              <a:rPr lang="ru-RU" sz="1600" b="1" i="1" dirty="0"/>
              <a:t>Оптимальным кодированием </a:t>
            </a:r>
            <a:r>
              <a:rPr lang="ru-RU" sz="1600" dirty="0"/>
              <a:t>называется процедура преобразования символов первичного алфавита </a:t>
            </a:r>
            <a:r>
              <a:rPr lang="ru-RU" sz="1600" i="1" dirty="0"/>
              <a:t>т</a:t>
            </a:r>
            <a:r>
              <a:rPr lang="ru-RU" sz="1600" i="1" baseline="-25000" dirty="0"/>
              <a:t>:</a:t>
            </a:r>
            <a:r>
              <a:rPr lang="ru-RU" sz="1600" i="1" dirty="0"/>
              <a:t> </a:t>
            </a:r>
            <a:r>
              <a:rPr lang="ru-RU" sz="1600" dirty="0"/>
              <a:t>в кодовые слова во вторичном алфавите </a:t>
            </a:r>
            <a:r>
              <a:rPr lang="en-US" sz="1600" dirty="0" smtClean="0"/>
              <a:t>m</a:t>
            </a:r>
            <a:r>
              <a:rPr lang="en-US" sz="1600" baseline="-25000" dirty="0" smtClean="0"/>
              <a:t>1</a:t>
            </a:r>
            <a:r>
              <a:rPr lang="ru-RU" sz="1600" dirty="0" smtClean="0"/>
              <a:t>, </a:t>
            </a:r>
            <a:r>
              <a:rPr lang="ru-RU" sz="1600" dirty="0"/>
              <a:t>при которой средняя длина сообщений во вторичном алфавите имеет минимально возможную для данного </a:t>
            </a:r>
            <a:r>
              <a:rPr lang="en-US" sz="1600" dirty="0" smtClean="0"/>
              <a:t>m</a:t>
            </a:r>
            <a:r>
              <a:rPr lang="en-US" sz="1600" baseline="-25000" dirty="0" smtClean="0"/>
              <a:t>2</a:t>
            </a:r>
            <a:r>
              <a:rPr lang="ru-RU" sz="1600" dirty="0" smtClean="0"/>
              <a:t> длину.</a:t>
            </a:r>
            <a:endParaRPr lang="en-US" sz="1600" dirty="0" smtClean="0"/>
          </a:p>
          <a:p>
            <a:pPr indent="355600" algn="just"/>
            <a:r>
              <a:rPr lang="ru-RU" sz="1600" i="1" dirty="0" smtClean="0"/>
              <a:t>Оптимальными </a:t>
            </a:r>
            <a:r>
              <a:rPr lang="ru-RU" sz="1600" dirty="0"/>
              <a:t>называются коды, представляющие кодируемые понятия кодовыми словами минимальной средней </a:t>
            </a:r>
            <a:r>
              <a:rPr lang="ru-RU" sz="1600" dirty="0" smtClean="0"/>
              <a:t>длины.</a:t>
            </a:r>
            <a:endParaRPr lang="en-US" sz="1600" dirty="0" smtClean="0"/>
          </a:p>
          <a:p>
            <a:pPr indent="355600" algn="just"/>
            <a:r>
              <a:rPr lang="ru-RU" sz="1600" dirty="0" smtClean="0"/>
              <a:t>В </a:t>
            </a:r>
            <a:r>
              <a:rPr lang="ru-RU" sz="1600" dirty="0"/>
              <a:t>сообщениях, составленных из кодовых слов оптимального кода, статистическая избыточность сведена к минимуму, в идеальном случае — к нулю.</a:t>
            </a:r>
          </a:p>
        </p:txBody>
      </p:sp>
      <p:sp>
        <p:nvSpPr>
          <p:cNvPr id="8" name="Прямоугольник 7"/>
          <p:cNvSpPr/>
          <p:nvPr/>
        </p:nvSpPr>
        <p:spPr>
          <a:xfrm>
            <a:off x="241321" y="2394754"/>
            <a:ext cx="8651159" cy="1754326"/>
          </a:xfrm>
          <a:prstGeom prst="rect">
            <a:avLst/>
          </a:prstGeom>
        </p:spPr>
        <p:txBody>
          <a:bodyPr wrap="square">
            <a:spAutoFit/>
          </a:bodyPr>
          <a:lstStyle/>
          <a:p>
            <a:r>
              <a:rPr lang="ru-RU" b="1" i="1" u="sng" dirty="0" smtClean="0"/>
              <a:t>Основные</a:t>
            </a:r>
            <a:r>
              <a:rPr lang="en-US" b="1" i="1" u="sng" dirty="0" smtClean="0"/>
              <a:t> </a:t>
            </a:r>
            <a:r>
              <a:rPr lang="ru-RU" b="1" i="1" u="sng" dirty="0" smtClean="0"/>
              <a:t> </a:t>
            </a:r>
            <a:r>
              <a:rPr lang="ru-RU" b="1" i="1" u="sng" dirty="0"/>
              <a:t>свойства </a:t>
            </a:r>
            <a:r>
              <a:rPr lang="ru-RU" dirty="0"/>
              <a:t>оптимальных кодов:</a:t>
            </a:r>
          </a:p>
          <a:p>
            <a:pPr marL="342900" indent="-342900" algn="just">
              <a:buFont typeface="+mj-lt"/>
              <a:buAutoNum type="arabicPeriod"/>
            </a:pPr>
            <a:r>
              <a:rPr lang="ru-RU" dirty="0"/>
              <a:t>минимальная средняя длина кодового слова оптимального кода обеспечивается в том случае, когда избыточность каждого кодового слова сведена к минимуму (в идеальном случае — к нулю);</a:t>
            </a:r>
          </a:p>
          <a:p>
            <a:pPr marL="342900" indent="-342900" algn="just">
              <a:buFont typeface="+mj-lt"/>
              <a:buAutoNum type="arabicPeriod"/>
            </a:pPr>
            <a:r>
              <a:rPr lang="ru-RU" dirty="0"/>
              <a:t>кодовые слова оптимального кода должны строиться из равновероятных и </a:t>
            </a:r>
            <a:r>
              <a:rPr lang="ru-RU" dirty="0" err="1"/>
              <a:t>взаимонезависимых</a:t>
            </a:r>
            <a:r>
              <a:rPr lang="ru-RU" dirty="0"/>
              <a:t> символов.</a:t>
            </a:r>
          </a:p>
        </p:txBody>
      </p:sp>
    </p:spTree>
    <p:extLst>
      <p:ext uri="{BB962C8B-B14F-4D97-AF65-F5344CB8AC3E}">
        <p14:creationId xmlns:p14="http://schemas.microsoft.com/office/powerpoint/2010/main" val="1630078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6354" y="818709"/>
            <a:ext cx="8716126" cy="923330"/>
          </a:xfrm>
          <a:prstGeom prst="rect">
            <a:avLst/>
          </a:prstGeom>
        </p:spPr>
        <p:txBody>
          <a:bodyPr wrap="square">
            <a:spAutoFit/>
          </a:bodyPr>
          <a:lstStyle/>
          <a:p>
            <a:pPr indent="457200" algn="just"/>
            <a:r>
              <a:rPr lang="ru-RU" b="1" i="1" dirty="0"/>
              <a:t>Неравномерный код может быть однозначно декодирован, если никакой из кодов не совпадает с началом (префиксом) какого-либо иного более длинного кода. </a:t>
            </a:r>
          </a:p>
        </p:txBody>
      </p:sp>
      <p:sp>
        <p:nvSpPr>
          <p:cNvPr id="3" name="Прямоугольник 2"/>
          <p:cNvSpPr/>
          <p:nvPr/>
        </p:nvSpPr>
        <p:spPr>
          <a:xfrm>
            <a:off x="196532" y="1826821"/>
            <a:ext cx="8695947" cy="954107"/>
          </a:xfrm>
          <a:prstGeom prst="rect">
            <a:avLst/>
          </a:prstGeom>
        </p:spPr>
        <p:txBody>
          <a:bodyPr wrap="square">
            <a:spAutoFit/>
          </a:bodyPr>
          <a:lstStyle/>
          <a:p>
            <a:r>
              <a:rPr lang="ru-RU" sz="1400" i="1" dirty="0" smtClean="0">
                <a:solidFill>
                  <a:schemeClr val="tx2">
                    <a:lumMod val="75000"/>
                  </a:schemeClr>
                </a:solidFill>
              </a:rPr>
              <a:t>Например, если имеется код 110, то уже не могут использоваться коды 1, 11, 1101, 110101 и пр. Если условие </a:t>
            </a:r>
            <a:r>
              <a:rPr lang="ru-RU" sz="1400" i="1" dirty="0" err="1" smtClean="0">
                <a:solidFill>
                  <a:schemeClr val="tx2">
                    <a:lumMod val="75000"/>
                  </a:schemeClr>
                </a:solidFill>
              </a:rPr>
              <a:t>Фано</a:t>
            </a:r>
            <a:r>
              <a:rPr lang="ru-RU" sz="1400" i="1" dirty="0" smtClean="0">
                <a:solidFill>
                  <a:schemeClr val="tx2">
                    <a:lumMod val="75000"/>
                  </a:schemeClr>
                </a:solidFill>
              </a:rPr>
              <a:t> выполняется, то при прочтении (расшифровке) закодированного сообщения путем сопоставления со списком кодов всегда можно точно указать, где заканчивается один код и начинается другой.</a:t>
            </a:r>
            <a:endParaRPr lang="ru-RU" sz="1400" i="1" dirty="0">
              <a:solidFill>
                <a:schemeClr val="tx2">
                  <a:lumMod val="75000"/>
                </a:schemeClr>
              </a:solidFill>
            </a:endParaRPr>
          </a:p>
        </p:txBody>
      </p:sp>
      <p:sp>
        <p:nvSpPr>
          <p:cNvPr id="4" name="Прямоугольник 3"/>
          <p:cNvSpPr/>
          <p:nvPr/>
        </p:nvSpPr>
        <p:spPr>
          <a:xfrm>
            <a:off x="3059832" y="44624"/>
            <a:ext cx="2241639" cy="400110"/>
          </a:xfrm>
          <a:prstGeom prst="rect">
            <a:avLst/>
          </a:prstGeom>
        </p:spPr>
        <p:txBody>
          <a:bodyPr wrap="none">
            <a:spAutoFit/>
          </a:bodyPr>
          <a:lstStyle/>
          <a:p>
            <a:r>
              <a:rPr lang="ru-RU" sz="2000" b="1" i="1" u="sng" dirty="0" smtClean="0">
                <a:effectLst>
                  <a:outerShdw blurRad="38100" dist="38100" dir="2700000" algn="tl">
                    <a:srgbClr val="000000">
                      <a:alpha val="43137"/>
                    </a:srgbClr>
                  </a:outerShdw>
                </a:effectLst>
              </a:rPr>
              <a:t>Префиксные коды</a:t>
            </a:r>
            <a:endParaRPr lang="en-US" sz="2000" b="1" i="1" u="sng" dirty="0" smtClean="0">
              <a:effectLst>
                <a:outerShdw blurRad="38100" dist="38100" dir="2700000" algn="tl">
                  <a:srgbClr val="000000">
                    <a:alpha val="43137"/>
                  </a:srgbClr>
                </a:outerShdw>
              </a:effectLst>
            </a:endParaRPr>
          </a:p>
        </p:txBody>
      </p:sp>
      <p:sp>
        <p:nvSpPr>
          <p:cNvPr id="5" name="Прямоугольник 4"/>
          <p:cNvSpPr/>
          <p:nvPr/>
        </p:nvSpPr>
        <p:spPr>
          <a:xfrm>
            <a:off x="176354" y="548680"/>
            <a:ext cx="1478097" cy="338554"/>
          </a:xfrm>
          <a:prstGeom prst="rect">
            <a:avLst/>
          </a:prstGeom>
        </p:spPr>
        <p:txBody>
          <a:bodyPr wrap="none">
            <a:spAutoFit/>
          </a:bodyPr>
          <a:lstStyle/>
          <a:p>
            <a:r>
              <a:rPr lang="ru-RU" sz="1600" b="1" i="1" dirty="0"/>
              <a:t>Условие </a:t>
            </a:r>
            <a:r>
              <a:rPr lang="ru-RU" sz="1600" b="1" i="1" dirty="0" err="1"/>
              <a:t>Фано</a:t>
            </a:r>
            <a:r>
              <a:rPr lang="ru-RU" sz="1600" b="1" i="1" dirty="0"/>
              <a:t>:</a:t>
            </a:r>
          </a:p>
        </p:txBody>
      </p:sp>
    </p:spTree>
    <p:extLst>
      <p:ext uri="{BB962C8B-B14F-4D97-AF65-F5344CB8AC3E}">
        <p14:creationId xmlns:p14="http://schemas.microsoft.com/office/powerpoint/2010/main" val="1360852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is10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861048"/>
            <a:ext cx="7906706"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Прямоугольник 4"/>
          <p:cNvSpPr/>
          <p:nvPr/>
        </p:nvSpPr>
        <p:spPr>
          <a:xfrm>
            <a:off x="755576" y="630252"/>
            <a:ext cx="5507848" cy="523220"/>
          </a:xfrm>
          <a:prstGeom prst="rect">
            <a:avLst/>
          </a:prstGeom>
        </p:spPr>
        <p:txBody>
          <a:bodyPr wrap="square">
            <a:spAutoFit/>
          </a:bodyPr>
          <a:lstStyle/>
          <a:p>
            <a:pPr algn="ctr"/>
            <a:r>
              <a:rPr lang="ru-RU" sz="1400" dirty="0" smtClean="0"/>
              <a:t>а </a:t>
            </a:r>
            <a:r>
              <a:rPr lang="ru-RU" sz="1400" dirty="0"/>
              <a:t>	</a:t>
            </a:r>
            <a:r>
              <a:rPr lang="ru-RU" sz="1400" dirty="0" smtClean="0"/>
              <a:t>л	м</a:t>
            </a:r>
            <a:r>
              <a:rPr lang="ru-RU" sz="1400" dirty="0"/>
              <a:t>	р	у	ы</a:t>
            </a:r>
          </a:p>
          <a:p>
            <a:pPr algn="ctr"/>
            <a:r>
              <a:rPr lang="ru-RU" sz="1400" dirty="0" smtClean="0"/>
              <a:t>10	010	00	11	0110	</a:t>
            </a:r>
            <a:r>
              <a:rPr lang="ru-RU" sz="1400" dirty="0" smtClean="0"/>
              <a:t>0111</a:t>
            </a:r>
            <a:endParaRPr lang="ru-RU" sz="1400" dirty="0"/>
          </a:p>
        </p:txBody>
      </p:sp>
      <p:sp>
        <p:nvSpPr>
          <p:cNvPr id="6" name="TextBox 5"/>
          <p:cNvSpPr txBox="1"/>
          <p:nvPr/>
        </p:nvSpPr>
        <p:spPr>
          <a:xfrm>
            <a:off x="539552" y="260648"/>
            <a:ext cx="1440160" cy="369332"/>
          </a:xfrm>
          <a:prstGeom prst="rect">
            <a:avLst/>
          </a:prstGeom>
          <a:noFill/>
        </p:spPr>
        <p:txBody>
          <a:bodyPr wrap="square" rtlCol="0">
            <a:spAutoFit/>
          </a:bodyPr>
          <a:lstStyle/>
          <a:p>
            <a:r>
              <a:rPr lang="ru-RU" dirty="0" smtClean="0"/>
              <a:t>Пример:</a:t>
            </a:r>
            <a:endParaRPr lang="ru-RU" dirty="0"/>
          </a:p>
        </p:txBody>
      </p:sp>
      <p:sp>
        <p:nvSpPr>
          <p:cNvPr id="4" name="TextBox 3"/>
          <p:cNvSpPr txBox="1"/>
          <p:nvPr/>
        </p:nvSpPr>
        <p:spPr>
          <a:xfrm>
            <a:off x="899592" y="1294329"/>
            <a:ext cx="3578224" cy="369332"/>
          </a:xfrm>
          <a:prstGeom prst="rect">
            <a:avLst/>
          </a:prstGeom>
          <a:noFill/>
        </p:spPr>
        <p:txBody>
          <a:bodyPr wrap="none" rtlCol="0">
            <a:spAutoFit/>
          </a:bodyPr>
          <a:lstStyle/>
          <a:p>
            <a:r>
              <a:rPr lang="ru-RU" dirty="0" smtClean="0"/>
              <a:t>00100010000111010101110000110</a:t>
            </a:r>
            <a:endParaRPr lang="ru-RU" dirty="0"/>
          </a:p>
        </p:txBody>
      </p:sp>
      <p:sp>
        <p:nvSpPr>
          <p:cNvPr id="7" name="Прямоугольник 6"/>
          <p:cNvSpPr/>
          <p:nvPr/>
        </p:nvSpPr>
        <p:spPr>
          <a:xfrm>
            <a:off x="1619672" y="1644441"/>
            <a:ext cx="7416824" cy="1569660"/>
          </a:xfrm>
          <a:prstGeom prst="rect">
            <a:avLst/>
          </a:prstGeom>
        </p:spPr>
        <p:txBody>
          <a:bodyPr wrap="square">
            <a:spAutoFit/>
          </a:bodyPr>
          <a:lstStyle/>
          <a:p>
            <a:pPr marL="285750" lvl="0" indent="-285750">
              <a:buFont typeface="Arial" pitchFamily="34" charset="0"/>
              <a:buChar char="•"/>
            </a:pPr>
            <a:r>
              <a:rPr lang="ru-RU" sz="1600" dirty="0"/>
              <a:t>Отрезать от текущего сообщения крайний левый символ, присоединить к рабочему кодовому слову. </a:t>
            </a:r>
          </a:p>
          <a:p>
            <a:pPr marL="285750" lvl="0" indent="-285750">
              <a:buFont typeface="Arial" pitchFamily="34" charset="0"/>
              <a:buChar char="•"/>
            </a:pPr>
            <a:r>
              <a:rPr lang="ru-RU" sz="1600" dirty="0"/>
              <a:t>Сравнить рабочее кодовое слово с кодовой таблицей; если совпадения нет, перейти к (1). </a:t>
            </a:r>
          </a:p>
          <a:p>
            <a:pPr marL="285750" lvl="0" indent="-285750">
              <a:buFont typeface="Arial" pitchFamily="34" charset="0"/>
              <a:buChar char="•"/>
            </a:pPr>
            <a:r>
              <a:rPr lang="ru-RU" sz="1600" dirty="0"/>
              <a:t>Декодировать рабочее кодовое слово, очистить его. </a:t>
            </a:r>
          </a:p>
          <a:p>
            <a:pPr marL="285750" lvl="0" indent="-285750">
              <a:buFont typeface="Arial" pitchFamily="34" charset="0"/>
              <a:buChar char="•"/>
            </a:pPr>
            <a:r>
              <a:rPr lang="ru-RU" sz="1600" dirty="0"/>
              <a:t>Проверить, имеются ли еще знаки в сообщении; если "да", перейти к (1). </a:t>
            </a:r>
          </a:p>
        </p:txBody>
      </p:sp>
      <p:sp>
        <p:nvSpPr>
          <p:cNvPr id="8" name="TextBox 7"/>
          <p:cNvSpPr txBox="1"/>
          <p:nvPr/>
        </p:nvSpPr>
        <p:spPr>
          <a:xfrm>
            <a:off x="295763" y="3491716"/>
            <a:ext cx="4237057" cy="369332"/>
          </a:xfrm>
          <a:prstGeom prst="rect">
            <a:avLst/>
          </a:prstGeom>
          <a:noFill/>
        </p:spPr>
        <p:txBody>
          <a:bodyPr wrap="none" rtlCol="0">
            <a:spAutoFit/>
          </a:bodyPr>
          <a:lstStyle/>
          <a:p>
            <a:r>
              <a:rPr lang="ru-RU" b="1" i="1" u="sng" dirty="0" smtClean="0"/>
              <a:t>Применение данного алгоритма даёт:</a:t>
            </a:r>
            <a:endParaRPr lang="ru-RU" b="1" i="1" u="sng" dirty="0"/>
          </a:p>
        </p:txBody>
      </p:sp>
    </p:spTree>
    <p:extLst>
      <p:ext uri="{BB962C8B-B14F-4D97-AF65-F5344CB8AC3E}">
        <p14:creationId xmlns:p14="http://schemas.microsoft.com/office/powerpoint/2010/main" val="1216934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79512" y="260648"/>
            <a:ext cx="8856984" cy="3693319"/>
          </a:xfrm>
          <a:prstGeom prst="rect">
            <a:avLst/>
          </a:prstGeom>
        </p:spPr>
        <p:txBody>
          <a:bodyPr wrap="square">
            <a:spAutoFit/>
          </a:bodyPr>
          <a:lstStyle/>
          <a:p>
            <a:r>
              <a:rPr lang="ru-RU" i="1" dirty="0"/>
              <a:t>Построение оптимального кода по методу Шеннона — </a:t>
            </a:r>
            <a:r>
              <a:rPr lang="ru-RU" i="1" dirty="0" err="1"/>
              <a:t>Фано</a:t>
            </a:r>
            <a:r>
              <a:rPr lang="ru-RU" i="1" dirty="0"/>
              <a:t> </a:t>
            </a:r>
            <a:r>
              <a:rPr lang="ru-RU" dirty="0"/>
              <a:t>для </a:t>
            </a:r>
            <a:r>
              <a:rPr lang="ru-RU" dirty="0" smtClean="0"/>
              <a:t>сообщений </a:t>
            </a:r>
            <a:r>
              <a:rPr lang="ru-RU" dirty="0"/>
              <a:t>сводится к следующей процедуре:</a:t>
            </a:r>
          </a:p>
          <a:p>
            <a:pPr marL="342900" indent="-342900">
              <a:buFont typeface="+mj-lt"/>
              <a:buAutoNum type="arabicPeriod"/>
            </a:pPr>
            <a:r>
              <a:rPr lang="ru-RU" dirty="0" smtClean="0"/>
              <a:t>множество </a:t>
            </a:r>
            <a:r>
              <a:rPr lang="ru-RU" dirty="0"/>
              <a:t>из </a:t>
            </a:r>
            <a:r>
              <a:rPr lang="ru-RU" i="1" dirty="0"/>
              <a:t>М </a:t>
            </a:r>
            <a:r>
              <a:rPr lang="ru-RU" dirty="0"/>
              <a:t>сообщений располагают в порядке убывания вероятностей;</a:t>
            </a:r>
          </a:p>
          <a:p>
            <a:pPr marL="342900" indent="-342900">
              <a:buFont typeface="+mj-lt"/>
              <a:buAutoNum type="arabicPeriod"/>
            </a:pPr>
            <a:r>
              <a:rPr lang="ru-RU" dirty="0" smtClean="0"/>
              <a:t>первоначальный </a:t>
            </a:r>
            <a:r>
              <a:rPr lang="ru-RU" dirty="0"/>
              <a:t>ансамбль кодируемых сигналов разбивают на две группы таким образом, чтобы суммарные вероятности сообщений обеих групп были по возможности равны</a:t>
            </a:r>
            <a:r>
              <a:rPr lang="ru-RU" dirty="0" smtClean="0"/>
              <a:t>;</a:t>
            </a:r>
          </a:p>
          <a:p>
            <a:pPr marL="342900" indent="-342900">
              <a:buFont typeface="+mj-lt"/>
              <a:buAutoNum type="arabicPeriod"/>
            </a:pPr>
            <a:r>
              <a:rPr lang="ru-RU" dirty="0" smtClean="0"/>
              <a:t>первой </a:t>
            </a:r>
            <a:r>
              <a:rPr lang="ru-RU" dirty="0"/>
              <a:t>группе присваивают символ 0, второй группе — символ 1;</a:t>
            </a:r>
          </a:p>
          <a:p>
            <a:pPr marL="342900" indent="-342900">
              <a:buFont typeface="+mj-lt"/>
              <a:buAutoNum type="arabicPeriod"/>
            </a:pPr>
            <a:r>
              <a:rPr lang="ru-RU" dirty="0" smtClean="0"/>
              <a:t>каждую </a:t>
            </a:r>
            <a:r>
              <a:rPr lang="ru-RU" dirty="0"/>
              <a:t>из подгрупп делят на две группы так, чтобы их суммарные вероятности были по возможности равны;</a:t>
            </a:r>
          </a:p>
          <a:p>
            <a:pPr marL="342900" indent="-342900">
              <a:buFont typeface="+mj-lt"/>
              <a:buAutoNum type="arabicPeriod"/>
            </a:pPr>
            <a:r>
              <a:rPr lang="ru-RU" dirty="0" smtClean="0"/>
              <a:t>первым </a:t>
            </a:r>
            <a:r>
              <a:rPr lang="ru-RU" dirty="0"/>
              <a:t>подгруппам каждой из групп вновь присваивают О, а вторым — 1, в результате чего получают вторые цифры кода. Затем каждую из четырех подгрупп вновь делят на равные (с точки зрения суммарной вероятности) части и т. д. до тех пор, пока в каждой из подгрупп останется по одной букве.</a:t>
            </a:r>
          </a:p>
        </p:txBody>
      </p:sp>
    </p:spTree>
    <p:extLst>
      <p:ext uri="{BB962C8B-B14F-4D97-AF65-F5344CB8AC3E}">
        <p14:creationId xmlns:p14="http://schemas.microsoft.com/office/powerpoint/2010/main" val="737346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260648"/>
            <a:ext cx="5256584" cy="274042"/>
          </a:xfrm>
        </p:spPr>
        <p:txBody>
          <a:bodyPr>
            <a:normAutofit fontScale="90000"/>
          </a:bodyPr>
          <a:lstStyle/>
          <a:p>
            <a:pPr algn="just"/>
            <a:r>
              <a:rPr lang="ru-RU" sz="2000" b="1" i="1" dirty="0" smtClean="0"/>
              <a:t>Префиксный код Шеннона-</a:t>
            </a:r>
            <a:r>
              <a:rPr lang="ru-RU" sz="2000" b="1" i="1" dirty="0" err="1" smtClean="0"/>
              <a:t>Фано</a:t>
            </a:r>
            <a:r>
              <a:rPr lang="ru-RU" sz="2000" b="1" i="1" dirty="0" smtClean="0"/>
              <a:t>  (1948-1949)</a:t>
            </a:r>
            <a:endParaRPr lang="ru-RU" sz="2000" b="1" i="1" dirty="0"/>
          </a:p>
        </p:txBody>
      </p:sp>
      <p:graphicFrame>
        <p:nvGraphicFramePr>
          <p:cNvPr id="5" name="Таблица 4"/>
          <p:cNvGraphicFramePr>
            <a:graphicFrameLocks noGrp="1"/>
          </p:cNvGraphicFramePr>
          <p:nvPr>
            <p:extLst>
              <p:ext uri="{D42A27DB-BD31-4B8C-83A1-F6EECF244321}">
                <p14:modId xmlns:p14="http://schemas.microsoft.com/office/powerpoint/2010/main" val="1047744517"/>
              </p:ext>
            </p:extLst>
          </p:nvPr>
        </p:nvGraphicFramePr>
        <p:xfrm>
          <a:off x="467544" y="692696"/>
          <a:ext cx="6096000" cy="74168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r>
                        <a:rPr lang="ru-RU" dirty="0" smtClean="0"/>
                        <a:t>а1</a:t>
                      </a:r>
                      <a:endParaRPr lang="ru-RU" dirty="0"/>
                    </a:p>
                  </a:txBody>
                  <a:tcPr/>
                </a:tc>
                <a:tc>
                  <a:txBody>
                    <a:bodyPr/>
                    <a:lstStyle/>
                    <a:p>
                      <a:r>
                        <a:rPr lang="ru-RU" dirty="0" smtClean="0"/>
                        <a:t>а2</a:t>
                      </a:r>
                      <a:endParaRPr lang="ru-RU" dirty="0"/>
                    </a:p>
                  </a:txBody>
                  <a:tcPr/>
                </a:tc>
                <a:tc>
                  <a:txBody>
                    <a:bodyPr/>
                    <a:lstStyle/>
                    <a:p>
                      <a:r>
                        <a:rPr lang="ru-RU" dirty="0" smtClean="0"/>
                        <a:t>а3</a:t>
                      </a:r>
                      <a:endParaRPr lang="ru-RU" dirty="0"/>
                    </a:p>
                  </a:txBody>
                  <a:tcPr/>
                </a:tc>
                <a:tc>
                  <a:txBody>
                    <a:bodyPr/>
                    <a:lstStyle/>
                    <a:p>
                      <a:r>
                        <a:rPr lang="ru-RU" dirty="0" smtClean="0"/>
                        <a:t>а4</a:t>
                      </a:r>
                      <a:endParaRPr lang="ru-RU" dirty="0"/>
                    </a:p>
                  </a:txBody>
                  <a:tcPr/>
                </a:tc>
                <a:tc>
                  <a:txBody>
                    <a:bodyPr/>
                    <a:lstStyle/>
                    <a:p>
                      <a:r>
                        <a:rPr lang="ru-RU" dirty="0" smtClean="0"/>
                        <a:t>а5</a:t>
                      </a:r>
                      <a:endParaRPr lang="ru-RU" dirty="0"/>
                    </a:p>
                  </a:txBody>
                  <a:tcPr/>
                </a:tc>
                <a:tc>
                  <a:txBody>
                    <a:bodyPr/>
                    <a:lstStyle/>
                    <a:p>
                      <a:r>
                        <a:rPr lang="ru-RU" dirty="0" smtClean="0"/>
                        <a:t>а6</a:t>
                      </a:r>
                      <a:endParaRPr lang="ru-RU" dirty="0"/>
                    </a:p>
                  </a:txBody>
                  <a:tcPr/>
                </a:tc>
              </a:tr>
              <a:tr h="370840">
                <a:tc>
                  <a:txBody>
                    <a:bodyPr/>
                    <a:lstStyle/>
                    <a:p>
                      <a:r>
                        <a:rPr lang="ru-RU" dirty="0" smtClean="0"/>
                        <a:t>0,3</a:t>
                      </a:r>
                      <a:endParaRPr lang="ru-RU" dirty="0"/>
                    </a:p>
                  </a:txBody>
                  <a:tcPr/>
                </a:tc>
                <a:tc>
                  <a:txBody>
                    <a:bodyPr/>
                    <a:lstStyle/>
                    <a:p>
                      <a:r>
                        <a:rPr lang="ru-RU" dirty="0" smtClean="0"/>
                        <a:t>0,2</a:t>
                      </a:r>
                      <a:endParaRPr lang="ru-RU" dirty="0"/>
                    </a:p>
                  </a:txBody>
                  <a:tcPr/>
                </a:tc>
                <a:tc>
                  <a:txBody>
                    <a:bodyPr/>
                    <a:lstStyle/>
                    <a:p>
                      <a:r>
                        <a:rPr lang="ru-RU" dirty="0" smtClean="0"/>
                        <a:t>0,2</a:t>
                      </a:r>
                      <a:endParaRPr lang="ru-RU" dirty="0"/>
                    </a:p>
                  </a:txBody>
                  <a:tcPr/>
                </a:tc>
                <a:tc>
                  <a:txBody>
                    <a:bodyPr/>
                    <a:lstStyle/>
                    <a:p>
                      <a:r>
                        <a:rPr lang="ru-RU" dirty="0" smtClean="0"/>
                        <a:t>0,15</a:t>
                      </a:r>
                      <a:endParaRPr lang="ru-RU" dirty="0"/>
                    </a:p>
                  </a:txBody>
                  <a:tcPr/>
                </a:tc>
                <a:tc>
                  <a:txBody>
                    <a:bodyPr/>
                    <a:lstStyle/>
                    <a:p>
                      <a:r>
                        <a:rPr lang="ru-RU" dirty="0" smtClean="0"/>
                        <a:t>0,1</a:t>
                      </a:r>
                      <a:endParaRPr lang="ru-RU" dirty="0"/>
                    </a:p>
                  </a:txBody>
                  <a:tcPr/>
                </a:tc>
                <a:tc>
                  <a:txBody>
                    <a:bodyPr/>
                    <a:lstStyle/>
                    <a:p>
                      <a:r>
                        <a:rPr lang="ru-RU" dirty="0" smtClean="0"/>
                        <a:t>0,05</a:t>
                      </a:r>
                      <a:endParaRPr lang="ru-RU" dirty="0"/>
                    </a:p>
                  </a:txBody>
                  <a:tcPr/>
                </a:tc>
              </a:tr>
            </a:tbl>
          </a:graphicData>
        </a:graphic>
      </p:graphicFrame>
      <p:graphicFrame>
        <p:nvGraphicFramePr>
          <p:cNvPr id="6" name="Таблица 5"/>
          <p:cNvGraphicFramePr>
            <a:graphicFrameLocks noGrp="1"/>
          </p:cNvGraphicFramePr>
          <p:nvPr>
            <p:extLst>
              <p:ext uri="{D42A27DB-BD31-4B8C-83A1-F6EECF244321}">
                <p14:modId xmlns:p14="http://schemas.microsoft.com/office/powerpoint/2010/main" val="2332208421"/>
              </p:ext>
            </p:extLst>
          </p:nvPr>
        </p:nvGraphicFramePr>
        <p:xfrm>
          <a:off x="467544" y="1916832"/>
          <a:ext cx="6095999" cy="295656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185420">
                <a:tc rowSpan="2">
                  <a:txBody>
                    <a:bodyPr/>
                    <a:lstStyle/>
                    <a:p>
                      <a:pPr algn="ctr"/>
                      <a:r>
                        <a:rPr lang="ru-RU" dirty="0" smtClean="0"/>
                        <a:t>знак</a:t>
                      </a:r>
                      <a:endParaRPr lang="ru-RU" dirty="0"/>
                    </a:p>
                  </a:txBody>
                  <a:tcPr/>
                </a:tc>
                <a:tc rowSpan="2">
                  <a:txBody>
                    <a:bodyPr/>
                    <a:lstStyle/>
                    <a:p>
                      <a:pPr algn="ctr"/>
                      <a:r>
                        <a:rPr lang="en-US" dirty="0" smtClean="0"/>
                        <a:t>Pi</a:t>
                      </a:r>
                      <a:endParaRPr lang="ru-RU" dirty="0"/>
                    </a:p>
                  </a:txBody>
                  <a:tcPr/>
                </a:tc>
                <a:tc gridSpan="4">
                  <a:txBody>
                    <a:bodyPr/>
                    <a:lstStyle/>
                    <a:p>
                      <a:pPr algn="ctr"/>
                      <a:r>
                        <a:rPr lang="ru-RU" dirty="0" smtClean="0"/>
                        <a:t>Разряды</a:t>
                      </a:r>
                      <a:r>
                        <a:rPr lang="ru-RU" baseline="0" dirty="0" smtClean="0"/>
                        <a:t> кода</a:t>
                      </a:r>
                      <a:endParaRPr lang="ru-RU" dirty="0"/>
                    </a:p>
                  </a:txBody>
                  <a:tcPr>
                    <a:lnB w="12700" cap="flat" cmpd="sng" algn="ctr">
                      <a:solidFill>
                        <a:schemeClr val="tx1"/>
                      </a:solidFill>
                      <a:prstDash val="solid"/>
                      <a:round/>
                      <a:headEnd type="none" w="med" len="med"/>
                      <a:tailEnd type="none" w="med" len="med"/>
                    </a:lnB>
                  </a:tcPr>
                </a:tc>
                <a:tc hMerge="1">
                  <a:txBody>
                    <a:bodyPr/>
                    <a:lstStyle/>
                    <a:p>
                      <a:endParaRPr lang="ru-RU" dirty="0"/>
                    </a:p>
                  </a:txBody>
                  <a:tcPr>
                    <a:lnB w="12700" cap="flat" cmpd="sng" algn="ctr">
                      <a:solidFill>
                        <a:schemeClr val="tx1"/>
                      </a:solidFill>
                      <a:prstDash val="solid"/>
                      <a:round/>
                      <a:headEnd type="none" w="med" len="med"/>
                      <a:tailEnd type="none" w="med" len="med"/>
                    </a:lnB>
                  </a:tcPr>
                </a:tc>
                <a:tc hMerge="1">
                  <a:txBody>
                    <a:bodyPr/>
                    <a:lstStyle/>
                    <a:p>
                      <a:endParaRPr lang="ru-RU" dirty="0"/>
                    </a:p>
                  </a:txBody>
                  <a:tcPr>
                    <a:lnB w="12700" cap="flat" cmpd="sng" algn="ctr">
                      <a:solidFill>
                        <a:schemeClr val="tx1"/>
                      </a:solidFill>
                      <a:prstDash val="solid"/>
                      <a:round/>
                      <a:headEnd type="none" w="med" len="med"/>
                      <a:tailEnd type="none" w="med" len="med"/>
                    </a:lnB>
                  </a:tcPr>
                </a:tc>
                <a:tc hMerge="1">
                  <a:txBody>
                    <a:bodyPr/>
                    <a:lstStyle/>
                    <a:p>
                      <a:endParaRPr lang="ru-RU" dirty="0"/>
                    </a:p>
                  </a:txBody>
                  <a:tcPr>
                    <a:lnB w="12700" cap="flat" cmpd="sng" algn="ctr">
                      <a:solidFill>
                        <a:schemeClr val="tx1"/>
                      </a:solidFill>
                      <a:prstDash val="solid"/>
                      <a:round/>
                      <a:headEnd type="none" w="med" len="med"/>
                      <a:tailEnd type="none" w="med" len="med"/>
                    </a:lnB>
                  </a:tcPr>
                </a:tc>
                <a:tc rowSpan="2">
                  <a:txBody>
                    <a:bodyPr/>
                    <a:lstStyle/>
                    <a:p>
                      <a:pPr algn="ctr"/>
                      <a:r>
                        <a:rPr lang="ru-RU" dirty="0" smtClean="0"/>
                        <a:t>Код</a:t>
                      </a:r>
                      <a:endParaRPr lang="ru-RU" dirty="0"/>
                    </a:p>
                  </a:txBody>
                  <a:tcPr/>
                </a:tc>
              </a:tr>
              <a:tr h="185420">
                <a:tc vMerge="1">
                  <a:txBody>
                    <a:bodyPr/>
                    <a:lstStyle/>
                    <a:p>
                      <a:endParaRPr lang="ru-RU"/>
                    </a:p>
                  </a:txBody>
                  <a:tcPr/>
                </a:tc>
                <a:tc vMerge="1">
                  <a:txBody>
                    <a:bodyPr/>
                    <a:lstStyle/>
                    <a:p>
                      <a:endParaRPr lang="ru-RU"/>
                    </a:p>
                  </a:txBody>
                  <a:tcPr/>
                </a:tc>
                <a:tc>
                  <a:txBody>
                    <a:bodyPr/>
                    <a:lstStyle/>
                    <a:p>
                      <a:r>
                        <a:rPr lang="ru-RU" dirty="0" smtClean="0"/>
                        <a:t>1</a:t>
                      </a:r>
                      <a:endParaRPr lang="ru-RU" dirty="0"/>
                    </a:p>
                  </a:txBody>
                  <a:tcPr>
                    <a:lnT w="12700" cap="flat" cmpd="sng" algn="ctr">
                      <a:solidFill>
                        <a:schemeClr val="tx1"/>
                      </a:solidFill>
                      <a:prstDash val="solid"/>
                      <a:round/>
                      <a:headEnd type="none" w="med" len="med"/>
                      <a:tailEnd type="none" w="med" len="med"/>
                    </a:lnT>
                  </a:tcPr>
                </a:tc>
                <a:tc>
                  <a:txBody>
                    <a:bodyPr/>
                    <a:lstStyle/>
                    <a:p>
                      <a:r>
                        <a:rPr lang="ru-RU" dirty="0" smtClean="0"/>
                        <a:t>2</a:t>
                      </a:r>
                      <a:endParaRPr lang="ru-RU" dirty="0"/>
                    </a:p>
                  </a:txBody>
                  <a:tcPr>
                    <a:lnT w="12700" cap="flat" cmpd="sng" algn="ctr">
                      <a:solidFill>
                        <a:schemeClr val="tx1"/>
                      </a:solidFill>
                      <a:prstDash val="solid"/>
                      <a:round/>
                      <a:headEnd type="none" w="med" len="med"/>
                      <a:tailEnd type="none" w="med" len="med"/>
                    </a:lnT>
                  </a:tcPr>
                </a:tc>
                <a:tc>
                  <a:txBody>
                    <a:bodyPr/>
                    <a:lstStyle/>
                    <a:p>
                      <a:r>
                        <a:rPr lang="ru-RU" dirty="0" smtClean="0"/>
                        <a:t>3</a:t>
                      </a:r>
                      <a:endParaRPr lang="ru-RU" dirty="0"/>
                    </a:p>
                  </a:txBody>
                  <a:tcPr>
                    <a:lnT w="12700" cap="flat" cmpd="sng" algn="ctr">
                      <a:solidFill>
                        <a:schemeClr val="tx1"/>
                      </a:solidFill>
                      <a:prstDash val="solid"/>
                      <a:round/>
                      <a:headEnd type="none" w="med" len="med"/>
                      <a:tailEnd type="none" w="med" len="med"/>
                    </a:lnT>
                  </a:tcPr>
                </a:tc>
                <a:tc>
                  <a:txBody>
                    <a:bodyPr/>
                    <a:lstStyle/>
                    <a:p>
                      <a:r>
                        <a:rPr lang="ru-RU" dirty="0" smtClean="0"/>
                        <a:t>4</a:t>
                      </a:r>
                      <a:endParaRPr lang="ru-RU" dirty="0"/>
                    </a:p>
                  </a:txBody>
                  <a:tcPr>
                    <a:lnT w="12700" cap="flat" cmpd="sng" algn="ctr">
                      <a:solidFill>
                        <a:schemeClr val="tx1"/>
                      </a:solidFill>
                      <a:prstDash val="solid"/>
                      <a:round/>
                      <a:headEnd type="none" w="med" len="med"/>
                      <a:tailEnd type="none" w="med" len="med"/>
                    </a:lnT>
                  </a:tcPr>
                </a:tc>
                <a:tc vMerge="1">
                  <a:txBody>
                    <a:bodyPr/>
                    <a:lstStyle/>
                    <a:p>
                      <a:endParaRPr lang="ru-RU"/>
                    </a:p>
                  </a:txBody>
                  <a:tcPr/>
                </a:tc>
              </a:tr>
              <a:tr h="370840">
                <a:tc>
                  <a:txBody>
                    <a:bodyPr/>
                    <a:lstStyle/>
                    <a:p>
                      <a:r>
                        <a:rPr lang="ru-RU" dirty="0" smtClean="0"/>
                        <a:t>А1</a:t>
                      </a:r>
                      <a:endParaRPr lang="ru-RU" dirty="0"/>
                    </a:p>
                  </a:txBody>
                  <a:tcPr/>
                </a:tc>
                <a:tc>
                  <a:txBody>
                    <a:bodyPr/>
                    <a:lstStyle/>
                    <a:p>
                      <a:r>
                        <a:rPr lang="ru-RU" dirty="0" smtClean="0"/>
                        <a:t>0,3</a:t>
                      </a:r>
                      <a:endParaRPr lang="ru-RU" dirty="0"/>
                    </a:p>
                  </a:txBody>
                  <a:tcPr/>
                </a:tc>
                <a:tc>
                  <a:txBody>
                    <a:bodyPr/>
                    <a:lstStyle/>
                    <a:p>
                      <a:r>
                        <a:rPr lang="ru-RU" dirty="0" smtClean="0"/>
                        <a:t>0</a:t>
                      </a:r>
                      <a:endParaRPr lang="ru-RU" dirty="0"/>
                    </a:p>
                  </a:txBody>
                  <a:tcPr/>
                </a:tc>
                <a:tc>
                  <a:txBody>
                    <a:bodyPr/>
                    <a:lstStyle/>
                    <a:p>
                      <a:r>
                        <a:rPr lang="ru-RU" dirty="0" smtClean="0"/>
                        <a:t>0</a:t>
                      </a:r>
                      <a:endParaRPr lang="ru-RU" dirty="0"/>
                    </a:p>
                  </a:txBody>
                  <a:tcPr/>
                </a:tc>
                <a:tc>
                  <a:txBody>
                    <a:bodyPr/>
                    <a:lstStyle/>
                    <a:p>
                      <a:endParaRPr lang="ru-RU"/>
                    </a:p>
                  </a:txBody>
                  <a:tcPr/>
                </a:tc>
                <a:tc>
                  <a:txBody>
                    <a:bodyPr/>
                    <a:lstStyle/>
                    <a:p>
                      <a:endParaRPr lang="ru-RU"/>
                    </a:p>
                  </a:txBody>
                  <a:tcPr/>
                </a:tc>
                <a:tc>
                  <a:txBody>
                    <a:bodyPr/>
                    <a:lstStyle/>
                    <a:p>
                      <a:r>
                        <a:rPr lang="ru-RU" dirty="0" smtClean="0"/>
                        <a:t>00</a:t>
                      </a:r>
                      <a:endParaRPr lang="ru-RU" dirty="0"/>
                    </a:p>
                  </a:txBody>
                  <a:tcPr/>
                </a:tc>
              </a:tr>
              <a:tr h="370840">
                <a:tc>
                  <a:txBody>
                    <a:bodyPr/>
                    <a:lstStyle/>
                    <a:p>
                      <a:r>
                        <a:rPr lang="ru-RU" dirty="0" smtClean="0"/>
                        <a:t>А2</a:t>
                      </a:r>
                      <a:endParaRPr lang="ru-RU" dirty="0"/>
                    </a:p>
                  </a:txBody>
                  <a:tcPr/>
                </a:tc>
                <a:tc>
                  <a:txBody>
                    <a:bodyPr/>
                    <a:lstStyle/>
                    <a:p>
                      <a:r>
                        <a:rPr lang="ru-RU" dirty="0" smtClean="0"/>
                        <a:t>0,2</a:t>
                      </a:r>
                      <a:endParaRPr lang="ru-RU" dirty="0"/>
                    </a:p>
                  </a:txBody>
                  <a:tcPr/>
                </a:tc>
                <a:tc>
                  <a:txBody>
                    <a:bodyPr/>
                    <a:lstStyle/>
                    <a:p>
                      <a:r>
                        <a:rPr lang="ru-RU" dirty="0" smtClean="0"/>
                        <a:t>0</a:t>
                      </a:r>
                      <a:endParaRPr lang="ru-RU" dirty="0"/>
                    </a:p>
                  </a:txBody>
                  <a:tcPr/>
                </a:tc>
                <a:tc>
                  <a:txBody>
                    <a:bodyPr/>
                    <a:lstStyle/>
                    <a:p>
                      <a:r>
                        <a:rPr lang="ru-RU" dirty="0" smtClean="0"/>
                        <a:t>1</a:t>
                      </a:r>
                      <a:endParaRPr lang="ru-RU" dirty="0"/>
                    </a:p>
                  </a:txBody>
                  <a:tcPr/>
                </a:tc>
                <a:tc>
                  <a:txBody>
                    <a:bodyPr/>
                    <a:lstStyle/>
                    <a:p>
                      <a:endParaRPr lang="ru-RU"/>
                    </a:p>
                  </a:txBody>
                  <a:tcPr/>
                </a:tc>
                <a:tc>
                  <a:txBody>
                    <a:bodyPr/>
                    <a:lstStyle/>
                    <a:p>
                      <a:endParaRPr lang="ru-RU"/>
                    </a:p>
                  </a:txBody>
                  <a:tcPr/>
                </a:tc>
                <a:tc>
                  <a:txBody>
                    <a:bodyPr/>
                    <a:lstStyle/>
                    <a:p>
                      <a:r>
                        <a:rPr lang="ru-RU" dirty="0" smtClean="0"/>
                        <a:t>01</a:t>
                      </a:r>
                      <a:endParaRPr lang="ru-RU" dirty="0"/>
                    </a:p>
                  </a:txBody>
                  <a:tcPr/>
                </a:tc>
              </a:tr>
              <a:tr h="370840">
                <a:tc>
                  <a:txBody>
                    <a:bodyPr/>
                    <a:lstStyle/>
                    <a:p>
                      <a:r>
                        <a:rPr lang="ru-RU" dirty="0" smtClean="0"/>
                        <a:t>А3</a:t>
                      </a:r>
                      <a:endParaRPr lang="ru-RU" dirty="0"/>
                    </a:p>
                  </a:txBody>
                  <a:tcPr/>
                </a:tc>
                <a:tc>
                  <a:txBody>
                    <a:bodyPr/>
                    <a:lstStyle/>
                    <a:p>
                      <a:r>
                        <a:rPr lang="ru-RU" dirty="0" smtClean="0"/>
                        <a:t>0,2</a:t>
                      </a:r>
                      <a:endParaRPr lang="ru-RU" dirty="0"/>
                    </a:p>
                  </a:txBody>
                  <a:tcPr/>
                </a:tc>
                <a:tc>
                  <a:txBody>
                    <a:bodyPr/>
                    <a:lstStyle/>
                    <a:p>
                      <a:r>
                        <a:rPr lang="ru-RU" dirty="0" smtClean="0"/>
                        <a:t>1</a:t>
                      </a:r>
                      <a:endParaRPr lang="ru-RU" dirty="0"/>
                    </a:p>
                  </a:txBody>
                  <a:tcPr/>
                </a:tc>
                <a:tc>
                  <a:txBody>
                    <a:bodyPr/>
                    <a:lstStyle/>
                    <a:p>
                      <a:r>
                        <a:rPr lang="ru-RU" dirty="0" smtClean="0"/>
                        <a:t>0</a:t>
                      </a:r>
                      <a:endParaRPr lang="ru-RU" dirty="0"/>
                    </a:p>
                  </a:txBody>
                  <a:tcPr/>
                </a:tc>
                <a:tc>
                  <a:txBody>
                    <a:bodyPr/>
                    <a:lstStyle/>
                    <a:p>
                      <a:endParaRPr lang="ru-RU"/>
                    </a:p>
                  </a:txBody>
                  <a:tcPr/>
                </a:tc>
                <a:tc>
                  <a:txBody>
                    <a:bodyPr/>
                    <a:lstStyle/>
                    <a:p>
                      <a:endParaRPr lang="ru-RU"/>
                    </a:p>
                  </a:txBody>
                  <a:tcPr/>
                </a:tc>
                <a:tc>
                  <a:txBody>
                    <a:bodyPr/>
                    <a:lstStyle/>
                    <a:p>
                      <a:r>
                        <a:rPr lang="ru-RU" dirty="0" smtClean="0"/>
                        <a:t>10</a:t>
                      </a:r>
                      <a:endParaRPr lang="ru-RU" dirty="0"/>
                    </a:p>
                  </a:txBody>
                  <a:tcPr/>
                </a:tc>
              </a:tr>
              <a:tr h="370840">
                <a:tc>
                  <a:txBody>
                    <a:bodyPr/>
                    <a:lstStyle/>
                    <a:p>
                      <a:r>
                        <a:rPr lang="ru-RU" dirty="0" smtClean="0"/>
                        <a:t>А4</a:t>
                      </a:r>
                      <a:endParaRPr lang="ru-RU" dirty="0"/>
                    </a:p>
                  </a:txBody>
                  <a:tcPr/>
                </a:tc>
                <a:tc>
                  <a:txBody>
                    <a:bodyPr/>
                    <a:lstStyle/>
                    <a:p>
                      <a:r>
                        <a:rPr lang="ru-RU" dirty="0" smtClean="0"/>
                        <a:t>0,15</a:t>
                      </a:r>
                      <a:endParaRPr lang="ru-RU" dirty="0"/>
                    </a:p>
                  </a:txBody>
                  <a:tcPr/>
                </a:tc>
                <a:tc>
                  <a:txBody>
                    <a:bodyPr/>
                    <a:lstStyle/>
                    <a:p>
                      <a:r>
                        <a:rPr lang="ru-RU" dirty="0" smtClean="0"/>
                        <a:t>1</a:t>
                      </a:r>
                      <a:endParaRPr lang="ru-RU" dirty="0"/>
                    </a:p>
                  </a:txBody>
                  <a:tcPr/>
                </a:tc>
                <a:tc>
                  <a:txBody>
                    <a:bodyPr/>
                    <a:lstStyle/>
                    <a:p>
                      <a:r>
                        <a:rPr lang="ru-RU" dirty="0" smtClean="0"/>
                        <a:t>1</a:t>
                      </a:r>
                      <a:endParaRPr lang="ru-RU" dirty="0"/>
                    </a:p>
                  </a:txBody>
                  <a:tcPr/>
                </a:tc>
                <a:tc>
                  <a:txBody>
                    <a:bodyPr/>
                    <a:lstStyle/>
                    <a:p>
                      <a:r>
                        <a:rPr lang="ru-RU" dirty="0" smtClean="0"/>
                        <a:t>0</a:t>
                      </a:r>
                      <a:endParaRPr lang="ru-RU" dirty="0"/>
                    </a:p>
                  </a:txBody>
                  <a:tcPr/>
                </a:tc>
                <a:tc>
                  <a:txBody>
                    <a:bodyPr/>
                    <a:lstStyle/>
                    <a:p>
                      <a:endParaRPr lang="ru-RU"/>
                    </a:p>
                  </a:txBody>
                  <a:tcPr/>
                </a:tc>
                <a:tc>
                  <a:txBody>
                    <a:bodyPr/>
                    <a:lstStyle/>
                    <a:p>
                      <a:r>
                        <a:rPr lang="ru-RU" dirty="0" smtClean="0"/>
                        <a:t>110</a:t>
                      </a:r>
                      <a:endParaRPr lang="ru-RU" dirty="0"/>
                    </a:p>
                  </a:txBody>
                  <a:tcPr/>
                </a:tc>
              </a:tr>
              <a:tr h="370840">
                <a:tc>
                  <a:txBody>
                    <a:bodyPr/>
                    <a:lstStyle/>
                    <a:p>
                      <a:r>
                        <a:rPr lang="ru-RU" dirty="0" smtClean="0"/>
                        <a:t>А5</a:t>
                      </a:r>
                      <a:endParaRPr lang="ru-RU" dirty="0"/>
                    </a:p>
                  </a:txBody>
                  <a:tcPr/>
                </a:tc>
                <a:tc>
                  <a:txBody>
                    <a:bodyPr/>
                    <a:lstStyle/>
                    <a:p>
                      <a:r>
                        <a:rPr lang="ru-RU" dirty="0" smtClean="0"/>
                        <a:t>0,1</a:t>
                      </a:r>
                      <a:endParaRPr lang="ru-RU" dirty="0"/>
                    </a:p>
                  </a:txBody>
                  <a:tcPr/>
                </a:tc>
                <a:tc>
                  <a:txBody>
                    <a:bodyPr/>
                    <a:lstStyle/>
                    <a:p>
                      <a:r>
                        <a:rPr lang="ru-RU" dirty="0" smtClean="0"/>
                        <a:t>1</a:t>
                      </a:r>
                      <a:endParaRPr lang="ru-RU" dirty="0"/>
                    </a:p>
                  </a:txBody>
                  <a:tcPr/>
                </a:tc>
                <a:tc>
                  <a:txBody>
                    <a:bodyPr/>
                    <a:lstStyle/>
                    <a:p>
                      <a:r>
                        <a:rPr lang="ru-RU" dirty="0" smtClean="0"/>
                        <a:t>1</a:t>
                      </a:r>
                      <a:endParaRPr lang="ru-RU" dirty="0"/>
                    </a:p>
                  </a:txBody>
                  <a:tcPr/>
                </a:tc>
                <a:tc>
                  <a:txBody>
                    <a:bodyPr/>
                    <a:lstStyle/>
                    <a:p>
                      <a:r>
                        <a:rPr lang="ru-RU" dirty="0" smtClean="0"/>
                        <a:t>1</a:t>
                      </a:r>
                      <a:endParaRPr lang="ru-RU" dirty="0"/>
                    </a:p>
                  </a:txBody>
                  <a:tcPr/>
                </a:tc>
                <a:tc>
                  <a:txBody>
                    <a:bodyPr/>
                    <a:lstStyle/>
                    <a:p>
                      <a:r>
                        <a:rPr lang="ru-RU" dirty="0" smtClean="0"/>
                        <a:t>0</a:t>
                      </a:r>
                      <a:endParaRPr lang="ru-RU" dirty="0"/>
                    </a:p>
                  </a:txBody>
                  <a:tcPr/>
                </a:tc>
                <a:tc>
                  <a:txBody>
                    <a:bodyPr/>
                    <a:lstStyle/>
                    <a:p>
                      <a:r>
                        <a:rPr lang="ru-RU" dirty="0" smtClean="0"/>
                        <a:t>1110</a:t>
                      </a:r>
                      <a:endParaRPr lang="ru-RU" dirty="0"/>
                    </a:p>
                  </a:txBody>
                  <a:tcPr/>
                </a:tc>
              </a:tr>
              <a:tr h="370840">
                <a:tc>
                  <a:txBody>
                    <a:bodyPr/>
                    <a:lstStyle/>
                    <a:p>
                      <a:r>
                        <a:rPr lang="ru-RU" dirty="0" smtClean="0"/>
                        <a:t>А6</a:t>
                      </a:r>
                      <a:endParaRPr lang="ru-RU" dirty="0"/>
                    </a:p>
                  </a:txBody>
                  <a:tcPr/>
                </a:tc>
                <a:tc>
                  <a:txBody>
                    <a:bodyPr/>
                    <a:lstStyle/>
                    <a:p>
                      <a:r>
                        <a:rPr lang="ru-RU" dirty="0" smtClean="0"/>
                        <a:t>0,05</a:t>
                      </a:r>
                      <a:endParaRPr lang="ru-RU" dirty="0"/>
                    </a:p>
                  </a:txBody>
                  <a:tcPr/>
                </a:tc>
                <a:tc>
                  <a:txBody>
                    <a:bodyPr/>
                    <a:lstStyle/>
                    <a:p>
                      <a:r>
                        <a:rPr lang="ru-RU" dirty="0" smtClean="0"/>
                        <a:t>1</a:t>
                      </a:r>
                      <a:endParaRPr lang="ru-RU" dirty="0"/>
                    </a:p>
                  </a:txBody>
                  <a:tcPr/>
                </a:tc>
                <a:tc>
                  <a:txBody>
                    <a:bodyPr/>
                    <a:lstStyle/>
                    <a:p>
                      <a:r>
                        <a:rPr lang="ru-RU" dirty="0" smtClean="0"/>
                        <a:t>1</a:t>
                      </a:r>
                      <a:endParaRPr lang="ru-RU" dirty="0"/>
                    </a:p>
                  </a:txBody>
                  <a:tcPr/>
                </a:tc>
                <a:tc>
                  <a:txBody>
                    <a:bodyPr/>
                    <a:lstStyle/>
                    <a:p>
                      <a:r>
                        <a:rPr lang="ru-RU" dirty="0" smtClean="0"/>
                        <a:t>1</a:t>
                      </a:r>
                      <a:endParaRPr lang="ru-RU" dirty="0"/>
                    </a:p>
                  </a:txBody>
                  <a:tcPr/>
                </a:tc>
                <a:tc>
                  <a:txBody>
                    <a:bodyPr/>
                    <a:lstStyle/>
                    <a:p>
                      <a:r>
                        <a:rPr lang="ru-RU" dirty="0" smtClean="0"/>
                        <a:t>1</a:t>
                      </a:r>
                      <a:endParaRPr lang="ru-RU" dirty="0"/>
                    </a:p>
                  </a:txBody>
                  <a:tcPr/>
                </a:tc>
                <a:tc>
                  <a:txBody>
                    <a:bodyPr/>
                    <a:lstStyle/>
                    <a:p>
                      <a:r>
                        <a:rPr lang="ru-RU" dirty="0" smtClean="0"/>
                        <a:t>1111</a:t>
                      </a:r>
                      <a:endParaRPr lang="ru-RU" dirty="0"/>
                    </a:p>
                  </a:txBody>
                  <a:tcPr/>
                </a:tc>
              </a:tr>
            </a:tbl>
          </a:graphicData>
        </a:graphic>
      </p:graphicFrame>
      <p:sp>
        <p:nvSpPr>
          <p:cNvPr id="7" name="TextBox 6"/>
          <p:cNvSpPr txBox="1"/>
          <p:nvPr/>
        </p:nvSpPr>
        <p:spPr>
          <a:xfrm>
            <a:off x="755576" y="5108213"/>
            <a:ext cx="7629012" cy="923330"/>
          </a:xfrm>
          <a:prstGeom prst="rect">
            <a:avLst/>
          </a:prstGeom>
          <a:noFill/>
        </p:spPr>
        <p:txBody>
          <a:bodyPr wrap="none" rtlCol="0">
            <a:spAutoFit/>
          </a:bodyPr>
          <a:lstStyle/>
          <a:p>
            <a:r>
              <a:rPr lang="en-US" dirty="0" smtClean="0">
                <a:latin typeface="Courier New" pitchFamily="49" charset="0"/>
                <a:cs typeface="Courier New" pitchFamily="49" charset="0"/>
              </a:rPr>
              <a:t>K(A,2) = 0,3*2+</a:t>
            </a:r>
            <a:r>
              <a:rPr lang="en-US" dirty="0">
                <a:latin typeface="Courier New" pitchFamily="49" charset="0"/>
                <a:cs typeface="Courier New" pitchFamily="49" charset="0"/>
              </a:rPr>
              <a:t> </a:t>
            </a:r>
            <a:r>
              <a:rPr lang="en-US" dirty="0" smtClean="0">
                <a:latin typeface="Courier New" pitchFamily="49" charset="0"/>
                <a:cs typeface="Courier New" pitchFamily="49" charset="0"/>
              </a:rPr>
              <a:t>0,2*2+ 0,2*2 +0,15*3+0,1*4+0,05*4=2,45</a:t>
            </a:r>
          </a:p>
          <a:p>
            <a:r>
              <a:rPr lang="en-US" dirty="0" smtClean="0">
                <a:latin typeface="Courier New" pitchFamily="49" charset="0"/>
                <a:cs typeface="Courier New" pitchFamily="49" charset="0"/>
              </a:rPr>
              <a:t>I</a:t>
            </a:r>
            <a:r>
              <a:rPr lang="en-US" baseline="-25000" dirty="0" smtClean="0">
                <a:latin typeface="Courier New" pitchFamily="49" charset="0"/>
                <a:cs typeface="Courier New" pitchFamily="49" charset="0"/>
              </a:rPr>
              <a:t>1</a:t>
            </a:r>
            <a:r>
              <a:rPr lang="en-US" baseline="30000" dirty="0" smtClean="0">
                <a:latin typeface="Courier New" pitchFamily="49" charset="0"/>
                <a:cs typeface="Courier New" pitchFamily="49" charset="0"/>
              </a:rPr>
              <a:t>(A)</a:t>
            </a:r>
            <a:r>
              <a:rPr lang="en-US" dirty="0" smtClean="0">
                <a:latin typeface="Courier New" pitchFamily="49" charset="0"/>
                <a:cs typeface="Courier New" pitchFamily="49" charset="0"/>
              </a:rPr>
              <a:t>=2,390 </a:t>
            </a:r>
            <a:r>
              <a:rPr lang="ru-RU" dirty="0" smtClean="0">
                <a:latin typeface="Courier New" pitchFamily="49" charset="0"/>
                <a:cs typeface="Courier New" pitchFamily="49" charset="0"/>
              </a:rPr>
              <a:t> бит </a:t>
            </a:r>
          </a:p>
          <a:p>
            <a:r>
              <a:rPr lang="ru-RU" dirty="0" smtClean="0">
                <a:latin typeface="Courier New" pitchFamily="49" charset="0"/>
                <a:cs typeface="Courier New" pitchFamily="49" charset="0"/>
              </a:rPr>
              <a:t>Избыточность кода </a:t>
            </a:r>
            <a:r>
              <a:rPr lang="en-US" dirty="0" smtClean="0">
                <a:latin typeface="Courier New" pitchFamily="49" charset="0"/>
                <a:cs typeface="Courier New" pitchFamily="49" charset="0"/>
              </a:rPr>
              <a:t>Q(A,2) = 0,0249</a:t>
            </a:r>
            <a:r>
              <a:rPr lang="ru-RU" dirty="0" smtClean="0">
                <a:latin typeface="Courier New" pitchFamily="49" charset="0"/>
                <a:cs typeface="Courier New" pitchFamily="49" charset="0"/>
              </a:rPr>
              <a:t>, т.е. около 2</a:t>
            </a:r>
            <a:r>
              <a:rPr lang="en-US" dirty="0" smtClean="0">
                <a:latin typeface="Courier New" pitchFamily="49" charset="0"/>
                <a:cs typeface="Courier New" pitchFamily="49" charset="0"/>
              </a:rPr>
              <a:t>,5% </a:t>
            </a:r>
            <a:endParaRPr lang="ru-RU" dirty="0">
              <a:latin typeface="Courier New" pitchFamily="49" charset="0"/>
              <a:cs typeface="Courier New" pitchFamily="49" charset="0"/>
            </a:endParaRPr>
          </a:p>
        </p:txBody>
      </p:sp>
    </p:spTree>
    <p:extLst>
      <p:ext uri="{BB962C8B-B14F-4D97-AF65-F5344CB8AC3E}">
        <p14:creationId xmlns:p14="http://schemas.microsoft.com/office/powerpoint/2010/main" val="4288516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323528" y="260648"/>
            <a:ext cx="3312368" cy="274042"/>
          </a:xfrm>
        </p:spPr>
        <p:txBody>
          <a:bodyPr>
            <a:normAutofit fontScale="90000"/>
          </a:bodyPr>
          <a:lstStyle/>
          <a:p>
            <a:pPr algn="just"/>
            <a:r>
              <a:rPr lang="ru-RU" sz="2000" b="1" i="1" dirty="0" smtClean="0"/>
              <a:t>Префиксный код Хаффмана </a:t>
            </a:r>
            <a:endParaRPr lang="ru-RU" sz="2000" b="1" i="1" dirty="0"/>
          </a:p>
        </p:txBody>
      </p:sp>
      <p:sp>
        <p:nvSpPr>
          <p:cNvPr id="5" name="Прямоугольник 4"/>
          <p:cNvSpPr/>
          <p:nvPr/>
        </p:nvSpPr>
        <p:spPr>
          <a:xfrm>
            <a:off x="395536" y="548680"/>
            <a:ext cx="8568952" cy="5078313"/>
          </a:xfrm>
          <a:prstGeom prst="rect">
            <a:avLst/>
          </a:prstGeom>
        </p:spPr>
        <p:txBody>
          <a:bodyPr wrap="square">
            <a:spAutoFit/>
          </a:bodyPr>
          <a:lstStyle/>
          <a:p>
            <a:r>
              <a:rPr lang="ru-RU" dirty="0" smtClean="0"/>
              <a:t>Пример тот же.</a:t>
            </a:r>
          </a:p>
          <a:p>
            <a:pPr indent="360363" algn="just"/>
            <a:r>
              <a:rPr lang="ru-RU" dirty="0" smtClean="0"/>
              <a:t>Алгоритм:</a:t>
            </a:r>
          </a:p>
          <a:p>
            <a:pPr marL="342900" indent="-342900" algn="just">
              <a:buFont typeface="+mj-lt"/>
              <a:buAutoNum type="arabicPeriod"/>
            </a:pPr>
            <a:r>
              <a:rPr lang="ru-RU" dirty="0" smtClean="0"/>
              <a:t>Создадим </a:t>
            </a:r>
            <a:r>
              <a:rPr lang="ru-RU" dirty="0"/>
              <a:t>новый вспомогательный алфавит </a:t>
            </a:r>
            <a:r>
              <a:rPr lang="ru-RU" b="1" dirty="0"/>
              <a:t>A</a:t>
            </a:r>
            <a:r>
              <a:rPr lang="ru-RU" b="1" baseline="-25000" dirty="0"/>
              <a:t>1</a:t>
            </a:r>
            <a:r>
              <a:rPr lang="ru-RU" dirty="0"/>
              <a:t>, объединив два знака с наименьшими вероятностями </a:t>
            </a:r>
            <a:r>
              <a:rPr lang="ru-RU" b="1" dirty="0"/>
              <a:t>(a</a:t>
            </a:r>
            <a:r>
              <a:rPr lang="ru-RU" b="1" baseline="-25000" dirty="0"/>
              <a:t>5</a:t>
            </a:r>
            <a:r>
              <a:rPr lang="ru-RU" b="1" dirty="0"/>
              <a:t> и a</a:t>
            </a:r>
            <a:r>
              <a:rPr lang="ru-RU" b="1" baseline="-25000" dirty="0"/>
              <a:t>6</a:t>
            </a:r>
            <a:r>
              <a:rPr lang="ru-RU" b="1" dirty="0"/>
              <a:t>)</a:t>
            </a:r>
            <a:r>
              <a:rPr lang="ru-RU" dirty="0"/>
              <a:t> и заменив их одним знаком (например, </a:t>
            </a:r>
            <a:r>
              <a:rPr lang="ru-RU" b="1" dirty="0"/>
              <a:t>a</a:t>
            </a:r>
            <a:r>
              <a:rPr lang="ru-RU" b="1" baseline="30000" dirty="0"/>
              <a:t>(1)</a:t>
            </a:r>
            <a:r>
              <a:rPr lang="ru-RU" dirty="0"/>
              <a:t>); </a:t>
            </a:r>
            <a:endParaRPr lang="ru-RU" dirty="0" smtClean="0"/>
          </a:p>
          <a:p>
            <a:pPr marL="342900" indent="-342900" algn="just">
              <a:buFont typeface="+mj-lt"/>
              <a:buAutoNum type="arabicPeriod"/>
            </a:pPr>
            <a:endParaRPr lang="ru-RU" dirty="0"/>
          </a:p>
          <a:p>
            <a:pPr marL="342900" indent="-342900" algn="just">
              <a:buFont typeface="+mj-lt"/>
              <a:buAutoNum type="arabicPeriod"/>
            </a:pPr>
            <a:r>
              <a:rPr lang="ru-RU" dirty="0" smtClean="0"/>
              <a:t>вероятность </a:t>
            </a:r>
            <a:r>
              <a:rPr lang="ru-RU" dirty="0"/>
              <a:t>нового знака будет равна сумме вероятностей тех, что в него вошли, т.е. 0,15; </a:t>
            </a:r>
            <a:endParaRPr lang="ru-RU" dirty="0" smtClean="0"/>
          </a:p>
          <a:p>
            <a:pPr marL="342900" indent="-342900" algn="just">
              <a:buFont typeface="+mj-lt"/>
              <a:buAutoNum type="arabicPeriod"/>
            </a:pPr>
            <a:endParaRPr lang="ru-RU" dirty="0" smtClean="0"/>
          </a:p>
          <a:p>
            <a:pPr marL="342900" indent="-342900" algn="just">
              <a:buFont typeface="+mj-lt"/>
              <a:buAutoNum type="arabicPeriod"/>
            </a:pPr>
            <a:r>
              <a:rPr lang="ru-RU" dirty="0" smtClean="0"/>
              <a:t>остальные </a:t>
            </a:r>
            <a:r>
              <a:rPr lang="ru-RU" dirty="0"/>
              <a:t>знаки исходного алфавита включим в новый без изменений; общее число знаков в новом алфавите, очевидно, будет на 1 меньше, чем в исходном. </a:t>
            </a:r>
            <a:endParaRPr lang="ru-RU" dirty="0" smtClean="0"/>
          </a:p>
          <a:p>
            <a:pPr marL="342900" indent="-342900" algn="just">
              <a:buFont typeface="+mj-lt"/>
              <a:buAutoNum type="arabicPeriod"/>
            </a:pPr>
            <a:endParaRPr lang="ru-RU" dirty="0"/>
          </a:p>
          <a:p>
            <a:pPr marL="342900" indent="-342900" algn="just">
              <a:buFont typeface="+mj-lt"/>
              <a:buAutoNum type="arabicPeriod"/>
            </a:pPr>
            <a:r>
              <a:rPr lang="ru-RU" dirty="0" smtClean="0"/>
              <a:t>Аналогичным </a:t>
            </a:r>
            <a:r>
              <a:rPr lang="ru-RU" dirty="0"/>
              <a:t>образом продолжим создавать новые алфавиты, пока в последнем не останется два знака; ясно, что число таких шагов будет равно </a:t>
            </a:r>
            <a:r>
              <a:rPr lang="ru-RU" b="1" dirty="0"/>
              <a:t>N</a:t>
            </a:r>
            <a:r>
              <a:rPr lang="ru-RU" dirty="0"/>
              <a:t> – 2, где </a:t>
            </a:r>
            <a:r>
              <a:rPr lang="ru-RU" b="1" dirty="0"/>
              <a:t>N</a:t>
            </a:r>
            <a:r>
              <a:rPr lang="ru-RU" dirty="0"/>
              <a:t> – число знаков исходного алфавита (в нашем случае </a:t>
            </a:r>
            <a:r>
              <a:rPr lang="ru-RU" b="1" dirty="0"/>
              <a:t>N = 6</a:t>
            </a:r>
            <a:r>
              <a:rPr lang="ru-RU" dirty="0"/>
              <a:t>, следовательно, необходимо построить 4 вспомогательных алфавита). В промежуточных алфавитах каждый раз будем переупорядочивать знаки по убыванию вероятностей. </a:t>
            </a:r>
          </a:p>
        </p:txBody>
      </p:sp>
    </p:spTree>
    <p:extLst>
      <p:ext uri="{BB962C8B-B14F-4D97-AF65-F5344CB8AC3E}">
        <p14:creationId xmlns:p14="http://schemas.microsoft.com/office/powerpoint/2010/main" val="3706643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ris10_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46" y="513972"/>
            <a:ext cx="5848313" cy="2699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ris10_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659" y="3773370"/>
            <a:ext cx="5847500" cy="2970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79512" y="116632"/>
            <a:ext cx="1457322" cy="369332"/>
          </a:xfrm>
          <a:prstGeom prst="rect">
            <a:avLst/>
          </a:prstGeom>
          <a:noFill/>
        </p:spPr>
        <p:txBody>
          <a:bodyPr wrap="none" rtlCol="0">
            <a:spAutoFit/>
          </a:bodyPr>
          <a:lstStyle/>
          <a:p>
            <a:r>
              <a:rPr lang="ru-RU" b="1" i="1" u="sng" dirty="0" smtClean="0"/>
              <a:t>Прямой ход:</a:t>
            </a:r>
            <a:endParaRPr lang="ru-RU" b="1" i="1" u="sng" dirty="0"/>
          </a:p>
        </p:txBody>
      </p:sp>
      <p:sp>
        <p:nvSpPr>
          <p:cNvPr id="6" name="TextBox 5"/>
          <p:cNvSpPr txBox="1"/>
          <p:nvPr/>
        </p:nvSpPr>
        <p:spPr>
          <a:xfrm>
            <a:off x="179512" y="3347700"/>
            <a:ext cx="1820563" cy="369332"/>
          </a:xfrm>
          <a:prstGeom prst="rect">
            <a:avLst/>
          </a:prstGeom>
          <a:noFill/>
        </p:spPr>
        <p:txBody>
          <a:bodyPr wrap="none" rtlCol="0">
            <a:spAutoFit/>
          </a:bodyPr>
          <a:lstStyle/>
          <a:p>
            <a:r>
              <a:rPr lang="ru-RU" b="1" i="1" u="sng" dirty="0" smtClean="0"/>
              <a:t>Обратный  ход:</a:t>
            </a:r>
            <a:endParaRPr lang="ru-RU" b="1" i="1" u="sng" dirty="0"/>
          </a:p>
        </p:txBody>
      </p:sp>
    </p:spTree>
    <p:extLst>
      <p:ext uri="{BB962C8B-B14F-4D97-AF65-F5344CB8AC3E}">
        <p14:creationId xmlns:p14="http://schemas.microsoft.com/office/powerpoint/2010/main" val="3323538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23728" y="313257"/>
            <a:ext cx="5340565" cy="369332"/>
          </a:xfrm>
          <a:prstGeom prst="rect">
            <a:avLst/>
          </a:prstGeom>
          <a:noFill/>
        </p:spPr>
        <p:txBody>
          <a:bodyPr wrap="none" rtlCol="0">
            <a:spAutoFit/>
          </a:bodyPr>
          <a:lstStyle/>
          <a:p>
            <a:r>
              <a:rPr lang="ru-RU" dirty="0" smtClean="0"/>
              <a:t>Таблица для средних частот букв  русского алфавита</a:t>
            </a:r>
            <a:endParaRPr lang="ru-RU" dirty="0"/>
          </a:p>
        </p:txBody>
      </p:sp>
      <p:graphicFrame>
        <p:nvGraphicFramePr>
          <p:cNvPr id="7" name="Таблица 6"/>
          <p:cNvGraphicFramePr>
            <a:graphicFrameLocks noGrp="1"/>
          </p:cNvGraphicFramePr>
          <p:nvPr>
            <p:extLst>
              <p:ext uri="{D42A27DB-BD31-4B8C-83A1-F6EECF244321}">
                <p14:modId xmlns:p14="http://schemas.microsoft.com/office/powerpoint/2010/main" val="2294379037"/>
              </p:ext>
            </p:extLst>
          </p:nvPr>
        </p:nvGraphicFramePr>
        <p:xfrm>
          <a:off x="683570" y="1340768"/>
          <a:ext cx="7272804" cy="4050555"/>
        </p:xfrm>
        <a:graphic>
          <a:graphicData uri="http://schemas.openxmlformats.org/drawingml/2006/table">
            <a:tbl>
              <a:tblPr>
                <a:tableStyleId>{BC89EF96-8CEA-46FF-86C4-4CE0E7609802}</a:tableStyleId>
              </a:tblPr>
              <a:tblGrid>
                <a:gridCol w="1765896"/>
                <a:gridCol w="756375"/>
                <a:gridCol w="561721"/>
                <a:gridCol w="561721"/>
                <a:gridCol w="761828"/>
                <a:gridCol w="761828"/>
                <a:gridCol w="650409"/>
                <a:gridCol w="761828"/>
                <a:gridCol w="691198"/>
              </a:tblGrid>
              <a:tr h="210510">
                <a:tc>
                  <a:txBody>
                    <a:bodyPr/>
                    <a:lstStyle/>
                    <a:p>
                      <a:endParaRPr lang="ru-RU" sz="1000" dirty="0"/>
                    </a:p>
                  </a:txBody>
                  <a:tcPr marL="52627" marR="52627" marT="26314" marB="26314" anchor="ctr"/>
                </a:tc>
                <a:tc>
                  <a:txBody>
                    <a:bodyPr/>
                    <a:lstStyle/>
                    <a:p>
                      <a:endParaRPr lang="ru-RU" sz="1000"/>
                    </a:p>
                  </a:txBody>
                  <a:tcPr marL="52627" marR="52627" marT="26314" marB="26314"/>
                </a:tc>
                <a:tc>
                  <a:txBody>
                    <a:bodyPr/>
                    <a:lstStyle/>
                    <a:p>
                      <a:endParaRPr lang="ru-RU" sz="1000"/>
                    </a:p>
                  </a:txBody>
                  <a:tcPr marL="52627" marR="52627" marT="26314" marB="26314"/>
                </a:tc>
                <a:tc>
                  <a:txBody>
                    <a:bodyPr/>
                    <a:lstStyle/>
                    <a:p>
                      <a:endParaRPr lang="ru-RU" sz="1000"/>
                    </a:p>
                  </a:txBody>
                  <a:tcPr marL="52627" marR="52627" marT="26314" marB="26314"/>
                </a:tc>
                <a:tc>
                  <a:txBody>
                    <a:bodyPr/>
                    <a:lstStyle/>
                    <a:p>
                      <a:endParaRPr lang="ru-RU" sz="1000"/>
                    </a:p>
                  </a:txBody>
                  <a:tcPr marL="52627" marR="52627" marT="26314" marB="26314"/>
                </a:tc>
                <a:tc>
                  <a:txBody>
                    <a:bodyPr/>
                    <a:lstStyle/>
                    <a:p>
                      <a:endParaRPr lang="ru-RU" sz="1000"/>
                    </a:p>
                  </a:txBody>
                  <a:tcPr marL="52627" marR="52627" marT="26314" marB="26314"/>
                </a:tc>
                <a:tc>
                  <a:txBody>
                    <a:bodyPr/>
                    <a:lstStyle/>
                    <a:p>
                      <a:endParaRPr lang="ru-RU" sz="1000"/>
                    </a:p>
                  </a:txBody>
                  <a:tcPr marL="52627" marR="52627" marT="26314" marB="26314"/>
                </a:tc>
                <a:tc>
                  <a:txBody>
                    <a:bodyPr/>
                    <a:lstStyle/>
                    <a:p>
                      <a:endParaRPr lang="ru-RU" sz="1000"/>
                    </a:p>
                  </a:txBody>
                  <a:tcPr marL="52627" marR="52627" marT="26314" marB="26314"/>
                </a:tc>
                <a:tc>
                  <a:txBody>
                    <a:bodyPr/>
                    <a:lstStyle/>
                    <a:p>
                      <a:endParaRPr lang="ru-RU" sz="1000"/>
                    </a:p>
                  </a:txBody>
                  <a:tcPr marL="52627" marR="52627" marT="26314" marB="26314"/>
                </a:tc>
              </a:tr>
              <a:tr h="210510">
                <a:tc>
                  <a:txBody>
                    <a:bodyPr/>
                    <a:lstStyle/>
                    <a:p>
                      <a:endParaRPr lang="ru-RU" sz="1000" dirty="0"/>
                    </a:p>
                  </a:txBody>
                  <a:tcPr marL="52627" marR="52627" marT="26314" marB="26314" anchor="ctr"/>
                </a:tc>
                <a:tc>
                  <a:txBody>
                    <a:bodyPr/>
                    <a:lstStyle/>
                    <a:p>
                      <a:endParaRPr lang="ru-RU" sz="1000"/>
                    </a:p>
                  </a:txBody>
                  <a:tcPr marL="52627" marR="52627" marT="26314" marB="26314"/>
                </a:tc>
                <a:tc>
                  <a:txBody>
                    <a:bodyPr/>
                    <a:lstStyle/>
                    <a:p>
                      <a:endParaRPr lang="ru-RU" sz="1000"/>
                    </a:p>
                  </a:txBody>
                  <a:tcPr marL="52627" marR="52627" marT="26314" marB="26314"/>
                </a:tc>
                <a:tc>
                  <a:txBody>
                    <a:bodyPr/>
                    <a:lstStyle/>
                    <a:p>
                      <a:endParaRPr lang="ru-RU" sz="1000"/>
                    </a:p>
                  </a:txBody>
                  <a:tcPr marL="52627" marR="52627" marT="26314" marB="26314"/>
                </a:tc>
                <a:tc>
                  <a:txBody>
                    <a:bodyPr/>
                    <a:lstStyle/>
                    <a:p>
                      <a:endParaRPr lang="ru-RU" sz="1000"/>
                    </a:p>
                  </a:txBody>
                  <a:tcPr marL="52627" marR="52627" marT="26314" marB="26314"/>
                </a:tc>
                <a:tc>
                  <a:txBody>
                    <a:bodyPr/>
                    <a:lstStyle/>
                    <a:p>
                      <a:endParaRPr lang="ru-RU" sz="1000"/>
                    </a:p>
                  </a:txBody>
                  <a:tcPr marL="52627" marR="52627" marT="26314" marB="26314"/>
                </a:tc>
                <a:tc>
                  <a:txBody>
                    <a:bodyPr/>
                    <a:lstStyle/>
                    <a:p>
                      <a:endParaRPr lang="ru-RU" sz="1000"/>
                    </a:p>
                  </a:txBody>
                  <a:tcPr marL="52627" marR="52627" marT="26314" marB="26314"/>
                </a:tc>
                <a:tc>
                  <a:txBody>
                    <a:bodyPr/>
                    <a:lstStyle/>
                    <a:p>
                      <a:endParaRPr lang="ru-RU" sz="1000"/>
                    </a:p>
                  </a:txBody>
                  <a:tcPr marL="52627" marR="52627" marT="26314" marB="26314"/>
                </a:tc>
                <a:tc>
                  <a:txBody>
                    <a:bodyPr/>
                    <a:lstStyle/>
                    <a:p>
                      <a:endParaRPr lang="ru-RU" sz="1000"/>
                    </a:p>
                  </a:txBody>
                  <a:tcPr marL="52627" marR="52627" marT="26314" marB="26314"/>
                </a:tc>
              </a:tr>
              <a:tr h="947295">
                <a:tc>
                  <a:txBody>
                    <a:bodyPr/>
                    <a:lstStyle/>
                    <a:p>
                      <a:pPr algn="ctr"/>
                      <a:r>
                        <a:rPr lang="ru-RU" sz="1600" b="1" dirty="0"/>
                        <a:t>Буква</a:t>
                      </a:r>
                    </a:p>
                  </a:txBody>
                  <a:tcPr marL="0" marR="0" marT="0" marB="0" anchor="ctr"/>
                </a:tc>
                <a:tc>
                  <a:txBody>
                    <a:bodyPr/>
                    <a:lstStyle/>
                    <a:p>
                      <a:pPr algn="ctr"/>
                      <a:r>
                        <a:rPr lang="ru-RU" sz="1600" b="1" dirty="0"/>
                        <a:t>пробел</a:t>
                      </a:r>
                    </a:p>
                  </a:txBody>
                  <a:tcPr marL="0" marR="0" marT="0" marB="0" anchor="ctr"/>
                </a:tc>
                <a:tc>
                  <a:txBody>
                    <a:bodyPr/>
                    <a:lstStyle/>
                    <a:p>
                      <a:pPr algn="ctr"/>
                      <a:r>
                        <a:rPr lang="ru-RU" sz="1600" b="1" dirty="0"/>
                        <a:t>о</a:t>
                      </a:r>
                    </a:p>
                  </a:txBody>
                  <a:tcPr marL="0" marR="0" marT="0" marB="0" anchor="ctr"/>
                </a:tc>
                <a:tc>
                  <a:txBody>
                    <a:bodyPr/>
                    <a:lstStyle/>
                    <a:p>
                      <a:pPr algn="ctr"/>
                      <a:r>
                        <a:rPr lang="ru-RU" sz="1600" b="1" dirty="0"/>
                        <a:t>е, ё</a:t>
                      </a:r>
                    </a:p>
                  </a:txBody>
                  <a:tcPr marL="0" marR="0" marT="0" marB="0" anchor="ctr"/>
                </a:tc>
                <a:tc>
                  <a:txBody>
                    <a:bodyPr/>
                    <a:lstStyle/>
                    <a:p>
                      <a:pPr algn="ctr"/>
                      <a:r>
                        <a:rPr lang="ru-RU" sz="1600" b="1" dirty="0"/>
                        <a:t>а</a:t>
                      </a:r>
                    </a:p>
                  </a:txBody>
                  <a:tcPr marL="0" marR="0" marT="0" marB="0" anchor="ctr"/>
                </a:tc>
                <a:tc>
                  <a:txBody>
                    <a:bodyPr/>
                    <a:lstStyle/>
                    <a:p>
                      <a:pPr algn="ctr"/>
                      <a:r>
                        <a:rPr lang="ru-RU" sz="1600" b="1" dirty="0"/>
                        <a:t>и</a:t>
                      </a:r>
                    </a:p>
                  </a:txBody>
                  <a:tcPr marL="0" marR="0" marT="0" marB="0" anchor="ctr"/>
                </a:tc>
                <a:tc>
                  <a:txBody>
                    <a:bodyPr/>
                    <a:lstStyle/>
                    <a:p>
                      <a:pPr algn="ctr"/>
                      <a:r>
                        <a:rPr lang="ru-RU" sz="1600" b="1" dirty="0"/>
                        <a:t>т</a:t>
                      </a:r>
                    </a:p>
                  </a:txBody>
                  <a:tcPr marL="0" marR="0" marT="0" marB="0" anchor="ctr"/>
                </a:tc>
                <a:tc>
                  <a:txBody>
                    <a:bodyPr/>
                    <a:lstStyle/>
                    <a:p>
                      <a:pPr algn="ctr"/>
                      <a:r>
                        <a:rPr lang="ru-RU" sz="1600" b="1" dirty="0"/>
                        <a:t>н</a:t>
                      </a:r>
                    </a:p>
                  </a:txBody>
                  <a:tcPr marL="0" marR="0" marT="0" marB="0" anchor="ctr"/>
                </a:tc>
                <a:tc>
                  <a:txBody>
                    <a:bodyPr/>
                    <a:lstStyle/>
                    <a:p>
                      <a:pPr algn="ctr"/>
                      <a:r>
                        <a:rPr lang="ru-RU" sz="1600" b="1" dirty="0"/>
                        <a:t>с</a:t>
                      </a:r>
                    </a:p>
                  </a:txBody>
                  <a:tcPr marL="0" marR="0" marT="0" marB="0" anchor="ctr"/>
                </a:tc>
              </a:tr>
              <a:tr h="316469">
                <a:tc>
                  <a:txBody>
                    <a:bodyPr/>
                    <a:lstStyle/>
                    <a:p>
                      <a:pPr algn="ctr"/>
                      <a:r>
                        <a:rPr lang="ru-RU" sz="1600" b="1" dirty="0" smtClean="0"/>
                        <a:t>Относительная</a:t>
                      </a:r>
                      <a:r>
                        <a:rPr lang="ru-RU" sz="1600" b="1" baseline="0" dirty="0" smtClean="0"/>
                        <a:t> </a:t>
                      </a:r>
                      <a:r>
                        <a:rPr lang="ru-RU" sz="1600" b="1" dirty="0" smtClean="0"/>
                        <a:t>частота</a:t>
                      </a:r>
                      <a:endParaRPr lang="ru-RU" sz="1600" b="1" dirty="0"/>
                    </a:p>
                  </a:txBody>
                  <a:tcPr marL="0" marR="0" marT="0" marB="0" anchor="ctr"/>
                </a:tc>
                <a:tc>
                  <a:txBody>
                    <a:bodyPr/>
                    <a:lstStyle/>
                    <a:p>
                      <a:pPr algn="ctr"/>
                      <a:r>
                        <a:rPr lang="ru-RU" sz="1600"/>
                        <a:t>0,175</a:t>
                      </a:r>
                    </a:p>
                  </a:txBody>
                  <a:tcPr marL="0" marR="0" marT="0" marB="0" anchor="ctr"/>
                </a:tc>
                <a:tc>
                  <a:txBody>
                    <a:bodyPr/>
                    <a:lstStyle/>
                    <a:p>
                      <a:pPr algn="ctr"/>
                      <a:r>
                        <a:rPr lang="ru-RU" sz="1600" dirty="0"/>
                        <a:t>0,090</a:t>
                      </a:r>
                    </a:p>
                  </a:txBody>
                  <a:tcPr marL="0" marR="0" marT="0" marB="0" anchor="ctr"/>
                </a:tc>
                <a:tc>
                  <a:txBody>
                    <a:bodyPr/>
                    <a:lstStyle/>
                    <a:p>
                      <a:pPr algn="ctr"/>
                      <a:r>
                        <a:rPr lang="ru-RU" sz="1600" dirty="0"/>
                        <a:t>0,072</a:t>
                      </a:r>
                    </a:p>
                  </a:txBody>
                  <a:tcPr marL="0" marR="0" marT="0" marB="0" anchor="ctr"/>
                </a:tc>
                <a:tc>
                  <a:txBody>
                    <a:bodyPr/>
                    <a:lstStyle/>
                    <a:p>
                      <a:pPr algn="ctr"/>
                      <a:r>
                        <a:rPr lang="ru-RU" sz="1600"/>
                        <a:t>0,062</a:t>
                      </a:r>
                    </a:p>
                  </a:txBody>
                  <a:tcPr marL="0" marR="0" marT="0" marB="0" anchor="ctr"/>
                </a:tc>
                <a:tc>
                  <a:txBody>
                    <a:bodyPr/>
                    <a:lstStyle/>
                    <a:p>
                      <a:pPr algn="ctr"/>
                      <a:r>
                        <a:rPr lang="ru-RU" sz="1600"/>
                        <a:t>0,062 </a:t>
                      </a:r>
                    </a:p>
                  </a:txBody>
                  <a:tcPr marL="0" marR="0" marT="0" marB="0" anchor="ctr"/>
                </a:tc>
                <a:tc>
                  <a:txBody>
                    <a:bodyPr/>
                    <a:lstStyle/>
                    <a:p>
                      <a:pPr algn="ctr"/>
                      <a:r>
                        <a:rPr lang="ru-RU" sz="1600"/>
                        <a:t>0,053</a:t>
                      </a:r>
                    </a:p>
                  </a:txBody>
                  <a:tcPr marL="0" marR="0" marT="0" marB="0" anchor="ctr"/>
                </a:tc>
                <a:tc>
                  <a:txBody>
                    <a:bodyPr/>
                    <a:lstStyle/>
                    <a:p>
                      <a:pPr algn="ctr"/>
                      <a:r>
                        <a:rPr lang="ru-RU" sz="1600"/>
                        <a:t>0,053</a:t>
                      </a:r>
                    </a:p>
                  </a:txBody>
                  <a:tcPr marL="0" marR="0" marT="0" marB="0" anchor="ctr"/>
                </a:tc>
                <a:tc>
                  <a:txBody>
                    <a:bodyPr/>
                    <a:lstStyle/>
                    <a:p>
                      <a:pPr algn="ctr"/>
                      <a:r>
                        <a:rPr lang="ru-RU" sz="1600"/>
                        <a:t>0,045</a:t>
                      </a:r>
                    </a:p>
                  </a:txBody>
                  <a:tcPr marL="0" marR="0" marT="0" marB="0" anchor="ctr"/>
                </a:tc>
              </a:tr>
              <a:tr h="157882">
                <a:tc>
                  <a:txBody>
                    <a:bodyPr/>
                    <a:lstStyle/>
                    <a:p>
                      <a:pPr algn="ctr"/>
                      <a:r>
                        <a:rPr lang="ru-RU" sz="1600" b="1" dirty="0"/>
                        <a:t>Буква</a:t>
                      </a:r>
                    </a:p>
                  </a:txBody>
                  <a:tcPr marL="0" marR="0" marT="0" marB="0" anchor="ctr"/>
                </a:tc>
                <a:tc>
                  <a:txBody>
                    <a:bodyPr/>
                    <a:lstStyle/>
                    <a:p>
                      <a:pPr algn="ctr"/>
                      <a:r>
                        <a:rPr lang="ru-RU" sz="1600" b="1" dirty="0"/>
                        <a:t>р</a:t>
                      </a:r>
                    </a:p>
                  </a:txBody>
                  <a:tcPr marL="0" marR="0" marT="0" marB="0" anchor="ctr"/>
                </a:tc>
                <a:tc>
                  <a:txBody>
                    <a:bodyPr/>
                    <a:lstStyle/>
                    <a:p>
                      <a:pPr algn="ctr"/>
                      <a:r>
                        <a:rPr lang="ru-RU" sz="1600" b="1" dirty="0"/>
                        <a:t>в</a:t>
                      </a:r>
                    </a:p>
                  </a:txBody>
                  <a:tcPr marL="0" marR="0" marT="0" marB="0" anchor="ctr"/>
                </a:tc>
                <a:tc>
                  <a:txBody>
                    <a:bodyPr/>
                    <a:lstStyle/>
                    <a:p>
                      <a:pPr algn="ctr"/>
                      <a:r>
                        <a:rPr lang="ru-RU" sz="1600" b="1" dirty="0"/>
                        <a:t>л</a:t>
                      </a:r>
                    </a:p>
                  </a:txBody>
                  <a:tcPr marL="0" marR="0" marT="0" marB="0" anchor="ctr"/>
                </a:tc>
                <a:tc>
                  <a:txBody>
                    <a:bodyPr/>
                    <a:lstStyle/>
                    <a:p>
                      <a:pPr algn="ctr"/>
                      <a:r>
                        <a:rPr lang="ru-RU" sz="1600" b="1" dirty="0"/>
                        <a:t>к</a:t>
                      </a:r>
                    </a:p>
                  </a:txBody>
                  <a:tcPr marL="0" marR="0" marT="0" marB="0" anchor="ctr"/>
                </a:tc>
                <a:tc>
                  <a:txBody>
                    <a:bodyPr/>
                    <a:lstStyle/>
                    <a:p>
                      <a:pPr algn="ctr"/>
                      <a:r>
                        <a:rPr lang="ru-RU" sz="1600" b="1" dirty="0"/>
                        <a:t>м</a:t>
                      </a:r>
                    </a:p>
                  </a:txBody>
                  <a:tcPr marL="0" marR="0" marT="0" marB="0" anchor="ctr"/>
                </a:tc>
                <a:tc>
                  <a:txBody>
                    <a:bodyPr/>
                    <a:lstStyle/>
                    <a:p>
                      <a:pPr algn="ctr"/>
                      <a:r>
                        <a:rPr lang="ru-RU" sz="1600" b="1" dirty="0"/>
                        <a:t>д</a:t>
                      </a:r>
                    </a:p>
                  </a:txBody>
                  <a:tcPr marL="0" marR="0" marT="0" marB="0" anchor="ctr"/>
                </a:tc>
                <a:tc>
                  <a:txBody>
                    <a:bodyPr/>
                    <a:lstStyle/>
                    <a:p>
                      <a:pPr algn="ctr"/>
                      <a:r>
                        <a:rPr lang="ru-RU" sz="1600" b="1" dirty="0"/>
                        <a:t>п</a:t>
                      </a:r>
                    </a:p>
                  </a:txBody>
                  <a:tcPr marL="0" marR="0" marT="0" marB="0" anchor="ctr"/>
                </a:tc>
                <a:tc>
                  <a:txBody>
                    <a:bodyPr/>
                    <a:lstStyle/>
                    <a:p>
                      <a:pPr algn="ctr"/>
                      <a:r>
                        <a:rPr lang="ru-RU" sz="1600" b="1" dirty="0"/>
                        <a:t>у</a:t>
                      </a:r>
                    </a:p>
                  </a:txBody>
                  <a:tcPr marL="0" marR="0" marT="0" marB="0" anchor="ctr"/>
                </a:tc>
              </a:tr>
              <a:tr h="202158">
                <a:tc>
                  <a:txBody>
                    <a:bodyPr/>
                    <a:lstStyle/>
                    <a:p>
                      <a:pPr algn="ctr"/>
                      <a:r>
                        <a:rPr lang="ru-RU" sz="1600" b="1" dirty="0" smtClean="0"/>
                        <a:t>Относительная</a:t>
                      </a:r>
                      <a:r>
                        <a:rPr lang="ru-RU" sz="1600" b="1" dirty="0"/>
                        <a:t/>
                      </a:r>
                      <a:br>
                        <a:rPr lang="ru-RU" sz="1600" b="1" dirty="0"/>
                      </a:br>
                      <a:r>
                        <a:rPr lang="ru-RU" sz="1600" b="1" dirty="0"/>
                        <a:t>частота</a:t>
                      </a:r>
                    </a:p>
                  </a:txBody>
                  <a:tcPr marL="0" marR="0" marT="0" marB="0" anchor="ctr"/>
                </a:tc>
                <a:tc>
                  <a:txBody>
                    <a:bodyPr/>
                    <a:lstStyle/>
                    <a:p>
                      <a:pPr algn="ctr"/>
                      <a:r>
                        <a:rPr lang="ru-RU" sz="1600"/>
                        <a:t>0,040</a:t>
                      </a:r>
                    </a:p>
                  </a:txBody>
                  <a:tcPr marL="0" marR="0" marT="0" marB="0" anchor="ctr"/>
                </a:tc>
                <a:tc>
                  <a:txBody>
                    <a:bodyPr/>
                    <a:lstStyle/>
                    <a:p>
                      <a:pPr algn="ctr"/>
                      <a:r>
                        <a:rPr lang="ru-RU" sz="1600" dirty="0"/>
                        <a:t>0,038</a:t>
                      </a:r>
                    </a:p>
                  </a:txBody>
                  <a:tcPr marL="0" marR="0" marT="0" marB="0" anchor="ctr"/>
                </a:tc>
                <a:tc>
                  <a:txBody>
                    <a:bodyPr/>
                    <a:lstStyle/>
                    <a:p>
                      <a:pPr algn="ctr"/>
                      <a:r>
                        <a:rPr lang="ru-RU" sz="1600"/>
                        <a:t>0,035</a:t>
                      </a:r>
                    </a:p>
                  </a:txBody>
                  <a:tcPr marL="0" marR="0" marT="0" marB="0" anchor="ctr"/>
                </a:tc>
                <a:tc>
                  <a:txBody>
                    <a:bodyPr/>
                    <a:lstStyle/>
                    <a:p>
                      <a:pPr algn="ctr"/>
                      <a:r>
                        <a:rPr lang="ru-RU" sz="1600" dirty="0"/>
                        <a:t>0,028</a:t>
                      </a:r>
                    </a:p>
                  </a:txBody>
                  <a:tcPr marL="0" marR="0" marT="0" marB="0" anchor="ctr"/>
                </a:tc>
                <a:tc>
                  <a:txBody>
                    <a:bodyPr/>
                    <a:lstStyle/>
                    <a:p>
                      <a:pPr algn="ctr"/>
                      <a:r>
                        <a:rPr lang="ru-RU" sz="1600" dirty="0"/>
                        <a:t>0,026</a:t>
                      </a:r>
                    </a:p>
                  </a:txBody>
                  <a:tcPr marL="0" marR="0" marT="0" marB="0" anchor="ctr"/>
                </a:tc>
                <a:tc>
                  <a:txBody>
                    <a:bodyPr/>
                    <a:lstStyle/>
                    <a:p>
                      <a:pPr algn="ctr"/>
                      <a:r>
                        <a:rPr lang="ru-RU" sz="1600"/>
                        <a:t>0,025</a:t>
                      </a:r>
                    </a:p>
                  </a:txBody>
                  <a:tcPr marL="0" marR="0" marT="0" marB="0" anchor="ctr"/>
                </a:tc>
                <a:tc>
                  <a:txBody>
                    <a:bodyPr/>
                    <a:lstStyle/>
                    <a:p>
                      <a:pPr algn="ctr"/>
                      <a:r>
                        <a:rPr lang="ru-RU" sz="1600" dirty="0"/>
                        <a:t>0,023</a:t>
                      </a:r>
                    </a:p>
                  </a:txBody>
                  <a:tcPr marL="0" marR="0" marT="0" marB="0" anchor="ctr"/>
                </a:tc>
                <a:tc>
                  <a:txBody>
                    <a:bodyPr/>
                    <a:lstStyle/>
                    <a:p>
                      <a:pPr algn="ctr"/>
                      <a:r>
                        <a:rPr lang="ru-RU" sz="1600"/>
                        <a:t>0,021</a:t>
                      </a:r>
                    </a:p>
                  </a:txBody>
                  <a:tcPr marL="0" marR="0" marT="0" marB="0" anchor="ctr"/>
                </a:tc>
              </a:tr>
              <a:tr h="113382">
                <a:tc>
                  <a:txBody>
                    <a:bodyPr/>
                    <a:lstStyle/>
                    <a:p>
                      <a:pPr algn="ctr"/>
                      <a:r>
                        <a:rPr lang="ru-RU" sz="1600" b="1" dirty="0"/>
                        <a:t>Буква</a:t>
                      </a:r>
                    </a:p>
                  </a:txBody>
                  <a:tcPr marL="0" marR="0" marT="0" marB="0" anchor="ctr"/>
                </a:tc>
                <a:tc>
                  <a:txBody>
                    <a:bodyPr/>
                    <a:lstStyle/>
                    <a:p>
                      <a:pPr algn="ctr"/>
                      <a:r>
                        <a:rPr lang="ru-RU" sz="1600" b="1" dirty="0"/>
                        <a:t>я</a:t>
                      </a:r>
                    </a:p>
                  </a:txBody>
                  <a:tcPr marL="0" marR="0" marT="0" marB="0" anchor="ctr"/>
                </a:tc>
                <a:tc>
                  <a:txBody>
                    <a:bodyPr/>
                    <a:lstStyle/>
                    <a:p>
                      <a:pPr algn="ctr"/>
                      <a:r>
                        <a:rPr lang="ru-RU" sz="1600" b="1" dirty="0"/>
                        <a:t>ы</a:t>
                      </a:r>
                    </a:p>
                  </a:txBody>
                  <a:tcPr marL="0" marR="0" marT="0" marB="0" anchor="ctr"/>
                </a:tc>
                <a:tc>
                  <a:txBody>
                    <a:bodyPr/>
                    <a:lstStyle/>
                    <a:p>
                      <a:pPr algn="ctr"/>
                      <a:r>
                        <a:rPr lang="ru-RU" sz="1600" b="1"/>
                        <a:t>з</a:t>
                      </a:r>
                    </a:p>
                  </a:txBody>
                  <a:tcPr marL="0" marR="0" marT="0" marB="0" anchor="ctr"/>
                </a:tc>
                <a:tc>
                  <a:txBody>
                    <a:bodyPr/>
                    <a:lstStyle/>
                    <a:p>
                      <a:pPr algn="ctr"/>
                      <a:r>
                        <a:rPr lang="ru-RU" sz="1600" b="1" dirty="0"/>
                        <a:t>ь, ъ</a:t>
                      </a:r>
                    </a:p>
                  </a:txBody>
                  <a:tcPr marL="0" marR="0" marT="0" marB="0" anchor="ctr"/>
                </a:tc>
                <a:tc>
                  <a:txBody>
                    <a:bodyPr/>
                    <a:lstStyle/>
                    <a:p>
                      <a:pPr algn="ctr"/>
                      <a:r>
                        <a:rPr lang="ru-RU" sz="1600" b="1" dirty="0"/>
                        <a:t>б</a:t>
                      </a:r>
                    </a:p>
                  </a:txBody>
                  <a:tcPr marL="0" marR="0" marT="0" marB="0" anchor="ctr"/>
                </a:tc>
                <a:tc>
                  <a:txBody>
                    <a:bodyPr/>
                    <a:lstStyle/>
                    <a:p>
                      <a:pPr algn="ctr"/>
                      <a:r>
                        <a:rPr lang="ru-RU" sz="1600" b="1" dirty="0"/>
                        <a:t>г</a:t>
                      </a:r>
                    </a:p>
                  </a:txBody>
                  <a:tcPr marL="0" marR="0" marT="0" marB="0" anchor="ctr"/>
                </a:tc>
                <a:tc>
                  <a:txBody>
                    <a:bodyPr/>
                    <a:lstStyle/>
                    <a:p>
                      <a:pPr algn="ctr"/>
                      <a:r>
                        <a:rPr lang="ru-RU" sz="1600" b="1" dirty="0"/>
                        <a:t>ч</a:t>
                      </a:r>
                    </a:p>
                  </a:txBody>
                  <a:tcPr marL="0" marR="0" marT="0" marB="0" anchor="ctr"/>
                </a:tc>
                <a:tc>
                  <a:txBody>
                    <a:bodyPr/>
                    <a:lstStyle/>
                    <a:p>
                      <a:pPr algn="ctr"/>
                      <a:r>
                        <a:rPr lang="ru-RU" sz="1600" b="1" dirty="0"/>
                        <a:t>й</a:t>
                      </a:r>
                    </a:p>
                  </a:txBody>
                  <a:tcPr marL="0" marR="0" marT="0" marB="0" anchor="ctr"/>
                </a:tc>
              </a:tr>
              <a:tr h="393030">
                <a:tc>
                  <a:txBody>
                    <a:bodyPr/>
                    <a:lstStyle/>
                    <a:p>
                      <a:pPr algn="ctr"/>
                      <a:r>
                        <a:rPr lang="ru-RU" sz="1600" b="1" dirty="0" smtClean="0"/>
                        <a:t>Относительная</a:t>
                      </a:r>
                      <a:r>
                        <a:rPr lang="ru-RU" sz="1600" b="1" baseline="0" dirty="0" smtClean="0"/>
                        <a:t> </a:t>
                      </a:r>
                      <a:r>
                        <a:rPr lang="ru-RU" sz="1600" b="1" dirty="0" smtClean="0"/>
                        <a:t>частота</a:t>
                      </a:r>
                      <a:endParaRPr lang="ru-RU" sz="1600" b="1" dirty="0"/>
                    </a:p>
                  </a:txBody>
                  <a:tcPr marL="0" marR="0" marT="0" marB="0" anchor="ctr"/>
                </a:tc>
                <a:tc>
                  <a:txBody>
                    <a:bodyPr/>
                    <a:lstStyle/>
                    <a:p>
                      <a:pPr algn="ctr"/>
                      <a:r>
                        <a:rPr lang="ru-RU" sz="1600"/>
                        <a:t>0,018</a:t>
                      </a:r>
                    </a:p>
                  </a:txBody>
                  <a:tcPr marL="0" marR="0" marT="0" marB="0" anchor="ctr"/>
                </a:tc>
                <a:tc>
                  <a:txBody>
                    <a:bodyPr/>
                    <a:lstStyle/>
                    <a:p>
                      <a:pPr algn="ctr"/>
                      <a:r>
                        <a:rPr lang="ru-RU" sz="1600"/>
                        <a:t>0,016</a:t>
                      </a:r>
                    </a:p>
                  </a:txBody>
                  <a:tcPr marL="0" marR="0" marT="0" marB="0" anchor="ctr"/>
                </a:tc>
                <a:tc>
                  <a:txBody>
                    <a:bodyPr/>
                    <a:lstStyle/>
                    <a:p>
                      <a:pPr algn="ctr"/>
                      <a:r>
                        <a:rPr lang="ru-RU" sz="1600"/>
                        <a:t>0,016</a:t>
                      </a:r>
                    </a:p>
                  </a:txBody>
                  <a:tcPr marL="0" marR="0" marT="0" marB="0" anchor="ctr"/>
                </a:tc>
                <a:tc>
                  <a:txBody>
                    <a:bodyPr/>
                    <a:lstStyle/>
                    <a:p>
                      <a:pPr algn="ctr"/>
                      <a:r>
                        <a:rPr lang="ru-RU" sz="1600" dirty="0"/>
                        <a:t>0,014</a:t>
                      </a:r>
                    </a:p>
                  </a:txBody>
                  <a:tcPr marL="0" marR="0" marT="0" marB="0" anchor="ctr"/>
                </a:tc>
                <a:tc>
                  <a:txBody>
                    <a:bodyPr/>
                    <a:lstStyle/>
                    <a:p>
                      <a:pPr algn="ctr"/>
                      <a:r>
                        <a:rPr lang="ru-RU" sz="1600"/>
                        <a:t>0,014 </a:t>
                      </a:r>
                    </a:p>
                  </a:txBody>
                  <a:tcPr marL="0" marR="0" marT="0" marB="0" anchor="ctr"/>
                </a:tc>
                <a:tc>
                  <a:txBody>
                    <a:bodyPr/>
                    <a:lstStyle/>
                    <a:p>
                      <a:pPr algn="ctr"/>
                      <a:r>
                        <a:rPr lang="ru-RU" sz="1600" dirty="0"/>
                        <a:t>0,013</a:t>
                      </a:r>
                    </a:p>
                  </a:txBody>
                  <a:tcPr marL="0" marR="0" marT="0" marB="0" anchor="ctr"/>
                </a:tc>
                <a:tc>
                  <a:txBody>
                    <a:bodyPr/>
                    <a:lstStyle/>
                    <a:p>
                      <a:pPr algn="ctr"/>
                      <a:r>
                        <a:rPr lang="ru-RU" sz="1600" dirty="0"/>
                        <a:t>0,012</a:t>
                      </a:r>
                    </a:p>
                  </a:txBody>
                  <a:tcPr marL="0" marR="0" marT="0" marB="0" anchor="ctr"/>
                </a:tc>
                <a:tc>
                  <a:txBody>
                    <a:bodyPr/>
                    <a:lstStyle/>
                    <a:p>
                      <a:pPr algn="ctr"/>
                      <a:r>
                        <a:rPr lang="ru-RU" sz="1600" dirty="0"/>
                        <a:t>0,010</a:t>
                      </a:r>
                    </a:p>
                  </a:txBody>
                  <a:tcPr marL="0" marR="0" marT="0" marB="0" anchor="ctr"/>
                </a:tc>
              </a:tr>
              <a:tr h="157882">
                <a:tc>
                  <a:txBody>
                    <a:bodyPr/>
                    <a:lstStyle/>
                    <a:p>
                      <a:pPr algn="ctr"/>
                      <a:r>
                        <a:rPr lang="ru-RU" sz="1600" b="1" dirty="0"/>
                        <a:t>Буква</a:t>
                      </a:r>
                    </a:p>
                  </a:txBody>
                  <a:tcPr marL="0" marR="0" marT="0" marB="0" anchor="ctr"/>
                </a:tc>
                <a:tc>
                  <a:txBody>
                    <a:bodyPr/>
                    <a:lstStyle/>
                    <a:p>
                      <a:pPr algn="ctr"/>
                      <a:r>
                        <a:rPr lang="ru-RU" sz="1600" b="1" dirty="0">
                          <a:effectLst>
                            <a:outerShdw blurRad="38100" dist="38100" dir="2700000" algn="tl">
                              <a:srgbClr val="000000">
                                <a:alpha val="43137"/>
                              </a:srgbClr>
                            </a:outerShdw>
                          </a:effectLst>
                        </a:rPr>
                        <a:t>х</a:t>
                      </a:r>
                    </a:p>
                  </a:txBody>
                  <a:tcPr marL="0" marR="0" marT="0" marB="0" anchor="ctr"/>
                </a:tc>
                <a:tc>
                  <a:txBody>
                    <a:bodyPr/>
                    <a:lstStyle/>
                    <a:p>
                      <a:pPr algn="ctr"/>
                      <a:r>
                        <a:rPr lang="ru-RU" sz="1600" b="1" dirty="0">
                          <a:effectLst>
                            <a:outerShdw blurRad="38100" dist="38100" dir="2700000" algn="tl">
                              <a:srgbClr val="000000">
                                <a:alpha val="43137"/>
                              </a:srgbClr>
                            </a:outerShdw>
                          </a:effectLst>
                        </a:rPr>
                        <a:t>ж</a:t>
                      </a:r>
                    </a:p>
                  </a:txBody>
                  <a:tcPr marL="0" marR="0" marT="0" marB="0" anchor="ctr"/>
                </a:tc>
                <a:tc>
                  <a:txBody>
                    <a:bodyPr/>
                    <a:lstStyle/>
                    <a:p>
                      <a:pPr algn="ctr"/>
                      <a:r>
                        <a:rPr lang="ru-RU" sz="1600" b="1" dirty="0">
                          <a:effectLst>
                            <a:outerShdw blurRad="38100" dist="38100" dir="2700000" algn="tl">
                              <a:srgbClr val="000000">
                                <a:alpha val="43137"/>
                              </a:srgbClr>
                            </a:outerShdw>
                          </a:effectLst>
                        </a:rPr>
                        <a:t>ю</a:t>
                      </a:r>
                    </a:p>
                  </a:txBody>
                  <a:tcPr marL="0" marR="0" marT="0" marB="0" anchor="ctr"/>
                </a:tc>
                <a:tc>
                  <a:txBody>
                    <a:bodyPr/>
                    <a:lstStyle/>
                    <a:p>
                      <a:pPr algn="ctr"/>
                      <a:r>
                        <a:rPr lang="ru-RU" sz="1600" b="1" dirty="0">
                          <a:effectLst>
                            <a:outerShdw blurRad="38100" dist="38100" dir="2700000" algn="tl">
                              <a:srgbClr val="000000">
                                <a:alpha val="43137"/>
                              </a:srgbClr>
                            </a:outerShdw>
                          </a:effectLst>
                        </a:rPr>
                        <a:t>ш</a:t>
                      </a:r>
                    </a:p>
                  </a:txBody>
                  <a:tcPr marL="0" marR="0" marT="0" marB="0" anchor="ctr"/>
                </a:tc>
                <a:tc>
                  <a:txBody>
                    <a:bodyPr/>
                    <a:lstStyle/>
                    <a:p>
                      <a:pPr algn="ctr"/>
                      <a:r>
                        <a:rPr lang="ru-RU" sz="1600" b="1" dirty="0">
                          <a:effectLst>
                            <a:outerShdw blurRad="38100" dist="38100" dir="2700000" algn="tl">
                              <a:srgbClr val="000000">
                                <a:alpha val="43137"/>
                              </a:srgbClr>
                            </a:outerShdw>
                          </a:effectLst>
                        </a:rPr>
                        <a:t>ц</a:t>
                      </a:r>
                    </a:p>
                  </a:txBody>
                  <a:tcPr marL="0" marR="0" marT="0" marB="0" anchor="ctr"/>
                </a:tc>
                <a:tc>
                  <a:txBody>
                    <a:bodyPr/>
                    <a:lstStyle/>
                    <a:p>
                      <a:pPr algn="ctr"/>
                      <a:r>
                        <a:rPr lang="ru-RU" sz="1600" b="1" dirty="0">
                          <a:effectLst>
                            <a:outerShdw blurRad="38100" dist="38100" dir="2700000" algn="tl">
                              <a:srgbClr val="000000">
                                <a:alpha val="43137"/>
                              </a:srgbClr>
                            </a:outerShdw>
                          </a:effectLst>
                        </a:rPr>
                        <a:t>щ</a:t>
                      </a:r>
                    </a:p>
                  </a:txBody>
                  <a:tcPr marL="0" marR="0" marT="0" marB="0" anchor="ctr"/>
                </a:tc>
                <a:tc>
                  <a:txBody>
                    <a:bodyPr/>
                    <a:lstStyle/>
                    <a:p>
                      <a:pPr algn="ctr"/>
                      <a:r>
                        <a:rPr lang="ru-RU" sz="1600" b="1" dirty="0">
                          <a:effectLst>
                            <a:outerShdw blurRad="38100" dist="38100" dir="2700000" algn="tl">
                              <a:srgbClr val="000000">
                                <a:alpha val="43137"/>
                              </a:srgbClr>
                            </a:outerShdw>
                          </a:effectLst>
                        </a:rPr>
                        <a:t>э</a:t>
                      </a:r>
                    </a:p>
                  </a:txBody>
                  <a:tcPr marL="0" marR="0" marT="0" marB="0" anchor="ctr"/>
                </a:tc>
                <a:tc>
                  <a:txBody>
                    <a:bodyPr/>
                    <a:lstStyle/>
                    <a:p>
                      <a:pPr algn="ctr"/>
                      <a:r>
                        <a:rPr lang="ru-RU" sz="1600" b="1" dirty="0">
                          <a:effectLst>
                            <a:outerShdw blurRad="38100" dist="38100" dir="2700000" algn="tl">
                              <a:srgbClr val="000000">
                                <a:alpha val="43137"/>
                              </a:srgbClr>
                            </a:outerShdw>
                          </a:effectLst>
                        </a:rPr>
                        <a:t>ф</a:t>
                      </a:r>
                    </a:p>
                  </a:txBody>
                  <a:tcPr marL="0" marR="0" marT="0" marB="0" anchor="ctr"/>
                </a:tc>
              </a:tr>
              <a:tr h="274166">
                <a:tc>
                  <a:txBody>
                    <a:bodyPr/>
                    <a:lstStyle/>
                    <a:p>
                      <a:pPr algn="ctr"/>
                      <a:r>
                        <a:rPr lang="ru-RU" sz="1600" b="1" dirty="0" smtClean="0"/>
                        <a:t>Относительная</a:t>
                      </a:r>
                      <a:r>
                        <a:rPr lang="ru-RU" sz="1600" b="1" baseline="0" dirty="0" smtClean="0"/>
                        <a:t> </a:t>
                      </a:r>
                      <a:r>
                        <a:rPr lang="ru-RU" sz="1600" b="1" dirty="0" smtClean="0"/>
                        <a:t>частота</a:t>
                      </a:r>
                      <a:endParaRPr lang="ru-RU" sz="1600" b="1" dirty="0"/>
                    </a:p>
                  </a:txBody>
                  <a:tcPr marL="0" marR="0" marT="0" marB="0" anchor="ctr"/>
                </a:tc>
                <a:tc>
                  <a:txBody>
                    <a:bodyPr/>
                    <a:lstStyle/>
                    <a:p>
                      <a:pPr algn="ctr"/>
                      <a:r>
                        <a:rPr lang="ru-RU" sz="1600"/>
                        <a:t>0,009</a:t>
                      </a:r>
                    </a:p>
                  </a:txBody>
                  <a:tcPr marL="0" marR="0" marT="0" marB="0" anchor="ctr"/>
                </a:tc>
                <a:tc>
                  <a:txBody>
                    <a:bodyPr/>
                    <a:lstStyle/>
                    <a:p>
                      <a:pPr algn="ctr"/>
                      <a:r>
                        <a:rPr lang="ru-RU" sz="1600"/>
                        <a:t>0,007</a:t>
                      </a:r>
                    </a:p>
                  </a:txBody>
                  <a:tcPr marL="0" marR="0" marT="0" marB="0" anchor="ctr"/>
                </a:tc>
                <a:tc>
                  <a:txBody>
                    <a:bodyPr/>
                    <a:lstStyle/>
                    <a:p>
                      <a:pPr algn="ctr"/>
                      <a:r>
                        <a:rPr lang="ru-RU" sz="1600"/>
                        <a:t>0,006</a:t>
                      </a:r>
                    </a:p>
                  </a:txBody>
                  <a:tcPr marL="0" marR="0" marT="0" marB="0" anchor="ctr"/>
                </a:tc>
                <a:tc>
                  <a:txBody>
                    <a:bodyPr/>
                    <a:lstStyle/>
                    <a:p>
                      <a:pPr algn="ctr"/>
                      <a:r>
                        <a:rPr lang="ru-RU" sz="1600"/>
                        <a:t>0,006</a:t>
                      </a:r>
                    </a:p>
                  </a:txBody>
                  <a:tcPr marL="0" marR="0" marT="0" marB="0" anchor="ctr"/>
                </a:tc>
                <a:tc>
                  <a:txBody>
                    <a:bodyPr/>
                    <a:lstStyle/>
                    <a:p>
                      <a:pPr algn="ctr"/>
                      <a:r>
                        <a:rPr lang="ru-RU" sz="1600"/>
                        <a:t>0,004 </a:t>
                      </a:r>
                    </a:p>
                  </a:txBody>
                  <a:tcPr marL="0" marR="0" marT="0" marB="0" anchor="ctr"/>
                </a:tc>
                <a:tc>
                  <a:txBody>
                    <a:bodyPr/>
                    <a:lstStyle/>
                    <a:p>
                      <a:pPr algn="ctr"/>
                      <a:r>
                        <a:rPr lang="ru-RU" sz="1600"/>
                        <a:t>0,003</a:t>
                      </a:r>
                    </a:p>
                  </a:txBody>
                  <a:tcPr marL="0" marR="0" marT="0" marB="0" anchor="ctr"/>
                </a:tc>
                <a:tc>
                  <a:txBody>
                    <a:bodyPr/>
                    <a:lstStyle/>
                    <a:p>
                      <a:pPr algn="ctr"/>
                      <a:r>
                        <a:rPr lang="ru-RU" sz="1600"/>
                        <a:t>0,003</a:t>
                      </a:r>
                    </a:p>
                  </a:txBody>
                  <a:tcPr marL="0" marR="0" marT="0" marB="0" anchor="ctr"/>
                </a:tc>
                <a:tc>
                  <a:txBody>
                    <a:bodyPr/>
                    <a:lstStyle/>
                    <a:p>
                      <a:pPr algn="ctr"/>
                      <a:r>
                        <a:rPr lang="ru-RU" sz="1600" dirty="0"/>
                        <a:t>0,002</a:t>
                      </a:r>
                    </a:p>
                  </a:txBody>
                  <a:tcPr marL="0" marR="0" marT="0" marB="0" anchor="ctr"/>
                </a:tc>
              </a:tr>
            </a:tbl>
          </a:graphicData>
        </a:graphic>
      </p:graphicFrame>
    </p:spTree>
    <p:extLst>
      <p:ext uri="{BB962C8B-B14F-4D97-AF65-F5344CB8AC3E}">
        <p14:creationId xmlns:p14="http://schemas.microsoft.com/office/powerpoint/2010/main" val="3368423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07504" y="260648"/>
            <a:ext cx="8568952" cy="1015663"/>
          </a:xfrm>
          <a:prstGeom prst="rect">
            <a:avLst/>
          </a:prstGeom>
        </p:spPr>
        <p:txBody>
          <a:bodyPr wrap="square">
            <a:spAutoFit/>
          </a:bodyPr>
          <a:lstStyle/>
          <a:p>
            <a:pPr algn="just"/>
            <a:r>
              <a:rPr lang="ru-RU" sz="1600" dirty="0"/>
              <a:t>   </a:t>
            </a:r>
            <a:r>
              <a:rPr lang="ru-RU" sz="2000" dirty="0"/>
              <a:t> Средняя длина кода оказывается равной </a:t>
            </a:r>
            <a:r>
              <a:rPr lang="ru-RU" sz="2000" b="1" dirty="0"/>
              <a:t>K</a:t>
            </a:r>
            <a:r>
              <a:rPr lang="ru-RU" sz="2000" b="1" baseline="30000" dirty="0"/>
              <a:t>(2)</a:t>
            </a:r>
            <a:r>
              <a:rPr lang="ru-RU" sz="2000" b="1" dirty="0"/>
              <a:t> = 4,395</a:t>
            </a:r>
            <a:r>
              <a:rPr lang="ru-RU" sz="2000" dirty="0"/>
              <a:t>; избыточность кода </a:t>
            </a:r>
            <a:r>
              <a:rPr lang="ru-RU" sz="2000" b="1" dirty="0"/>
              <a:t>Q</a:t>
            </a:r>
            <a:r>
              <a:rPr lang="ru-RU" sz="2000" b="1" baseline="30000" dirty="0"/>
              <a:t>(r)</a:t>
            </a:r>
            <a:r>
              <a:rPr lang="ru-RU" sz="2000" b="1" dirty="0"/>
              <a:t> = 0,00887</a:t>
            </a:r>
            <a:r>
              <a:rPr lang="ru-RU" sz="2000" dirty="0"/>
              <a:t>, т.е. менее 1%. </a:t>
            </a:r>
          </a:p>
          <a:p>
            <a:pPr algn="just"/>
            <a:r>
              <a:rPr lang="ru-RU" sz="2000" dirty="0"/>
              <a:t> </a:t>
            </a:r>
            <a:endParaRPr lang="en-US" sz="2000" dirty="0" smtClean="0"/>
          </a:p>
        </p:txBody>
      </p:sp>
      <p:sp>
        <p:nvSpPr>
          <p:cNvPr id="2" name="Прямоугольник 1"/>
          <p:cNvSpPr/>
          <p:nvPr/>
        </p:nvSpPr>
        <p:spPr>
          <a:xfrm>
            <a:off x="251520" y="1556792"/>
            <a:ext cx="8424936" cy="2031325"/>
          </a:xfrm>
          <a:prstGeom prst="rect">
            <a:avLst/>
          </a:prstGeom>
        </p:spPr>
        <p:txBody>
          <a:bodyPr wrap="square">
            <a:spAutoFit/>
          </a:bodyPr>
          <a:lstStyle/>
          <a:p>
            <a:pPr indent="361950" algn="ctr"/>
            <a:r>
              <a:rPr lang="ru-RU" dirty="0"/>
              <a:t>Таким образом, можно заключить, что существует метод построения оптимального неравномерного алфавитного кода. </a:t>
            </a:r>
            <a:endParaRPr lang="ru-RU" dirty="0" smtClean="0"/>
          </a:p>
          <a:p>
            <a:pPr indent="361950" algn="ctr"/>
            <a:endParaRPr lang="ru-RU" dirty="0"/>
          </a:p>
          <a:p>
            <a:pPr indent="361950" algn="ctr"/>
            <a:r>
              <a:rPr lang="ru-RU" dirty="0" smtClean="0"/>
              <a:t>Метод </a:t>
            </a:r>
            <a:r>
              <a:rPr lang="ru-RU" dirty="0"/>
              <a:t>Хаффмана и его модификация – метод адаптивного кодирования (динамическое кодирование Хаффмана) – нашли широчайшее применение в программах-архиваторах, программах резервного копирования файлов и дисков, в системах сжатия информации в модемах и факсах</a:t>
            </a:r>
            <a:endParaRPr lang="ru-RU" dirty="0"/>
          </a:p>
        </p:txBody>
      </p:sp>
    </p:spTree>
    <p:extLst>
      <p:ext uri="{BB962C8B-B14F-4D97-AF65-F5344CB8AC3E}">
        <p14:creationId xmlns:p14="http://schemas.microsoft.com/office/powerpoint/2010/main" val="19827993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7990"/>
            <a:ext cx="6900415" cy="369332"/>
          </a:xfrm>
          <a:prstGeom prst="rect">
            <a:avLst/>
          </a:prstGeom>
          <a:noFill/>
        </p:spPr>
        <p:txBody>
          <a:bodyPr wrap="none" rtlCol="0">
            <a:spAutoFit/>
          </a:bodyPr>
          <a:lstStyle/>
          <a:p>
            <a:r>
              <a:rPr lang="ru-RU" b="1" i="1" dirty="0" smtClean="0"/>
              <a:t>Равномерное алфавитное двоичное кодирование. Байтовый код</a:t>
            </a:r>
            <a:endParaRPr lang="ru-RU" b="1" i="1" dirty="0"/>
          </a:p>
        </p:txBody>
      </p:sp>
      <p:sp>
        <p:nvSpPr>
          <p:cNvPr id="8" name="Прямоугольник 7"/>
          <p:cNvSpPr/>
          <p:nvPr/>
        </p:nvSpPr>
        <p:spPr>
          <a:xfrm>
            <a:off x="179512" y="548680"/>
            <a:ext cx="8784976" cy="5386090"/>
          </a:xfrm>
          <a:prstGeom prst="rect">
            <a:avLst/>
          </a:prstGeom>
        </p:spPr>
        <p:txBody>
          <a:bodyPr wrap="square">
            <a:spAutoFit/>
          </a:bodyPr>
          <a:lstStyle/>
          <a:p>
            <a:pPr indent="457200" algn="just"/>
            <a:r>
              <a:rPr lang="ru-RU" sz="2000" dirty="0"/>
              <a:t> </a:t>
            </a:r>
            <a:r>
              <a:rPr lang="ru-RU" dirty="0"/>
              <a:t>В этом случае двоичный код первичного алфавита строится цепочками равной длины, т.е. со всеми знаками связано одинаковое количество информации равное I</a:t>
            </a:r>
            <a:r>
              <a:rPr lang="ru-RU" baseline="-25000" dirty="0"/>
              <a:t>0</a:t>
            </a:r>
            <a:r>
              <a:rPr lang="ru-RU" dirty="0"/>
              <a:t>. </a:t>
            </a:r>
            <a:endParaRPr lang="en-US" dirty="0" smtClean="0"/>
          </a:p>
          <a:p>
            <a:pPr indent="457200" algn="just"/>
            <a:endParaRPr lang="en-US" dirty="0" smtClean="0"/>
          </a:p>
          <a:p>
            <a:pPr indent="457200" algn="just"/>
            <a:r>
              <a:rPr lang="ru-RU" dirty="0" smtClean="0"/>
              <a:t>Передавать </a:t>
            </a:r>
            <a:r>
              <a:rPr lang="ru-RU" dirty="0"/>
              <a:t>признак конца знака не требуется, поэтому для определения длины кодовой цепочки можно воспользоваться формулой: K(2) </a:t>
            </a:r>
            <a:r>
              <a:rPr lang="en-US" dirty="0" smtClean="0"/>
              <a:t>= </a:t>
            </a:r>
            <a:r>
              <a:rPr lang="ru-RU" dirty="0" smtClean="0"/>
              <a:t>log</a:t>
            </a:r>
            <a:r>
              <a:rPr lang="ru-RU" baseline="-25000" dirty="0" smtClean="0"/>
              <a:t>2</a:t>
            </a:r>
            <a:r>
              <a:rPr lang="ru-RU" dirty="0" smtClean="0"/>
              <a:t>N</a:t>
            </a:r>
            <a:r>
              <a:rPr lang="ru-RU" dirty="0"/>
              <a:t>. </a:t>
            </a:r>
            <a:endParaRPr lang="en-US" dirty="0" smtClean="0"/>
          </a:p>
          <a:p>
            <a:pPr indent="457200" algn="just"/>
            <a:endParaRPr lang="en-US" dirty="0"/>
          </a:p>
          <a:p>
            <a:pPr indent="457200" algn="just"/>
            <a:r>
              <a:rPr lang="ru-RU" dirty="0" smtClean="0"/>
              <a:t>Приемное </a:t>
            </a:r>
            <a:r>
              <a:rPr lang="ru-RU" dirty="0"/>
              <a:t>устройство просто отсчитывает оговоренное заранее количество элементарных сигналов и интерпретирует цепочку (устанавливает, какому знаку она соответствует). </a:t>
            </a:r>
            <a:endParaRPr lang="en-US" dirty="0" smtClean="0"/>
          </a:p>
          <a:p>
            <a:pPr indent="457200" algn="just"/>
            <a:endParaRPr lang="en-US" dirty="0"/>
          </a:p>
          <a:p>
            <a:pPr indent="457200" algn="just"/>
            <a:r>
              <a:rPr lang="ru-RU" dirty="0" smtClean="0"/>
              <a:t>Правда</a:t>
            </a:r>
            <a:r>
              <a:rPr lang="ru-RU" dirty="0"/>
              <a:t>, при этом недопустимы сбои, например, пропуск </a:t>
            </a:r>
            <a:r>
              <a:rPr lang="ru-RU" dirty="0" smtClean="0"/>
              <a:t>одного </a:t>
            </a:r>
            <a:r>
              <a:rPr lang="ru-RU" dirty="0"/>
              <a:t>элементарного сигнала приведет к сдвигу всей кодовой последовательности и неправильной ее интерпретации; решается проблема путем синхронизации передачи или иными способами. </a:t>
            </a:r>
            <a:endParaRPr lang="en-US" dirty="0" smtClean="0"/>
          </a:p>
          <a:p>
            <a:pPr indent="457200" algn="just"/>
            <a:endParaRPr lang="en-US" dirty="0"/>
          </a:p>
          <a:p>
            <a:pPr indent="457200" algn="just"/>
            <a:r>
              <a:rPr lang="ru-RU" dirty="0" smtClean="0"/>
              <a:t>С </a:t>
            </a:r>
            <a:r>
              <a:rPr lang="ru-RU" dirty="0"/>
              <a:t>другой стороны, применение равномерного кода оказывается одним из средств контроля правильности передачи, поскольку факт поступления лишнего элементарного сигнала или, наоборот, поступление неполного кода сразу интерпретируется как ошибка. </a:t>
            </a:r>
          </a:p>
        </p:txBody>
      </p:sp>
    </p:spTree>
    <p:extLst>
      <p:ext uri="{BB962C8B-B14F-4D97-AF65-F5344CB8AC3E}">
        <p14:creationId xmlns:p14="http://schemas.microsoft.com/office/powerpoint/2010/main" val="42174736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764704"/>
            <a:ext cx="8784976" cy="4801314"/>
          </a:xfrm>
          <a:prstGeom prst="rect">
            <a:avLst/>
          </a:prstGeom>
        </p:spPr>
        <p:txBody>
          <a:bodyPr wrap="square">
            <a:spAutoFit/>
          </a:bodyPr>
          <a:lstStyle/>
          <a:p>
            <a:pPr indent="355600" algn="just"/>
            <a:r>
              <a:rPr lang="ru-RU" dirty="0"/>
              <a:t> Примером равномерного алфавитного кодирования является телеграфный код Бодо, пришедший на смену азбуке Морзе. </a:t>
            </a:r>
            <a:endParaRPr lang="ru-RU" dirty="0" smtClean="0"/>
          </a:p>
          <a:p>
            <a:pPr indent="355600" algn="just"/>
            <a:endParaRPr lang="en-US" dirty="0" smtClean="0"/>
          </a:p>
          <a:p>
            <a:pPr indent="355600" algn="just"/>
            <a:r>
              <a:rPr lang="ru-RU" i="1" u="sng" dirty="0" smtClean="0"/>
              <a:t>Замечания:</a:t>
            </a:r>
            <a:endParaRPr lang="ru-RU" i="1" u="sng" dirty="0"/>
          </a:p>
          <a:p>
            <a:pPr marL="342900" indent="-342900" algn="just">
              <a:buFont typeface="+mj-lt"/>
              <a:buAutoNum type="arabicPeriod"/>
            </a:pPr>
            <a:r>
              <a:rPr lang="ru-RU" dirty="0" smtClean="0"/>
              <a:t>Исходный </a:t>
            </a:r>
            <a:r>
              <a:rPr lang="ru-RU" dirty="0"/>
              <a:t>алфавит должен содержать не более 32-х символов; </a:t>
            </a:r>
            <a:endParaRPr lang="en-US" dirty="0" smtClean="0"/>
          </a:p>
          <a:p>
            <a:pPr marL="342900" indent="-342900" algn="just">
              <a:buFont typeface="+mj-lt"/>
              <a:buAutoNum type="arabicPeriod"/>
            </a:pPr>
            <a:r>
              <a:rPr lang="en-US" dirty="0" smtClean="0"/>
              <a:t>I</a:t>
            </a:r>
            <a:r>
              <a:rPr lang="ru-RU" dirty="0" smtClean="0"/>
              <a:t> </a:t>
            </a:r>
            <a:r>
              <a:rPr lang="ru-RU" dirty="0"/>
              <a:t>= </a:t>
            </a:r>
            <a:r>
              <a:rPr lang="ru-RU" dirty="0" smtClean="0"/>
              <a:t>log</a:t>
            </a:r>
            <a:r>
              <a:rPr lang="ru-RU" baseline="-25000" dirty="0" smtClean="0"/>
              <a:t>2</a:t>
            </a:r>
            <a:r>
              <a:rPr lang="ru-RU" dirty="0" smtClean="0"/>
              <a:t>32 </a:t>
            </a:r>
            <a:r>
              <a:rPr lang="ru-RU" dirty="0"/>
              <a:t>= 5, т.е. каждый знак содержит 5 бит информации. </a:t>
            </a:r>
            <a:endParaRPr lang="en-US" dirty="0" smtClean="0"/>
          </a:p>
          <a:p>
            <a:pPr marL="342900" indent="-342900" algn="just">
              <a:buFont typeface="+mj-lt"/>
              <a:buAutoNum type="arabicPeriod"/>
            </a:pPr>
            <a:r>
              <a:rPr lang="ru-RU" dirty="0" smtClean="0"/>
              <a:t>Условие </a:t>
            </a:r>
            <a:r>
              <a:rPr lang="ru-RU" dirty="0"/>
              <a:t>N </a:t>
            </a:r>
            <a:r>
              <a:rPr lang="en-US" dirty="0" smtClean="0"/>
              <a:t>=</a:t>
            </a:r>
            <a:r>
              <a:rPr lang="ru-RU" dirty="0" smtClean="0"/>
              <a:t> </a:t>
            </a:r>
            <a:r>
              <a:rPr lang="ru-RU" dirty="0"/>
              <a:t>32, очевидно, выполняется для языков, основанных на латинском алфавите (N = 27 = 26+”пробел”), однако в русском алфавите 34 буквы (с пробелом) – именно по этой причине пришлось "сжать" алфавит (как в коде Хаффмана) и объединить в один знак "е" и "ё", а также "ь" и "ъ". </a:t>
            </a:r>
            <a:endParaRPr lang="en-US" dirty="0" smtClean="0"/>
          </a:p>
          <a:p>
            <a:pPr marL="342900" indent="-342900" algn="just">
              <a:buFont typeface="+mj-lt"/>
              <a:buAutoNum type="arabicPeriod"/>
            </a:pPr>
            <a:r>
              <a:rPr lang="ru-RU" dirty="0" smtClean="0"/>
              <a:t>После </a:t>
            </a:r>
            <a:r>
              <a:rPr lang="ru-RU" dirty="0"/>
              <a:t>такого сжатия N = 32, однако, не остается свободных кодов для знаков препинания, поэтому в телеграммах они отсутствуют или заменяются буквенными аббревиатурами; это не является заметным ограничением, поскольку, как указывалось выше, избыточность языка позволяет легко восстановить информационное содержание сообщения. </a:t>
            </a:r>
            <a:endParaRPr lang="en-US" dirty="0" smtClean="0"/>
          </a:p>
          <a:p>
            <a:pPr marL="342900" indent="-342900" algn="just">
              <a:buFont typeface="+mj-lt"/>
              <a:buAutoNum type="arabicPeriod"/>
            </a:pPr>
            <a:r>
              <a:rPr lang="ru-RU" dirty="0" smtClean="0"/>
              <a:t>Избыточность </a:t>
            </a:r>
            <a:r>
              <a:rPr lang="ru-RU" dirty="0"/>
              <a:t>кода Бодо для русского языка Q(r) = 0,129, для английского Q(e) = 0,193. </a:t>
            </a:r>
          </a:p>
        </p:txBody>
      </p:sp>
      <p:sp>
        <p:nvSpPr>
          <p:cNvPr id="3" name="TextBox 2"/>
          <p:cNvSpPr txBox="1"/>
          <p:nvPr/>
        </p:nvSpPr>
        <p:spPr>
          <a:xfrm>
            <a:off x="395536" y="188640"/>
            <a:ext cx="2756204" cy="400110"/>
          </a:xfrm>
          <a:prstGeom prst="rect">
            <a:avLst/>
          </a:prstGeom>
          <a:noFill/>
        </p:spPr>
        <p:txBody>
          <a:bodyPr wrap="none" rtlCol="0">
            <a:spAutoFit/>
          </a:bodyPr>
          <a:lstStyle/>
          <a:p>
            <a:r>
              <a:rPr lang="ru-RU" sz="2000" b="1" i="1" u="sng" dirty="0" smtClean="0">
                <a:solidFill>
                  <a:schemeClr val="bg2">
                    <a:lumMod val="25000"/>
                  </a:schemeClr>
                </a:solidFill>
              </a:rPr>
              <a:t>Телеграфный код Бодо</a:t>
            </a:r>
            <a:endParaRPr lang="ru-RU" sz="2000" b="1" i="1" u="sng" dirty="0">
              <a:solidFill>
                <a:schemeClr val="bg2">
                  <a:lumMod val="25000"/>
                </a:schemeClr>
              </a:solidFill>
            </a:endParaRPr>
          </a:p>
        </p:txBody>
      </p:sp>
    </p:spTree>
    <p:extLst>
      <p:ext uri="{BB962C8B-B14F-4D97-AF65-F5344CB8AC3E}">
        <p14:creationId xmlns:p14="http://schemas.microsoft.com/office/powerpoint/2010/main" val="2455932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04664"/>
            <a:ext cx="8244408" cy="5066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4702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3528" y="686796"/>
            <a:ext cx="8496944" cy="3139321"/>
          </a:xfrm>
          <a:prstGeom prst="rect">
            <a:avLst/>
          </a:prstGeom>
        </p:spPr>
        <p:txBody>
          <a:bodyPr wrap="square">
            <a:spAutoFit/>
          </a:bodyPr>
          <a:lstStyle/>
          <a:p>
            <a:pPr indent="457200" algn="just"/>
            <a:r>
              <a:rPr lang="ru-RU" b="1" i="1" dirty="0"/>
              <a:t>Сообщения, в которых вероятность появления каждого отдельного знака не меняется со временем, называют </a:t>
            </a:r>
            <a:r>
              <a:rPr lang="ru-RU" b="1" i="1" dirty="0" err="1"/>
              <a:t>шенноновскими</a:t>
            </a:r>
            <a:r>
              <a:rPr lang="ru-RU" b="1" i="1" dirty="0"/>
              <a:t>, а порождающий его отправитель – </a:t>
            </a:r>
            <a:r>
              <a:rPr lang="ru-RU" b="1" i="1" dirty="0" err="1"/>
              <a:t>шенноновским</a:t>
            </a:r>
            <a:r>
              <a:rPr lang="ru-RU" b="1" i="1" dirty="0"/>
              <a:t> источником</a:t>
            </a:r>
            <a:r>
              <a:rPr lang="ru-RU" b="1" i="1" dirty="0" smtClean="0"/>
              <a:t>.</a:t>
            </a:r>
          </a:p>
          <a:p>
            <a:pPr indent="457200" algn="just"/>
            <a:endParaRPr lang="ru-RU" b="1" i="1" dirty="0"/>
          </a:p>
          <a:p>
            <a:pPr indent="457200" algn="just"/>
            <a:r>
              <a:rPr lang="ru-RU" dirty="0"/>
              <a:t>Если сообщение является </a:t>
            </a:r>
            <a:r>
              <a:rPr lang="ru-RU" dirty="0" err="1"/>
              <a:t>шенноновским</a:t>
            </a:r>
            <a:r>
              <a:rPr lang="ru-RU" dirty="0"/>
              <a:t>, то набор знаков и связанная с каждым знаком информация известны заранее</a:t>
            </a:r>
            <a:r>
              <a:rPr lang="ru-RU" dirty="0" smtClean="0"/>
              <a:t>.</a:t>
            </a:r>
          </a:p>
          <a:p>
            <a:pPr indent="457200" algn="just"/>
            <a:endParaRPr lang="ru-RU" dirty="0"/>
          </a:p>
          <a:p>
            <a:pPr indent="457200" algn="just"/>
            <a:r>
              <a:rPr lang="ru-RU" dirty="0"/>
              <a:t>В этом случае интерпретация сообщения, представляющего собой последовательность сигналов, сводится к задаче распознавания знака, т.е.  </a:t>
            </a:r>
            <a:r>
              <a:rPr lang="ru-RU" dirty="0" smtClean="0"/>
              <a:t>выявлению </a:t>
            </a:r>
            <a:r>
              <a:rPr lang="ru-RU" dirty="0"/>
              <a:t>какой именно знак находится в данном месте сообщения.</a:t>
            </a:r>
          </a:p>
          <a:p>
            <a:pPr indent="457200" algn="just"/>
            <a:endParaRPr lang="en-US" dirty="0"/>
          </a:p>
        </p:txBody>
      </p:sp>
    </p:spTree>
    <p:extLst>
      <p:ext uri="{BB962C8B-B14F-4D97-AF65-F5344CB8AC3E}">
        <p14:creationId xmlns:p14="http://schemas.microsoft.com/office/powerpoint/2010/main" val="904274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107504" y="188640"/>
                <a:ext cx="8856984" cy="5544616"/>
              </a:xfrm>
            </p:spPr>
            <p:txBody>
              <a:bodyPr>
                <a:noAutofit/>
              </a:bodyPr>
              <a:lstStyle/>
              <a:p>
                <a:pPr marL="0" indent="361950">
                  <a:buNone/>
                </a:pPr>
                <a:r>
                  <a:rPr lang="ru-RU" sz="2000" dirty="0" smtClean="0"/>
                  <a:t>Применение формулы Шеннона к алфавиту русского языка даёт:</a:t>
                </a:r>
              </a:p>
              <a:p>
                <a:pPr marL="800100" lvl="2" indent="0">
                  <a:buNone/>
                </a:pPr>
                <a14:m>
                  <m:oMathPara xmlns:m="http://schemas.openxmlformats.org/officeDocument/2006/math">
                    <m:oMathParaPr>
                      <m:jc m:val="left"/>
                    </m:oMathParaPr>
                    <m:oMath xmlns:m="http://schemas.openxmlformats.org/officeDocument/2006/math">
                      <m:sSub>
                        <m:sSubPr>
                          <m:ctrlPr>
                            <a:rPr lang="ru-RU" sz="1400" i="1" smtClean="0">
                              <a:latin typeface="Cambria Math"/>
                            </a:rPr>
                          </m:ctrlPr>
                        </m:sSubPr>
                        <m:e>
                          <m:r>
                            <a:rPr lang="en-US" sz="1400" b="0" i="1" smtClean="0">
                              <a:latin typeface="Cambria Math"/>
                            </a:rPr>
                            <m:t>𝐼𝑟</m:t>
                          </m:r>
                        </m:e>
                        <m:sub>
                          <m:r>
                            <a:rPr lang="en-US" sz="1400" b="0" i="1" smtClean="0">
                              <a:latin typeface="Cambria Math"/>
                            </a:rPr>
                            <m:t>1</m:t>
                          </m:r>
                        </m:sub>
                      </m:sSub>
                      <m:r>
                        <a:rPr lang="en-US" sz="1400" b="0" i="1" smtClean="0">
                          <a:latin typeface="Cambria Math"/>
                        </a:rPr>
                        <m:t>=4,36 </m:t>
                      </m:r>
                      <m:r>
                        <a:rPr lang="ru-RU" sz="1400" b="0" i="1" smtClean="0">
                          <a:latin typeface="Cambria Math"/>
                        </a:rPr>
                        <m:t>бит</m:t>
                      </m:r>
                    </m:oMath>
                  </m:oMathPara>
                </a14:m>
                <a:endParaRPr lang="ru-RU" sz="1400" b="0" dirty="0" smtClean="0"/>
              </a:p>
              <a:p>
                <a:pPr marL="800100" lvl="2" indent="0">
                  <a:buNone/>
                </a:pPr>
                <a14:m>
                  <m:oMathPara xmlns:m="http://schemas.openxmlformats.org/officeDocument/2006/math">
                    <m:oMathParaPr>
                      <m:jc m:val="left"/>
                    </m:oMathParaPr>
                    <m:oMath xmlns:m="http://schemas.openxmlformats.org/officeDocument/2006/math">
                      <m:sSub>
                        <m:sSubPr>
                          <m:ctrlPr>
                            <a:rPr lang="ru-RU" sz="1400" i="1" smtClean="0">
                              <a:latin typeface="Cambria Math"/>
                            </a:rPr>
                          </m:ctrlPr>
                        </m:sSubPr>
                        <m:e>
                          <m:r>
                            <a:rPr lang="en-US" sz="1400" b="0" i="1" smtClean="0">
                              <a:latin typeface="Cambria Math"/>
                            </a:rPr>
                            <m:t>𝐼𝑒</m:t>
                          </m:r>
                        </m:e>
                        <m:sub>
                          <m:r>
                            <a:rPr lang="en-US" sz="1400" b="0" i="1" smtClean="0">
                              <a:latin typeface="Cambria Math"/>
                            </a:rPr>
                            <m:t>1</m:t>
                          </m:r>
                        </m:sub>
                      </m:sSub>
                      <m:r>
                        <a:rPr lang="en-US" sz="1400" b="0" i="1" smtClean="0">
                          <a:latin typeface="Cambria Math"/>
                        </a:rPr>
                        <m:t>=4,04 </m:t>
                      </m:r>
                      <m:r>
                        <a:rPr lang="ru-RU" sz="1400" b="0" i="1" smtClean="0">
                          <a:latin typeface="Cambria Math"/>
                        </a:rPr>
                        <m:t>бит</m:t>
                      </m:r>
                    </m:oMath>
                  </m:oMathPara>
                </a14:m>
                <a:endParaRPr lang="en-US" sz="1400" b="0" dirty="0" smtClean="0"/>
              </a:p>
              <a:p>
                <a:pPr marL="800100" lvl="2" indent="0">
                  <a:buNone/>
                </a:pPr>
                <a14:m>
                  <m:oMathPara xmlns:m="http://schemas.openxmlformats.org/officeDocument/2006/math">
                    <m:oMathParaPr>
                      <m:jc m:val="left"/>
                    </m:oMathParaPr>
                    <m:oMath xmlns:m="http://schemas.openxmlformats.org/officeDocument/2006/math">
                      <m:sSub>
                        <m:sSubPr>
                          <m:ctrlPr>
                            <a:rPr lang="ru-RU" sz="1400" i="1" smtClean="0">
                              <a:latin typeface="Cambria Math"/>
                            </a:rPr>
                          </m:ctrlPr>
                        </m:sSubPr>
                        <m:e>
                          <m:r>
                            <a:rPr lang="en-US" sz="1400" b="0" i="1" smtClean="0">
                              <a:latin typeface="Cambria Math"/>
                            </a:rPr>
                            <m:t>𝐼𝑓</m:t>
                          </m:r>
                        </m:e>
                        <m:sub>
                          <m:r>
                            <a:rPr lang="en-US" sz="1400" b="0" i="1" smtClean="0">
                              <a:latin typeface="Cambria Math"/>
                            </a:rPr>
                            <m:t>1</m:t>
                          </m:r>
                        </m:sub>
                      </m:sSub>
                      <m:r>
                        <a:rPr lang="en-US" sz="1400" b="0" i="1" smtClean="0">
                          <a:latin typeface="Cambria Math"/>
                        </a:rPr>
                        <m:t>=3,96 </m:t>
                      </m:r>
                      <m:r>
                        <a:rPr lang="ru-RU" sz="1400" b="0" i="1" smtClean="0">
                          <a:latin typeface="Cambria Math"/>
                        </a:rPr>
                        <m:t>бит</m:t>
                      </m:r>
                    </m:oMath>
                  </m:oMathPara>
                </a14:m>
                <a:endParaRPr lang="en-US" sz="1400" b="0" dirty="0" smtClean="0"/>
              </a:p>
              <a:p>
                <a:pPr marL="800100" lvl="2" indent="0">
                  <a:buNone/>
                </a:pPr>
                <a14:m>
                  <m:oMathPara xmlns:m="http://schemas.openxmlformats.org/officeDocument/2006/math">
                    <m:oMathParaPr>
                      <m:jc m:val="left"/>
                    </m:oMathParaPr>
                    <m:oMath xmlns:m="http://schemas.openxmlformats.org/officeDocument/2006/math">
                      <m:sSub>
                        <m:sSubPr>
                          <m:ctrlPr>
                            <a:rPr lang="ru-RU" sz="1400" i="1" smtClean="0">
                              <a:latin typeface="Cambria Math"/>
                            </a:rPr>
                          </m:ctrlPr>
                        </m:sSubPr>
                        <m:e>
                          <m:r>
                            <a:rPr lang="en-US" sz="1400" b="0" i="1" smtClean="0">
                              <a:latin typeface="Cambria Math"/>
                            </a:rPr>
                            <m:t>𝐼𝑑</m:t>
                          </m:r>
                        </m:e>
                        <m:sub>
                          <m:r>
                            <a:rPr lang="en-US" sz="1400" b="0" i="1" smtClean="0">
                              <a:latin typeface="Cambria Math"/>
                            </a:rPr>
                            <m:t>1</m:t>
                          </m:r>
                        </m:sub>
                      </m:sSub>
                      <m:r>
                        <a:rPr lang="en-US" sz="1400" b="0" i="1" smtClean="0">
                          <a:latin typeface="Cambria Math"/>
                        </a:rPr>
                        <m:t>=4,10 </m:t>
                      </m:r>
                      <m:r>
                        <a:rPr lang="ru-RU" sz="1400" b="0" i="1" smtClean="0">
                          <a:latin typeface="Cambria Math"/>
                        </a:rPr>
                        <m:t>бит</m:t>
                      </m:r>
                    </m:oMath>
                  </m:oMathPara>
                </a14:m>
                <a:endParaRPr lang="en-US" sz="1400" b="0" dirty="0" smtClean="0"/>
              </a:p>
              <a:p>
                <a:pPr marL="800100" lvl="2" indent="0">
                  <a:buNone/>
                </a:pPr>
                <a14:m>
                  <m:oMathPara xmlns:m="http://schemas.openxmlformats.org/officeDocument/2006/math">
                    <m:oMathParaPr>
                      <m:jc m:val="left"/>
                    </m:oMathParaPr>
                    <m:oMath xmlns:m="http://schemas.openxmlformats.org/officeDocument/2006/math">
                      <m:sSub>
                        <m:sSubPr>
                          <m:ctrlPr>
                            <a:rPr lang="ru-RU" sz="1400" i="1" smtClean="0">
                              <a:latin typeface="Cambria Math"/>
                            </a:rPr>
                          </m:ctrlPr>
                        </m:sSubPr>
                        <m:e>
                          <m:r>
                            <a:rPr lang="en-US" sz="1400" b="0" i="1" smtClean="0">
                              <a:latin typeface="Cambria Math"/>
                            </a:rPr>
                            <m:t>𝐼𝑠</m:t>
                          </m:r>
                        </m:e>
                        <m:sub>
                          <m:r>
                            <a:rPr lang="en-US" sz="1400" b="0" i="1" smtClean="0">
                              <a:latin typeface="Cambria Math"/>
                            </a:rPr>
                            <m:t>1</m:t>
                          </m:r>
                        </m:sub>
                      </m:sSub>
                      <m:r>
                        <a:rPr lang="en-US" sz="1400" b="0" i="1" smtClean="0">
                          <a:latin typeface="Cambria Math"/>
                        </a:rPr>
                        <m:t>=3,98 </m:t>
                      </m:r>
                      <m:r>
                        <a:rPr lang="ru-RU" sz="1400" b="0" i="1" smtClean="0">
                          <a:latin typeface="Cambria Math"/>
                        </a:rPr>
                        <m:t>бит</m:t>
                      </m:r>
                    </m:oMath>
                  </m:oMathPara>
                </a14:m>
                <a:endParaRPr lang="en-US" sz="1400" b="0" dirty="0" smtClean="0"/>
              </a:p>
              <a:p>
                <a:pPr marL="0" indent="457200" algn="just">
                  <a:buNone/>
                </a:pPr>
                <a:r>
                  <a:rPr lang="ru-RU" sz="2000" b="0" dirty="0" smtClean="0"/>
                  <a:t>Следующим приближением при оценке значения информации, приходящейся на знак алфавита, должен быть учёт корреляций, т.е</a:t>
                </a:r>
                <a:r>
                  <a:rPr lang="ru-RU" sz="2000" dirty="0" smtClean="0"/>
                  <a:t>. связей между буквами в словах («пр..», «</a:t>
                </a:r>
                <a:r>
                  <a:rPr lang="ru-RU" sz="2000" dirty="0" err="1" smtClean="0"/>
                  <a:t>шц</a:t>
                </a:r>
                <a:r>
                  <a:rPr lang="ru-RU" sz="2000" dirty="0" smtClean="0"/>
                  <a:t>», «</a:t>
                </a:r>
                <a:r>
                  <a:rPr lang="ru-RU" sz="2000" dirty="0" err="1" smtClean="0"/>
                  <a:t>фъ</a:t>
                </a:r>
                <a:r>
                  <a:rPr lang="ru-RU" sz="2000" dirty="0" smtClean="0"/>
                  <a:t>»).</a:t>
                </a:r>
                <a:endParaRPr lang="en-US" sz="2000" b="0" dirty="0" smtClean="0"/>
              </a:p>
              <a:p>
                <a:pPr marL="800100" lvl="2" indent="0">
                  <a:buNone/>
                </a:pPr>
                <a14:m>
                  <m:oMathPara xmlns:m="http://schemas.openxmlformats.org/officeDocument/2006/math">
                    <m:oMathParaPr>
                      <m:jc m:val="left"/>
                    </m:oMathParaPr>
                    <m:oMath xmlns:m="http://schemas.openxmlformats.org/officeDocument/2006/math">
                      <m:sSub>
                        <m:sSubPr>
                          <m:ctrlPr>
                            <a:rPr lang="ru-RU" sz="1400" i="1" smtClean="0">
                              <a:latin typeface="Cambria Math"/>
                            </a:rPr>
                          </m:ctrlPr>
                        </m:sSubPr>
                        <m:e>
                          <m:r>
                            <a:rPr lang="en-US" sz="1400" b="0" i="1" smtClean="0">
                              <a:latin typeface="Cambria Math"/>
                            </a:rPr>
                            <m:t>𝐼𝑒</m:t>
                          </m:r>
                        </m:e>
                        <m:sub>
                          <m:r>
                            <a:rPr lang="en-US" sz="1400" b="0" i="1" smtClean="0">
                              <a:latin typeface="Cambria Math"/>
                            </a:rPr>
                            <m:t>2</m:t>
                          </m:r>
                        </m:sub>
                      </m:sSub>
                      <m:r>
                        <a:rPr lang="en-US" sz="1400" b="0" i="1" smtClean="0">
                          <a:latin typeface="Cambria Math"/>
                        </a:rPr>
                        <m:t>=3,32 </m:t>
                      </m:r>
                      <m:r>
                        <a:rPr lang="ru-RU" sz="1400" b="0" i="1" smtClean="0">
                          <a:latin typeface="Cambria Math"/>
                        </a:rPr>
                        <m:t>бит</m:t>
                      </m:r>
                    </m:oMath>
                  </m:oMathPara>
                </a14:m>
                <a:endParaRPr lang="en-US" sz="1400" b="0" dirty="0" smtClean="0"/>
              </a:p>
              <a:p>
                <a:pPr marL="800100" lvl="2" indent="0">
                  <a:buNone/>
                </a:pPr>
                <a14:m>
                  <m:oMathPara xmlns:m="http://schemas.openxmlformats.org/officeDocument/2006/math">
                    <m:oMathParaPr>
                      <m:jc m:val="left"/>
                    </m:oMathParaPr>
                    <m:oMath xmlns:m="http://schemas.openxmlformats.org/officeDocument/2006/math">
                      <m:sSub>
                        <m:sSubPr>
                          <m:ctrlPr>
                            <a:rPr lang="ru-RU" sz="1400" i="1" smtClean="0">
                              <a:latin typeface="Cambria Math"/>
                            </a:rPr>
                          </m:ctrlPr>
                        </m:sSubPr>
                        <m:e>
                          <m:r>
                            <a:rPr lang="en-US" sz="1400" b="0" i="1" smtClean="0">
                              <a:latin typeface="Cambria Math"/>
                            </a:rPr>
                            <m:t>𝐼𝑒</m:t>
                          </m:r>
                        </m:e>
                        <m:sub>
                          <m:r>
                            <a:rPr lang="en-US" sz="1400" b="0" i="1" smtClean="0">
                              <a:latin typeface="Cambria Math"/>
                            </a:rPr>
                            <m:t>3</m:t>
                          </m:r>
                        </m:sub>
                      </m:sSub>
                      <m:r>
                        <a:rPr lang="en-US" sz="1400" b="0" i="1" smtClean="0">
                          <a:latin typeface="Cambria Math"/>
                        </a:rPr>
                        <m:t>=3,10 </m:t>
                      </m:r>
                      <m:r>
                        <a:rPr lang="ru-RU" sz="1400" b="0" i="1" smtClean="0">
                          <a:latin typeface="Cambria Math"/>
                        </a:rPr>
                        <m:t>бит</m:t>
                      </m:r>
                    </m:oMath>
                  </m:oMathPara>
                </a14:m>
                <a:endParaRPr lang="ru-RU" sz="1400" b="0" dirty="0" smtClean="0"/>
              </a:p>
              <a:p>
                <a:pPr marL="800100" lvl="2" indent="0">
                  <a:buNone/>
                </a:pPr>
                <a14:m>
                  <m:oMathPara xmlns:m="http://schemas.openxmlformats.org/officeDocument/2006/math">
                    <m:oMathParaPr>
                      <m:jc m:val="left"/>
                    </m:oMathParaPr>
                    <m:oMath xmlns:m="http://schemas.openxmlformats.org/officeDocument/2006/math">
                      <m:sSub>
                        <m:sSubPr>
                          <m:ctrlPr>
                            <a:rPr lang="ru-RU" sz="1400" i="1">
                              <a:latin typeface="Cambria Math"/>
                            </a:rPr>
                          </m:ctrlPr>
                        </m:sSubPr>
                        <m:e>
                          <m:r>
                            <a:rPr lang="en-US" sz="1400" i="1">
                              <a:latin typeface="Cambria Math"/>
                            </a:rPr>
                            <m:t>𝐼𝑒</m:t>
                          </m:r>
                        </m:e>
                        <m:sub>
                          <m:r>
                            <a:rPr lang="ru-RU" sz="1400" b="0" i="1" smtClean="0">
                              <a:latin typeface="Cambria Math"/>
                            </a:rPr>
                            <m:t>5</m:t>
                          </m:r>
                        </m:sub>
                      </m:sSub>
                      <m:r>
                        <a:rPr lang="ru-RU" sz="1400" b="0" i="1" smtClean="0">
                          <a:latin typeface="Cambria Math"/>
                        </a:rPr>
                        <m:t> </m:t>
                      </m:r>
                      <m:r>
                        <a:rPr lang="en-US" sz="1400" i="1" smtClean="0">
                          <a:latin typeface="Cambria Math"/>
                          <a:sym typeface="Symbol"/>
                        </a:rPr>
                        <m:t></m:t>
                      </m:r>
                      <m:r>
                        <a:rPr lang="ru-RU" sz="1400" b="0" i="1" smtClean="0">
                          <a:latin typeface="Cambria Math"/>
                          <a:sym typeface="Symbol"/>
                        </a:rPr>
                        <m:t> 2</m:t>
                      </m:r>
                      <m:r>
                        <a:rPr lang="en-US" sz="1400" i="1">
                          <a:latin typeface="Cambria Math"/>
                        </a:rPr>
                        <m:t>,1 </m:t>
                      </m:r>
                      <m:r>
                        <a:rPr lang="ru-RU" sz="1400" i="1">
                          <a:latin typeface="Cambria Math"/>
                        </a:rPr>
                        <m:t>бит</m:t>
                      </m:r>
                    </m:oMath>
                  </m:oMathPara>
                </a14:m>
                <a:endParaRPr lang="ru-RU" sz="1400" dirty="0" smtClean="0"/>
              </a:p>
              <a:p>
                <a:pPr marL="800100" lvl="2" indent="0">
                  <a:buNone/>
                </a:pPr>
                <a14:m>
                  <m:oMathPara xmlns:m="http://schemas.openxmlformats.org/officeDocument/2006/math">
                    <m:oMathParaPr>
                      <m:jc m:val="left"/>
                    </m:oMathParaPr>
                    <m:oMath xmlns:m="http://schemas.openxmlformats.org/officeDocument/2006/math">
                      <m:sSub>
                        <m:sSubPr>
                          <m:ctrlPr>
                            <a:rPr lang="ru-RU" sz="1400" i="1">
                              <a:latin typeface="Cambria Math"/>
                            </a:rPr>
                          </m:ctrlPr>
                        </m:sSubPr>
                        <m:e>
                          <m:r>
                            <a:rPr lang="en-US" sz="1400" i="1">
                              <a:latin typeface="Cambria Math"/>
                            </a:rPr>
                            <m:t>𝐼𝑒</m:t>
                          </m:r>
                        </m:e>
                        <m:sub>
                          <m:r>
                            <a:rPr lang="en-US" sz="1400" b="0" i="1" smtClean="0">
                              <a:latin typeface="Cambria Math"/>
                            </a:rPr>
                            <m:t>8</m:t>
                          </m:r>
                        </m:sub>
                      </m:sSub>
                      <m:r>
                        <a:rPr lang="ru-RU" sz="1400" i="1">
                          <a:latin typeface="Cambria Math"/>
                        </a:rPr>
                        <m:t> </m:t>
                      </m:r>
                      <m:r>
                        <a:rPr lang="en-US" sz="1400" i="1">
                          <a:latin typeface="Cambria Math"/>
                          <a:sym typeface="Symbol"/>
                        </a:rPr>
                        <m:t></m:t>
                      </m:r>
                      <m:r>
                        <a:rPr lang="ru-RU" sz="1400" i="1">
                          <a:latin typeface="Cambria Math"/>
                          <a:sym typeface="Symbol"/>
                        </a:rPr>
                        <m:t> </m:t>
                      </m:r>
                      <m:r>
                        <a:rPr lang="en-US" sz="1400" b="0" i="1" smtClean="0">
                          <a:latin typeface="Cambria Math"/>
                          <a:sym typeface="Symbol"/>
                        </a:rPr>
                        <m:t>1</m:t>
                      </m:r>
                      <m:r>
                        <a:rPr lang="en-US" sz="1400" i="1">
                          <a:latin typeface="Cambria Math"/>
                        </a:rPr>
                        <m:t>,</m:t>
                      </m:r>
                      <m:r>
                        <a:rPr lang="en-US" sz="1400" b="0" i="1" smtClean="0">
                          <a:latin typeface="Cambria Math"/>
                        </a:rPr>
                        <m:t>9</m:t>
                      </m:r>
                      <m:r>
                        <a:rPr lang="en-US" sz="1400" i="1">
                          <a:latin typeface="Cambria Math"/>
                        </a:rPr>
                        <m:t> </m:t>
                      </m:r>
                      <m:r>
                        <a:rPr lang="ru-RU" sz="1400" i="1">
                          <a:latin typeface="Cambria Math"/>
                        </a:rPr>
                        <m:t>бит</m:t>
                      </m:r>
                    </m:oMath>
                  </m:oMathPara>
                </a14:m>
                <a:endParaRPr lang="ru-RU" sz="1400" dirty="0"/>
              </a:p>
              <a:p>
                <a:pPr marL="800100" lvl="2" indent="0">
                  <a:buNone/>
                </a:pPr>
                <a14:m>
                  <m:oMathPara xmlns:m="http://schemas.openxmlformats.org/officeDocument/2006/math">
                    <m:oMathParaPr>
                      <m:jc m:val="left"/>
                    </m:oMathParaPr>
                    <m:oMath xmlns:m="http://schemas.openxmlformats.org/officeDocument/2006/math">
                      <m:sSub>
                        <m:sSubPr>
                          <m:ctrlPr>
                            <a:rPr lang="ru-RU" sz="1400" i="1">
                              <a:latin typeface="Cambria Math"/>
                            </a:rPr>
                          </m:ctrlPr>
                        </m:sSubPr>
                        <m:e>
                          <m:r>
                            <a:rPr lang="en-US" sz="1400" i="1">
                              <a:latin typeface="Cambria Math"/>
                            </a:rPr>
                            <m:t>𝐼</m:t>
                          </m:r>
                          <m:r>
                            <a:rPr lang="en-US" sz="1400" b="0" i="1" smtClean="0">
                              <a:latin typeface="Cambria Math"/>
                            </a:rPr>
                            <m:t>𝑟</m:t>
                          </m:r>
                        </m:e>
                        <m:sub>
                          <m:r>
                            <a:rPr lang="en-US" sz="1400" b="0" i="1" smtClean="0">
                              <a:latin typeface="Cambria Math"/>
                            </a:rPr>
                            <m:t>2</m:t>
                          </m:r>
                        </m:sub>
                      </m:sSub>
                      <m:r>
                        <a:rPr lang="ru-RU" sz="1400" i="1">
                          <a:latin typeface="Cambria Math"/>
                        </a:rPr>
                        <m:t> </m:t>
                      </m:r>
                      <m:r>
                        <a:rPr lang="en-US" sz="1400" i="1">
                          <a:latin typeface="Cambria Math"/>
                          <a:sym typeface="Symbol"/>
                        </a:rPr>
                        <m:t></m:t>
                      </m:r>
                      <m:r>
                        <a:rPr lang="ru-RU" sz="1400" i="1">
                          <a:latin typeface="Cambria Math"/>
                          <a:sym typeface="Symbol"/>
                        </a:rPr>
                        <m:t> </m:t>
                      </m:r>
                      <m:r>
                        <a:rPr lang="en-US" sz="1400" b="0" i="1" smtClean="0">
                          <a:latin typeface="Cambria Math"/>
                          <a:sym typeface="Symbol"/>
                        </a:rPr>
                        <m:t>3</m:t>
                      </m:r>
                      <m:r>
                        <a:rPr lang="en-US" sz="1400" i="1">
                          <a:latin typeface="Cambria Math"/>
                        </a:rPr>
                        <m:t>,</m:t>
                      </m:r>
                      <m:r>
                        <a:rPr lang="en-US" sz="1400" b="0" i="1" smtClean="0">
                          <a:latin typeface="Cambria Math"/>
                        </a:rPr>
                        <m:t>52</m:t>
                      </m:r>
                      <m:r>
                        <a:rPr lang="en-US" sz="1400" i="1">
                          <a:latin typeface="Cambria Math"/>
                        </a:rPr>
                        <m:t> </m:t>
                      </m:r>
                      <m:r>
                        <a:rPr lang="ru-RU" sz="1400" i="1">
                          <a:latin typeface="Cambria Math"/>
                        </a:rPr>
                        <m:t>бит</m:t>
                      </m:r>
                    </m:oMath>
                  </m:oMathPara>
                </a14:m>
                <a:endParaRPr lang="en-US" sz="1400" dirty="0" smtClean="0"/>
              </a:p>
              <a:p>
                <a:pPr marL="800100" lvl="2" indent="0">
                  <a:buNone/>
                </a:pPr>
                <a14:m>
                  <m:oMathPara xmlns:m="http://schemas.openxmlformats.org/officeDocument/2006/math">
                    <m:oMathParaPr>
                      <m:jc m:val="left"/>
                    </m:oMathParaPr>
                    <m:oMath xmlns:m="http://schemas.openxmlformats.org/officeDocument/2006/math">
                      <m:sSub>
                        <m:sSubPr>
                          <m:ctrlPr>
                            <a:rPr lang="ru-RU" sz="1400" i="1">
                              <a:latin typeface="Cambria Math"/>
                            </a:rPr>
                          </m:ctrlPr>
                        </m:sSubPr>
                        <m:e>
                          <m:r>
                            <a:rPr lang="en-US" sz="1400" i="1">
                              <a:latin typeface="Cambria Math"/>
                            </a:rPr>
                            <m:t>𝐼𝑟</m:t>
                          </m:r>
                        </m:e>
                        <m:sub>
                          <m:r>
                            <a:rPr lang="en-US" sz="1400" b="0" i="1" smtClean="0">
                              <a:latin typeface="Cambria Math"/>
                            </a:rPr>
                            <m:t>3</m:t>
                          </m:r>
                        </m:sub>
                      </m:sSub>
                      <m:r>
                        <a:rPr lang="ru-RU" sz="1400" i="1">
                          <a:latin typeface="Cambria Math"/>
                        </a:rPr>
                        <m:t> </m:t>
                      </m:r>
                      <m:r>
                        <a:rPr lang="en-US" sz="1400" i="1">
                          <a:latin typeface="Cambria Math"/>
                          <a:sym typeface="Symbol"/>
                        </a:rPr>
                        <m:t></m:t>
                      </m:r>
                      <m:r>
                        <a:rPr lang="ru-RU" sz="1400" i="1">
                          <a:latin typeface="Cambria Math"/>
                          <a:sym typeface="Symbol"/>
                        </a:rPr>
                        <m:t> </m:t>
                      </m:r>
                      <m:r>
                        <a:rPr lang="en-US" sz="1400" i="1">
                          <a:latin typeface="Cambria Math"/>
                          <a:sym typeface="Symbol"/>
                        </a:rPr>
                        <m:t>3</m:t>
                      </m:r>
                      <m:r>
                        <a:rPr lang="en-US" sz="1400" i="1">
                          <a:latin typeface="Cambria Math"/>
                        </a:rPr>
                        <m:t>,</m:t>
                      </m:r>
                      <m:r>
                        <a:rPr lang="en-US" sz="1400" b="0" i="1" smtClean="0">
                          <a:latin typeface="Cambria Math"/>
                        </a:rPr>
                        <m:t>01</m:t>
                      </m:r>
                      <m:r>
                        <a:rPr lang="en-US" sz="1400" i="1">
                          <a:latin typeface="Cambria Math"/>
                        </a:rPr>
                        <m:t> </m:t>
                      </m:r>
                      <m:r>
                        <a:rPr lang="ru-RU" sz="1400" i="1">
                          <a:latin typeface="Cambria Math"/>
                        </a:rPr>
                        <m:t>бит</m:t>
                      </m:r>
                    </m:oMath>
                  </m:oMathPara>
                </a14:m>
                <a:endParaRPr lang="ru-RU" sz="1400" dirty="0"/>
              </a:p>
              <a:p>
                <a:pPr marL="0" indent="361950">
                  <a:buNone/>
                </a:pPr>
                <a:endParaRPr lang="en-US" sz="2000" b="0" dirty="0" smtClean="0"/>
              </a:p>
              <a:p>
                <a:pPr marL="0" indent="361950">
                  <a:buNone/>
                </a:pPr>
                <a:r>
                  <a:rPr lang="ru-RU" sz="2000" b="0" dirty="0" smtClean="0"/>
                  <a:t>Шеннон ввёл величину, которую назвал относительной избыточностью языка:</a:t>
                </a:r>
              </a:p>
              <a:p>
                <a:pPr marL="0" indent="0">
                  <a:buNone/>
                </a:pPr>
                <a14:m>
                  <m:oMathPara xmlns:m="http://schemas.openxmlformats.org/officeDocument/2006/math">
                    <m:oMathParaPr>
                      <m:jc m:val="left"/>
                    </m:oMathParaPr>
                    <m:oMath xmlns:m="http://schemas.openxmlformats.org/officeDocument/2006/math">
                      <m:r>
                        <a:rPr lang="en-US" sz="2000" b="0" i="1" smtClean="0">
                          <a:latin typeface="Cambria Math"/>
                        </a:rPr>
                        <m:t>𝑅</m:t>
                      </m:r>
                      <m:r>
                        <a:rPr lang="en-US" sz="2000" b="0" i="1" smtClean="0">
                          <a:latin typeface="Cambria Math"/>
                        </a:rPr>
                        <m:t>=1−</m:t>
                      </m:r>
                      <m:f>
                        <m:fPr>
                          <m:ctrlPr>
                            <a:rPr lang="en-US" sz="2000" b="0" i="1" smtClean="0">
                              <a:latin typeface="Cambria Math"/>
                            </a:rPr>
                          </m:ctrlPr>
                        </m:fPr>
                        <m:num>
                          <m:sSub>
                            <m:sSubPr>
                              <m:ctrlPr>
                                <a:rPr lang="en-US" sz="2000" b="0" i="1" smtClean="0">
                                  <a:latin typeface="Cambria Math"/>
                                </a:rPr>
                              </m:ctrlPr>
                            </m:sSubPr>
                            <m:e>
                              <m:r>
                                <a:rPr lang="en-US" sz="2000" b="0" i="1" smtClean="0">
                                  <a:latin typeface="Cambria Math"/>
                                </a:rPr>
                                <m:t>𝐼</m:t>
                              </m:r>
                            </m:e>
                            <m:sub>
                              <m:r>
                                <a:rPr lang="en-US" sz="2000" b="0" i="1" smtClean="0">
                                  <a:latin typeface="Cambria Math"/>
                                  <a:ea typeface="Cambria Math"/>
                                </a:rPr>
                                <m:t>∞</m:t>
                              </m:r>
                            </m:sub>
                          </m:sSub>
                        </m:num>
                        <m:den>
                          <m:sSub>
                            <m:sSubPr>
                              <m:ctrlPr>
                                <a:rPr lang="en-US" sz="2000" b="0" i="1" smtClean="0">
                                  <a:latin typeface="Cambria Math"/>
                                </a:rPr>
                              </m:ctrlPr>
                            </m:sSubPr>
                            <m:e>
                              <m:r>
                                <a:rPr lang="en-US" sz="2000" b="0" i="1" smtClean="0">
                                  <a:latin typeface="Cambria Math"/>
                                </a:rPr>
                                <m:t>𝐼</m:t>
                              </m:r>
                            </m:e>
                            <m:sub>
                              <m:r>
                                <a:rPr lang="en-US" sz="2000" b="0" i="1" smtClean="0">
                                  <a:latin typeface="Cambria Math"/>
                                </a:rPr>
                                <m:t>0</m:t>
                              </m:r>
                            </m:sub>
                          </m:sSub>
                        </m:den>
                      </m:f>
                    </m:oMath>
                  </m:oMathPara>
                </a14:m>
                <a:endParaRPr lang="ru-RU" sz="2000"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107504" y="188640"/>
                <a:ext cx="8856984" cy="5544616"/>
              </a:xfrm>
              <a:blipFill rotWithShape="1">
                <a:blip r:embed="rId2"/>
                <a:stretch>
                  <a:fillRect l="-757" t="-550" r="-688"/>
                </a:stretch>
              </a:blipFill>
            </p:spPr>
            <p:txBody>
              <a:bodyPr/>
              <a:lstStyle/>
              <a:p>
                <a:r>
                  <a:rPr lang="ru-RU">
                    <a:noFill/>
                  </a:rPr>
                  <a:t> </a:t>
                </a:r>
              </a:p>
            </p:txBody>
          </p:sp>
        </mc:Fallback>
      </mc:AlternateContent>
    </p:spTree>
    <p:extLst>
      <p:ext uri="{BB962C8B-B14F-4D97-AF65-F5344CB8AC3E}">
        <p14:creationId xmlns:p14="http://schemas.microsoft.com/office/powerpoint/2010/main" val="2712878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74638"/>
            <a:ext cx="8219256" cy="846038"/>
          </a:xfrm>
        </p:spPr>
        <p:txBody>
          <a:bodyPr>
            <a:noAutofit/>
          </a:bodyPr>
          <a:lstStyle/>
          <a:p>
            <a:r>
              <a:rPr lang="ru-RU" sz="2800" b="1" dirty="0" smtClean="0">
                <a:effectLst>
                  <a:outerShdw blurRad="38100" dist="38100" dir="2700000" algn="tl">
                    <a:srgbClr val="000000">
                      <a:alpha val="43137"/>
                    </a:srgbClr>
                  </a:outerShdw>
                </a:effectLst>
              </a:rPr>
              <a:t>Понятие о кодировании. Коды. </a:t>
            </a:r>
            <a:br>
              <a:rPr lang="ru-RU" sz="2800" b="1" dirty="0" smtClean="0">
                <a:effectLst>
                  <a:outerShdw blurRad="38100" dist="38100" dir="2700000" algn="tl">
                    <a:srgbClr val="000000">
                      <a:alpha val="43137"/>
                    </a:srgbClr>
                  </a:outerShdw>
                </a:effectLst>
              </a:rPr>
            </a:br>
            <a:r>
              <a:rPr lang="ru-RU" sz="2800" b="1" dirty="0" smtClean="0">
                <a:effectLst>
                  <a:outerShdw blurRad="38100" dist="38100" dir="2700000" algn="tl">
                    <a:srgbClr val="000000">
                      <a:alpha val="43137"/>
                    </a:srgbClr>
                  </a:outerShdw>
                </a:effectLst>
              </a:rPr>
              <a:t>Кодирование символьной информации</a:t>
            </a:r>
            <a:endParaRPr lang="ru-RU" sz="2800" b="1" dirty="0">
              <a:effectLst>
                <a:outerShdw blurRad="38100" dist="38100" dir="2700000" algn="tl">
                  <a:srgbClr val="000000">
                    <a:alpha val="43137"/>
                  </a:srgbClr>
                </a:outerShdw>
              </a:effectLst>
            </a:endParaRPr>
          </a:p>
        </p:txBody>
      </p:sp>
      <p:sp>
        <p:nvSpPr>
          <p:cNvPr id="4" name="Прямоугольник 3"/>
          <p:cNvSpPr/>
          <p:nvPr/>
        </p:nvSpPr>
        <p:spPr>
          <a:xfrm>
            <a:off x="251520" y="1268760"/>
            <a:ext cx="8712968" cy="2585323"/>
          </a:xfrm>
          <a:prstGeom prst="rect">
            <a:avLst/>
          </a:prstGeom>
        </p:spPr>
        <p:txBody>
          <a:bodyPr wrap="square">
            <a:spAutoFit/>
          </a:bodyPr>
          <a:lstStyle/>
          <a:p>
            <a:pPr indent="457200"/>
            <a:r>
              <a:rPr lang="ru-RU" dirty="0"/>
              <a:t>Теория кодирования информации является одним из разделов теоретической информатики. К основным задачам, решаемым в данном разделе, необходимо отнести следующие: </a:t>
            </a:r>
            <a:endParaRPr lang="ru-RU" dirty="0" smtClean="0"/>
          </a:p>
          <a:p>
            <a:pPr indent="457200"/>
            <a:endParaRPr lang="ru-RU" dirty="0"/>
          </a:p>
          <a:p>
            <a:pPr marL="285750" lvl="0" indent="-285750">
              <a:buFont typeface="Arial" pitchFamily="34" charset="0"/>
              <a:buChar char="•"/>
            </a:pPr>
            <a:r>
              <a:rPr lang="ru-RU" dirty="0"/>
              <a:t>разработка принципов наиболее экономичного кодирования информации; </a:t>
            </a:r>
          </a:p>
          <a:p>
            <a:pPr marL="285750" lvl="0" indent="-285750">
              <a:buFont typeface="Arial" pitchFamily="34" charset="0"/>
              <a:buChar char="•"/>
            </a:pPr>
            <a:r>
              <a:rPr lang="ru-RU" dirty="0"/>
              <a:t>согласование параметров передаваемой информации с особенностями канала связи; </a:t>
            </a:r>
          </a:p>
          <a:p>
            <a:pPr marL="285750" lvl="0" indent="-285750">
              <a:buFont typeface="Arial" pitchFamily="34" charset="0"/>
              <a:buChar char="•"/>
            </a:pPr>
            <a:r>
              <a:rPr lang="ru-RU" dirty="0"/>
              <a:t>разработка приемов, обеспечивающих надежность передачи информации по каналам связи, т.е. отсутствие потерь информации. </a:t>
            </a:r>
          </a:p>
        </p:txBody>
      </p:sp>
    </p:spTree>
    <p:extLst>
      <p:ext uri="{BB962C8B-B14F-4D97-AF65-F5344CB8AC3E}">
        <p14:creationId xmlns:p14="http://schemas.microsoft.com/office/powerpoint/2010/main" val="4262368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9360" y="332656"/>
            <a:ext cx="8382000" cy="5078313"/>
          </a:xfrm>
          <a:prstGeom prst="rect">
            <a:avLst/>
          </a:prstGeom>
          <a:noFill/>
        </p:spPr>
        <p:txBody>
          <a:bodyPr wrap="square" rtlCol="0">
            <a:spAutoFit/>
          </a:bodyPr>
          <a:lstStyle/>
          <a:p>
            <a:r>
              <a:rPr lang="ru-RU" dirty="0" smtClean="0"/>
              <a:t>В зависимости от целей кодирования различают следующие его виды:</a:t>
            </a:r>
          </a:p>
          <a:p>
            <a:endParaRPr lang="ru-RU" dirty="0" smtClean="0"/>
          </a:p>
          <a:p>
            <a:pPr marL="342900" indent="-342900" algn="just">
              <a:buAutoNum type="arabicPeriod"/>
            </a:pPr>
            <a:r>
              <a:rPr lang="ru-RU" b="1" dirty="0" smtClean="0"/>
              <a:t>Кодирование по образцу </a:t>
            </a:r>
            <a:r>
              <a:rPr lang="ru-RU" dirty="0" smtClean="0"/>
              <a:t>– используется всякий раз при вводе информации в компьютер для её внутреннего представления</a:t>
            </a:r>
            <a:r>
              <a:rPr lang="en-US" dirty="0" smtClean="0"/>
              <a:t>;</a:t>
            </a:r>
            <a:endParaRPr lang="ru-RU" dirty="0" smtClean="0"/>
          </a:p>
          <a:p>
            <a:pPr marL="342900" indent="-342900" algn="just">
              <a:buAutoNum type="arabicPeriod"/>
            </a:pPr>
            <a:r>
              <a:rPr lang="ru-RU" b="1" dirty="0" smtClean="0"/>
              <a:t>Криптографическое кодирование</a:t>
            </a:r>
            <a:r>
              <a:rPr lang="en-US" b="1" dirty="0" smtClean="0"/>
              <a:t> </a:t>
            </a:r>
            <a:r>
              <a:rPr lang="en-US" dirty="0" smtClean="0"/>
              <a:t>– </a:t>
            </a:r>
            <a:r>
              <a:rPr lang="ru-RU" dirty="0" smtClean="0"/>
              <a:t>используется при необходимости защиты информации от несанкционированного доступа;</a:t>
            </a:r>
          </a:p>
          <a:p>
            <a:pPr marL="342900" indent="-342900" algn="just">
              <a:buAutoNum type="arabicPeriod"/>
            </a:pPr>
            <a:r>
              <a:rPr lang="ru-RU" b="1" dirty="0" smtClean="0"/>
              <a:t>Эффективное (оптимальное кодирование)</a:t>
            </a:r>
            <a:r>
              <a:rPr lang="ru-RU" dirty="0" smtClean="0"/>
              <a:t> – используется для устранения избыточности информации, т.е. для снижения её объема;</a:t>
            </a:r>
          </a:p>
          <a:p>
            <a:pPr marL="342900" indent="-342900" algn="just">
              <a:buAutoNum type="arabicPeriod"/>
            </a:pPr>
            <a:r>
              <a:rPr lang="ru-RU" b="1" dirty="0" smtClean="0"/>
              <a:t>Помехозащитное (помехоустойчивое)</a:t>
            </a:r>
            <a:r>
              <a:rPr lang="ru-RU" dirty="0" smtClean="0"/>
              <a:t> кодирование – используется для обеспечения заданной достоверности в случае, когда на сигнал накладывается помеха (например, при передаче информации по каналам связи)</a:t>
            </a:r>
          </a:p>
          <a:p>
            <a:pPr marL="342900" indent="-342900" algn="just">
              <a:buAutoNum type="arabicPeriod"/>
            </a:pPr>
            <a:endParaRPr lang="ru-RU" dirty="0"/>
          </a:p>
          <a:p>
            <a:pPr algn="just"/>
            <a:r>
              <a:rPr lang="ru-RU" dirty="0" smtClean="0"/>
              <a:t>В целом кодирование представляет собой отображение:</a:t>
            </a:r>
          </a:p>
          <a:p>
            <a:pPr algn="just"/>
            <a:r>
              <a:rPr lang="ru-RU" dirty="0" smtClean="0"/>
              <a:t>С: </a:t>
            </a:r>
            <a:r>
              <a:rPr lang="en-US" dirty="0" smtClean="0"/>
              <a:t>A*</a:t>
            </a:r>
            <a:r>
              <a:rPr lang="ru-RU" dirty="0" smtClean="0"/>
              <a:t> </a:t>
            </a:r>
            <a:r>
              <a:rPr lang="en-US" dirty="0" smtClean="0">
                <a:sym typeface="Symbol"/>
              </a:rPr>
              <a:t></a:t>
            </a:r>
            <a:r>
              <a:rPr lang="ru-RU" dirty="0" smtClean="0">
                <a:sym typeface="Symbol"/>
              </a:rPr>
              <a:t> </a:t>
            </a:r>
            <a:r>
              <a:rPr lang="en-US" dirty="0" smtClean="0"/>
              <a:t>B*</a:t>
            </a:r>
          </a:p>
          <a:p>
            <a:pPr marL="742950" lvl="1" indent="-285750" algn="just">
              <a:buFontTx/>
              <a:buChar char="-"/>
            </a:pPr>
            <a:r>
              <a:rPr lang="ru-RU" dirty="0" smtClean="0"/>
              <a:t>Функция С должна быть достаточно простой</a:t>
            </a:r>
          </a:p>
          <a:p>
            <a:pPr marL="742950" lvl="1" indent="-285750" algn="just">
              <a:buFontTx/>
              <a:buChar char="-"/>
            </a:pPr>
            <a:r>
              <a:rPr lang="ru-RU" dirty="0" smtClean="0"/>
              <a:t>Отображение С должно быть обратимым.</a:t>
            </a:r>
          </a:p>
          <a:p>
            <a:pPr marL="742950" lvl="1" indent="-285750" algn="just">
              <a:buFontTx/>
              <a:buChar char="-"/>
            </a:pPr>
            <a:r>
              <a:rPr lang="ru-RU" dirty="0" smtClean="0"/>
              <a:t>При шифровании наоборот С должно быть достаточно сложным</a:t>
            </a:r>
          </a:p>
          <a:p>
            <a:pPr marL="285750" indent="-285750" algn="just">
              <a:buFontTx/>
              <a:buChar char="-"/>
            </a:pPr>
            <a:endParaRPr lang="ru-RU" dirty="0"/>
          </a:p>
        </p:txBody>
      </p:sp>
    </p:spTree>
    <p:extLst>
      <p:ext uri="{BB962C8B-B14F-4D97-AF65-F5344CB8AC3E}">
        <p14:creationId xmlns:p14="http://schemas.microsoft.com/office/powerpoint/2010/main" val="3905146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476672"/>
            <a:ext cx="8712968" cy="3024336"/>
          </a:xfrm>
        </p:spPr>
        <p:txBody>
          <a:bodyPr>
            <a:noAutofit/>
          </a:bodyPr>
          <a:lstStyle/>
          <a:p>
            <a:pPr algn="just"/>
            <a:r>
              <a:rPr lang="ru-RU" sz="2000" b="1" i="1" dirty="0"/>
              <a:t>Код</a:t>
            </a:r>
            <a:r>
              <a:rPr lang="ru-RU" sz="2000" dirty="0"/>
              <a:t> </a:t>
            </a:r>
            <a:r>
              <a:rPr lang="ru-RU" sz="2000" dirty="0" smtClean="0"/>
              <a:t>– (1) правило</a:t>
            </a:r>
            <a:r>
              <a:rPr lang="ru-RU" sz="2000" dirty="0"/>
              <a:t>, описывающее соответствие знаков или их сочетаний одного алфавита знакам или их сочетаниям другого </a:t>
            </a:r>
            <a:r>
              <a:rPr lang="ru-RU" sz="2000" dirty="0" smtClean="0"/>
              <a:t>алфавита (С); </a:t>
            </a:r>
            <a:r>
              <a:rPr lang="ru-RU" sz="2000" dirty="0"/>
              <a:t>- (2) знаки вторичного алфавита, используемые для представления знаков или их сочетаний первичного алфавита. </a:t>
            </a:r>
          </a:p>
          <a:p>
            <a:pPr algn="just"/>
            <a:r>
              <a:rPr lang="ru-RU" sz="2000" dirty="0"/>
              <a:t> </a:t>
            </a:r>
            <a:r>
              <a:rPr lang="ru-RU" sz="2000" b="1" i="1" dirty="0" smtClean="0"/>
              <a:t>Кодирование</a:t>
            </a:r>
            <a:r>
              <a:rPr lang="ru-RU" sz="2000" dirty="0" smtClean="0"/>
              <a:t> </a:t>
            </a:r>
            <a:r>
              <a:rPr lang="ru-RU" sz="2000" dirty="0"/>
              <a:t>– перевод информации, </a:t>
            </a:r>
            <a:r>
              <a:rPr lang="ru-RU" sz="2000" dirty="0" smtClean="0"/>
              <a:t>представленной</a:t>
            </a:r>
            <a:r>
              <a:rPr lang="en-US" sz="2000" dirty="0" smtClean="0"/>
              <a:t> </a:t>
            </a:r>
            <a:r>
              <a:rPr lang="ru-RU" sz="2000" dirty="0" smtClean="0"/>
              <a:t>посредством </a:t>
            </a:r>
            <a:r>
              <a:rPr lang="ru-RU" sz="2000" dirty="0"/>
              <a:t>первичного алфавита, </a:t>
            </a:r>
            <a:r>
              <a:rPr lang="ru-RU" sz="2000" dirty="0" smtClean="0"/>
              <a:t>в</a:t>
            </a:r>
            <a:r>
              <a:rPr lang="en-US" sz="2000" dirty="0" smtClean="0"/>
              <a:t> </a:t>
            </a:r>
            <a:r>
              <a:rPr lang="ru-RU" sz="2000" dirty="0" smtClean="0"/>
              <a:t>последовательность кодов</a:t>
            </a:r>
            <a:r>
              <a:rPr lang="en-US" sz="2000" dirty="0" smtClean="0"/>
              <a:t> (</a:t>
            </a:r>
            <a:r>
              <a:rPr lang="ru-RU" sz="2000" dirty="0" smtClean="0"/>
              <a:t>кодер</a:t>
            </a:r>
            <a:r>
              <a:rPr lang="en-US" sz="2000" dirty="0" smtClean="0"/>
              <a:t>)</a:t>
            </a:r>
            <a:r>
              <a:rPr lang="ru-RU" sz="2000" dirty="0" smtClean="0"/>
              <a:t>. </a:t>
            </a:r>
            <a:endParaRPr lang="ru-RU" sz="2000" dirty="0"/>
          </a:p>
          <a:p>
            <a:pPr algn="just"/>
            <a:r>
              <a:rPr lang="ru-RU" sz="2000" dirty="0"/>
              <a:t> </a:t>
            </a:r>
            <a:r>
              <a:rPr lang="ru-RU" sz="2000" b="1" i="1" dirty="0" smtClean="0"/>
              <a:t>Декодирование</a:t>
            </a:r>
            <a:r>
              <a:rPr lang="ru-RU" sz="2000" dirty="0" smtClean="0"/>
              <a:t> – операция</a:t>
            </a:r>
            <a:r>
              <a:rPr lang="ru-RU" sz="2000" dirty="0"/>
              <a:t>, </a:t>
            </a:r>
            <a:r>
              <a:rPr lang="ru-RU" sz="2000" b="1" i="1" dirty="0"/>
              <a:t>обратная</a:t>
            </a:r>
            <a:r>
              <a:rPr lang="ru-RU" sz="2000" dirty="0"/>
              <a:t> кодированию, т.е. восстановление информации в первичном алфавите по полученной последовательности </a:t>
            </a:r>
            <a:r>
              <a:rPr lang="ru-RU" sz="2000" dirty="0" smtClean="0"/>
              <a:t>кодов (декодер). </a:t>
            </a:r>
            <a:endParaRPr lang="ru-RU" sz="2000" dirty="0"/>
          </a:p>
        </p:txBody>
      </p:sp>
      <p:sp>
        <p:nvSpPr>
          <p:cNvPr id="4" name="Прямоугольник 3"/>
          <p:cNvSpPr/>
          <p:nvPr/>
        </p:nvSpPr>
        <p:spPr>
          <a:xfrm>
            <a:off x="107504" y="3429000"/>
            <a:ext cx="8928992" cy="923330"/>
          </a:xfrm>
          <a:prstGeom prst="rect">
            <a:avLst/>
          </a:prstGeom>
        </p:spPr>
        <p:txBody>
          <a:bodyPr wrap="square">
            <a:spAutoFit/>
          </a:bodyPr>
          <a:lstStyle/>
          <a:p>
            <a:pPr indent="355600" algn="just"/>
            <a:r>
              <a:rPr lang="ru-RU" i="1" dirty="0">
                <a:solidFill>
                  <a:schemeClr val="bg1">
                    <a:lumMod val="65000"/>
                  </a:schemeClr>
                </a:solidFill>
              </a:rPr>
              <a:t>Операции кодирования и декодирования называются обратимыми, если их последовательное применение обеспечивает возврат к исходной информации без каких-либо ее потерь. </a:t>
            </a:r>
          </a:p>
        </p:txBody>
      </p:sp>
      <p:sp>
        <p:nvSpPr>
          <p:cNvPr id="2" name="TextBox 1"/>
          <p:cNvSpPr txBox="1"/>
          <p:nvPr/>
        </p:nvSpPr>
        <p:spPr>
          <a:xfrm>
            <a:off x="107504" y="4400930"/>
            <a:ext cx="8928992" cy="646331"/>
          </a:xfrm>
          <a:prstGeom prst="rect">
            <a:avLst/>
          </a:prstGeom>
          <a:noFill/>
        </p:spPr>
        <p:txBody>
          <a:bodyPr wrap="square" rtlCol="0">
            <a:spAutoFit/>
          </a:bodyPr>
          <a:lstStyle/>
          <a:p>
            <a:pPr indent="355600" algn="just"/>
            <a:r>
              <a:rPr lang="ru-RU" dirty="0" smtClean="0"/>
              <a:t>Наиболее удобным способом задания кода является табличный способ. Например: пусть имеется алфавит  с конечным числом букв:  А=</a:t>
            </a:r>
            <a:r>
              <a:rPr lang="en-US" dirty="0" smtClean="0"/>
              <a:t>{a1, a2, a3, a4}</a:t>
            </a:r>
            <a:r>
              <a:rPr lang="ru-RU" dirty="0" smtClean="0"/>
              <a:t>. Тогда код для А:</a:t>
            </a:r>
          </a:p>
        </p:txBody>
      </p:sp>
      <p:graphicFrame>
        <p:nvGraphicFramePr>
          <p:cNvPr id="5" name="Таблица 4"/>
          <p:cNvGraphicFramePr>
            <a:graphicFrameLocks noGrp="1"/>
          </p:cNvGraphicFramePr>
          <p:nvPr>
            <p:extLst>
              <p:ext uri="{D42A27DB-BD31-4B8C-83A1-F6EECF244321}">
                <p14:modId xmlns:p14="http://schemas.microsoft.com/office/powerpoint/2010/main" val="3896063747"/>
              </p:ext>
            </p:extLst>
          </p:nvPr>
        </p:nvGraphicFramePr>
        <p:xfrm>
          <a:off x="2483768" y="5157192"/>
          <a:ext cx="1183323" cy="1483360"/>
        </p:xfrm>
        <a:graphic>
          <a:graphicData uri="http://schemas.openxmlformats.org/drawingml/2006/table">
            <a:tbl>
              <a:tblPr firstRow="1" bandRow="1">
                <a:tableStyleId>{5940675A-B579-460E-94D1-54222C63F5DA}</a:tableStyleId>
              </a:tblPr>
              <a:tblGrid>
                <a:gridCol w="460693"/>
                <a:gridCol w="722630"/>
              </a:tblGrid>
              <a:tr h="370840">
                <a:tc>
                  <a:txBody>
                    <a:bodyPr/>
                    <a:lstStyle/>
                    <a:p>
                      <a:r>
                        <a:rPr lang="en-US" dirty="0" smtClean="0"/>
                        <a:t>a1</a:t>
                      </a:r>
                      <a:endParaRPr lang="ru-RU" dirty="0"/>
                    </a:p>
                  </a:txBody>
                  <a:tcPr/>
                </a:tc>
                <a:tc>
                  <a:txBody>
                    <a:bodyPr/>
                    <a:lstStyle/>
                    <a:p>
                      <a:r>
                        <a:rPr lang="en-US" dirty="0" smtClean="0"/>
                        <a:t>C(a1)</a:t>
                      </a:r>
                      <a:endParaRPr lang="ru-RU" dirty="0"/>
                    </a:p>
                  </a:txBody>
                  <a:tcPr/>
                </a:tc>
              </a:tr>
              <a:tr h="370840">
                <a:tc>
                  <a:txBody>
                    <a:bodyPr/>
                    <a:lstStyle/>
                    <a:p>
                      <a:r>
                        <a:rPr lang="en-US" dirty="0" smtClean="0"/>
                        <a:t>a2</a:t>
                      </a:r>
                      <a:endParaRPr lang="ru-RU" dirty="0"/>
                    </a:p>
                  </a:txBody>
                  <a:tcPr/>
                </a:tc>
                <a:tc>
                  <a:txBody>
                    <a:bodyPr/>
                    <a:lstStyle/>
                    <a:p>
                      <a:r>
                        <a:rPr lang="en-US" dirty="0" smtClean="0"/>
                        <a:t>C(a2)</a:t>
                      </a:r>
                      <a:endParaRPr lang="ru-RU" dirty="0"/>
                    </a:p>
                  </a:txBody>
                  <a:tcPr/>
                </a:tc>
              </a:tr>
              <a:tr h="370840">
                <a:tc>
                  <a:txBody>
                    <a:bodyPr/>
                    <a:lstStyle/>
                    <a:p>
                      <a:r>
                        <a:rPr lang="en-US" dirty="0" smtClean="0"/>
                        <a:t>a3</a:t>
                      </a:r>
                      <a:endParaRPr lang="ru-RU" dirty="0"/>
                    </a:p>
                  </a:txBody>
                  <a:tcPr/>
                </a:tc>
                <a:tc>
                  <a:txBody>
                    <a:bodyPr/>
                    <a:lstStyle/>
                    <a:p>
                      <a:r>
                        <a:rPr lang="en-US" dirty="0" smtClean="0"/>
                        <a:t>C(a3)</a:t>
                      </a:r>
                      <a:endParaRPr lang="ru-RU" dirty="0"/>
                    </a:p>
                  </a:txBody>
                  <a:tcPr/>
                </a:tc>
              </a:tr>
              <a:tr h="370840">
                <a:tc>
                  <a:txBody>
                    <a:bodyPr/>
                    <a:lstStyle/>
                    <a:p>
                      <a:r>
                        <a:rPr lang="en-US" dirty="0" smtClean="0"/>
                        <a:t>a4</a:t>
                      </a:r>
                      <a:endParaRPr lang="ru-RU" dirty="0"/>
                    </a:p>
                  </a:txBody>
                  <a:tcPr/>
                </a:tc>
                <a:tc>
                  <a:txBody>
                    <a:bodyPr/>
                    <a:lstStyle/>
                    <a:p>
                      <a:r>
                        <a:rPr lang="en-US" dirty="0" smtClean="0"/>
                        <a:t>C(a4)</a:t>
                      </a:r>
                      <a:endParaRPr lang="ru-RU" dirty="0"/>
                    </a:p>
                  </a:txBody>
                  <a:tcPr/>
                </a:tc>
              </a:tr>
            </a:tbl>
          </a:graphicData>
        </a:graphic>
      </p:graphicFrame>
      <p:sp>
        <p:nvSpPr>
          <p:cNvPr id="6" name="TextBox 5"/>
          <p:cNvSpPr txBox="1"/>
          <p:nvPr/>
        </p:nvSpPr>
        <p:spPr>
          <a:xfrm>
            <a:off x="107504" y="44624"/>
            <a:ext cx="1615250" cy="369332"/>
          </a:xfrm>
          <a:prstGeom prst="rect">
            <a:avLst/>
          </a:prstGeom>
          <a:noFill/>
        </p:spPr>
        <p:txBody>
          <a:bodyPr wrap="none" rtlCol="0">
            <a:spAutoFit/>
          </a:bodyPr>
          <a:lstStyle/>
          <a:p>
            <a:r>
              <a:rPr lang="ru-RU" b="1" u="sng" dirty="0" smtClean="0"/>
              <a:t>Определения:</a:t>
            </a:r>
            <a:endParaRPr lang="ru-RU" b="1" u="sng" dirty="0"/>
          </a:p>
        </p:txBody>
      </p:sp>
    </p:spTree>
    <p:extLst>
      <p:ext uri="{BB962C8B-B14F-4D97-AF65-F5344CB8AC3E}">
        <p14:creationId xmlns:p14="http://schemas.microsoft.com/office/powerpoint/2010/main" val="88175640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TotalTime>
  <Words>3480</Words>
  <Application>Microsoft Office PowerPoint</Application>
  <PresentationFormat>Экран (4:3)</PresentationFormat>
  <Paragraphs>567</Paragraphs>
  <Slides>32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32</vt:i4>
      </vt:variant>
    </vt:vector>
  </HeadingPairs>
  <TitlesOfParts>
    <vt:vector size="33" baseType="lpstr">
      <vt:lpstr>Тема Office</vt:lpstr>
      <vt:lpstr>Информация и алфавит</vt:lpstr>
      <vt:lpstr>Презентация PowerPoint</vt:lpstr>
      <vt:lpstr>Презентация PowerPoint</vt:lpstr>
      <vt:lpstr>Презентация PowerPoint</vt:lpstr>
      <vt:lpstr>Презентация PowerPoint</vt:lpstr>
      <vt:lpstr>Презентация PowerPoint</vt:lpstr>
      <vt:lpstr>Понятие о кодировании. Коды.  Кодирование символьной информации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Математическая постановка задачи кодирования</vt:lpstr>
      <vt:lpstr>Презентация PowerPoint</vt:lpstr>
      <vt:lpstr>Презентация PowerPoint</vt:lpstr>
      <vt:lpstr>Презентация PowerPoint</vt:lpstr>
      <vt:lpstr>Алфавитное неравномерное двоичное кодирование сигналами равной длительности</vt:lpstr>
      <vt:lpstr>Неравномерный код с разделителем</vt:lpstr>
      <vt:lpstr>Презентация PowerPoint</vt:lpstr>
      <vt:lpstr>Презентация PowerPoint</vt:lpstr>
      <vt:lpstr>Презентация PowerPoint</vt:lpstr>
      <vt:lpstr>Презентация PowerPoint</vt:lpstr>
      <vt:lpstr>Презентация PowerPoint</vt:lpstr>
      <vt:lpstr>Префиксный код Шеннона-Фано  (1948-1949)</vt:lpstr>
      <vt:lpstr>Префиксный код Хаффмана </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Информация и алфавит</dc:title>
  <dc:creator>veronika</dc:creator>
  <cp:lastModifiedBy>veronika</cp:lastModifiedBy>
  <cp:revision>22</cp:revision>
  <dcterms:created xsi:type="dcterms:W3CDTF">2016-07-22T07:53:03Z</dcterms:created>
  <dcterms:modified xsi:type="dcterms:W3CDTF">2016-10-21T11:29:16Z</dcterms:modified>
</cp:coreProperties>
</file>