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E8383-0A8B-41EA-941F-DAE1AAE97B17}" type="datetimeFigureOut">
              <a:rPr lang="ru-RU" smtClean="0"/>
              <a:t>10.11.2016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CBE1F-E61E-4F3C-BF00-6E8D63D94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95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161B-7ADC-4B80-A0D2-6584DBD4571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49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6789-0E9A-4768-BDEE-788946E33915}" type="datetimeFigureOut">
              <a:rPr lang="ru-RU" smtClean="0"/>
              <a:t>10.11.2016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4F80-282E-42E9-936B-D60D16BA7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24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6789-0E9A-4768-BDEE-788946E33915}" type="datetimeFigureOut">
              <a:rPr lang="ru-RU" smtClean="0"/>
              <a:t>10.11.2016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4F80-282E-42E9-936B-D60D16BA7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48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6789-0E9A-4768-BDEE-788946E33915}" type="datetimeFigureOut">
              <a:rPr lang="ru-RU" smtClean="0"/>
              <a:t>10.11.2016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4F80-282E-42E9-936B-D60D16BA7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6789-0E9A-4768-BDEE-788946E33915}" type="datetimeFigureOut">
              <a:rPr lang="ru-RU" smtClean="0"/>
              <a:t>10.11.2016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4F80-282E-42E9-936B-D60D16BA7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53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6789-0E9A-4768-BDEE-788946E33915}" type="datetimeFigureOut">
              <a:rPr lang="ru-RU" smtClean="0"/>
              <a:t>10.11.2016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4F80-282E-42E9-936B-D60D16BA7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97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6789-0E9A-4768-BDEE-788946E33915}" type="datetimeFigureOut">
              <a:rPr lang="ru-RU" smtClean="0"/>
              <a:t>10.11.2016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4F80-282E-42E9-936B-D60D16BA7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99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6789-0E9A-4768-BDEE-788946E33915}" type="datetimeFigureOut">
              <a:rPr lang="ru-RU" smtClean="0"/>
              <a:t>10.11.2016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4F80-282E-42E9-936B-D60D16BA7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73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6789-0E9A-4768-BDEE-788946E33915}" type="datetimeFigureOut">
              <a:rPr lang="ru-RU" smtClean="0"/>
              <a:t>10.11.2016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4F80-282E-42E9-936B-D60D16BA7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91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6789-0E9A-4768-BDEE-788946E33915}" type="datetimeFigureOut">
              <a:rPr lang="ru-RU" smtClean="0"/>
              <a:t>10.11.2016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4F80-282E-42E9-936B-D60D16BA7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51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6789-0E9A-4768-BDEE-788946E33915}" type="datetimeFigureOut">
              <a:rPr lang="ru-RU" smtClean="0"/>
              <a:t>10.11.2016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4F80-282E-42E9-936B-D60D16BA7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50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6789-0E9A-4768-BDEE-788946E33915}" type="datetimeFigureOut">
              <a:rPr lang="ru-RU" smtClean="0"/>
              <a:t>10.11.2016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4F80-282E-42E9-936B-D60D16BA7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62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26789-0E9A-4768-BDEE-788946E33915}" type="datetimeFigureOut">
              <a:rPr lang="ru-RU" smtClean="0"/>
              <a:t>10.11.2016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74F80-282E-42E9-936B-D60D16BA7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25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62200" y="71735"/>
            <a:ext cx="4524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</a:t>
            </a:r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Хэмминга. Общее описание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24800" y="14091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0min</a:t>
            </a:r>
            <a:r>
              <a:rPr lang="en-US" dirty="0" smtClean="0"/>
              <a:t> = 3</a:t>
            </a:r>
            <a:endParaRPr lang="ru-RU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5096470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 algn="just"/>
            <a:r>
              <a:rPr lang="ru-RU" i="1" dirty="0" smtClean="0"/>
              <a:t>Когда</a:t>
            </a:r>
            <a:r>
              <a:rPr lang="en-US" i="1" dirty="0" smtClean="0"/>
              <a:t> </a:t>
            </a:r>
            <a:r>
              <a:rPr lang="ru-RU" i="1" dirty="0" smtClean="0"/>
              <a:t> при передаче кодового слова возникает одиночная ошибка, окажутся невыполненными те проверочные </a:t>
            </a:r>
            <a:r>
              <a:rPr lang="ru-RU" i="1" dirty="0" smtClean="0"/>
              <a:t>соотношения </a:t>
            </a:r>
            <a:r>
              <a:rPr lang="en-US" i="1" dirty="0" smtClean="0"/>
              <a:t>S</a:t>
            </a:r>
            <a:r>
              <a:rPr lang="en-US" i="1" baseline="-25000" dirty="0" smtClean="0"/>
              <a:t>i</a:t>
            </a:r>
            <a:r>
              <a:rPr lang="ru-RU" i="1" dirty="0" smtClean="0"/>
              <a:t>, </a:t>
            </a:r>
            <a:r>
              <a:rPr lang="ru-RU" i="1" dirty="0" smtClean="0"/>
              <a:t>в которые входит значение ошибочного разряда.</a:t>
            </a:r>
            <a:endParaRPr lang="ru-RU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" y="162389"/>
            <a:ext cx="17840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ru-RU" b="1" i="1" dirty="0" smtClean="0">
                <a:solidFill>
                  <a:srgbClr val="FF0000"/>
                </a:solidFill>
              </a:rPr>
              <a:t>Примеры кодов</a:t>
            </a:r>
            <a:endParaRPr lang="ru-RU" b="1" i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4600" y="461665"/>
            <a:ext cx="4495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Для </a:t>
            </a:r>
            <a:r>
              <a:rPr lang="ru-RU" sz="1600" dirty="0" smtClean="0">
                <a:sym typeface="Symbol"/>
              </a:rPr>
              <a:t></a:t>
            </a:r>
            <a:r>
              <a:rPr lang="en-US" sz="1600" dirty="0" smtClean="0">
                <a:sym typeface="Symbol"/>
              </a:rPr>
              <a:t>m</a:t>
            </a:r>
            <a:r>
              <a:rPr lang="en-US" sz="1600" dirty="0" smtClean="0"/>
              <a:t> </a:t>
            </a:r>
            <a:r>
              <a:rPr lang="en-US" sz="1600" dirty="0" smtClean="0">
                <a:sym typeface="Symbol"/>
              </a:rPr>
              <a:t> </a:t>
            </a:r>
            <a:r>
              <a:rPr lang="en-US" sz="1600" b="1" dirty="0" smtClean="0">
                <a:sym typeface="Symbol"/>
              </a:rPr>
              <a:t>(</a:t>
            </a:r>
            <a:r>
              <a:rPr lang="en-US" sz="1600" b="1" dirty="0">
                <a:sym typeface="Symbol"/>
              </a:rPr>
              <a:t>n</a:t>
            </a:r>
            <a:r>
              <a:rPr lang="en-US" sz="1600" b="1" dirty="0" smtClean="0">
                <a:sym typeface="Symbol"/>
              </a:rPr>
              <a:t>,  m</a:t>
            </a:r>
            <a:r>
              <a:rPr lang="en-US" sz="1600" dirty="0" smtClean="0">
                <a:sym typeface="Symbol"/>
              </a:rPr>
              <a:t>)  </a:t>
            </a:r>
            <a:r>
              <a:rPr lang="ru-RU" sz="1600" dirty="0" smtClean="0">
                <a:sym typeface="Symbol"/>
              </a:rPr>
              <a:t>код </a:t>
            </a:r>
            <a:r>
              <a:rPr lang="ru-RU" sz="1600" dirty="0" smtClean="0">
                <a:sym typeface="Symbol"/>
              </a:rPr>
              <a:t>Хэмминга</a:t>
            </a:r>
            <a:endParaRPr lang="en-US" sz="1600" dirty="0" smtClean="0">
              <a:sym typeface="Symbol"/>
            </a:endParaRPr>
          </a:p>
          <a:p>
            <a:pPr algn="ctr"/>
            <a:r>
              <a:rPr lang="en-US" sz="1600" dirty="0" smtClean="0">
                <a:sym typeface="Symbol"/>
              </a:rPr>
              <a:t>(</a:t>
            </a:r>
            <a:r>
              <a:rPr lang="en-US" sz="1600" dirty="0" err="1" smtClean="0">
                <a:sym typeface="Symbol"/>
              </a:rPr>
              <a:t>n,m</a:t>
            </a:r>
            <a:r>
              <a:rPr lang="en-US" sz="1600" dirty="0" smtClean="0">
                <a:sym typeface="Symbol"/>
              </a:rPr>
              <a:t>) = </a:t>
            </a:r>
            <a:r>
              <a:rPr lang="en-US" sz="1600" b="1" dirty="0" smtClean="0">
                <a:sym typeface="Symbol"/>
              </a:rPr>
              <a:t>(</a:t>
            </a:r>
            <a:r>
              <a:rPr lang="en-US" sz="1600" b="1" dirty="0">
                <a:sym typeface="Symbol"/>
              </a:rPr>
              <a:t>2</a:t>
            </a:r>
            <a:r>
              <a:rPr lang="en-US" sz="1600" b="1" baseline="30000" dirty="0">
                <a:sym typeface="Symbol"/>
              </a:rPr>
              <a:t>k</a:t>
            </a:r>
            <a:r>
              <a:rPr lang="en-US" sz="1600" b="1" dirty="0">
                <a:sym typeface="Symbol"/>
              </a:rPr>
              <a:t>-1,  2</a:t>
            </a:r>
            <a:r>
              <a:rPr lang="en-US" sz="1600" b="1" baseline="30000" dirty="0">
                <a:sym typeface="Symbol"/>
              </a:rPr>
              <a:t>k</a:t>
            </a:r>
            <a:r>
              <a:rPr lang="en-US" sz="1600" b="1" dirty="0">
                <a:sym typeface="Symbol"/>
              </a:rPr>
              <a:t>-1-k</a:t>
            </a:r>
            <a:r>
              <a:rPr lang="ru-RU" sz="1600" dirty="0" smtClean="0">
                <a:sym typeface="Symbol"/>
              </a:rPr>
              <a:t>)</a:t>
            </a:r>
            <a:endParaRPr lang="ru-RU" sz="16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435716"/>
              </p:ext>
            </p:extLst>
          </p:nvPr>
        </p:nvGraphicFramePr>
        <p:xfrm>
          <a:off x="1957440" y="3877270"/>
          <a:ext cx="508000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</a:t>
                      </a:r>
                      <a:r>
                        <a:rPr lang="en-US" sz="1400" baseline="-25000" dirty="0" err="1" smtClean="0"/>
                        <a:t>k</a:t>
                      </a:r>
                      <a:endParaRPr lang="ru-RU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</a:t>
                      </a:r>
                      <a:r>
                        <a:rPr lang="en-US" sz="1400" baseline="-25000" dirty="0" smtClean="0"/>
                        <a:t>k-1</a:t>
                      </a:r>
                      <a:endParaRPr lang="ru-RU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</a:t>
                      </a:r>
                      <a:r>
                        <a:rPr lang="en-US" sz="1400" baseline="-25000" dirty="0" smtClean="0"/>
                        <a:t>2</a:t>
                      </a:r>
                      <a:endParaRPr lang="ru-RU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</a:t>
                      </a:r>
                      <a:r>
                        <a:rPr lang="en-US" sz="1400" baseline="-25000" dirty="0" smtClean="0"/>
                        <a:t>1</a:t>
                      </a:r>
                      <a:endParaRPr lang="ru-RU" sz="1400" baseline="-25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1" y="3544669"/>
            <a:ext cx="1904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  <a:r>
              <a:rPr lang="en-US" b="1" dirty="0" smtClean="0"/>
              <a:t> </a:t>
            </a:r>
            <a:r>
              <a:rPr lang="ru-RU" dirty="0" smtClean="0"/>
              <a:t>-</a:t>
            </a:r>
            <a:r>
              <a:rPr lang="en-US" dirty="0" smtClean="0"/>
              <a:t> </a:t>
            </a:r>
            <a:r>
              <a:rPr lang="ru-RU" dirty="0" smtClean="0"/>
              <a:t>разрядное двоичное </a:t>
            </a:r>
            <a:r>
              <a:rPr lang="ru-RU" dirty="0" smtClean="0"/>
              <a:t>число:</a:t>
            </a:r>
            <a:endParaRPr lang="ru-RU" dirty="0"/>
          </a:p>
        </p:txBody>
      </p:sp>
      <p:sp>
        <p:nvSpPr>
          <p:cNvPr id="10" name="Выноска со стрелкой вниз 9"/>
          <p:cNvSpPr/>
          <p:nvPr/>
        </p:nvSpPr>
        <p:spPr>
          <a:xfrm>
            <a:off x="76200" y="1438870"/>
            <a:ext cx="8839200" cy="2362200"/>
          </a:xfrm>
          <a:prstGeom prst="downArrowCallout">
            <a:avLst>
              <a:gd name="adj1" fmla="val 54264"/>
              <a:gd name="adj2" fmla="val 47498"/>
              <a:gd name="adj3" fmla="val 11435"/>
              <a:gd name="adj4" fmla="val 83836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4013" algn="just"/>
            <a:r>
              <a:rPr lang="ru-RU" dirty="0">
                <a:solidFill>
                  <a:schemeClr val="tx1"/>
                </a:solidFill>
              </a:rPr>
              <a:t>Это систематический код, с </a:t>
            </a:r>
            <a:r>
              <a:rPr lang="en-US" b="1" dirty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информационными и </a:t>
            </a:r>
            <a:r>
              <a:rPr lang="en-US" b="1" dirty="0">
                <a:solidFill>
                  <a:schemeClr val="tx1"/>
                </a:solidFill>
              </a:rPr>
              <a:t>k =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(n-m)</a:t>
            </a:r>
            <a:r>
              <a:rPr lang="ru-RU" dirty="0">
                <a:solidFill>
                  <a:schemeClr val="tx1"/>
                </a:solidFill>
              </a:rPr>
              <a:t> проверочными битам. Код Хэмминга является кодом с проверкой на четность, с той лишь разницей, что эта проверка производится </a:t>
            </a:r>
            <a:r>
              <a:rPr lang="en-US" b="1" dirty="0">
                <a:solidFill>
                  <a:schemeClr val="tx1"/>
                </a:solidFill>
              </a:rPr>
              <a:t>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раз.</a:t>
            </a:r>
            <a:endParaRPr lang="en-US" dirty="0">
              <a:solidFill>
                <a:schemeClr val="tx1"/>
              </a:solidFill>
            </a:endParaRPr>
          </a:p>
          <a:p>
            <a:pPr indent="354013" algn="just"/>
            <a:r>
              <a:rPr lang="ru-RU" dirty="0">
                <a:solidFill>
                  <a:schemeClr val="tx1"/>
                </a:solidFill>
              </a:rPr>
              <a:t>При каждой проверке охватывается часть информационных символов и один избыточный, при этом получается один контрольный символ. </a:t>
            </a:r>
          </a:p>
          <a:p>
            <a:pPr indent="354013" algn="just"/>
            <a:r>
              <a:rPr lang="ru-RU" dirty="0">
                <a:solidFill>
                  <a:schemeClr val="tx1"/>
                </a:solidFill>
              </a:rPr>
              <a:t>Если результат проверки дает четное число, то контрольному символу присваивается значение </a:t>
            </a:r>
            <a:r>
              <a:rPr lang="en-US" dirty="0">
                <a:solidFill>
                  <a:schemeClr val="tx1"/>
                </a:solidFill>
              </a:rPr>
              <a:t>‘</a:t>
            </a:r>
            <a:r>
              <a:rPr lang="ru-RU" b="1" dirty="0">
                <a:solidFill>
                  <a:schemeClr val="tx1"/>
                </a:solidFill>
              </a:rPr>
              <a:t>0</a:t>
            </a:r>
            <a:r>
              <a:rPr lang="en-US" b="1" dirty="0">
                <a:solidFill>
                  <a:schemeClr val="tx1"/>
                </a:solidFill>
              </a:rPr>
              <a:t>’</a:t>
            </a:r>
            <a:r>
              <a:rPr lang="ru-RU" dirty="0">
                <a:solidFill>
                  <a:schemeClr val="tx1"/>
                </a:solidFill>
              </a:rPr>
              <a:t>, если нечетное – </a:t>
            </a:r>
            <a:r>
              <a:rPr lang="en-US" dirty="0">
                <a:solidFill>
                  <a:schemeClr val="tx1"/>
                </a:solidFill>
              </a:rPr>
              <a:t>‘</a:t>
            </a:r>
            <a:r>
              <a:rPr lang="ru-RU" b="1" dirty="0">
                <a:solidFill>
                  <a:schemeClr val="tx1"/>
                </a:solidFill>
              </a:rPr>
              <a:t>1</a:t>
            </a:r>
            <a:r>
              <a:rPr lang="en-US" b="1" dirty="0">
                <a:solidFill>
                  <a:schemeClr val="tx1"/>
                </a:solidFill>
              </a:rPr>
              <a:t>’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2590800" y="4191000"/>
            <a:ext cx="533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3505200" y="4191000"/>
            <a:ext cx="0" cy="905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3886200" y="4172550"/>
            <a:ext cx="635260" cy="932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4762499" y="4172550"/>
            <a:ext cx="800101" cy="923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5562600" y="4191000"/>
            <a:ext cx="990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57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38200" y="914400"/>
                <a:ext cx="7232898" cy="2528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ru-RU" sz="2400" dirty="0" smtClean="0"/>
                  <a:t>Пусть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по каналу связи передается слово </a:t>
                </a: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800" b="1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800" b="1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dirty="0" smtClean="0"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800" b="1" i="1" dirty="0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2800" b="1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dirty="0"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800" b="1" i="1" dirty="0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2800" b="1" i="1" dirty="0" smtClean="0">
                            <a:latin typeface="Cambria Math"/>
                          </a:rPr>
                          <m:t>,…</m:t>
                        </m:r>
                        <m:sSub>
                          <m:sSubPr>
                            <m:ctrlPr>
                              <a:rPr lang="en-US" sz="2800" b="1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800" b="1" i="1" dirty="0"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800" b="1" i="1" dirty="0" smtClean="0">
                                <a:latin typeface="Cambria Math"/>
                              </a:rPr>
                              <m:t>𝒎</m:t>
                            </m:r>
                          </m:sub>
                        </m:sSub>
                      </m:e>
                    </m:d>
                    <m:r>
                      <a:rPr lang="en-US" sz="2800" b="1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latin typeface="Cambria Math"/>
                          </a:rPr>
                          <m:t>  </m:t>
                        </m:r>
                        <m:r>
                          <a:rPr lang="en-US" sz="2800" b="1" i="1" dirty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sz="2800" b="1" i="1" dirty="0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800" b="1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nor/>
                      </m:rPr>
                      <a:rPr lang="ru-RU" sz="2800" b="1" dirty="0">
                        <a:sym typeface="Symbol"/>
                      </a:rPr>
                      <m:t> = </m:t>
                    </m:r>
                    <m:r>
                      <m:rPr>
                        <m:nor/>
                      </m:rPr>
                      <a:rPr lang="en-US" sz="2800" b="1" dirty="0">
                        <a:sym typeface="Symbol"/>
                      </a:rPr>
                      <m:t>{0,1}</m:t>
                    </m:r>
                  </m:oMath>
                </a14:m>
                <a:r>
                  <a:rPr lang="ru-RU" sz="2400" dirty="0" smtClean="0"/>
                  <a:t>, </a:t>
                </a:r>
                <a:br>
                  <a:rPr lang="ru-RU" sz="2400" dirty="0" smtClean="0"/>
                </a:br>
                <a:r>
                  <a:rPr lang="ru-RU" sz="2400" dirty="0" smtClean="0"/>
                  <a:t>тогда закодированное сообщение обозначим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b="1" i="1" dirty="0">
                            <a:latin typeface="Cambria Math"/>
                          </a:rPr>
                          <m:t>𝒖</m:t>
                        </m:r>
                        <m:r>
                          <a:rPr lang="en-US" sz="2800" b="1" i="1" dirty="0" smtClean="0">
                            <a:latin typeface="Cambria Math"/>
                          </a:rPr>
                          <m:t>′</m:t>
                        </m:r>
                      </m:e>
                    </m:acc>
                    <m:r>
                      <a:rPr lang="en-US" sz="2800" b="1" i="1" dirty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8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dirty="0"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800" b="1" i="1" dirty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2800" b="1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dirty="0"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800" b="1" i="1" dirty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2800" b="1" i="1" dirty="0">
                            <a:latin typeface="Cambria Math"/>
                          </a:rPr>
                          <m:t>,…</m:t>
                        </m:r>
                        <m:r>
                          <a:rPr lang="en-US" sz="2800" b="1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dirty="0"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800" b="1" i="1" dirty="0" smtClean="0">
                                <a:latin typeface="Cambria Math"/>
                              </a:rPr>
                              <m:t>𝒎</m:t>
                            </m:r>
                          </m:sub>
                        </m:sSub>
                        <m:r>
                          <a:rPr lang="en-US" sz="2800" b="1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dirty="0"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800" b="1" i="1" dirty="0" smtClean="0">
                                <a:latin typeface="Cambria Math"/>
                              </a:rPr>
                              <m:t>𝒎</m:t>
                            </m:r>
                            <m:r>
                              <a:rPr lang="en-US" sz="2800" b="1" i="1" dirty="0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2800" b="1" i="1" dirty="0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2800" b="1" i="1" dirty="0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1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dirty="0"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800" b="1" i="1" dirty="0" smtClean="0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endParaRPr lang="ru-RU" sz="2800" b="1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914400"/>
                <a:ext cx="7232898" cy="252870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554775" y="304800"/>
            <a:ext cx="6141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u="sng" dirty="0" smtClean="0"/>
              <a:t>Порядок </a:t>
            </a:r>
            <a:r>
              <a:rPr lang="en-US" sz="2400" b="1" u="sng" dirty="0" smtClean="0"/>
              <a:t> </a:t>
            </a:r>
            <a:r>
              <a:rPr lang="ru-RU" sz="2400" b="1" u="sng" dirty="0" smtClean="0"/>
              <a:t>кодирования по методу Хемминга</a:t>
            </a:r>
            <a:endParaRPr lang="ru-RU" sz="2400" b="1" u="sng" dirty="0"/>
          </a:p>
        </p:txBody>
      </p:sp>
    </p:spTree>
    <p:extLst>
      <p:ext uri="{BB962C8B-B14F-4D97-AF65-F5344CB8AC3E}">
        <p14:creationId xmlns:p14="http://schemas.microsoft.com/office/powerpoint/2010/main" val="377057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08666" y="936185"/>
                <a:ext cx="1163717" cy="51161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666" y="936185"/>
                <a:ext cx="1163717" cy="5116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94565" y="1032490"/>
                <a:ext cx="1325235" cy="37427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p>
                      </m:sSup>
                      <m:r>
                        <a:rPr lang="en-US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565" y="1032490"/>
                <a:ext cx="1325235" cy="3742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374921" y="1065503"/>
            <a:ext cx="28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7615" y="304800"/>
            <a:ext cx="748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u="sng" dirty="0" smtClean="0"/>
              <a:t>Зависимость между числом информационных и проверочных разрядов</a:t>
            </a:r>
            <a:endParaRPr lang="ru-RU" b="1" u="sng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209639"/>
              </p:ext>
            </p:extLst>
          </p:nvPr>
        </p:nvGraphicFramePr>
        <p:xfrm>
          <a:off x="1324383" y="1999714"/>
          <a:ext cx="6096000" cy="2225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200" y="1600200"/>
            <a:ext cx="899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i="1" dirty="0" smtClean="0"/>
              <a:t>Соотношение между количеством информационных и контрольных символов в коде Хэмминга</a:t>
            </a:r>
            <a:endParaRPr lang="ru-RU" sz="1600" i="1" dirty="0"/>
          </a:p>
        </p:txBody>
      </p:sp>
    </p:spTree>
    <p:extLst>
      <p:ext uri="{BB962C8B-B14F-4D97-AF65-F5344CB8AC3E}">
        <p14:creationId xmlns:p14="http://schemas.microsoft.com/office/powerpoint/2010/main" val="345577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830527"/>
              </p:ext>
            </p:extLst>
          </p:nvPr>
        </p:nvGraphicFramePr>
        <p:xfrm>
          <a:off x="1743075" y="2273403"/>
          <a:ext cx="526732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155"/>
                <a:gridCol w="351155"/>
                <a:gridCol w="351155"/>
                <a:gridCol w="351155"/>
                <a:gridCol w="351155"/>
                <a:gridCol w="351155"/>
                <a:gridCol w="351155"/>
                <a:gridCol w="351155"/>
                <a:gridCol w="351155"/>
                <a:gridCol w="351155"/>
                <a:gridCol w="351155"/>
                <a:gridCol w="351155"/>
                <a:gridCol w="351155"/>
                <a:gridCol w="351155"/>
                <a:gridCol w="35115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98409" y="1905000"/>
            <a:ext cx="3988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i="1" u="sng" dirty="0" smtClean="0"/>
              <a:t>Пример. Матрица </a:t>
            </a:r>
            <a:r>
              <a:rPr lang="ru-RU" sz="1600" i="1" u="sng" dirty="0" smtClean="0"/>
              <a:t>кода Хэмминга (15,11)</a:t>
            </a:r>
            <a:endParaRPr lang="ru-RU" sz="1600" i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899818" y="76200"/>
            <a:ext cx="7177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u="sng" dirty="0" smtClean="0"/>
              <a:t>Определение мест расположения</a:t>
            </a:r>
            <a:r>
              <a:rPr lang="en-US" b="1" u="sng" dirty="0" smtClean="0"/>
              <a:t> </a:t>
            </a:r>
            <a:r>
              <a:rPr lang="ru-RU" b="1" u="sng" dirty="0" smtClean="0"/>
              <a:t>и значений контрольных символов</a:t>
            </a:r>
            <a:endParaRPr lang="ru-RU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212536" y="4410670"/>
            <a:ext cx="8655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/>
            <a:r>
              <a:rPr lang="ru-RU" dirty="0" smtClean="0"/>
              <a:t>Строки </a:t>
            </a:r>
            <a:r>
              <a:rPr lang="ru-RU" dirty="0"/>
              <a:t>матрицы – это проверочные уравнения из которых вычисляются значения контрольных разрядов</a:t>
            </a:r>
            <a:r>
              <a:rPr lang="ru-RU" dirty="0" smtClean="0"/>
              <a:t>. Единицы в строке – обозначают разряды, которые будут принимать участие в суммировании (или в контролировании).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45832" y="533400"/>
            <a:ext cx="876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 algn="just"/>
            <a:r>
              <a:rPr lang="ru-RU" dirty="0" smtClean="0"/>
              <a:t>Для определения мест расположения контрольных символов необходимо построить матрицу кода Хемминга.</a:t>
            </a:r>
            <a:r>
              <a:rPr lang="en-US" dirty="0"/>
              <a:t> </a:t>
            </a:r>
            <a:r>
              <a:rPr lang="ru-RU" dirty="0" smtClean="0"/>
              <a:t>Размер матрицы - </a:t>
            </a:r>
            <a:r>
              <a:rPr lang="en-US" dirty="0" smtClean="0"/>
              <a:t>(k*n).</a:t>
            </a:r>
            <a:r>
              <a:rPr lang="ru-RU" dirty="0" smtClean="0"/>
              <a:t> </a:t>
            </a:r>
          </a:p>
          <a:p>
            <a:pPr indent="354013" algn="just"/>
            <a:r>
              <a:rPr lang="ru-RU" dirty="0" smtClean="0"/>
              <a:t>Характерной её особенностью является то, что столбцы матрицы являются различными ненулевыми комбинациями  символов алфавита </a:t>
            </a:r>
            <a:r>
              <a:rPr lang="en-US" dirty="0" smtClean="0"/>
              <a:t>{0,1} </a:t>
            </a:r>
            <a:r>
              <a:rPr lang="ru-RU" dirty="0" smtClean="0"/>
              <a:t>длины </a:t>
            </a:r>
            <a:r>
              <a:rPr lang="en-US" dirty="0" smtClean="0"/>
              <a:t>k</a:t>
            </a:r>
            <a:r>
              <a:rPr lang="ru-RU" dirty="0" smtClean="0"/>
              <a:t>, выписанные в порядке возрастания</a:t>
            </a:r>
            <a:r>
              <a:rPr lang="en-US" dirty="0" smtClean="0"/>
              <a:t> </a:t>
            </a:r>
            <a:r>
              <a:rPr lang="ru-RU" dirty="0" smtClean="0"/>
              <a:t>их значений</a:t>
            </a:r>
            <a:r>
              <a:rPr lang="en-US" dirty="0" smtClean="0"/>
              <a:t>.</a:t>
            </a:r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1295400" y="2243554"/>
            <a:ext cx="381000" cy="15894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Левая фигурная скобка 13"/>
          <p:cNvSpPr/>
          <p:nvPr/>
        </p:nvSpPr>
        <p:spPr>
          <a:xfrm rot="16200000">
            <a:off x="4219525" y="1357680"/>
            <a:ext cx="381000" cy="53531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006538" y="285315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4235564" y="4148554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n=2</a:t>
            </a:r>
            <a:r>
              <a:rPr lang="en-US" baseline="30000" dirty="0" smtClean="0"/>
              <a:t>k</a:t>
            </a:r>
            <a:endParaRPr lang="ru-RU" baseline="30000" dirty="0"/>
          </a:p>
        </p:txBody>
      </p:sp>
      <p:sp>
        <p:nvSpPr>
          <p:cNvPr id="18" name="TextBox 17"/>
          <p:cNvSpPr txBox="1"/>
          <p:nvPr/>
        </p:nvSpPr>
        <p:spPr>
          <a:xfrm>
            <a:off x="273104" y="5352871"/>
            <a:ext cx="46794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b="1" dirty="0" smtClean="0"/>
              <a:t>u’</a:t>
            </a:r>
            <a:r>
              <a:rPr lang="en-US" b="1" baseline="-25000" dirty="0" smtClean="0"/>
              <a:t>1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3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5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7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9</a:t>
            </a:r>
            <a:r>
              <a:rPr lang="en-US" dirty="0">
                <a:sym typeface="Symbol"/>
              </a:rPr>
              <a:t></a:t>
            </a:r>
            <a:r>
              <a:rPr lang="en-US" dirty="0" smtClean="0">
                <a:sym typeface="Symbol"/>
              </a:rPr>
              <a:t>u’</a:t>
            </a:r>
            <a:r>
              <a:rPr lang="en-US" baseline="-25000" dirty="0" smtClean="0">
                <a:sym typeface="Symbol"/>
              </a:rPr>
              <a:t>11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>
                <a:sym typeface="Symbol"/>
              </a:rPr>
              <a:t>u’</a:t>
            </a:r>
            <a:r>
              <a:rPr lang="en-US" baseline="-25000" dirty="0" smtClean="0">
                <a:sym typeface="Symbol"/>
              </a:rPr>
              <a:t>13</a:t>
            </a:r>
            <a:r>
              <a:rPr lang="en-US" dirty="0" smtClean="0">
                <a:sym typeface="Symbol"/>
              </a:rPr>
              <a:t>u’</a:t>
            </a:r>
            <a:r>
              <a:rPr lang="en-US" baseline="-25000" dirty="0" smtClean="0">
                <a:sym typeface="Symbol"/>
              </a:rPr>
              <a:t>15</a:t>
            </a:r>
            <a:r>
              <a:rPr lang="en-US" dirty="0" smtClean="0">
                <a:sym typeface="Symbol"/>
              </a:rPr>
              <a:t>  </a:t>
            </a:r>
            <a:r>
              <a:rPr lang="en-US" dirty="0" smtClean="0">
                <a:sym typeface="Symbol"/>
              </a:rPr>
              <a:t>= 0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b="1" dirty="0" smtClean="0"/>
              <a:t>u’</a:t>
            </a:r>
            <a:r>
              <a:rPr lang="en-US" b="1" baseline="-25000" dirty="0" smtClean="0"/>
              <a:t>2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3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6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7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10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11</a:t>
            </a:r>
            <a:r>
              <a:rPr lang="en-US" dirty="0" smtClean="0">
                <a:sym typeface="Symbol"/>
              </a:rPr>
              <a:t>u’</a:t>
            </a:r>
            <a:r>
              <a:rPr lang="en-US" baseline="-25000" dirty="0" smtClean="0">
                <a:sym typeface="Symbol"/>
              </a:rPr>
              <a:t>14</a:t>
            </a:r>
            <a:r>
              <a:rPr lang="en-US" dirty="0" smtClean="0">
                <a:sym typeface="Symbol"/>
              </a:rPr>
              <a:t></a:t>
            </a:r>
            <a:r>
              <a:rPr lang="en-US" dirty="0">
                <a:sym typeface="Symbol"/>
              </a:rPr>
              <a:t>u’</a:t>
            </a:r>
            <a:r>
              <a:rPr lang="en-US" baseline="-25000" dirty="0">
                <a:sym typeface="Symbol"/>
              </a:rPr>
              <a:t>15</a:t>
            </a:r>
            <a:r>
              <a:rPr lang="en-US" dirty="0" smtClean="0">
                <a:sym typeface="Symbol"/>
              </a:rPr>
              <a:t> = 0</a:t>
            </a:r>
            <a:endParaRPr lang="en-US" dirty="0" smtClean="0"/>
          </a:p>
          <a:p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b="1" dirty="0" smtClean="0"/>
              <a:t>u’</a:t>
            </a:r>
            <a:r>
              <a:rPr lang="en-US" b="1" baseline="-25000" dirty="0" smtClean="0"/>
              <a:t>4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5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6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7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12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13</a:t>
            </a:r>
            <a:r>
              <a:rPr lang="en-US" dirty="0" smtClean="0">
                <a:sym typeface="Symbol"/>
              </a:rPr>
              <a:t>u’</a:t>
            </a:r>
            <a:r>
              <a:rPr lang="en-US" baseline="-25000" dirty="0" smtClean="0">
                <a:sym typeface="Symbol"/>
              </a:rPr>
              <a:t>14</a:t>
            </a:r>
            <a:r>
              <a:rPr lang="en-US" dirty="0" smtClean="0">
                <a:sym typeface="Symbol"/>
              </a:rPr>
              <a:t></a:t>
            </a:r>
            <a:r>
              <a:rPr lang="en-US" dirty="0">
                <a:sym typeface="Symbol"/>
              </a:rPr>
              <a:t>u’</a:t>
            </a:r>
            <a:r>
              <a:rPr lang="en-US" baseline="-25000" dirty="0">
                <a:sym typeface="Symbol"/>
              </a:rPr>
              <a:t>15</a:t>
            </a:r>
            <a:r>
              <a:rPr lang="en-US" dirty="0" smtClean="0">
                <a:sym typeface="Symbol"/>
              </a:rPr>
              <a:t> = 0</a:t>
            </a:r>
            <a:endParaRPr lang="en-US" dirty="0" smtClean="0"/>
          </a:p>
          <a:p>
            <a:r>
              <a:rPr lang="en-US" dirty="0" smtClean="0"/>
              <a:t>s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b="1" dirty="0" smtClean="0"/>
              <a:t>u’</a:t>
            </a:r>
            <a:r>
              <a:rPr lang="en-US" b="1" baseline="-25000" dirty="0" smtClean="0"/>
              <a:t>8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9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10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11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12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13</a:t>
            </a:r>
            <a:r>
              <a:rPr lang="en-US" dirty="0" smtClean="0">
                <a:sym typeface="Symbol"/>
              </a:rPr>
              <a:t>u’</a:t>
            </a:r>
            <a:r>
              <a:rPr lang="en-US" baseline="-25000" dirty="0" smtClean="0">
                <a:sym typeface="Symbol"/>
              </a:rPr>
              <a:t>14</a:t>
            </a:r>
            <a:r>
              <a:rPr lang="en-US" dirty="0" smtClean="0">
                <a:sym typeface="Symbol"/>
              </a:rPr>
              <a:t></a:t>
            </a:r>
            <a:r>
              <a:rPr lang="en-US" dirty="0">
                <a:sym typeface="Symbol"/>
              </a:rPr>
              <a:t>u’</a:t>
            </a:r>
            <a:r>
              <a:rPr lang="en-US" baseline="-25000" dirty="0">
                <a:sym typeface="Symbol"/>
              </a:rPr>
              <a:t>15</a:t>
            </a:r>
            <a:r>
              <a:rPr lang="en-US" dirty="0" smtClean="0">
                <a:sym typeface="Symbol"/>
              </a:rPr>
              <a:t> =0</a:t>
            </a:r>
            <a:endParaRPr lang="ru-RU" dirty="0" smtClean="0">
              <a:sym typeface="Symbol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866027" y="568190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2019455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5299" y="304800"/>
            <a:ext cx="88174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/>
              <a:t>Целесообразно выбирать такое размещение контрольных символов  в кодовой комбинации, при которой каждый из них включается в минимальное  число проверяемых  групп (лучше в одну</a:t>
            </a:r>
            <a:r>
              <a:rPr lang="ru-RU" dirty="0" smtClean="0"/>
              <a:t>).  На этом основании контрольные разряды это </a:t>
            </a:r>
            <a:br>
              <a:rPr lang="ru-RU" dirty="0" smtClean="0"/>
            </a:br>
            <a:r>
              <a:rPr lang="ru-RU" dirty="0" smtClean="0"/>
              <a:t>– </a:t>
            </a:r>
            <a:r>
              <a:rPr lang="en-US" dirty="0" smtClean="0"/>
              <a:t>u’</a:t>
            </a:r>
            <a:r>
              <a:rPr lang="ru-RU" baseline="-25000" dirty="0" smtClean="0"/>
              <a:t>1</a:t>
            </a:r>
            <a:r>
              <a:rPr lang="en-US" dirty="0"/>
              <a:t>,</a:t>
            </a:r>
            <a:r>
              <a:rPr lang="ru-RU" dirty="0" smtClean="0"/>
              <a:t> </a:t>
            </a:r>
            <a:r>
              <a:rPr lang="en-US" dirty="0" smtClean="0"/>
              <a:t>u’</a:t>
            </a:r>
            <a:r>
              <a:rPr lang="ru-RU" baseline="-25000" dirty="0" smtClean="0"/>
              <a:t>2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u’</a:t>
            </a:r>
            <a:r>
              <a:rPr lang="ru-RU" baseline="-25000" dirty="0" smtClean="0"/>
              <a:t>4</a:t>
            </a:r>
            <a:r>
              <a:rPr lang="ru-RU" dirty="0" smtClean="0"/>
              <a:t>,</a:t>
            </a:r>
            <a:r>
              <a:rPr lang="en-US" dirty="0"/>
              <a:t> </a:t>
            </a:r>
            <a:r>
              <a:rPr lang="en-US" dirty="0" smtClean="0"/>
              <a:t>u’</a:t>
            </a:r>
            <a:r>
              <a:rPr lang="en-US" baseline="-25000" dirty="0" smtClean="0"/>
              <a:t>8</a:t>
            </a:r>
            <a:r>
              <a:rPr lang="ru-RU" dirty="0" smtClean="0"/>
              <a:t> </a:t>
            </a:r>
            <a:r>
              <a:rPr lang="en-US" dirty="0" smtClean="0"/>
              <a:t>, </a:t>
            </a:r>
            <a:r>
              <a:rPr lang="ru-RU" dirty="0" smtClean="0"/>
              <a:t>то есть те места, где столбцы матрицы Хэмминга является степенью числа 2  - 2</a:t>
            </a:r>
            <a:r>
              <a:rPr lang="ru-RU" baseline="30000" dirty="0" smtClean="0"/>
              <a:t>0</a:t>
            </a:r>
            <a:r>
              <a:rPr lang="ru-RU" dirty="0" smtClean="0"/>
              <a:t>, 2</a:t>
            </a:r>
            <a:r>
              <a:rPr lang="ru-RU" baseline="30000" dirty="0" smtClean="0"/>
              <a:t>1</a:t>
            </a:r>
            <a:r>
              <a:rPr lang="ru-RU" dirty="0" smtClean="0"/>
              <a:t>, 2</a:t>
            </a:r>
            <a:r>
              <a:rPr lang="ru-RU" baseline="30000" dirty="0" smtClean="0"/>
              <a:t>2</a:t>
            </a:r>
            <a:r>
              <a:rPr lang="en-US" dirty="0" smtClean="0"/>
              <a:t>, 2</a:t>
            </a:r>
            <a:r>
              <a:rPr lang="en-US" baseline="30000" dirty="0" smtClean="0"/>
              <a:t>4 </a:t>
            </a:r>
            <a:r>
              <a:rPr lang="ru-RU" dirty="0" smtClean="0"/>
              <a:t>и т.д.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443718"/>
              </p:ext>
            </p:extLst>
          </p:nvPr>
        </p:nvGraphicFramePr>
        <p:xfrm>
          <a:off x="1743075" y="2163449"/>
          <a:ext cx="526732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155"/>
                <a:gridCol w="351155"/>
                <a:gridCol w="351155"/>
                <a:gridCol w="351155"/>
                <a:gridCol w="351155"/>
                <a:gridCol w="351155"/>
                <a:gridCol w="351155"/>
                <a:gridCol w="351155"/>
                <a:gridCol w="351155"/>
                <a:gridCol w="351155"/>
                <a:gridCol w="351155"/>
                <a:gridCol w="351155"/>
                <a:gridCol w="351155"/>
                <a:gridCol w="351155"/>
                <a:gridCol w="35115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98409" y="1795046"/>
            <a:ext cx="3988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i="1" u="sng" dirty="0" smtClean="0"/>
              <a:t>Пример. Матрица </a:t>
            </a:r>
            <a:r>
              <a:rPr lang="ru-RU" sz="1600" i="1" u="sng" dirty="0" smtClean="0"/>
              <a:t>кода Хэмминга (15,11)</a:t>
            </a:r>
            <a:endParaRPr lang="ru-RU" sz="1600" i="1" u="sng" dirty="0"/>
          </a:p>
        </p:txBody>
      </p:sp>
      <p:sp>
        <p:nvSpPr>
          <p:cNvPr id="7" name="Овал 6"/>
          <p:cNvSpPr/>
          <p:nvPr/>
        </p:nvSpPr>
        <p:spPr>
          <a:xfrm>
            <a:off x="1733450" y="2112017"/>
            <a:ext cx="364959" cy="1610991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095200" y="2113184"/>
            <a:ext cx="364959" cy="1610991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2788216" y="2122809"/>
            <a:ext cx="364959" cy="1610991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97516" y="2112018"/>
            <a:ext cx="364959" cy="1610991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685800" y="3886200"/>
            <a:ext cx="712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Окончательно получаем закодированное сообщение</a:t>
            </a:r>
            <a:r>
              <a:rPr lang="en-US" dirty="0" smtClean="0"/>
              <a:t> </a:t>
            </a:r>
            <a:r>
              <a:rPr lang="ru-RU" dirty="0" smtClean="0"/>
              <a:t>для кода (15,11):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Прямоугольник 14"/>
              <p:cNvSpPr/>
              <p:nvPr/>
            </p:nvSpPr>
            <p:spPr>
              <a:xfrm>
                <a:off x="678091" y="4343400"/>
                <a:ext cx="8114529" cy="390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dirty="0">
                              <a:latin typeface="Cambria Math"/>
                            </a:rPr>
                            <m:t>𝒖</m:t>
                          </m:r>
                          <m:r>
                            <a:rPr lang="en-US" b="1" i="1" dirty="0">
                              <a:latin typeface="Cambria Math"/>
                            </a:rPr>
                            <m:t>′</m:t>
                          </m:r>
                        </m:e>
                      </m:acc>
                      <m:r>
                        <a:rPr lang="en-US" b="1" i="1" dirty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b="1" i="1" baseline="-25000" dirty="0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1" i="1" baseline="-25000" dirty="0" smtClean="0">
                                  <a:latin typeface="Cambria Math"/>
                                </a:rPr>
                                <m:t> ,</m:t>
                              </m:r>
                              <m:r>
                                <a:rPr lang="en-US" b="1" i="1" dirty="0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b="1" i="1" baseline="-25000" dirty="0" smtClean="0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b="1" i="1" baseline="-25000" dirty="0" smtClean="0">
                                  <a:latin typeface="Cambria Math"/>
                                </a:rPr>
                                <m:t> ,</m:t>
                              </m:r>
                              <m:r>
                                <a:rPr lang="en-US" b="1" i="1" dirty="0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1" i="1" dirty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dirty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b="1" i="1" baseline="-25000" dirty="0" smtClean="0">
                                  <a:latin typeface="Cambria Math"/>
                                </a:rPr>
                                <m:t>𝟑</m:t>
                              </m:r>
                              <m:r>
                                <a:rPr lang="en-US" b="1" i="1" dirty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 dirty="0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1" i="1" dirty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dirty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ru-RU" b="1" i="1" dirty="0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  <m:r>
                            <a:rPr lang="ru-RU" b="1" i="1" dirty="0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  <m:r>
                            <a:rPr lang="ru-RU" b="1" i="1" dirty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  <m:r>
                            <a:rPr lang="ru-RU" b="1" i="1" dirty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  <m:r>
                            <a:rPr lang="ru-RU" b="1" i="1" dirty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ru-RU" b="1" i="1" dirty="0" smtClean="0"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  <m:r>
                            <a:rPr lang="en-US" b="1" i="1" dirty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b="1" i="1" dirty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  <m:r>
                            <a:rPr lang="en-US" b="1" i="1" dirty="0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  <m:r>
                            <a:rPr lang="ru-RU" b="1" i="1" dirty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  <m:r>
                            <a:rPr lang="ru-RU" b="1" i="1" dirty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  <m:r>
                            <a:rPr lang="ru-RU" b="1" i="1" dirty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/>
                                </a:rPr>
                                <m:t>𝟏𝟐</m:t>
                              </m:r>
                            </m:sub>
                          </m:sSub>
                          <m:r>
                            <a:rPr lang="ru-RU" b="1" i="1" dirty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ru-RU" b="1" i="1" dirty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  <m:r>
                            <a:rPr lang="ru-RU" b="1" i="1" dirty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/>
                                </a:rPr>
                                <m:t>𝟏𝟒</m:t>
                              </m:r>
                            </m:sub>
                          </m:sSub>
                          <m:r>
                            <a:rPr lang="ru-RU" b="1" i="1" dirty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ru-RU" b="1" i="1" dirty="0" smtClean="0">
                                  <a:latin typeface="Cambria Math"/>
                                </a:rPr>
                                <m:t>𝟏𝟓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91" y="4343400"/>
                <a:ext cx="8114529" cy="3909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533400" y="4953000"/>
            <a:ext cx="699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Значения контрольных разрядов получаем из системы уравнений (*):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273104" y="5304472"/>
            <a:ext cx="3986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u’</a:t>
            </a:r>
            <a:r>
              <a:rPr lang="en-US" baseline="-25000" dirty="0" smtClean="0"/>
              <a:t>3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5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7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9</a:t>
            </a:r>
            <a:r>
              <a:rPr lang="en-US" dirty="0">
                <a:sym typeface="Symbol"/>
              </a:rPr>
              <a:t></a:t>
            </a:r>
            <a:r>
              <a:rPr lang="en-US" dirty="0" smtClean="0">
                <a:sym typeface="Symbol"/>
              </a:rPr>
              <a:t>u’</a:t>
            </a:r>
            <a:r>
              <a:rPr lang="en-US" baseline="-25000" dirty="0" smtClean="0">
                <a:sym typeface="Symbol"/>
              </a:rPr>
              <a:t>11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>
                <a:sym typeface="Symbol"/>
              </a:rPr>
              <a:t>u’</a:t>
            </a:r>
            <a:r>
              <a:rPr lang="en-US" baseline="-25000" dirty="0" smtClean="0">
                <a:sym typeface="Symbol"/>
              </a:rPr>
              <a:t>13</a:t>
            </a:r>
            <a:r>
              <a:rPr lang="en-US" dirty="0" smtClean="0">
                <a:sym typeface="Symbol"/>
              </a:rPr>
              <a:t>u’</a:t>
            </a:r>
            <a:r>
              <a:rPr lang="en-US" baseline="-25000" dirty="0" smtClean="0">
                <a:sym typeface="Symbol"/>
              </a:rPr>
              <a:t>15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/>
              <a:t>k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u’</a:t>
            </a:r>
            <a:r>
              <a:rPr lang="en-US" baseline="-25000" dirty="0" smtClean="0"/>
              <a:t>3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6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7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10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11</a:t>
            </a:r>
            <a:r>
              <a:rPr lang="en-US" dirty="0" smtClean="0">
                <a:sym typeface="Symbol"/>
              </a:rPr>
              <a:t>u’</a:t>
            </a:r>
            <a:r>
              <a:rPr lang="en-US" baseline="-25000" dirty="0" smtClean="0">
                <a:sym typeface="Symbol"/>
              </a:rPr>
              <a:t>14</a:t>
            </a:r>
            <a:r>
              <a:rPr lang="en-US" dirty="0" smtClean="0">
                <a:sym typeface="Symbol"/>
              </a:rPr>
              <a:t>u’</a:t>
            </a:r>
            <a:r>
              <a:rPr lang="en-US" baseline="-25000" dirty="0" smtClean="0">
                <a:sym typeface="Symbol"/>
              </a:rPr>
              <a:t>15</a:t>
            </a:r>
            <a:endParaRPr lang="en-US" dirty="0" smtClean="0"/>
          </a:p>
          <a:p>
            <a:r>
              <a:rPr lang="en-US" dirty="0"/>
              <a:t>k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u’</a:t>
            </a:r>
            <a:r>
              <a:rPr lang="en-US" baseline="-25000" dirty="0" smtClean="0"/>
              <a:t>5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6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7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12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13</a:t>
            </a:r>
            <a:r>
              <a:rPr lang="en-US" dirty="0" smtClean="0">
                <a:sym typeface="Symbol"/>
              </a:rPr>
              <a:t>u’</a:t>
            </a:r>
            <a:r>
              <a:rPr lang="en-US" baseline="-25000" dirty="0" smtClean="0">
                <a:sym typeface="Symbol"/>
              </a:rPr>
              <a:t>14</a:t>
            </a:r>
            <a:r>
              <a:rPr lang="en-US" dirty="0" smtClean="0">
                <a:sym typeface="Symbol"/>
              </a:rPr>
              <a:t></a:t>
            </a:r>
            <a:r>
              <a:rPr lang="en-US" dirty="0">
                <a:sym typeface="Symbol"/>
              </a:rPr>
              <a:t>u’</a:t>
            </a:r>
            <a:r>
              <a:rPr lang="en-US" baseline="-25000" dirty="0">
                <a:sym typeface="Symbol"/>
              </a:rPr>
              <a:t>15</a:t>
            </a:r>
            <a:r>
              <a:rPr lang="en-US" dirty="0" smtClean="0">
                <a:sym typeface="Symbol"/>
              </a:rPr>
              <a:t> </a:t>
            </a:r>
            <a:endParaRPr lang="en-US" dirty="0" smtClean="0"/>
          </a:p>
          <a:p>
            <a:r>
              <a:rPr lang="en-US" dirty="0"/>
              <a:t>k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u’</a:t>
            </a:r>
            <a:r>
              <a:rPr lang="en-US" baseline="-25000" dirty="0" smtClean="0"/>
              <a:t>9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10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11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12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13</a:t>
            </a:r>
            <a:r>
              <a:rPr lang="en-US" dirty="0" smtClean="0">
                <a:sym typeface="Symbol"/>
              </a:rPr>
              <a:t>u’</a:t>
            </a:r>
            <a:r>
              <a:rPr lang="en-US" baseline="-25000" dirty="0" smtClean="0">
                <a:sym typeface="Symbol"/>
              </a:rPr>
              <a:t>14</a:t>
            </a:r>
            <a:r>
              <a:rPr lang="en-US" dirty="0" smtClean="0">
                <a:sym typeface="Symbol"/>
              </a:rPr>
              <a:t></a:t>
            </a:r>
            <a:r>
              <a:rPr lang="en-US" dirty="0">
                <a:sym typeface="Symbol"/>
              </a:rPr>
              <a:t>u’</a:t>
            </a:r>
            <a:r>
              <a:rPr lang="en-US" baseline="-25000" dirty="0">
                <a:sym typeface="Symbol"/>
              </a:rPr>
              <a:t>15</a:t>
            </a:r>
            <a:r>
              <a:rPr lang="en-US" dirty="0" smtClean="0">
                <a:sym typeface="Symbol"/>
              </a:rPr>
              <a:t> </a:t>
            </a:r>
            <a:endParaRPr lang="ru-RU" dirty="0" smtClean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72271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600200" y="76200"/>
            <a:ext cx="5670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i="1" u="sng" dirty="0" smtClean="0"/>
              <a:t>Порядок проведения </a:t>
            </a:r>
            <a:r>
              <a:rPr lang="ru-RU" sz="2000" b="1" i="1" u="sng" dirty="0" smtClean="0"/>
              <a:t> проверок и декодирования</a:t>
            </a:r>
            <a:endParaRPr lang="ru-RU" sz="2000" b="1" i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6858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ru-RU" dirty="0" smtClean="0"/>
              <a:t>При получении закодированного по методу Хэмминга сообщения необходимо проверить выполнимость соотношений для контрольных разрядов: 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1524000" y="1332131"/>
            <a:ext cx="42803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k</a:t>
            </a:r>
            <a:r>
              <a:rPr lang="en-US" b="1" baseline="-25000" dirty="0" smtClean="0"/>
              <a:t>1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3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5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7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9</a:t>
            </a:r>
            <a:r>
              <a:rPr lang="en-US" dirty="0">
                <a:sym typeface="Symbol"/>
              </a:rPr>
              <a:t></a:t>
            </a:r>
            <a:r>
              <a:rPr lang="en-US" dirty="0" smtClean="0">
                <a:sym typeface="Symbol"/>
              </a:rPr>
              <a:t>u’</a:t>
            </a:r>
            <a:r>
              <a:rPr lang="en-US" baseline="-25000" dirty="0" smtClean="0">
                <a:sym typeface="Symbol"/>
              </a:rPr>
              <a:t>11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>
                <a:sym typeface="Symbol"/>
              </a:rPr>
              <a:t>u’</a:t>
            </a:r>
            <a:r>
              <a:rPr lang="en-US" baseline="-25000" dirty="0" smtClean="0">
                <a:sym typeface="Symbol"/>
              </a:rPr>
              <a:t>13</a:t>
            </a:r>
            <a:r>
              <a:rPr lang="en-US" dirty="0" smtClean="0">
                <a:sym typeface="Symbol"/>
              </a:rPr>
              <a:t>u’</a:t>
            </a:r>
            <a:r>
              <a:rPr lang="en-US" baseline="-25000" dirty="0" smtClean="0">
                <a:sym typeface="Symbol"/>
              </a:rPr>
              <a:t>15</a:t>
            </a:r>
            <a:endParaRPr lang="en-US" dirty="0" smtClean="0"/>
          </a:p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k</a:t>
            </a:r>
            <a:r>
              <a:rPr lang="en-US" b="1" baseline="-25000" dirty="0" smtClean="0"/>
              <a:t>2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3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6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7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10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11</a:t>
            </a:r>
            <a:r>
              <a:rPr lang="en-US" dirty="0" smtClean="0">
                <a:sym typeface="Symbol"/>
              </a:rPr>
              <a:t>u’</a:t>
            </a:r>
            <a:r>
              <a:rPr lang="en-US" baseline="-25000" dirty="0" smtClean="0">
                <a:sym typeface="Symbol"/>
              </a:rPr>
              <a:t>14</a:t>
            </a:r>
            <a:r>
              <a:rPr lang="en-US" dirty="0" smtClean="0">
                <a:sym typeface="Symbol"/>
              </a:rPr>
              <a:t>u’</a:t>
            </a:r>
            <a:r>
              <a:rPr lang="en-US" baseline="-25000" dirty="0" smtClean="0">
                <a:sym typeface="Symbol"/>
              </a:rPr>
              <a:t>15</a:t>
            </a:r>
            <a:endParaRPr lang="en-US" dirty="0" smtClean="0"/>
          </a:p>
          <a:p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k</a:t>
            </a:r>
            <a:r>
              <a:rPr lang="en-US" b="1" baseline="-25000" dirty="0" smtClean="0"/>
              <a:t>3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5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6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7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12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13</a:t>
            </a:r>
            <a:r>
              <a:rPr lang="en-US" dirty="0" smtClean="0">
                <a:sym typeface="Symbol"/>
              </a:rPr>
              <a:t>u’</a:t>
            </a:r>
            <a:r>
              <a:rPr lang="en-US" baseline="-25000" dirty="0" smtClean="0">
                <a:sym typeface="Symbol"/>
              </a:rPr>
              <a:t>14</a:t>
            </a:r>
            <a:r>
              <a:rPr lang="en-US" dirty="0" smtClean="0">
                <a:sym typeface="Symbol"/>
              </a:rPr>
              <a:t>u’</a:t>
            </a:r>
            <a:r>
              <a:rPr lang="en-US" baseline="-25000" dirty="0" smtClean="0">
                <a:sym typeface="Symbol"/>
              </a:rPr>
              <a:t>15</a:t>
            </a:r>
            <a:endParaRPr lang="en-US" dirty="0" smtClean="0"/>
          </a:p>
          <a:p>
            <a:r>
              <a:rPr lang="en-US" dirty="0" smtClean="0"/>
              <a:t>s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k</a:t>
            </a:r>
            <a:r>
              <a:rPr lang="en-US" b="1" baseline="-25000" dirty="0" smtClean="0"/>
              <a:t>4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9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10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11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12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u’</a:t>
            </a:r>
            <a:r>
              <a:rPr lang="en-US" baseline="-25000" dirty="0" smtClean="0"/>
              <a:t>13</a:t>
            </a:r>
            <a:r>
              <a:rPr lang="en-US" dirty="0" smtClean="0">
                <a:sym typeface="Symbol"/>
              </a:rPr>
              <a:t>u’</a:t>
            </a:r>
            <a:r>
              <a:rPr lang="en-US" baseline="-25000" dirty="0" smtClean="0">
                <a:sym typeface="Symbol"/>
              </a:rPr>
              <a:t>14</a:t>
            </a:r>
            <a:r>
              <a:rPr lang="en-US" dirty="0" smtClean="0">
                <a:sym typeface="Symbol"/>
              </a:rPr>
              <a:t>u’</a:t>
            </a:r>
            <a:r>
              <a:rPr lang="en-US" baseline="-25000" dirty="0" smtClean="0">
                <a:sym typeface="Symbol"/>
              </a:rPr>
              <a:t>15</a:t>
            </a:r>
            <a:endParaRPr lang="ru-RU" dirty="0" smtClean="0">
              <a:sym typeface="Symbo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667" y="2907268"/>
            <a:ext cx="867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 результате будет получена </a:t>
            </a:r>
            <a:r>
              <a:rPr lang="en-US" dirty="0" smtClean="0"/>
              <a:t>k-</a:t>
            </a:r>
            <a:r>
              <a:rPr lang="ru-RU" dirty="0" smtClean="0"/>
              <a:t>разрядное число </a:t>
            </a:r>
            <a:r>
              <a:rPr lang="en-US" dirty="0" smtClean="0"/>
              <a:t>S</a:t>
            </a:r>
            <a:r>
              <a:rPr lang="ru-RU" dirty="0" smtClean="0"/>
              <a:t>, которое называется «синдром»: </a:t>
            </a:r>
            <a:endParaRPr lang="ru-RU" dirty="0"/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156937"/>
              </p:ext>
            </p:extLst>
          </p:nvPr>
        </p:nvGraphicFramePr>
        <p:xfrm>
          <a:off x="2489200" y="3429000"/>
          <a:ext cx="406400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</a:t>
                      </a:r>
                      <a:r>
                        <a:rPr lang="en-US" sz="1400" baseline="-25000" dirty="0" smtClean="0"/>
                        <a:t>4</a:t>
                      </a:r>
                      <a:endParaRPr lang="ru-RU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</a:t>
                      </a:r>
                      <a:r>
                        <a:rPr lang="en-US" sz="1400" baseline="-25000" dirty="0" smtClean="0"/>
                        <a:t>3</a:t>
                      </a:r>
                      <a:endParaRPr lang="ru-RU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</a:t>
                      </a:r>
                      <a:r>
                        <a:rPr lang="en-US" sz="1400" baseline="-25000" dirty="0" smtClean="0"/>
                        <a:t>2</a:t>
                      </a:r>
                      <a:endParaRPr lang="ru-RU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</a:t>
                      </a:r>
                      <a:r>
                        <a:rPr lang="en-US" sz="1400" baseline="-25000" dirty="0" smtClean="0"/>
                        <a:t>1</a:t>
                      </a:r>
                      <a:endParaRPr lang="ru-RU" sz="1400" baseline="-25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85418" y="335280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S: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4191000"/>
            <a:ext cx="8686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ru-RU" dirty="0" smtClean="0"/>
              <a:t>Правила интерпретации значения синдрома: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S=0 – </a:t>
            </a:r>
            <a:r>
              <a:rPr lang="ru-RU" dirty="0" smtClean="0"/>
              <a:t>передача сообщения произошла без ошибок;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S&lt;&gt;0 – </a:t>
            </a:r>
            <a:r>
              <a:rPr lang="ru-RU" dirty="0" smtClean="0"/>
              <a:t>во время передачи произошла ошибка, при этом – десятичное значение синдрома – номер разряда , переданного с ошибкой.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0427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52400" y="381000"/>
            <a:ext cx="85426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u="sng" dirty="0" smtClean="0"/>
              <a:t>Общий алгоритм </a:t>
            </a:r>
            <a:r>
              <a:rPr lang="ru-RU" u="sng" dirty="0" smtClean="0"/>
              <a:t>декодирования кода Хэмминга</a:t>
            </a:r>
            <a:r>
              <a:rPr lang="ru-RU" u="sng" dirty="0" smtClean="0"/>
              <a:t>:</a:t>
            </a:r>
          </a:p>
          <a:p>
            <a:endParaRPr lang="ru-RU" u="sng" dirty="0" smtClean="0"/>
          </a:p>
          <a:p>
            <a:pPr marL="342900" indent="-342900">
              <a:buAutoNum type="arabicPeriod"/>
            </a:pPr>
            <a:r>
              <a:rPr lang="ru-RU" dirty="0" smtClean="0"/>
              <a:t>Провести проверку всех битов чётности</a:t>
            </a:r>
          </a:p>
          <a:p>
            <a:pPr marL="342900" indent="-342900">
              <a:buAutoNum type="arabicPeriod"/>
            </a:pPr>
            <a:r>
              <a:rPr lang="ru-RU" dirty="0" smtClean="0"/>
              <a:t>Если все биты чётности верны, то перейти к п 5.</a:t>
            </a:r>
          </a:p>
          <a:p>
            <a:pPr marL="342900" indent="-342900">
              <a:buAutoNum type="arabicPeriod"/>
            </a:pPr>
            <a:r>
              <a:rPr lang="ru-RU" dirty="0" smtClean="0"/>
              <a:t>Вычислить сумму номеров всех неправильных битов чётности</a:t>
            </a:r>
          </a:p>
          <a:p>
            <a:pPr marL="342900" indent="-342900">
              <a:buAutoNum type="arabicPeriod"/>
            </a:pPr>
            <a:r>
              <a:rPr lang="ru-RU" dirty="0" smtClean="0"/>
              <a:t>Инвертировать содержимое бита, номер которого равен сумме, найденной в п.3</a:t>
            </a:r>
          </a:p>
          <a:p>
            <a:pPr marL="342900" indent="-342900">
              <a:buAutoNum type="arabicPeriod"/>
            </a:pPr>
            <a:r>
              <a:rPr lang="ru-RU" dirty="0" smtClean="0"/>
              <a:t>Исключить биты чётности , передать правильный информационный код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76426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922</Words>
  <Application>Microsoft Office PowerPoint</Application>
  <PresentationFormat>Экран (4:3)</PresentationFormat>
  <Paragraphs>222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veronika</dc:creator>
  <cp:lastModifiedBy>veronika</cp:lastModifiedBy>
  <cp:revision>1</cp:revision>
  <dcterms:created xsi:type="dcterms:W3CDTF">2016-11-10T06:57:49Z</dcterms:created>
  <dcterms:modified xsi:type="dcterms:W3CDTF">2016-11-10T06:58:26Z</dcterms:modified>
</cp:coreProperties>
</file>