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78" r:id="rId2"/>
    <p:sldId id="291" r:id="rId3"/>
    <p:sldId id="281" r:id="rId4"/>
    <p:sldId id="256" r:id="rId5"/>
    <p:sldId id="262" r:id="rId6"/>
    <p:sldId id="292" r:id="rId7"/>
    <p:sldId id="282" r:id="rId8"/>
    <p:sldId id="290" r:id="rId9"/>
    <p:sldId id="285" r:id="rId10"/>
    <p:sldId id="267" r:id="rId11"/>
    <p:sldId id="279" r:id="rId12"/>
    <p:sldId id="277" r:id="rId13"/>
    <p:sldId id="284" r:id="rId14"/>
    <p:sldId id="268" r:id="rId15"/>
    <p:sldId id="263" r:id="rId16"/>
    <p:sldId id="258" r:id="rId17"/>
    <p:sldId id="287" r:id="rId18"/>
    <p:sldId id="288" r:id="rId19"/>
    <p:sldId id="289" r:id="rId20"/>
    <p:sldId id="269" r:id="rId21"/>
    <p:sldId id="270" r:id="rId22"/>
    <p:sldId id="271" r:id="rId2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Светлый стиль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-24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E78F47-7636-49C5-BEA0-5918EECEE3E7}" type="datetimeFigureOut">
              <a:rPr lang="ru-RU" smtClean="0"/>
              <a:t>07.11.2016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E4161B-7ADC-4B80-A0D2-6584DBD457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98547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E4161B-7ADC-4B80-A0D2-6584DBD4571C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33605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E4161B-7ADC-4B80-A0D2-6584DBD4571C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64991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BA0B7-D4C0-45D0-A740-1AEC1AD1F0FC}" type="datetimeFigureOut">
              <a:rPr lang="ru-RU" smtClean="0"/>
              <a:pPr/>
              <a:t>07.11.2016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7DD5C-4BEF-4819-ACB8-91E46C2A2EC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6766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BA0B7-D4C0-45D0-A740-1AEC1AD1F0FC}" type="datetimeFigureOut">
              <a:rPr lang="ru-RU" smtClean="0"/>
              <a:pPr/>
              <a:t>07.11.2016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7DD5C-4BEF-4819-ACB8-91E46C2A2EC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7799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BA0B7-D4C0-45D0-A740-1AEC1AD1F0FC}" type="datetimeFigureOut">
              <a:rPr lang="ru-RU" smtClean="0"/>
              <a:pPr/>
              <a:t>07.11.2016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7DD5C-4BEF-4819-ACB8-91E46C2A2EC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9902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BA0B7-D4C0-45D0-A740-1AEC1AD1F0FC}" type="datetimeFigureOut">
              <a:rPr lang="ru-RU" smtClean="0"/>
              <a:pPr/>
              <a:t>07.11.2016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7DD5C-4BEF-4819-ACB8-91E46C2A2EC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6495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BA0B7-D4C0-45D0-A740-1AEC1AD1F0FC}" type="datetimeFigureOut">
              <a:rPr lang="ru-RU" smtClean="0"/>
              <a:pPr/>
              <a:t>07.11.2016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7DD5C-4BEF-4819-ACB8-91E46C2A2EC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0783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BA0B7-D4C0-45D0-A740-1AEC1AD1F0FC}" type="datetimeFigureOut">
              <a:rPr lang="ru-RU" smtClean="0"/>
              <a:pPr/>
              <a:t>07.11.2016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7DD5C-4BEF-4819-ACB8-91E46C2A2EC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0041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BA0B7-D4C0-45D0-A740-1AEC1AD1F0FC}" type="datetimeFigureOut">
              <a:rPr lang="ru-RU" smtClean="0"/>
              <a:pPr/>
              <a:t>07.11.2016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7DD5C-4BEF-4819-ACB8-91E46C2A2EC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1087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BA0B7-D4C0-45D0-A740-1AEC1AD1F0FC}" type="datetimeFigureOut">
              <a:rPr lang="ru-RU" smtClean="0"/>
              <a:pPr/>
              <a:t>07.11.2016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7DD5C-4BEF-4819-ACB8-91E46C2A2EC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749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BA0B7-D4C0-45D0-A740-1AEC1AD1F0FC}" type="datetimeFigureOut">
              <a:rPr lang="ru-RU" smtClean="0"/>
              <a:pPr/>
              <a:t>07.11.2016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7DD5C-4BEF-4819-ACB8-91E46C2A2EC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82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BA0B7-D4C0-45D0-A740-1AEC1AD1F0FC}" type="datetimeFigureOut">
              <a:rPr lang="ru-RU" smtClean="0"/>
              <a:pPr/>
              <a:t>07.11.2016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7DD5C-4BEF-4819-ACB8-91E46C2A2EC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2136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BA0B7-D4C0-45D0-A740-1AEC1AD1F0FC}" type="datetimeFigureOut">
              <a:rPr lang="ru-RU" smtClean="0"/>
              <a:pPr/>
              <a:t>07.11.2016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7DD5C-4BEF-4819-ACB8-91E46C2A2EC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8536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6BA0B7-D4C0-45D0-A740-1AEC1AD1F0FC}" type="datetimeFigureOut">
              <a:rPr lang="ru-RU" smtClean="0"/>
              <a:pPr/>
              <a:t>07.11.2016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D7DD5C-4BEF-4819-ACB8-91E46C2A2EC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6059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1295400"/>
            <a:ext cx="8382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54013"/>
            <a:r>
              <a:rPr lang="ru-RU" b="1" u="sng" dirty="0" smtClean="0"/>
              <a:t>Определение.</a:t>
            </a:r>
            <a:r>
              <a:rPr lang="ru-RU" b="1" dirty="0" smtClean="0"/>
              <a:t> </a:t>
            </a:r>
            <a:r>
              <a:rPr lang="ru-RU" b="1" i="1" dirty="0" smtClean="0"/>
              <a:t>Помехоустойчивость</a:t>
            </a:r>
            <a:r>
              <a:rPr lang="ru-RU" dirty="0" smtClean="0"/>
              <a:t> – называется способность системы осуществляющей прием информации в условиях наличия помех в линиях связи.</a:t>
            </a:r>
          </a:p>
          <a:p>
            <a:pPr indent="354013"/>
            <a:endParaRPr lang="ru-RU" dirty="0" smtClean="0"/>
          </a:p>
          <a:p>
            <a:pPr indent="354013"/>
            <a:endParaRPr lang="ru-RU" dirty="0" smtClean="0"/>
          </a:p>
          <a:p>
            <a:pPr indent="354013"/>
            <a:r>
              <a:rPr lang="ru-RU" b="1" u="sng" dirty="0" smtClean="0"/>
              <a:t>Определение. </a:t>
            </a:r>
            <a:r>
              <a:rPr lang="ru-RU" b="1" dirty="0" smtClean="0"/>
              <a:t> </a:t>
            </a:r>
            <a:r>
              <a:rPr lang="ru-RU" b="1" i="1" dirty="0" smtClean="0"/>
              <a:t>Помехой</a:t>
            </a:r>
            <a:r>
              <a:rPr lang="ru-RU" dirty="0" smtClean="0"/>
              <a:t> называется сторонние возмущение, действующее в системе, препятствующее правильному приему сигналов. 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2999424" y="227798"/>
            <a:ext cx="38561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Помехоустойчивое кодирование</a:t>
            </a:r>
            <a:endParaRPr lang="ru-RU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39093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76200" y="743903"/>
            <a:ext cx="8991600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914400" algn="just"/>
            <a:r>
              <a:rPr lang="ru-RU" dirty="0" smtClean="0"/>
              <a:t>На множестве двоичных слов длины </a:t>
            </a:r>
            <a:r>
              <a:rPr lang="ru-RU" b="1" i="1" dirty="0" smtClean="0"/>
              <a:t>m </a:t>
            </a:r>
            <a:r>
              <a:rPr lang="ru-RU" dirty="0" smtClean="0"/>
              <a:t>расстоянием </a:t>
            </a:r>
            <a:r>
              <a:rPr lang="ru-RU" b="1" i="1" dirty="0" smtClean="0"/>
              <a:t>d(</a:t>
            </a:r>
            <a:r>
              <a:rPr lang="ru-RU" b="1" i="1" dirty="0" err="1" smtClean="0"/>
              <a:t>а,b</a:t>
            </a:r>
            <a:r>
              <a:rPr lang="ru-RU" b="1" i="1" dirty="0" smtClean="0"/>
              <a:t>) – </a:t>
            </a:r>
            <a:r>
              <a:rPr lang="ru-RU" sz="2000" b="1" i="1" u="sng" dirty="0" smtClean="0">
                <a:solidFill>
                  <a:srgbClr val="FF0000"/>
                </a:solidFill>
              </a:rPr>
              <a:t>расстоянием Хэмминга</a:t>
            </a:r>
            <a:r>
              <a:rPr lang="ru-RU" b="1" i="1" dirty="0" smtClean="0"/>
              <a:t> </a:t>
            </a:r>
            <a:r>
              <a:rPr lang="ru-RU" b="1" i="1" dirty="0" smtClean="0"/>
              <a:t>-</a:t>
            </a:r>
            <a:r>
              <a:rPr lang="ru-RU" dirty="0" smtClean="0"/>
              <a:t> между двумя словами </a:t>
            </a:r>
            <a:r>
              <a:rPr lang="ru-RU" b="1" dirty="0" smtClean="0"/>
              <a:t>a </a:t>
            </a:r>
            <a:r>
              <a:rPr lang="ru-RU" dirty="0" smtClean="0"/>
              <a:t>и </a:t>
            </a:r>
            <a:r>
              <a:rPr lang="ru-RU" b="1" dirty="0" smtClean="0"/>
              <a:t>b</a:t>
            </a:r>
            <a:r>
              <a:rPr lang="ru-RU" dirty="0" smtClean="0"/>
              <a:t> называют число несовпадающих позиций этих слов. </a:t>
            </a:r>
          </a:p>
          <a:p>
            <a:pPr indent="914400" algn="just"/>
            <a:r>
              <a:rPr lang="ru-RU" dirty="0" smtClean="0"/>
              <a:t>Например:  расстояние между словами </a:t>
            </a:r>
            <a:r>
              <a:rPr lang="ru-RU" b="1" dirty="0" smtClean="0"/>
              <a:t>a=0110100 и b=0010101 </a:t>
            </a:r>
            <a:r>
              <a:rPr lang="ru-RU" dirty="0" smtClean="0"/>
              <a:t>равно </a:t>
            </a:r>
            <a:r>
              <a:rPr lang="ru-RU" b="1" dirty="0" smtClean="0"/>
              <a:t>2</a:t>
            </a:r>
            <a:r>
              <a:rPr lang="ru-RU" dirty="0" smtClean="0"/>
              <a:t>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52400" y="3133309"/>
            <a:ext cx="88392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55600" algn="just"/>
            <a:r>
              <a:rPr lang="ru-RU" b="1" i="1" dirty="0" smtClean="0"/>
              <a:t>Определение:</a:t>
            </a:r>
            <a:r>
              <a:rPr lang="ru-RU" dirty="0" smtClean="0"/>
              <a:t> Минимальное </a:t>
            </a:r>
            <a:r>
              <a:rPr lang="ru-RU" dirty="0"/>
              <a:t>расстояние, взятое по всем парам кодовых разрешенных комбинаций кода, называют </a:t>
            </a:r>
            <a:r>
              <a:rPr lang="ru-RU" dirty="0" smtClean="0"/>
              <a:t>(</a:t>
            </a:r>
            <a:r>
              <a:rPr lang="ru-RU" b="1" i="1" dirty="0" smtClean="0"/>
              <a:t>минимальным) </a:t>
            </a:r>
            <a:r>
              <a:rPr lang="ru-RU" sz="2000" b="1" i="1" u="sng" dirty="0">
                <a:solidFill>
                  <a:srgbClr val="FF0000"/>
                </a:solidFill>
              </a:rPr>
              <a:t>кодовым </a:t>
            </a:r>
            <a:r>
              <a:rPr lang="ru-RU" sz="2000" b="1" i="1" u="sng" dirty="0" smtClean="0">
                <a:solidFill>
                  <a:srgbClr val="FF0000"/>
                </a:solidFill>
              </a:rPr>
              <a:t>расстоянием</a:t>
            </a:r>
            <a:r>
              <a:rPr lang="en-US" sz="2000" b="1" i="1" dirty="0" smtClean="0">
                <a:solidFill>
                  <a:srgbClr val="FF0000"/>
                </a:solidFill>
              </a:rPr>
              <a:t> </a:t>
            </a:r>
            <a:r>
              <a:rPr lang="en-US" b="1" i="1" dirty="0" smtClean="0"/>
              <a:t>(d</a:t>
            </a:r>
            <a:r>
              <a:rPr lang="ru-RU" b="1" i="1" baseline="-25000" dirty="0" smtClean="0"/>
              <a:t>0</a:t>
            </a:r>
            <a:r>
              <a:rPr lang="en-US" b="1" i="1" baseline="-25000" dirty="0" smtClean="0"/>
              <a:t>min</a:t>
            </a:r>
            <a:r>
              <a:rPr lang="en-US" b="1" i="1" dirty="0" smtClean="0"/>
              <a:t>)</a:t>
            </a:r>
            <a:r>
              <a:rPr lang="ru-RU" b="1" i="1" dirty="0" smtClean="0"/>
              <a:t>. 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905000" y="152400"/>
            <a:ext cx="51266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b="1" u="sng" dirty="0"/>
              <a:t>Расстояние Хэмминга. Кодовое </a:t>
            </a:r>
            <a:r>
              <a:rPr lang="ru-RU" sz="2000" b="1" u="sng" dirty="0" smtClean="0"/>
              <a:t>расстояние</a:t>
            </a:r>
            <a:endParaRPr lang="ru-RU" sz="2000" b="1" u="sng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2743200" y="2057400"/>
            <a:ext cx="1261884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0110100</a:t>
            </a:r>
          </a:p>
          <a:p>
            <a:r>
              <a:rPr lang="ru-RU" sz="2000" b="1" u="sng" dirty="0" smtClean="0">
                <a:latin typeface="Courier New" pitchFamily="49" charset="0"/>
                <a:cs typeface="Courier New" pitchFamily="49" charset="0"/>
              </a:rPr>
              <a:t>0010101</a:t>
            </a:r>
          </a:p>
          <a:p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0100001</a:t>
            </a:r>
            <a:endParaRPr lang="ru-RU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61900" y="2209800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ym typeface="Symbol"/>
              </a:rPr>
              <a:t>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304800" y="4202668"/>
            <a:ext cx="4747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i="1" dirty="0" smtClean="0"/>
              <a:t>Пример: </a:t>
            </a:r>
            <a:r>
              <a:rPr lang="ru-RU" dirty="0" smtClean="0"/>
              <a:t>Рассмотрим код, заданный таблицей</a:t>
            </a:r>
            <a:endParaRPr lang="ru-RU" dirty="0"/>
          </a:p>
        </p:txBody>
      </p:sp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9191588"/>
              </p:ext>
            </p:extLst>
          </p:nvPr>
        </p:nvGraphicFramePr>
        <p:xfrm>
          <a:off x="1905000" y="4647761"/>
          <a:ext cx="1755141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7043"/>
                <a:gridCol w="473393"/>
                <a:gridCol w="814705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00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ym typeface="Symbol"/>
                        </a:rPr>
                        <a:t>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10101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01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mtClean="0">
                          <a:sym typeface="Symbol"/>
                        </a:rPr>
                        <a:t>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10010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10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mtClean="0">
                          <a:sym typeface="Symbol"/>
                        </a:rPr>
                        <a:t>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01110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11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ym typeface="Symbol"/>
                        </a:rPr>
                        <a:t>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11111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962400" y="4636532"/>
            <a:ext cx="211949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d(10101, 10010) = 3</a:t>
            </a:r>
          </a:p>
          <a:p>
            <a:r>
              <a:rPr lang="en-US" dirty="0" smtClean="0"/>
              <a:t>d(10101, 01110) = 4 </a:t>
            </a:r>
          </a:p>
          <a:p>
            <a:r>
              <a:rPr lang="en-US" dirty="0"/>
              <a:t>d(10101, </a:t>
            </a:r>
            <a:r>
              <a:rPr lang="en-US" dirty="0" smtClean="0"/>
              <a:t>11111) = 2</a:t>
            </a:r>
          </a:p>
          <a:p>
            <a:r>
              <a:rPr lang="en-US" dirty="0"/>
              <a:t>d(10010, </a:t>
            </a:r>
            <a:r>
              <a:rPr lang="en-US" dirty="0" smtClean="0"/>
              <a:t>01110) = 3</a:t>
            </a:r>
            <a:endParaRPr lang="en-US" dirty="0"/>
          </a:p>
          <a:p>
            <a:r>
              <a:rPr lang="en-US" dirty="0" smtClean="0"/>
              <a:t>d(10010, 11111) = 3</a:t>
            </a:r>
          </a:p>
          <a:p>
            <a:r>
              <a:rPr lang="en-US" dirty="0" smtClean="0"/>
              <a:t>d(01110, 11111) = 2</a:t>
            </a:r>
            <a:endParaRPr lang="ru-RU" dirty="0"/>
          </a:p>
        </p:txBody>
      </p:sp>
      <p:sp>
        <p:nvSpPr>
          <p:cNvPr id="12" name="Правая фигурная скобка 11"/>
          <p:cNvSpPr/>
          <p:nvPr/>
        </p:nvSpPr>
        <p:spPr>
          <a:xfrm>
            <a:off x="6081891" y="4636532"/>
            <a:ext cx="211111" cy="184046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/>
          <p:cNvSpPr txBox="1"/>
          <p:nvPr/>
        </p:nvSpPr>
        <p:spPr>
          <a:xfrm>
            <a:off x="6446175" y="4953000"/>
            <a:ext cx="210277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d</a:t>
            </a:r>
            <a:r>
              <a:rPr lang="ru-RU" sz="2000" b="1" baseline="-25000" dirty="0" smtClean="0"/>
              <a:t>0</a:t>
            </a:r>
            <a:r>
              <a:rPr lang="en-US" sz="2000" b="1" baseline="-25000" dirty="0" smtClean="0"/>
              <a:t>min</a:t>
            </a:r>
            <a:r>
              <a:rPr lang="en-US" sz="2000" b="1" dirty="0" smtClean="0"/>
              <a:t> = 2 </a:t>
            </a:r>
            <a:r>
              <a:rPr lang="ru-RU" sz="2000" b="1" dirty="0" smtClean="0"/>
              <a:t/>
            </a:r>
            <a:br>
              <a:rPr lang="ru-RU" sz="2000" b="1" dirty="0" smtClean="0"/>
            </a:br>
            <a:r>
              <a:rPr lang="en-US" dirty="0" smtClean="0"/>
              <a:t>– </a:t>
            </a:r>
            <a:r>
              <a:rPr lang="ru-RU" sz="1600" i="1" dirty="0" smtClean="0"/>
              <a:t>кодовое расстояние для данного кода</a:t>
            </a:r>
            <a:endParaRPr lang="ru-RU" sz="1600" i="1" dirty="0"/>
          </a:p>
        </p:txBody>
      </p:sp>
    </p:spTree>
    <p:extLst>
      <p:ext uri="{BB962C8B-B14F-4D97-AF65-F5344CB8AC3E}">
        <p14:creationId xmlns:p14="http://schemas.microsoft.com/office/powerpoint/2010/main" val="22734468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76200" y="723215"/>
            <a:ext cx="8991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914400" algn="just"/>
            <a:r>
              <a:rPr lang="ru-RU" dirty="0" smtClean="0"/>
              <a:t>При </a:t>
            </a:r>
            <a:r>
              <a:rPr lang="ru-RU" dirty="0"/>
              <a:t>взаимно независимых ошибках наиболее вероятен переход в кодовую комбинацию, отличающуюся от данной в наименьшем числе символов. 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52398" y="1515070"/>
            <a:ext cx="8839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55600" algn="just"/>
            <a:r>
              <a:rPr lang="ru-RU" dirty="0"/>
              <a:t>Рассмотрим </a:t>
            </a:r>
            <a:r>
              <a:rPr lang="ru-RU" dirty="0" smtClean="0"/>
              <a:t>код, исправляющий </a:t>
            </a:r>
            <a:r>
              <a:rPr lang="ru-RU" dirty="0"/>
              <a:t>ошибку. Идея построения такого кода наглядно иллюстрируется геометрической моделью трехзначного двоичного кода на все сочетания, которая представляет собой </a:t>
            </a:r>
            <a:r>
              <a:rPr lang="ru-RU" dirty="0" smtClean="0"/>
              <a:t>куб.</a:t>
            </a:r>
            <a:endParaRPr lang="ru-RU" dirty="0"/>
          </a:p>
        </p:txBody>
      </p:sp>
      <p:grpSp>
        <p:nvGrpSpPr>
          <p:cNvPr id="4" name="Группа 3"/>
          <p:cNvGrpSpPr/>
          <p:nvPr/>
        </p:nvGrpSpPr>
        <p:grpSpPr>
          <a:xfrm>
            <a:off x="152398" y="2888756"/>
            <a:ext cx="3200402" cy="2473404"/>
            <a:chOff x="457200" y="2555796"/>
            <a:chExt cx="2645237" cy="2014954"/>
          </a:xfrm>
        </p:grpSpPr>
        <p:grpSp>
          <p:nvGrpSpPr>
            <p:cNvPr id="5" name="Группа 4"/>
            <p:cNvGrpSpPr/>
            <p:nvPr/>
          </p:nvGrpSpPr>
          <p:grpSpPr>
            <a:xfrm>
              <a:off x="1004985" y="2784396"/>
              <a:ext cx="1600200" cy="1524000"/>
              <a:chOff x="1828800" y="2438400"/>
              <a:chExt cx="1828800" cy="1752600"/>
            </a:xfrm>
          </p:grpSpPr>
          <p:sp>
            <p:nvSpPr>
              <p:cNvPr id="14" name="Прямоугольник 13"/>
              <p:cNvSpPr/>
              <p:nvPr/>
            </p:nvSpPr>
            <p:spPr>
              <a:xfrm>
                <a:off x="1828800" y="2777231"/>
                <a:ext cx="1371600" cy="1413769"/>
              </a:xfrm>
              <a:prstGeom prst="rect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5" name="Прямоугольник 14"/>
              <p:cNvSpPr/>
              <p:nvPr/>
            </p:nvSpPr>
            <p:spPr>
              <a:xfrm>
                <a:off x="2286000" y="2438400"/>
                <a:ext cx="1371600" cy="1413769"/>
              </a:xfrm>
              <a:prstGeom prst="rect">
                <a:avLst/>
              </a:prstGeom>
              <a:noFill/>
              <a:ln w="19050"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16" name="Прямая соединительная линия 15"/>
              <p:cNvCxnSpPr/>
              <p:nvPr/>
            </p:nvCxnSpPr>
            <p:spPr>
              <a:xfrm flipV="1">
                <a:off x="3200400" y="3852169"/>
                <a:ext cx="457200" cy="338831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Прямая соединительная линия 16"/>
              <p:cNvCxnSpPr/>
              <p:nvPr/>
            </p:nvCxnSpPr>
            <p:spPr>
              <a:xfrm flipV="1">
                <a:off x="1828800" y="3852169"/>
                <a:ext cx="457200" cy="338831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Прямая соединительная линия 17"/>
              <p:cNvCxnSpPr/>
              <p:nvPr/>
            </p:nvCxnSpPr>
            <p:spPr>
              <a:xfrm flipV="1">
                <a:off x="1828800" y="2438400"/>
                <a:ext cx="457200" cy="338831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Прямая соединительная линия 18"/>
              <p:cNvCxnSpPr/>
              <p:nvPr/>
            </p:nvCxnSpPr>
            <p:spPr>
              <a:xfrm flipV="1">
                <a:off x="3200400" y="2438400"/>
                <a:ext cx="457200" cy="338831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/>
            <p:cNvSpPr txBox="1"/>
            <p:nvPr/>
          </p:nvSpPr>
          <p:spPr>
            <a:xfrm>
              <a:off x="457200" y="4198442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 smtClean="0"/>
                <a:t>000</a:t>
              </a:r>
              <a:endParaRPr lang="ru-RU" sz="16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71585" y="2936796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 smtClean="0"/>
                <a:t>010</a:t>
              </a:r>
              <a:endParaRPr lang="ru-RU" sz="16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107933" y="4232196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 smtClean="0"/>
                <a:t>001</a:t>
              </a:r>
              <a:endParaRPr lang="ru-RU" sz="16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964933" y="2555796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 smtClean="0"/>
                <a:t>110</a:t>
              </a:r>
              <a:endParaRPr lang="ru-RU" sz="16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565133" y="3774996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 smtClean="0"/>
                <a:t>101</a:t>
              </a:r>
              <a:endParaRPr lang="ru-RU" sz="16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184133" y="2936796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 smtClean="0"/>
                <a:t>011</a:t>
              </a:r>
              <a:endParaRPr lang="ru-RU" sz="16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605185" y="2555796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 smtClean="0"/>
                <a:t>111</a:t>
              </a:r>
              <a:endParaRPr lang="ru-RU" sz="16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385985" y="3698796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1</a:t>
              </a:r>
              <a:r>
                <a:rPr lang="ru-RU" sz="1600" dirty="0" smtClean="0"/>
                <a:t>00</a:t>
              </a:r>
              <a:endParaRPr lang="ru-RU" sz="1600" dirty="0"/>
            </a:p>
          </p:txBody>
        </p:sp>
      </p:grpSp>
      <p:sp>
        <p:nvSpPr>
          <p:cNvPr id="20" name="Прямоугольник 19"/>
          <p:cNvSpPr/>
          <p:nvPr/>
        </p:nvSpPr>
        <p:spPr>
          <a:xfrm>
            <a:off x="3505199" y="2575679"/>
            <a:ext cx="541020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55600" algn="just"/>
            <a:r>
              <a:rPr lang="ru-RU" dirty="0"/>
              <a:t>Для каждой вершины куба имеются три вершины, которые отстоят от нее на один шаг (на расстоянии одного ребра куба), еще три вершины, которые отстоят на два шага, и одна вершина — на три шага. </a:t>
            </a:r>
            <a:endParaRPr lang="ru-RU" dirty="0" smtClean="0"/>
          </a:p>
          <a:p>
            <a:pPr indent="355600" algn="just"/>
            <a:endParaRPr lang="ru-RU" b="1" u="sng" dirty="0" smtClean="0"/>
          </a:p>
          <a:p>
            <a:pPr indent="355600" algn="just"/>
            <a:r>
              <a:rPr lang="ru-RU" dirty="0" smtClean="0"/>
              <a:t>Расстояние </a:t>
            </a:r>
            <a:r>
              <a:rPr lang="ru-RU" dirty="0"/>
              <a:t>между ближайшими кодовыми комбинациями </a:t>
            </a:r>
            <a:r>
              <a:rPr lang="ru-RU" i="1" dirty="0"/>
              <a:t>называется </a:t>
            </a:r>
            <a:r>
              <a:rPr lang="ru-RU" b="1" i="1" dirty="0"/>
              <a:t>кодовым расстоянием. </a:t>
            </a:r>
            <a:endParaRPr lang="ru-RU" b="1" i="1" dirty="0" smtClean="0"/>
          </a:p>
          <a:p>
            <a:pPr indent="355600" algn="just"/>
            <a:endParaRPr lang="ru-RU" b="1" i="1" dirty="0" smtClean="0"/>
          </a:p>
          <a:p>
            <a:pPr indent="355600" algn="just"/>
            <a:r>
              <a:rPr lang="ru-RU" b="1" i="1" dirty="0" smtClean="0"/>
              <a:t>Замечание.</a:t>
            </a:r>
            <a:r>
              <a:rPr lang="ru-RU" i="1" dirty="0" smtClean="0"/>
              <a:t> </a:t>
            </a:r>
            <a:r>
              <a:rPr lang="ru-RU" dirty="0" smtClean="0"/>
              <a:t>Кодовое </a:t>
            </a:r>
            <a:r>
              <a:rPr lang="ru-RU" dirty="0"/>
              <a:t>расстояние — параметр, характеризующий помехоустойчивость кода и заложенную в нем избыточность.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33400" y="152400"/>
            <a:ext cx="8414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i="1" u="sng" dirty="0" smtClean="0"/>
              <a:t>Геометрическая интерпретация кодового расстояния и расстояния Хэмминга</a:t>
            </a:r>
            <a:endParaRPr lang="ru-RU" b="1" i="1" u="sng" dirty="0"/>
          </a:p>
        </p:txBody>
      </p:sp>
      <p:cxnSp>
        <p:nvCxnSpPr>
          <p:cNvPr id="23" name="Прямая соединительная линия 22"/>
          <p:cNvCxnSpPr/>
          <p:nvPr/>
        </p:nvCxnSpPr>
        <p:spPr>
          <a:xfrm>
            <a:off x="815149" y="3531040"/>
            <a:ext cx="0" cy="1509074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/>
          <p:cNvCxnSpPr/>
          <p:nvPr/>
        </p:nvCxnSpPr>
        <p:spPr>
          <a:xfrm>
            <a:off x="815646" y="3531040"/>
            <a:ext cx="1440000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 flipV="1">
            <a:off x="2255646" y="3169368"/>
            <a:ext cx="468000" cy="394867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05810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124200" y="152400"/>
            <a:ext cx="2536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u="sng" dirty="0" smtClean="0"/>
              <a:t>Кодовое расстояние </a:t>
            </a:r>
            <a:r>
              <a:rPr lang="en-US" b="1" u="sng" dirty="0" smtClean="0"/>
              <a:t>(d)</a:t>
            </a:r>
            <a:endParaRPr lang="ru-R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1141274"/>
            <a:ext cx="3962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55600" algn="just"/>
            <a:r>
              <a:rPr lang="ru-RU" dirty="0" smtClean="0"/>
              <a:t>Если </a:t>
            </a:r>
            <a:r>
              <a:rPr lang="ru-RU" dirty="0"/>
              <a:t>кодовое расстояние </a:t>
            </a:r>
            <a:r>
              <a:rPr lang="en-US" i="1" dirty="0"/>
              <a:t>d</a:t>
            </a:r>
            <a:r>
              <a:rPr lang="ru-RU" i="1" dirty="0"/>
              <a:t> </a:t>
            </a:r>
            <a:r>
              <a:rPr lang="ru-RU" dirty="0"/>
              <a:t>= 1 (</a:t>
            </a:r>
            <a:r>
              <a:rPr lang="ru-RU" u="sng" dirty="0"/>
              <a:t>избыточность в коде отсутствует</a:t>
            </a:r>
            <a:r>
              <a:rPr lang="ru-RU" dirty="0"/>
              <a:t>), то не могут быть обнаружены даже единичные искажения, так как искаженная комбинация будет совпадать с одной из разрешенных.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4533900" y="1141274"/>
            <a:ext cx="43053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55600" algn="just"/>
            <a:r>
              <a:rPr lang="ru-RU" dirty="0"/>
              <a:t>Если кодовое расстояние </a:t>
            </a:r>
            <a:r>
              <a:rPr lang="en-US" i="1" dirty="0"/>
              <a:t>d</a:t>
            </a:r>
            <a:r>
              <a:rPr lang="ru-RU" i="1" dirty="0"/>
              <a:t> = 2, </a:t>
            </a:r>
            <a:r>
              <a:rPr lang="ru-RU" dirty="0"/>
              <a:t>то такой код позволяет обнаруживать одиночные ошибки, так как уже есть возможность сделать так, чтобы искаженная комбинация не входила в число разрешенных.</a:t>
            </a:r>
          </a:p>
        </p:txBody>
      </p:sp>
      <p:cxnSp>
        <p:nvCxnSpPr>
          <p:cNvPr id="7" name="Прямая со стрелкой 6"/>
          <p:cNvCxnSpPr>
            <a:stCxn id="3" idx="2"/>
            <a:endCxn id="4" idx="0"/>
          </p:cNvCxnSpPr>
          <p:nvPr/>
        </p:nvCxnSpPr>
        <p:spPr>
          <a:xfrm flipH="1">
            <a:off x="2209800" y="521732"/>
            <a:ext cx="2182472" cy="619542"/>
          </a:xfrm>
          <a:prstGeom prst="straightConnector1">
            <a:avLst/>
          </a:prstGeom>
          <a:ln w="15875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>
            <a:stCxn id="3" idx="2"/>
            <a:endCxn id="5" idx="0"/>
          </p:cNvCxnSpPr>
          <p:nvPr/>
        </p:nvCxnSpPr>
        <p:spPr>
          <a:xfrm>
            <a:off x="4392272" y="521732"/>
            <a:ext cx="2294278" cy="619542"/>
          </a:xfrm>
          <a:prstGeom prst="straightConnector1">
            <a:avLst/>
          </a:prstGeom>
          <a:ln w="15875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Прямоугольник 16"/>
          <p:cNvSpPr/>
          <p:nvPr/>
        </p:nvSpPr>
        <p:spPr>
          <a:xfrm>
            <a:off x="152400" y="3505200"/>
            <a:ext cx="51054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55600" algn="just"/>
            <a:r>
              <a:rPr lang="ru-RU" dirty="0"/>
              <a:t>По рисунку  легко определить кодовые комбинации, обнаруживающие ошибку в комбинации </a:t>
            </a:r>
            <a:r>
              <a:rPr lang="ru-RU" b="1" dirty="0" smtClean="0"/>
              <a:t>000</a:t>
            </a:r>
            <a:r>
              <a:rPr lang="ru-RU" dirty="0" smtClean="0"/>
              <a:t>. </a:t>
            </a:r>
            <a:r>
              <a:rPr lang="ru-RU" dirty="0"/>
              <a:t>Они должны отличаться друг от друга в двух символах, т. е. отстоять от точки </a:t>
            </a:r>
            <a:r>
              <a:rPr lang="ru-RU" b="1" dirty="0" smtClean="0"/>
              <a:t>0</a:t>
            </a:r>
            <a:r>
              <a:rPr lang="ru-RU" dirty="0" smtClean="0"/>
              <a:t> </a:t>
            </a:r>
            <a:r>
              <a:rPr lang="ru-RU" dirty="0"/>
              <a:t>на два шага. </a:t>
            </a:r>
            <a:endParaRPr lang="en-US" dirty="0"/>
          </a:p>
        </p:txBody>
      </p:sp>
      <p:grpSp>
        <p:nvGrpSpPr>
          <p:cNvPr id="18" name="Группа 17"/>
          <p:cNvGrpSpPr/>
          <p:nvPr/>
        </p:nvGrpSpPr>
        <p:grpSpPr>
          <a:xfrm>
            <a:off x="5715000" y="2895600"/>
            <a:ext cx="2511717" cy="2208074"/>
            <a:chOff x="457200" y="2555796"/>
            <a:chExt cx="2645237" cy="2014954"/>
          </a:xfrm>
        </p:grpSpPr>
        <p:grpSp>
          <p:nvGrpSpPr>
            <p:cNvPr id="19" name="Группа 18"/>
            <p:cNvGrpSpPr/>
            <p:nvPr/>
          </p:nvGrpSpPr>
          <p:grpSpPr>
            <a:xfrm>
              <a:off x="1004985" y="2784396"/>
              <a:ext cx="1600200" cy="1524000"/>
              <a:chOff x="1828800" y="2438400"/>
              <a:chExt cx="1828800" cy="1752600"/>
            </a:xfrm>
          </p:grpSpPr>
          <p:sp>
            <p:nvSpPr>
              <p:cNvPr id="28" name="Прямоугольник 27"/>
              <p:cNvSpPr/>
              <p:nvPr/>
            </p:nvSpPr>
            <p:spPr>
              <a:xfrm>
                <a:off x="1828800" y="2777231"/>
                <a:ext cx="1371600" cy="1413769"/>
              </a:xfrm>
              <a:prstGeom prst="rect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9" name="Прямоугольник 28"/>
              <p:cNvSpPr/>
              <p:nvPr/>
            </p:nvSpPr>
            <p:spPr>
              <a:xfrm>
                <a:off x="2286000" y="2438400"/>
                <a:ext cx="1371600" cy="1413769"/>
              </a:xfrm>
              <a:prstGeom prst="rect">
                <a:avLst/>
              </a:prstGeom>
              <a:noFill/>
              <a:ln w="19050"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30" name="Прямая соединительная линия 29"/>
              <p:cNvCxnSpPr/>
              <p:nvPr/>
            </p:nvCxnSpPr>
            <p:spPr>
              <a:xfrm flipV="1">
                <a:off x="3200400" y="3852169"/>
                <a:ext cx="457200" cy="338831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Прямая соединительная линия 30"/>
              <p:cNvCxnSpPr/>
              <p:nvPr/>
            </p:nvCxnSpPr>
            <p:spPr>
              <a:xfrm flipV="1">
                <a:off x="1828800" y="3852169"/>
                <a:ext cx="457200" cy="338831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Прямая соединительная линия 31"/>
              <p:cNvCxnSpPr/>
              <p:nvPr/>
            </p:nvCxnSpPr>
            <p:spPr>
              <a:xfrm flipV="1">
                <a:off x="1828800" y="2438400"/>
                <a:ext cx="457200" cy="338831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Прямая соединительная линия 32"/>
              <p:cNvCxnSpPr/>
              <p:nvPr/>
            </p:nvCxnSpPr>
            <p:spPr>
              <a:xfrm flipV="1">
                <a:off x="3200400" y="2438400"/>
                <a:ext cx="457200" cy="338831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/>
            <p:cNvSpPr txBox="1"/>
            <p:nvPr/>
          </p:nvSpPr>
          <p:spPr>
            <a:xfrm>
              <a:off x="457200" y="4198442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 smtClean="0"/>
                <a:t>000</a:t>
              </a:r>
              <a:endParaRPr lang="ru-RU" sz="16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71585" y="2936796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 smtClean="0"/>
                <a:t>010</a:t>
              </a:r>
              <a:endParaRPr lang="ru-RU" sz="16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107933" y="4232196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 smtClean="0"/>
                <a:t>001</a:t>
              </a:r>
              <a:endParaRPr lang="ru-RU" sz="16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964933" y="2555796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 smtClean="0"/>
                <a:t>110</a:t>
              </a:r>
              <a:endParaRPr lang="ru-RU" sz="16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565133" y="3774996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 smtClean="0"/>
                <a:t>101</a:t>
              </a:r>
              <a:endParaRPr lang="ru-RU" sz="16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184133" y="2936796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 smtClean="0"/>
                <a:t>011</a:t>
              </a:r>
              <a:endParaRPr lang="ru-RU" sz="16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605185" y="2555796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 smtClean="0"/>
                <a:t>111</a:t>
              </a:r>
              <a:endParaRPr lang="ru-RU" sz="16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385985" y="3698796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1</a:t>
              </a:r>
              <a:r>
                <a:rPr lang="ru-RU" sz="1600" dirty="0" smtClean="0"/>
                <a:t>00</a:t>
              </a:r>
              <a:endParaRPr lang="ru-RU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598066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64987" y="4343400"/>
            <a:ext cx="86868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55600" algn="just"/>
            <a:r>
              <a:rPr lang="ru-RU" dirty="0"/>
              <a:t>Как видно из рисунка</a:t>
            </a:r>
            <a:r>
              <a:rPr lang="ru-RU" i="1" dirty="0"/>
              <a:t> </a:t>
            </a:r>
            <a:r>
              <a:rPr lang="ru-RU" dirty="0"/>
              <a:t>ими являются </a:t>
            </a:r>
            <a:r>
              <a:rPr lang="ru-RU" dirty="0" smtClean="0"/>
              <a:t>110, 011, 101. </a:t>
            </a:r>
            <a:r>
              <a:rPr lang="ru-RU" dirty="0"/>
              <a:t>Для исправления одиночной ошибки расстояние от точки </a:t>
            </a:r>
            <a:r>
              <a:rPr lang="ru-RU" b="1" dirty="0" smtClean="0"/>
              <a:t>0</a:t>
            </a:r>
            <a:r>
              <a:rPr lang="ru-RU" dirty="0" smtClean="0"/>
              <a:t> </a:t>
            </a:r>
            <a:r>
              <a:rPr lang="ru-RU" dirty="0"/>
              <a:t>следует увеличить еще на один шаг. Такая комбинация будет только одна — </a:t>
            </a:r>
            <a:r>
              <a:rPr lang="ru-RU" dirty="0" smtClean="0"/>
              <a:t>111. </a:t>
            </a:r>
          </a:p>
          <a:p>
            <a:pPr indent="355600" algn="just"/>
            <a:endParaRPr lang="ru-RU" dirty="0" smtClean="0"/>
          </a:p>
          <a:p>
            <a:pPr indent="355600" algn="just"/>
            <a:r>
              <a:rPr lang="ru-RU" dirty="0" smtClean="0"/>
              <a:t>Для </a:t>
            </a:r>
            <a:r>
              <a:rPr lang="ru-RU" dirty="0"/>
              <a:t>трехмерного куба корректирующие комбинации расположены на противоположных вершинах куба. Это пары 000—111, 010—101, </a:t>
            </a:r>
            <a:r>
              <a:rPr lang="ru-RU" dirty="0" smtClean="0"/>
              <a:t>001—110</a:t>
            </a:r>
            <a:r>
              <a:rPr lang="ru-RU" dirty="0"/>
              <a:t>, </a:t>
            </a:r>
            <a:r>
              <a:rPr lang="ru-RU" dirty="0" smtClean="0"/>
              <a:t>011—100 </a:t>
            </a:r>
            <a:r>
              <a:rPr lang="en-US" dirty="0" smtClean="0"/>
              <a:t>(</a:t>
            </a:r>
            <a:r>
              <a:rPr lang="ru-RU" dirty="0" smtClean="0"/>
              <a:t>Коды-спутники).</a:t>
            </a:r>
            <a:endParaRPr lang="ru-RU" dirty="0"/>
          </a:p>
        </p:txBody>
      </p:sp>
      <p:grpSp>
        <p:nvGrpSpPr>
          <p:cNvPr id="46" name="Группа 45"/>
          <p:cNvGrpSpPr/>
          <p:nvPr/>
        </p:nvGrpSpPr>
        <p:grpSpPr>
          <a:xfrm>
            <a:off x="2209800" y="533400"/>
            <a:ext cx="3886199" cy="2971800"/>
            <a:chOff x="457200" y="2440126"/>
            <a:chExt cx="2843081" cy="2208074"/>
          </a:xfrm>
        </p:grpSpPr>
        <p:grpSp>
          <p:nvGrpSpPr>
            <p:cNvPr id="4" name="Группа 3"/>
            <p:cNvGrpSpPr/>
            <p:nvPr/>
          </p:nvGrpSpPr>
          <p:grpSpPr>
            <a:xfrm>
              <a:off x="1025272" y="2698402"/>
              <a:ext cx="1659461" cy="1670065"/>
              <a:chOff x="1828800" y="2438400"/>
              <a:chExt cx="1828800" cy="1752600"/>
            </a:xfrm>
          </p:grpSpPr>
          <p:sp>
            <p:nvSpPr>
              <p:cNvPr id="13" name="Прямоугольник 12"/>
              <p:cNvSpPr/>
              <p:nvPr/>
            </p:nvSpPr>
            <p:spPr>
              <a:xfrm>
                <a:off x="1828800" y="2777231"/>
                <a:ext cx="1371600" cy="1413769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4" name="Прямоугольник 13"/>
              <p:cNvSpPr/>
              <p:nvPr/>
            </p:nvSpPr>
            <p:spPr>
              <a:xfrm>
                <a:off x="2286000" y="2438400"/>
                <a:ext cx="1371600" cy="1413769"/>
              </a:xfrm>
              <a:prstGeom prst="rect">
                <a:avLst/>
              </a:prstGeom>
              <a:noFill/>
              <a:ln w="9525"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15" name="Прямая соединительная линия 14"/>
              <p:cNvCxnSpPr/>
              <p:nvPr/>
            </p:nvCxnSpPr>
            <p:spPr>
              <a:xfrm flipV="1">
                <a:off x="3200400" y="3852169"/>
                <a:ext cx="457200" cy="338831"/>
              </a:xfrm>
              <a:prstGeom prst="line">
                <a:avLst/>
              </a:prstGeom>
              <a:ln w="95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Прямая соединительная линия 15"/>
              <p:cNvCxnSpPr/>
              <p:nvPr/>
            </p:nvCxnSpPr>
            <p:spPr>
              <a:xfrm flipV="1">
                <a:off x="1828800" y="3852169"/>
                <a:ext cx="457200" cy="338831"/>
              </a:xfrm>
              <a:prstGeom prst="line">
                <a:avLst/>
              </a:prstGeom>
              <a:ln w="95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Прямая соединительная линия 16"/>
              <p:cNvCxnSpPr/>
              <p:nvPr/>
            </p:nvCxnSpPr>
            <p:spPr>
              <a:xfrm flipV="1">
                <a:off x="1828800" y="2438400"/>
                <a:ext cx="457200" cy="338831"/>
              </a:xfrm>
              <a:prstGeom prst="line">
                <a:avLst/>
              </a:prstGeom>
              <a:ln w="95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Прямая соединительная линия 17"/>
              <p:cNvCxnSpPr/>
              <p:nvPr/>
            </p:nvCxnSpPr>
            <p:spPr>
              <a:xfrm flipV="1">
                <a:off x="3200400" y="2438400"/>
                <a:ext cx="457200" cy="338831"/>
              </a:xfrm>
              <a:prstGeom prst="line">
                <a:avLst/>
              </a:prstGeom>
              <a:ln w="95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" name="TextBox 4"/>
            <p:cNvSpPr txBox="1"/>
            <p:nvPr/>
          </p:nvSpPr>
          <p:spPr>
            <a:xfrm>
              <a:off x="457200" y="4240209"/>
              <a:ext cx="515667" cy="3710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 smtClean="0"/>
                <a:t>000</a:t>
              </a:r>
              <a:endParaRPr lang="ru-RU" sz="16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72118" y="2857642"/>
              <a:ext cx="515667" cy="3710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 smtClean="0"/>
                <a:t>010</a:t>
              </a:r>
              <a:endParaRPr lang="ru-RU" sz="16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169066" y="4277198"/>
              <a:ext cx="515667" cy="3710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 smtClean="0"/>
                <a:t>001</a:t>
              </a:r>
              <a:endParaRPr lang="ru-RU" sz="16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983736" y="2440126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b="1" dirty="0" smtClean="0">
                  <a:solidFill>
                    <a:srgbClr val="FF0000"/>
                  </a:solidFill>
                </a:rPr>
                <a:t>110</a:t>
              </a:r>
              <a:endParaRPr lang="ru-RU" b="1" dirty="0">
                <a:solidFill>
                  <a:srgbClr val="FF0000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764557" y="3878176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b="1" dirty="0" smtClean="0">
                  <a:solidFill>
                    <a:srgbClr val="FF0000"/>
                  </a:solidFill>
                </a:rPr>
                <a:t>101</a:t>
              </a:r>
              <a:endParaRPr lang="ru-RU" b="1" dirty="0">
                <a:solidFill>
                  <a:srgbClr val="FF000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248088" y="2857642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b="1" dirty="0" smtClean="0">
                  <a:solidFill>
                    <a:srgbClr val="FF0000"/>
                  </a:solidFill>
                </a:rPr>
                <a:t>011</a:t>
              </a:r>
              <a:endParaRPr lang="ru-RU" b="1" dirty="0">
                <a:solidFill>
                  <a:srgbClr val="FF0000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684733" y="2440126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b="1" dirty="0" smtClean="0">
                  <a:solidFill>
                    <a:srgbClr val="FF0000"/>
                  </a:solidFill>
                </a:rPr>
                <a:t>111</a:t>
              </a:r>
              <a:endParaRPr lang="ru-RU" b="1" dirty="0">
                <a:solidFill>
                  <a:srgbClr val="FF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420381" y="3692675"/>
              <a:ext cx="515667" cy="3710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1</a:t>
              </a:r>
              <a:r>
                <a:rPr lang="ru-RU" sz="1600" dirty="0" smtClean="0"/>
                <a:t>00</a:t>
              </a:r>
              <a:endParaRPr lang="ru-RU" sz="1600" dirty="0"/>
            </a:p>
          </p:txBody>
        </p:sp>
        <p:cxnSp>
          <p:nvCxnSpPr>
            <p:cNvPr id="20" name="Прямая соединительная линия 19"/>
            <p:cNvCxnSpPr/>
            <p:nvPr/>
          </p:nvCxnSpPr>
          <p:spPr>
            <a:xfrm>
              <a:off x="1055916" y="4360701"/>
              <a:ext cx="1213952" cy="0"/>
            </a:xfrm>
            <a:prstGeom prst="line">
              <a:avLst/>
            </a:prstGeom>
            <a:ln w="31750">
              <a:solidFill>
                <a:srgbClr val="FF0000"/>
              </a:solidFill>
              <a:prstDash val="solid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Прямая соединительная линия 26"/>
            <p:cNvCxnSpPr/>
            <p:nvPr/>
          </p:nvCxnSpPr>
          <p:spPr>
            <a:xfrm flipH="1" flipV="1">
              <a:off x="1016957" y="3021276"/>
              <a:ext cx="8315" cy="1330389"/>
            </a:xfrm>
            <a:prstGeom prst="line">
              <a:avLst/>
            </a:prstGeom>
            <a:ln w="31750">
              <a:solidFill>
                <a:srgbClr val="FF0000"/>
              </a:solidFill>
              <a:prstDash val="solid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единительная линия 28"/>
            <p:cNvCxnSpPr/>
            <p:nvPr/>
          </p:nvCxnSpPr>
          <p:spPr>
            <a:xfrm flipV="1">
              <a:off x="1016957" y="4045593"/>
              <a:ext cx="423180" cy="292981"/>
            </a:xfrm>
            <a:prstGeom prst="line">
              <a:avLst/>
            </a:prstGeom>
            <a:ln w="31750">
              <a:solidFill>
                <a:srgbClr val="FF0000"/>
              </a:solidFill>
              <a:prstDash val="das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Прямая соединительная линия 35"/>
            <p:cNvCxnSpPr>
              <a:endCxn id="10" idx="1"/>
            </p:cNvCxnSpPr>
            <p:nvPr/>
          </p:nvCxnSpPr>
          <p:spPr>
            <a:xfrm flipV="1">
              <a:off x="2248088" y="3042308"/>
              <a:ext cx="0" cy="1326159"/>
            </a:xfrm>
            <a:prstGeom prst="line">
              <a:avLst/>
            </a:prstGeom>
            <a:ln w="31750">
              <a:solidFill>
                <a:srgbClr val="FF0000"/>
              </a:solidFill>
              <a:prstDash val="solid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единительная линия 37"/>
            <p:cNvCxnSpPr/>
            <p:nvPr/>
          </p:nvCxnSpPr>
          <p:spPr>
            <a:xfrm flipV="1">
              <a:off x="1027041" y="2644042"/>
              <a:ext cx="463544" cy="396485"/>
            </a:xfrm>
            <a:prstGeom prst="line">
              <a:avLst/>
            </a:prstGeom>
            <a:ln w="31750">
              <a:solidFill>
                <a:srgbClr val="FF0000"/>
              </a:solidFill>
              <a:prstDash val="solid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Прямая соединительная линия 40"/>
            <p:cNvCxnSpPr/>
            <p:nvPr/>
          </p:nvCxnSpPr>
          <p:spPr>
            <a:xfrm flipV="1">
              <a:off x="1499403" y="4045593"/>
              <a:ext cx="1185330" cy="18084"/>
            </a:xfrm>
            <a:prstGeom prst="line">
              <a:avLst/>
            </a:prstGeom>
            <a:ln w="31750">
              <a:solidFill>
                <a:srgbClr val="FF0000"/>
              </a:solidFill>
              <a:prstDash val="das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283096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52400" y="871478"/>
            <a:ext cx="89154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55600" algn="just"/>
            <a:r>
              <a:rPr lang="ru-RU" dirty="0" smtClean="0"/>
              <a:t>Идея </a:t>
            </a:r>
            <a:r>
              <a:rPr lang="ru-RU" dirty="0"/>
              <a:t>исправления ошибки в кодах-спутниках весьма проста. Главное, чтобы при искажении любой комбинации не могла быть образована соседняя рабочая комбинация. Процесс исправления ошибки заключается в том, что искаженная комбинация отождествляется с ближайшей разрешенной комбинацией. </a:t>
            </a:r>
            <a:endParaRPr lang="en-US" dirty="0" smtClean="0"/>
          </a:p>
          <a:p>
            <a:pPr indent="355600" algn="just"/>
            <a:endParaRPr lang="en-US" dirty="0"/>
          </a:p>
          <a:p>
            <a:pPr indent="355600" algn="just"/>
            <a:r>
              <a:rPr lang="ru-RU" dirty="0" smtClean="0"/>
              <a:t>Например</a:t>
            </a:r>
            <a:r>
              <a:rPr lang="ru-RU" dirty="0"/>
              <a:t>, если передавать буквы алфавита, которым соответствуют следующие комбинации двоичного кода: </a:t>
            </a:r>
            <a:r>
              <a:rPr lang="ru-RU" i="1" dirty="0"/>
              <a:t>А — </a:t>
            </a:r>
            <a:r>
              <a:rPr lang="ru-RU" dirty="0"/>
              <a:t>00000, </a:t>
            </a:r>
            <a:r>
              <a:rPr lang="ru-RU" i="1" dirty="0"/>
              <a:t>Б </a:t>
            </a:r>
            <a:r>
              <a:rPr lang="ru-RU" dirty="0"/>
              <a:t>— 00111 и </a:t>
            </a:r>
            <a:r>
              <a:rPr lang="ru-RU" i="1" dirty="0"/>
              <a:t>В — </a:t>
            </a:r>
            <a:r>
              <a:rPr lang="ru-RU" dirty="0"/>
              <a:t>11100, то при искажении любого одного знака легко определить, какая комбинация была </a:t>
            </a:r>
            <a:r>
              <a:rPr lang="ru-RU" dirty="0" smtClean="0"/>
              <a:t>передана</a:t>
            </a:r>
            <a:r>
              <a:rPr lang="ru-RU" dirty="0"/>
              <a:t>, так как каждая из них отличается друг от друга не меньше чем в трех символах (кодовое расстояние </a:t>
            </a:r>
            <a:r>
              <a:rPr lang="en-US" i="1" dirty="0" smtClean="0"/>
              <a:t>d≥</a:t>
            </a:r>
            <a:r>
              <a:rPr lang="ru-RU" dirty="0" smtClean="0"/>
              <a:t>3</a:t>
            </a:r>
            <a:r>
              <a:rPr lang="ru-RU" dirty="0"/>
              <a:t>).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2284261" y="228600"/>
            <a:ext cx="44213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i="1" u="sng" dirty="0" smtClean="0"/>
              <a:t>Исправление  ошибки в кодах-спутниках</a:t>
            </a:r>
            <a:r>
              <a:rPr lang="ru-RU" u="sng" dirty="0" smtClean="0"/>
              <a:t> </a:t>
            </a:r>
            <a:endParaRPr lang="ru-RU" u="sng" dirty="0"/>
          </a:p>
        </p:txBody>
      </p:sp>
    </p:spTree>
    <p:extLst>
      <p:ext uri="{BB962C8B-B14F-4D97-AF65-F5344CB8AC3E}">
        <p14:creationId xmlns:p14="http://schemas.microsoft.com/office/powerpoint/2010/main" val="29322195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76200" y="2048470"/>
            <a:ext cx="8915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914400" algn="just"/>
            <a:r>
              <a:rPr lang="ru-RU" dirty="0"/>
              <a:t>В общем случае при необходимости обнаруживать ошибки кратности до r включительно минимальное </a:t>
            </a:r>
            <a:r>
              <a:rPr lang="ru-RU" dirty="0" err="1"/>
              <a:t>хэммингово</a:t>
            </a:r>
            <a:r>
              <a:rPr lang="ru-RU" dirty="0"/>
              <a:t> расстояние между разрешенными кодовыми комбинациями должно быть по крайней мере на единицу больше </a:t>
            </a:r>
            <a:r>
              <a:rPr lang="ru-RU" dirty="0" smtClean="0"/>
              <a:t>r.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304800" y="5048071"/>
            <a:ext cx="8763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914400" algn="just"/>
            <a:r>
              <a:rPr lang="ru-RU" dirty="0"/>
              <a:t>В общем случае для обеспечения возможности исправления всех ошибок кратности до s включительно при декодировании по методу максимального правдоподобия, каждая из ошибок должна приводить к запрещенной комбинации, относящейся к подмножеству исходной разрешенной кодовой комбинации 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84484" y="76200"/>
            <a:ext cx="8807116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914400" algn="just"/>
            <a:r>
              <a:rPr lang="ru-RU" dirty="0"/>
              <a:t>Декодирование после приема производится таким образом, что принятая кодовая комбинация отождествляется с той разрешенной, которая находится от нее на </a:t>
            </a:r>
            <a:r>
              <a:rPr lang="ru-RU" sz="2000" b="1" u="sng" dirty="0">
                <a:solidFill>
                  <a:srgbClr val="FF0000"/>
                </a:solidFill>
              </a:rPr>
              <a:t>наименьшем</a:t>
            </a:r>
            <a:r>
              <a:rPr lang="ru-RU" sz="2000" b="1" dirty="0">
                <a:solidFill>
                  <a:srgbClr val="FF0000"/>
                </a:solidFill>
              </a:rPr>
              <a:t> </a:t>
            </a:r>
            <a:r>
              <a:rPr lang="ru-RU" dirty="0"/>
              <a:t>кодовом</a:t>
            </a:r>
            <a:r>
              <a:rPr lang="ru-RU" sz="2000" b="1" dirty="0">
                <a:solidFill>
                  <a:srgbClr val="FF0000"/>
                </a:solidFill>
              </a:rPr>
              <a:t> </a:t>
            </a:r>
            <a:r>
              <a:rPr lang="ru-RU" dirty="0"/>
              <a:t>расстоянии. </a:t>
            </a:r>
            <a:endParaRPr lang="ru-RU" dirty="0" smtClean="0"/>
          </a:p>
          <a:p>
            <a:pPr indent="914400" algn="just"/>
            <a:endParaRPr lang="ru-RU" dirty="0"/>
          </a:p>
          <a:p>
            <a:pPr indent="914400" algn="just"/>
            <a:r>
              <a:rPr lang="ru-RU" dirty="0"/>
              <a:t>Такое декодирование называется декодированием </a:t>
            </a:r>
            <a:r>
              <a:rPr lang="ru-RU" b="1" i="1" dirty="0"/>
              <a:t>по методу максимального правдоподобия 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242880" y="3276600"/>
            <a:ext cx="190148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3200" b="1" dirty="0"/>
              <a:t>d</a:t>
            </a:r>
            <a:r>
              <a:rPr lang="ru-RU" sz="3200" b="1" baseline="-25000" dirty="0"/>
              <a:t>0 min</a:t>
            </a:r>
            <a:r>
              <a:rPr lang="ru-RU" sz="3200" b="1" dirty="0"/>
              <a:t>≥</a:t>
            </a:r>
            <a:r>
              <a:rPr lang="ru-RU" sz="3200" b="1" dirty="0" smtClean="0"/>
              <a:t>r+1 </a:t>
            </a:r>
            <a:endParaRPr lang="ru-RU" sz="3200" b="1" dirty="0"/>
          </a:p>
        </p:txBody>
      </p:sp>
    </p:spTree>
    <p:extLst>
      <p:ext uri="{BB962C8B-B14F-4D97-AF65-F5344CB8AC3E}">
        <p14:creationId xmlns:p14="http://schemas.microsoft.com/office/powerpoint/2010/main" val="15948081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0"/>
            <a:ext cx="2547192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76200" y="228600"/>
            <a:ext cx="63246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914400" algn="just"/>
            <a:r>
              <a:rPr lang="ru-RU" b="1" dirty="0" smtClean="0"/>
              <a:t>Пример. </a:t>
            </a:r>
            <a:r>
              <a:rPr lang="ru-RU" dirty="0"/>
              <a:t>Рассмотрим (</a:t>
            </a:r>
            <a:r>
              <a:rPr lang="ru-RU" dirty="0" smtClean="0"/>
              <a:t>2,3)–код </a:t>
            </a:r>
            <a:r>
              <a:rPr lang="ru-RU" dirty="0"/>
              <a:t>с проверкой на четность. </a:t>
            </a:r>
            <a:endParaRPr lang="ru-RU" dirty="0" smtClean="0"/>
          </a:p>
          <a:p>
            <a:pPr indent="914400" algn="just"/>
            <a:r>
              <a:rPr lang="ru-RU" dirty="0" smtClean="0"/>
              <a:t>Множество </a:t>
            </a:r>
            <a:r>
              <a:rPr lang="ru-RU" dirty="0"/>
              <a:t>кодовых слов есть 000, 101, 011, 110. Минимальное расстояние между кодовыми словами равно 2. Этот код способен обнаруживать однократную ошибку. 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52400" y="2244090"/>
            <a:ext cx="8839200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55600" algn="just"/>
            <a:r>
              <a:rPr lang="ru-RU" dirty="0"/>
              <a:t>Общее выражение для определения кодового расстояния в случае одновременного обнаружения и исправления ошибок</a:t>
            </a:r>
          </a:p>
          <a:p>
            <a:pPr indent="355600" algn="ctr"/>
            <a:r>
              <a:rPr lang="en-US" sz="3200" b="1" dirty="0" smtClean="0"/>
              <a:t>d</a:t>
            </a:r>
            <a:r>
              <a:rPr lang="ru-RU" sz="3200" b="1" dirty="0" smtClean="0"/>
              <a:t> </a:t>
            </a:r>
            <a:r>
              <a:rPr lang="ru-RU" sz="3200" b="1" dirty="0"/>
              <a:t>= </a:t>
            </a:r>
            <a:r>
              <a:rPr lang="en-US" sz="3200" b="1" dirty="0" smtClean="0"/>
              <a:t>r</a:t>
            </a:r>
            <a:r>
              <a:rPr lang="ru-RU" sz="3200" b="1" dirty="0" smtClean="0"/>
              <a:t> </a:t>
            </a:r>
            <a:r>
              <a:rPr lang="ru-RU" sz="3200" b="1" dirty="0"/>
              <a:t>+ </a:t>
            </a:r>
            <a:r>
              <a:rPr lang="en-US" sz="3200" b="1" dirty="0" smtClean="0"/>
              <a:t>s </a:t>
            </a:r>
            <a:r>
              <a:rPr lang="ru-RU" sz="3200" b="1" dirty="0" smtClean="0"/>
              <a:t>+ 1</a:t>
            </a:r>
          </a:p>
          <a:p>
            <a:pPr indent="355600" algn="just"/>
            <a:r>
              <a:rPr lang="ru-RU" b="1" dirty="0" smtClean="0"/>
              <a:t>, </a:t>
            </a:r>
            <a:r>
              <a:rPr lang="ru-RU" dirty="0" smtClean="0"/>
              <a:t>где </a:t>
            </a:r>
          </a:p>
          <a:p>
            <a:pPr lvl="1" indent="355600" algn="just"/>
            <a:r>
              <a:rPr lang="en-US" dirty="0" smtClean="0"/>
              <a:t>r</a:t>
            </a:r>
            <a:r>
              <a:rPr lang="ru-RU" i="1" dirty="0" smtClean="0"/>
              <a:t> </a:t>
            </a:r>
            <a:r>
              <a:rPr lang="ru-RU" i="1" dirty="0"/>
              <a:t>— </a:t>
            </a:r>
            <a:r>
              <a:rPr lang="ru-RU" dirty="0"/>
              <a:t>число обнаруживаемых ошибок; </a:t>
            </a:r>
            <a:endParaRPr lang="ru-RU" dirty="0" smtClean="0"/>
          </a:p>
          <a:p>
            <a:pPr lvl="1" indent="355600" algn="just"/>
            <a:r>
              <a:rPr lang="en-US" dirty="0" smtClean="0"/>
              <a:t>s</a:t>
            </a:r>
            <a:r>
              <a:rPr lang="ru-RU" dirty="0" smtClean="0"/>
              <a:t> </a:t>
            </a:r>
            <a:r>
              <a:rPr lang="ru-RU" dirty="0"/>
              <a:t>— число исправляемых ошибок; </a:t>
            </a:r>
            <a:endParaRPr lang="ru-RU" dirty="0" smtClean="0"/>
          </a:p>
          <a:p>
            <a:pPr lvl="1" indent="355600" algn="just"/>
            <a:r>
              <a:rPr lang="en-US" dirty="0" smtClean="0"/>
              <a:t>d</a:t>
            </a:r>
            <a:r>
              <a:rPr lang="ru-RU" i="1" dirty="0" smtClean="0"/>
              <a:t> </a:t>
            </a:r>
            <a:r>
              <a:rPr lang="ru-RU" i="1" dirty="0"/>
              <a:t>— </a:t>
            </a:r>
            <a:r>
              <a:rPr lang="ru-RU" dirty="0"/>
              <a:t>минимальное количество элементов, в которых одна кодовая комбинация отличается от другой.</a:t>
            </a:r>
          </a:p>
          <a:p>
            <a:pPr indent="355600" algn="just"/>
            <a:endParaRPr lang="ru-RU" dirty="0" smtClean="0"/>
          </a:p>
          <a:p>
            <a:pPr indent="355600" algn="just"/>
            <a:r>
              <a:rPr lang="ru-RU" dirty="0" smtClean="0"/>
              <a:t>Если </a:t>
            </a:r>
            <a:r>
              <a:rPr lang="ru-RU" dirty="0"/>
              <a:t>требуется определить кодовое расстояние исходя только из количества исправляемых ошибок, то применяют </a:t>
            </a:r>
            <a:r>
              <a:rPr lang="ru-RU" dirty="0" smtClean="0"/>
              <a:t>формулу</a:t>
            </a:r>
            <a:endParaRPr lang="ru-RU" b="1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3429000" y="5715000"/>
            <a:ext cx="176683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/>
              <a:t>d = 2s + 1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6280778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63888" y="0"/>
            <a:ext cx="2102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Код Хэмминга</a:t>
            </a:r>
            <a:endParaRPr lang="ru-RU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924800" y="140914"/>
            <a:ext cx="962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r>
              <a:rPr lang="en-US" baseline="-25000" dirty="0" smtClean="0"/>
              <a:t>0min</a:t>
            </a:r>
            <a:r>
              <a:rPr lang="en-US" dirty="0" smtClean="0"/>
              <a:t> = 3</a:t>
            </a:r>
            <a:endParaRPr lang="ru-RU" baseline="-25000" dirty="0"/>
          </a:p>
        </p:txBody>
      </p:sp>
      <p:sp>
        <p:nvSpPr>
          <p:cNvPr id="15" name="TextBox 14"/>
          <p:cNvSpPr txBox="1"/>
          <p:nvPr/>
        </p:nvSpPr>
        <p:spPr>
          <a:xfrm>
            <a:off x="381000" y="4724400"/>
            <a:ext cx="82809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54013" algn="just"/>
            <a:r>
              <a:rPr lang="ru-RU" i="1" dirty="0" smtClean="0"/>
              <a:t>Когда</a:t>
            </a:r>
            <a:r>
              <a:rPr lang="en-US" i="1" dirty="0" smtClean="0"/>
              <a:t> </a:t>
            </a:r>
            <a:r>
              <a:rPr lang="ru-RU" i="1" dirty="0" smtClean="0"/>
              <a:t> при передаче кодового слова возникает одиночная ошибка, окажутся невыполненными те проверочные соотношения, в которые входит значение ошибочного разряда.</a:t>
            </a:r>
            <a:endParaRPr lang="ru-RU" i="1" dirty="0"/>
          </a:p>
        </p:txBody>
      </p:sp>
      <p:sp>
        <p:nvSpPr>
          <p:cNvPr id="16" name="TextBox 15"/>
          <p:cNvSpPr txBox="1"/>
          <p:nvPr/>
        </p:nvSpPr>
        <p:spPr>
          <a:xfrm>
            <a:off x="76200" y="162389"/>
            <a:ext cx="1784078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ru-RU" b="1" i="1" dirty="0" smtClean="0">
                <a:solidFill>
                  <a:srgbClr val="FF0000"/>
                </a:solidFill>
              </a:rPr>
              <a:t>Примеры кодов</a:t>
            </a:r>
            <a:endParaRPr lang="ru-RU" b="1" i="1" dirty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14600" y="461665"/>
            <a:ext cx="44957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/>
              <a:t>Для </a:t>
            </a:r>
            <a:r>
              <a:rPr lang="ru-RU" sz="1600" dirty="0" smtClean="0">
                <a:sym typeface="Symbol"/>
              </a:rPr>
              <a:t></a:t>
            </a:r>
            <a:r>
              <a:rPr lang="en-US" sz="1600" dirty="0" smtClean="0"/>
              <a:t>m </a:t>
            </a:r>
            <a:r>
              <a:rPr lang="en-US" sz="1600" dirty="0" smtClean="0">
                <a:sym typeface="Symbol"/>
              </a:rPr>
              <a:t> </a:t>
            </a:r>
            <a:r>
              <a:rPr lang="en-US" sz="1600" dirty="0">
                <a:sym typeface="Symbol"/>
              </a:rPr>
              <a:t> </a:t>
            </a:r>
            <a:r>
              <a:rPr lang="en-US" sz="1600" b="1" dirty="0" smtClean="0">
                <a:sym typeface="Symbol"/>
              </a:rPr>
              <a:t>(2</a:t>
            </a:r>
            <a:r>
              <a:rPr lang="en-US" sz="1600" b="1" baseline="30000" dirty="0" smtClean="0">
                <a:sym typeface="Symbol"/>
              </a:rPr>
              <a:t>m</a:t>
            </a:r>
            <a:r>
              <a:rPr lang="en-US" sz="1600" b="1" dirty="0" smtClean="0">
                <a:sym typeface="Symbol"/>
              </a:rPr>
              <a:t>-1,  2</a:t>
            </a:r>
            <a:r>
              <a:rPr lang="en-US" sz="1600" b="1" baseline="30000" dirty="0" smtClean="0">
                <a:sym typeface="Symbol"/>
              </a:rPr>
              <a:t>m</a:t>
            </a:r>
            <a:r>
              <a:rPr lang="en-US" sz="1600" b="1" dirty="0" smtClean="0">
                <a:sym typeface="Symbol"/>
              </a:rPr>
              <a:t>-1-m</a:t>
            </a:r>
            <a:r>
              <a:rPr lang="en-US" sz="1600" dirty="0" smtClean="0">
                <a:sym typeface="Symbol"/>
              </a:rPr>
              <a:t>) </a:t>
            </a:r>
            <a:r>
              <a:rPr lang="en-US" sz="1600" dirty="0">
                <a:sym typeface="Symbol"/>
              </a:rPr>
              <a:t> </a:t>
            </a:r>
            <a:r>
              <a:rPr lang="ru-RU" sz="1600" dirty="0" smtClean="0">
                <a:sym typeface="Symbol"/>
              </a:rPr>
              <a:t>код Хэмминга</a:t>
            </a:r>
            <a:endParaRPr lang="ru-RU" sz="1600" dirty="0"/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5365877"/>
              </p:ext>
            </p:extLst>
          </p:nvPr>
        </p:nvGraphicFramePr>
        <p:xfrm>
          <a:off x="1957440" y="3276600"/>
          <a:ext cx="5080000" cy="304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</a:tblGrid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s</a:t>
                      </a:r>
                      <a:r>
                        <a:rPr lang="en-US" sz="1400" baseline="-25000" dirty="0" err="1" smtClean="0"/>
                        <a:t>k</a:t>
                      </a:r>
                      <a:endParaRPr lang="ru-RU" sz="14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</a:t>
                      </a:r>
                      <a:r>
                        <a:rPr lang="en-US" sz="1400" baseline="-25000" dirty="0" smtClean="0"/>
                        <a:t>k-1</a:t>
                      </a:r>
                      <a:endParaRPr lang="ru-RU" sz="14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..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</a:t>
                      </a:r>
                      <a:r>
                        <a:rPr lang="en-US" sz="1400" baseline="-25000" dirty="0" smtClean="0"/>
                        <a:t>2</a:t>
                      </a:r>
                      <a:endParaRPr lang="ru-RU" sz="14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</a:t>
                      </a:r>
                      <a:r>
                        <a:rPr lang="en-US" sz="1400" baseline="-25000" dirty="0" smtClean="0"/>
                        <a:t>1</a:t>
                      </a:r>
                      <a:endParaRPr lang="ru-RU" sz="1400" baseline="-25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038615" y="3572501"/>
            <a:ext cx="3153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k</a:t>
            </a:r>
            <a:r>
              <a:rPr lang="en-US" b="1" dirty="0" smtClean="0"/>
              <a:t> </a:t>
            </a:r>
            <a:r>
              <a:rPr lang="ru-RU" dirty="0" smtClean="0"/>
              <a:t>-</a:t>
            </a:r>
            <a:r>
              <a:rPr lang="en-US" dirty="0" smtClean="0"/>
              <a:t> </a:t>
            </a:r>
            <a:r>
              <a:rPr lang="ru-RU" dirty="0" smtClean="0"/>
              <a:t>разрядное двоичное число</a:t>
            </a:r>
            <a:endParaRPr lang="ru-RU" dirty="0"/>
          </a:p>
        </p:txBody>
      </p:sp>
      <p:sp>
        <p:nvSpPr>
          <p:cNvPr id="10" name="Выноска со стрелкой вниз 9"/>
          <p:cNvSpPr/>
          <p:nvPr/>
        </p:nvSpPr>
        <p:spPr>
          <a:xfrm>
            <a:off x="76200" y="838200"/>
            <a:ext cx="8839200" cy="2362200"/>
          </a:xfrm>
          <a:prstGeom prst="downArrowCallout">
            <a:avLst>
              <a:gd name="adj1" fmla="val 54264"/>
              <a:gd name="adj2" fmla="val 47498"/>
              <a:gd name="adj3" fmla="val 11435"/>
              <a:gd name="adj4" fmla="val 83836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354013" algn="just"/>
            <a:r>
              <a:rPr lang="ru-RU" dirty="0">
                <a:solidFill>
                  <a:schemeClr val="tx1"/>
                </a:solidFill>
              </a:rPr>
              <a:t>Это систематический код, с </a:t>
            </a:r>
            <a:r>
              <a:rPr lang="en-US" b="1" dirty="0">
                <a:solidFill>
                  <a:schemeClr val="tx1"/>
                </a:solidFill>
              </a:rPr>
              <a:t>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ru-RU" dirty="0">
                <a:solidFill>
                  <a:schemeClr val="tx1"/>
                </a:solidFill>
              </a:rPr>
              <a:t>информационными и </a:t>
            </a:r>
            <a:r>
              <a:rPr lang="en-US" b="1" dirty="0">
                <a:solidFill>
                  <a:schemeClr val="tx1"/>
                </a:solidFill>
              </a:rPr>
              <a:t>k =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(n-m)</a:t>
            </a:r>
            <a:r>
              <a:rPr lang="ru-RU" dirty="0">
                <a:solidFill>
                  <a:schemeClr val="tx1"/>
                </a:solidFill>
              </a:rPr>
              <a:t> проверочными битам. Код Хэмминга является кодом с проверкой на четность, с той лишь разницей, что эта проверка производится </a:t>
            </a:r>
            <a:r>
              <a:rPr lang="en-US" b="1" dirty="0">
                <a:solidFill>
                  <a:schemeClr val="tx1"/>
                </a:solidFill>
              </a:rPr>
              <a:t>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ru-RU" dirty="0">
                <a:solidFill>
                  <a:schemeClr val="tx1"/>
                </a:solidFill>
              </a:rPr>
              <a:t>раз.</a:t>
            </a:r>
            <a:endParaRPr lang="en-US" dirty="0">
              <a:solidFill>
                <a:schemeClr val="tx1"/>
              </a:solidFill>
            </a:endParaRPr>
          </a:p>
          <a:p>
            <a:pPr indent="354013" algn="just"/>
            <a:r>
              <a:rPr lang="ru-RU" dirty="0">
                <a:solidFill>
                  <a:schemeClr val="tx1"/>
                </a:solidFill>
              </a:rPr>
              <a:t>При каждой проверке охватывается часть информационных символов и один избыточный, при этом получается один контрольный символ. </a:t>
            </a:r>
          </a:p>
          <a:p>
            <a:pPr indent="354013" algn="just"/>
            <a:r>
              <a:rPr lang="ru-RU" dirty="0">
                <a:solidFill>
                  <a:schemeClr val="tx1"/>
                </a:solidFill>
              </a:rPr>
              <a:t>Если результат проверки дает четное число, то контрольному символу присваивается значение </a:t>
            </a:r>
            <a:r>
              <a:rPr lang="en-US" dirty="0">
                <a:solidFill>
                  <a:schemeClr val="tx1"/>
                </a:solidFill>
              </a:rPr>
              <a:t>‘</a:t>
            </a:r>
            <a:r>
              <a:rPr lang="ru-RU" b="1" dirty="0">
                <a:solidFill>
                  <a:schemeClr val="tx1"/>
                </a:solidFill>
              </a:rPr>
              <a:t>0</a:t>
            </a:r>
            <a:r>
              <a:rPr lang="en-US" b="1" dirty="0">
                <a:solidFill>
                  <a:schemeClr val="tx1"/>
                </a:solidFill>
              </a:rPr>
              <a:t>’</a:t>
            </a:r>
            <a:r>
              <a:rPr lang="ru-RU" dirty="0">
                <a:solidFill>
                  <a:schemeClr val="tx1"/>
                </a:solidFill>
              </a:rPr>
              <a:t>, если нечетное – </a:t>
            </a:r>
            <a:r>
              <a:rPr lang="en-US" dirty="0">
                <a:solidFill>
                  <a:schemeClr val="tx1"/>
                </a:solidFill>
              </a:rPr>
              <a:t>‘</a:t>
            </a:r>
            <a:r>
              <a:rPr lang="ru-RU" b="1" dirty="0">
                <a:solidFill>
                  <a:schemeClr val="tx1"/>
                </a:solidFill>
              </a:rPr>
              <a:t>1</a:t>
            </a:r>
            <a:r>
              <a:rPr lang="en-US" b="1" dirty="0">
                <a:solidFill>
                  <a:schemeClr val="tx1"/>
                </a:solidFill>
              </a:rPr>
              <a:t>’</a:t>
            </a:r>
            <a:r>
              <a:rPr lang="ru-RU" dirty="0" smtClean="0">
                <a:solidFill>
                  <a:schemeClr val="tx1"/>
                </a:solidFill>
              </a:rPr>
              <a:t>.</a:t>
            </a:r>
            <a:endParaRPr lang="ru-RU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3821064" y="3997150"/>
                <a:ext cx="1349472" cy="5116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−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𝑘</m:t>
                        </m:r>
                      </m:sup>
                    </m:sSup>
                    <m:r>
                      <a:rPr lang="en-US" i="1" smtClean="0">
                        <a:latin typeface="Cambria Math"/>
                        <a:ea typeface="Cambria Math"/>
                      </a:rPr>
                      <m:t>≤</m:t>
                    </m:r>
                    <m:f>
                      <m:fPr>
                        <m:ctrlPr>
                          <a:rPr lang="en-US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1+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dirty="0" smtClean="0"/>
                  <a:t> </a:t>
                </a:r>
                <a:endParaRPr lang="ru-RU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1064" y="3997150"/>
                <a:ext cx="1349472" cy="511615"/>
              </a:xfrm>
              <a:prstGeom prst="rect">
                <a:avLst/>
              </a:prstGeom>
              <a:blipFill rotWithShape="1">
                <a:blip r:embed="rId2"/>
                <a:stretch>
                  <a:fillRect b="-119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1377702" y="6031468"/>
                <a:ext cx="60136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 smtClean="0"/>
                  <a:t>Пусть передается слово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/>
                          </a:rPr>
                          <m:t>𝑢</m:t>
                        </m:r>
                      </m:e>
                    </m:acc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/>
                          </a:rPr>
                          <m:t>,…</m:t>
                        </m:r>
                        <m:sSub>
                          <m:sSubPr>
                            <m:ctrlPr>
                              <a:rPr lang="en-US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US" i="1" dirty="0">
                                <a:latin typeface="Cambria Math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lang="en-US" b="0" i="1" dirty="0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  </m:t>
                        </m:r>
                        <m:r>
                          <a:rPr lang="en-US" i="1" dirty="0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  <a:ea typeface="Cambria Math"/>
                      </a:rPr>
                      <m:t>∈</m:t>
                    </m:r>
                    <m:r>
                      <m:rPr>
                        <m:nor/>
                      </m:rPr>
                      <a:rPr lang="ru-RU" dirty="0">
                        <a:sym typeface="Symbol"/>
                      </a:rPr>
                      <m:t> = </m:t>
                    </m:r>
                    <m:r>
                      <m:rPr>
                        <m:nor/>
                      </m:rPr>
                      <a:rPr lang="en-US" dirty="0">
                        <a:sym typeface="Symbol"/>
                      </a:rPr>
                      <m:t>{0,1}</m:t>
                    </m:r>
                  </m:oMath>
                </a14:m>
                <a:endParaRPr lang="ru-RU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7702" y="6031468"/>
                <a:ext cx="6013698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811" t="-8197" b="-2459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0027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0842" y="4800600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u="sng" dirty="0" smtClean="0"/>
              <a:t>Пример</a:t>
            </a:r>
            <a:endParaRPr lang="ru-RU" u="sng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6001693"/>
              </p:ext>
            </p:extLst>
          </p:nvPr>
        </p:nvGraphicFramePr>
        <p:xfrm>
          <a:off x="304800" y="5660628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7" name="Таблица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0609215"/>
              </p:ext>
            </p:extLst>
          </p:nvPr>
        </p:nvGraphicFramePr>
        <p:xfrm>
          <a:off x="3210675" y="1717040"/>
          <a:ext cx="5857125" cy="2016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5838"/>
                <a:gridCol w="467043"/>
                <a:gridCol w="467043"/>
                <a:gridCol w="467043"/>
                <a:gridCol w="392541"/>
                <a:gridCol w="392541"/>
                <a:gridCol w="392541"/>
                <a:gridCol w="392541"/>
                <a:gridCol w="392541"/>
                <a:gridCol w="392541"/>
                <a:gridCol w="392541"/>
                <a:gridCol w="392541"/>
                <a:gridCol w="32983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№</a:t>
                      </a:r>
                      <a:r>
                        <a:rPr lang="ru-RU" sz="1400" baseline="0" dirty="0" smtClean="0"/>
                        <a:t> проверок</a:t>
                      </a:r>
                      <a:endParaRPr lang="ru-RU" sz="1400" dirty="0"/>
                    </a:p>
                  </a:txBody>
                  <a:tcPr marL="0" marR="0"/>
                </a:tc>
                <a:tc gridSpan="12"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Контролируемые биты</a:t>
                      </a:r>
                      <a:endParaRPr lang="ru-RU" sz="1600" dirty="0"/>
                    </a:p>
                  </a:txBody>
                  <a:tcPr marL="0" marR="0"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ru-RU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3</a:t>
                      </a:r>
                      <a:endParaRPr lang="ru-RU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5</a:t>
                      </a:r>
                      <a:endParaRPr lang="ru-RU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7</a:t>
                      </a:r>
                      <a:endParaRPr lang="ru-RU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9</a:t>
                      </a:r>
                      <a:endParaRPr lang="ru-RU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11</a:t>
                      </a:r>
                      <a:endParaRPr lang="ru-RU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13</a:t>
                      </a:r>
                      <a:endParaRPr lang="ru-RU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15</a:t>
                      </a:r>
                      <a:endParaRPr lang="ru-RU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17</a:t>
                      </a:r>
                      <a:endParaRPr lang="ru-RU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19</a:t>
                      </a:r>
                      <a:endParaRPr lang="ru-RU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21</a:t>
                      </a:r>
                      <a:endParaRPr lang="ru-RU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…</a:t>
                      </a:r>
                      <a:endParaRPr lang="ru-RU" dirty="0"/>
                    </a:p>
                  </a:txBody>
                  <a:tcPr marL="0" marR="0" marT="0" marB="0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</a:t>
                      </a:r>
                      <a:endParaRPr lang="ru-RU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ru-RU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3</a:t>
                      </a:r>
                      <a:endParaRPr lang="ru-RU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6</a:t>
                      </a:r>
                      <a:endParaRPr lang="ru-RU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7</a:t>
                      </a:r>
                      <a:endParaRPr lang="ru-RU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10</a:t>
                      </a:r>
                      <a:endParaRPr lang="ru-RU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11</a:t>
                      </a:r>
                      <a:endParaRPr lang="ru-RU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14</a:t>
                      </a:r>
                      <a:endParaRPr lang="ru-RU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15</a:t>
                      </a:r>
                      <a:endParaRPr lang="ru-RU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18</a:t>
                      </a:r>
                      <a:endParaRPr lang="ru-RU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19</a:t>
                      </a:r>
                      <a:endParaRPr lang="ru-RU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22</a:t>
                      </a:r>
                      <a:endParaRPr lang="ru-RU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mtClean="0"/>
                        <a:t>…</a:t>
                      </a:r>
                      <a:endParaRPr lang="ru-RU" dirty="0"/>
                    </a:p>
                  </a:txBody>
                  <a:tcPr marL="0" marR="0" marT="0" marB="0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3</a:t>
                      </a:r>
                      <a:endParaRPr lang="ru-RU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ru-RU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5</a:t>
                      </a:r>
                      <a:endParaRPr lang="ru-RU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6</a:t>
                      </a:r>
                      <a:endParaRPr lang="ru-RU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7</a:t>
                      </a:r>
                      <a:endParaRPr lang="ru-RU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12</a:t>
                      </a:r>
                      <a:endParaRPr lang="ru-RU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13</a:t>
                      </a:r>
                      <a:endParaRPr lang="ru-RU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14</a:t>
                      </a:r>
                      <a:endParaRPr lang="ru-RU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15</a:t>
                      </a:r>
                      <a:endParaRPr lang="ru-RU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20</a:t>
                      </a:r>
                      <a:endParaRPr lang="ru-RU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21</a:t>
                      </a:r>
                      <a:endParaRPr lang="ru-RU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22</a:t>
                      </a:r>
                      <a:endParaRPr lang="ru-RU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mtClean="0"/>
                        <a:t>…</a:t>
                      </a:r>
                      <a:endParaRPr lang="ru-RU" dirty="0"/>
                    </a:p>
                  </a:txBody>
                  <a:tcPr marL="0" marR="0" marT="0" marB="0"/>
                </a:tc>
              </a:tr>
              <a:tr h="13208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4</a:t>
                      </a:r>
                      <a:endParaRPr lang="ru-RU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ru-RU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9</a:t>
                      </a:r>
                      <a:endParaRPr lang="ru-RU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10</a:t>
                      </a:r>
                      <a:endParaRPr lang="ru-RU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11</a:t>
                      </a:r>
                      <a:endParaRPr lang="ru-RU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12</a:t>
                      </a:r>
                      <a:endParaRPr lang="ru-RU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13</a:t>
                      </a:r>
                      <a:endParaRPr lang="ru-RU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14</a:t>
                      </a:r>
                      <a:endParaRPr lang="ru-RU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15</a:t>
                      </a:r>
                      <a:endParaRPr lang="ru-RU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24</a:t>
                      </a:r>
                      <a:endParaRPr lang="ru-RU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25</a:t>
                      </a:r>
                      <a:endParaRPr lang="ru-RU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26</a:t>
                      </a:r>
                      <a:endParaRPr lang="ru-RU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mtClean="0"/>
                        <a:t>…</a:t>
                      </a:r>
                      <a:endParaRPr lang="ru-RU" dirty="0"/>
                    </a:p>
                  </a:txBody>
                  <a:tcPr marL="0" marR="0" marT="0" marB="0"/>
                </a:tc>
              </a:tr>
              <a:tr h="14732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5</a:t>
                      </a:r>
                      <a:endParaRPr lang="ru-RU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solidFill>
                            <a:srgbClr val="FF0000"/>
                          </a:solidFill>
                        </a:rPr>
                        <a:t>16</a:t>
                      </a:r>
                      <a:endParaRPr lang="ru-RU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17</a:t>
                      </a:r>
                      <a:endParaRPr lang="ru-RU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18</a:t>
                      </a:r>
                      <a:endParaRPr lang="ru-RU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19</a:t>
                      </a:r>
                      <a:endParaRPr lang="ru-RU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20</a:t>
                      </a:r>
                      <a:endParaRPr lang="ru-RU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21</a:t>
                      </a:r>
                      <a:endParaRPr lang="ru-RU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22</a:t>
                      </a:r>
                      <a:endParaRPr lang="ru-RU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23</a:t>
                      </a:r>
                      <a:endParaRPr lang="ru-RU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24</a:t>
                      </a:r>
                      <a:endParaRPr lang="ru-RU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25</a:t>
                      </a:r>
                      <a:endParaRPr lang="ru-RU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26</a:t>
                      </a:r>
                      <a:endParaRPr lang="ru-RU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…</a:t>
                      </a:r>
                      <a:endParaRPr lang="ru-RU" dirty="0"/>
                    </a:p>
                  </a:txBody>
                  <a:tcPr marL="0" marR="0" marT="0" marB="0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6</a:t>
                      </a:r>
                      <a:endParaRPr lang="ru-RU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solidFill>
                            <a:srgbClr val="FF0000"/>
                          </a:solidFill>
                        </a:rPr>
                        <a:t>32</a:t>
                      </a:r>
                      <a:endParaRPr lang="ru-RU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33</a:t>
                      </a:r>
                      <a:endParaRPr lang="ru-RU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34</a:t>
                      </a:r>
                      <a:endParaRPr lang="ru-RU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35</a:t>
                      </a:r>
                      <a:endParaRPr lang="ru-RU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36</a:t>
                      </a:r>
                      <a:endParaRPr lang="ru-RU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37</a:t>
                      </a:r>
                      <a:endParaRPr lang="ru-RU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38</a:t>
                      </a:r>
                      <a:endParaRPr lang="ru-RU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39</a:t>
                      </a:r>
                      <a:endParaRPr lang="ru-RU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40</a:t>
                      </a:r>
                      <a:endParaRPr lang="ru-RU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41</a:t>
                      </a:r>
                      <a:endParaRPr lang="ru-RU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42</a:t>
                      </a:r>
                      <a:endParaRPr lang="ru-RU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…</a:t>
                      </a:r>
                      <a:endParaRPr lang="ru-RU" dirty="0"/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9" name="Овал 8"/>
          <p:cNvSpPr/>
          <p:nvPr/>
        </p:nvSpPr>
        <p:spPr>
          <a:xfrm>
            <a:off x="387416" y="5574268"/>
            <a:ext cx="364959" cy="609600"/>
          </a:xfrm>
          <a:prstGeom prst="ellipse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Овал 13"/>
          <p:cNvSpPr/>
          <p:nvPr/>
        </p:nvSpPr>
        <p:spPr>
          <a:xfrm>
            <a:off x="891941" y="5574268"/>
            <a:ext cx="364959" cy="609600"/>
          </a:xfrm>
          <a:prstGeom prst="ellipse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Овал 15"/>
          <p:cNvSpPr/>
          <p:nvPr/>
        </p:nvSpPr>
        <p:spPr>
          <a:xfrm>
            <a:off x="1901791" y="5574268"/>
            <a:ext cx="364959" cy="609600"/>
          </a:xfrm>
          <a:prstGeom prst="ellipse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Овал 17"/>
          <p:cNvSpPr/>
          <p:nvPr/>
        </p:nvSpPr>
        <p:spPr>
          <a:xfrm>
            <a:off x="3962400" y="5574268"/>
            <a:ext cx="364959" cy="609600"/>
          </a:xfrm>
          <a:prstGeom prst="ellipse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" name="Прямая соединительная линия 12"/>
          <p:cNvCxnSpPr>
            <a:stCxn id="9" idx="4"/>
            <a:endCxn id="19" idx="0"/>
          </p:cNvCxnSpPr>
          <p:nvPr/>
        </p:nvCxnSpPr>
        <p:spPr>
          <a:xfrm>
            <a:off x="569896" y="6183868"/>
            <a:ext cx="1877480" cy="228600"/>
          </a:xfrm>
          <a:prstGeom prst="line">
            <a:avLst/>
          </a:prstGeom>
          <a:ln>
            <a:head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371600" y="6412468"/>
            <a:ext cx="2151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i="1" dirty="0" smtClean="0"/>
              <a:t>Проверочные биты</a:t>
            </a:r>
            <a:endParaRPr lang="ru-RU" i="1" dirty="0"/>
          </a:p>
        </p:txBody>
      </p:sp>
      <p:cxnSp>
        <p:nvCxnSpPr>
          <p:cNvPr id="22" name="Прямая соединительная линия 21"/>
          <p:cNvCxnSpPr>
            <a:stCxn id="14" idx="5"/>
            <a:endCxn id="19" idx="0"/>
          </p:cNvCxnSpPr>
          <p:nvPr/>
        </p:nvCxnSpPr>
        <p:spPr>
          <a:xfrm>
            <a:off x="1203453" y="6094594"/>
            <a:ext cx="1243923" cy="317874"/>
          </a:xfrm>
          <a:prstGeom prst="line">
            <a:avLst/>
          </a:prstGeom>
          <a:ln>
            <a:head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>
            <a:stCxn id="16" idx="5"/>
            <a:endCxn id="19" idx="0"/>
          </p:cNvCxnSpPr>
          <p:nvPr/>
        </p:nvCxnSpPr>
        <p:spPr>
          <a:xfrm>
            <a:off x="2213303" y="6094594"/>
            <a:ext cx="234073" cy="317874"/>
          </a:xfrm>
          <a:prstGeom prst="line">
            <a:avLst/>
          </a:prstGeom>
          <a:ln>
            <a:head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>
            <a:stCxn id="18" idx="3"/>
            <a:endCxn id="19" idx="0"/>
          </p:cNvCxnSpPr>
          <p:nvPr/>
        </p:nvCxnSpPr>
        <p:spPr>
          <a:xfrm flipH="1">
            <a:off x="2447376" y="6094594"/>
            <a:ext cx="1568471" cy="317874"/>
          </a:xfrm>
          <a:prstGeom prst="line">
            <a:avLst/>
          </a:prstGeom>
          <a:ln>
            <a:head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929176" y="5074022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r>
              <a:rPr lang="en-US" baseline="-25000" dirty="0" smtClean="0"/>
              <a:t>2</a:t>
            </a:r>
            <a:endParaRPr lang="ru-RU" baseline="-25000" dirty="0"/>
          </a:p>
        </p:txBody>
      </p:sp>
      <p:sp>
        <p:nvSpPr>
          <p:cNvPr id="32" name="TextBox 31"/>
          <p:cNvSpPr txBox="1"/>
          <p:nvPr/>
        </p:nvSpPr>
        <p:spPr>
          <a:xfrm>
            <a:off x="409018" y="5072856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r>
              <a:rPr lang="en-US" baseline="-25000" dirty="0" smtClean="0"/>
              <a:t>1</a:t>
            </a:r>
            <a:endParaRPr lang="ru-RU" baseline="-25000" dirty="0"/>
          </a:p>
        </p:txBody>
      </p:sp>
      <p:sp>
        <p:nvSpPr>
          <p:cNvPr id="33" name="TextBox 32"/>
          <p:cNvSpPr txBox="1"/>
          <p:nvPr/>
        </p:nvSpPr>
        <p:spPr>
          <a:xfrm>
            <a:off x="1933018" y="5061188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r>
              <a:rPr lang="en-US" baseline="-25000" dirty="0" smtClean="0"/>
              <a:t>3</a:t>
            </a:r>
            <a:endParaRPr lang="ru-RU" baseline="-25000" dirty="0"/>
          </a:p>
        </p:txBody>
      </p:sp>
      <p:sp>
        <p:nvSpPr>
          <p:cNvPr id="34" name="TextBox 33"/>
          <p:cNvSpPr txBox="1"/>
          <p:nvPr/>
        </p:nvSpPr>
        <p:spPr>
          <a:xfrm>
            <a:off x="3990418" y="5061188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r>
              <a:rPr lang="en-US" baseline="-25000" dirty="0" smtClean="0"/>
              <a:t>4</a:t>
            </a:r>
            <a:endParaRPr lang="ru-RU" baseline="-25000" dirty="0"/>
          </a:p>
        </p:txBody>
      </p:sp>
      <p:sp>
        <p:nvSpPr>
          <p:cNvPr id="35" name="TextBox 34"/>
          <p:cNvSpPr txBox="1"/>
          <p:nvPr/>
        </p:nvSpPr>
        <p:spPr>
          <a:xfrm>
            <a:off x="167001" y="3953470"/>
            <a:ext cx="89007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55600" algn="just"/>
            <a:r>
              <a:rPr lang="ru-RU" dirty="0" smtClean="0"/>
              <a:t>Целесообразно выбирать такое размещение проверочных символов  в кодовой комбинации, при которой каждый из них включается в минимальное  число проверяемых  групп (лучше в одну).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2293243" y="76200"/>
            <a:ext cx="53487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i="1" dirty="0" smtClean="0"/>
              <a:t>Порядок проведения кодирования и проверок</a:t>
            </a:r>
            <a:endParaRPr lang="ru-RU" sz="2000" b="1" i="1" dirty="0"/>
          </a:p>
        </p:txBody>
      </p:sp>
      <p:sp>
        <p:nvSpPr>
          <p:cNvPr id="37" name="TextBox 36"/>
          <p:cNvSpPr txBox="1"/>
          <p:nvPr/>
        </p:nvSpPr>
        <p:spPr>
          <a:xfrm>
            <a:off x="90801" y="457200"/>
            <a:ext cx="34323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s1 = u</a:t>
            </a:r>
            <a:r>
              <a:rPr lang="en-US" baseline="-25000" dirty="0" smtClean="0"/>
              <a:t>1</a:t>
            </a:r>
            <a:r>
              <a:rPr lang="en-US" dirty="0" smtClean="0">
                <a:sym typeface="Symbol"/>
              </a:rPr>
              <a:t></a:t>
            </a:r>
            <a:r>
              <a:rPr lang="en-US" dirty="0" smtClean="0"/>
              <a:t>u</a:t>
            </a:r>
            <a:r>
              <a:rPr lang="en-US" baseline="-25000" dirty="0" smtClean="0"/>
              <a:t>3</a:t>
            </a:r>
            <a:r>
              <a:rPr lang="en-US" dirty="0" smtClean="0">
                <a:sym typeface="Symbol"/>
              </a:rPr>
              <a:t></a:t>
            </a:r>
            <a:r>
              <a:rPr lang="en-US" dirty="0" smtClean="0"/>
              <a:t>u</a:t>
            </a:r>
            <a:r>
              <a:rPr lang="en-US" baseline="-25000" dirty="0" smtClean="0"/>
              <a:t>5</a:t>
            </a:r>
            <a:r>
              <a:rPr lang="en-US" dirty="0" smtClean="0">
                <a:sym typeface="Symbol"/>
              </a:rPr>
              <a:t></a:t>
            </a:r>
            <a:r>
              <a:rPr lang="en-US" dirty="0" smtClean="0"/>
              <a:t>u</a:t>
            </a:r>
            <a:r>
              <a:rPr lang="en-US" baseline="-25000" dirty="0" smtClean="0"/>
              <a:t>7</a:t>
            </a:r>
            <a:r>
              <a:rPr lang="en-US" dirty="0" smtClean="0">
                <a:sym typeface="Symbol"/>
              </a:rPr>
              <a:t></a:t>
            </a:r>
            <a:r>
              <a:rPr lang="en-US" dirty="0" smtClean="0"/>
              <a:t>u</a:t>
            </a:r>
            <a:r>
              <a:rPr lang="en-US" baseline="-25000" dirty="0" smtClean="0"/>
              <a:t>9</a:t>
            </a:r>
            <a:r>
              <a:rPr lang="en-US" dirty="0">
                <a:sym typeface="Symbol"/>
              </a:rPr>
              <a:t>u</a:t>
            </a:r>
            <a:r>
              <a:rPr lang="en-US" baseline="-25000" dirty="0">
                <a:sym typeface="Symbol"/>
              </a:rPr>
              <a:t>11</a:t>
            </a:r>
            <a:r>
              <a:rPr lang="en-US" dirty="0">
                <a:sym typeface="Symbol"/>
              </a:rPr>
              <a:t>  …</a:t>
            </a:r>
            <a:r>
              <a:rPr lang="en-US" dirty="0" smtClean="0"/>
              <a:t> </a:t>
            </a:r>
          </a:p>
          <a:p>
            <a:r>
              <a:rPr lang="en-US" dirty="0" smtClean="0"/>
              <a:t>s2 = u</a:t>
            </a:r>
            <a:r>
              <a:rPr lang="en-US" baseline="-25000" dirty="0" smtClean="0"/>
              <a:t>2</a:t>
            </a:r>
            <a:r>
              <a:rPr lang="en-US" dirty="0" smtClean="0">
                <a:sym typeface="Symbol"/>
              </a:rPr>
              <a:t></a:t>
            </a:r>
            <a:r>
              <a:rPr lang="en-US" dirty="0" smtClean="0"/>
              <a:t>u</a:t>
            </a:r>
            <a:r>
              <a:rPr lang="en-US" baseline="-25000" dirty="0" smtClean="0"/>
              <a:t>3</a:t>
            </a:r>
            <a:r>
              <a:rPr lang="en-US" dirty="0" smtClean="0">
                <a:sym typeface="Symbol"/>
              </a:rPr>
              <a:t></a:t>
            </a:r>
            <a:r>
              <a:rPr lang="en-US" dirty="0" smtClean="0"/>
              <a:t>u</a:t>
            </a:r>
            <a:r>
              <a:rPr lang="en-US" baseline="-25000" dirty="0" smtClean="0"/>
              <a:t>6</a:t>
            </a:r>
            <a:r>
              <a:rPr lang="en-US" dirty="0" smtClean="0">
                <a:sym typeface="Symbol"/>
              </a:rPr>
              <a:t></a:t>
            </a:r>
            <a:r>
              <a:rPr lang="en-US" dirty="0" smtClean="0"/>
              <a:t>u</a:t>
            </a:r>
            <a:r>
              <a:rPr lang="en-US" baseline="-25000" dirty="0" smtClean="0"/>
              <a:t>7</a:t>
            </a:r>
            <a:r>
              <a:rPr lang="en-US" dirty="0" smtClean="0">
                <a:sym typeface="Symbol"/>
              </a:rPr>
              <a:t></a:t>
            </a:r>
            <a:r>
              <a:rPr lang="en-US" dirty="0" smtClean="0"/>
              <a:t>u</a:t>
            </a:r>
            <a:r>
              <a:rPr lang="en-US" baseline="-25000" dirty="0" smtClean="0"/>
              <a:t>10</a:t>
            </a:r>
            <a:r>
              <a:rPr lang="en-US" dirty="0" smtClean="0">
                <a:sym typeface="Symbol"/>
              </a:rPr>
              <a:t></a:t>
            </a:r>
            <a:r>
              <a:rPr lang="en-US" dirty="0" smtClean="0"/>
              <a:t>u</a:t>
            </a:r>
            <a:r>
              <a:rPr lang="en-US" baseline="-25000" dirty="0" smtClean="0"/>
              <a:t>11</a:t>
            </a:r>
            <a:r>
              <a:rPr lang="en-US" dirty="0" smtClean="0">
                <a:sym typeface="Symbol"/>
              </a:rPr>
              <a:t>…</a:t>
            </a:r>
            <a:endParaRPr lang="en-US" dirty="0" smtClean="0"/>
          </a:p>
          <a:p>
            <a:r>
              <a:rPr lang="en-US" dirty="0" smtClean="0"/>
              <a:t>s3 = u</a:t>
            </a:r>
            <a:r>
              <a:rPr lang="en-US" baseline="-25000" dirty="0" smtClean="0"/>
              <a:t>4</a:t>
            </a:r>
            <a:r>
              <a:rPr lang="en-US" dirty="0" smtClean="0">
                <a:sym typeface="Symbol"/>
              </a:rPr>
              <a:t></a:t>
            </a:r>
            <a:r>
              <a:rPr lang="en-US" dirty="0" smtClean="0"/>
              <a:t>u</a:t>
            </a:r>
            <a:r>
              <a:rPr lang="en-US" baseline="-25000" dirty="0" smtClean="0"/>
              <a:t>5</a:t>
            </a:r>
            <a:r>
              <a:rPr lang="en-US" dirty="0" smtClean="0">
                <a:sym typeface="Symbol"/>
              </a:rPr>
              <a:t></a:t>
            </a:r>
            <a:r>
              <a:rPr lang="en-US" dirty="0" smtClean="0"/>
              <a:t>u</a:t>
            </a:r>
            <a:r>
              <a:rPr lang="en-US" baseline="-25000" dirty="0" smtClean="0"/>
              <a:t>6</a:t>
            </a:r>
            <a:r>
              <a:rPr lang="en-US" dirty="0" smtClean="0">
                <a:sym typeface="Symbol"/>
              </a:rPr>
              <a:t></a:t>
            </a:r>
            <a:r>
              <a:rPr lang="en-US" dirty="0" smtClean="0"/>
              <a:t>u</a:t>
            </a:r>
            <a:r>
              <a:rPr lang="en-US" baseline="-25000" dirty="0" smtClean="0"/>
              <a:t>7</a:t>
            </a:r>
            <a:r>
              <a:rPr lang="en-US" dirty="0" smtClean="0">
                <a:sym typeface="Symbol"/>
              </a:rPr>
              <a:t></a:t>
            </a:r>
            <a:r>
              <a:rPr lang="en-US" dirty="0" smtClean="0"/>
              <a:t>u</a:t>
            </a:r>
            <a:r>
              <a:rPr lang="en-US" baseline="-25000" dirty="0" smtClean="0"/>
              <a:t>12</a:t>
            </a:r>
            <a:r>
              <a:rPr lang="en-US" dirty="0" smtClean="0">
                <a:sym typeface="Symbol"/>
              </a:rPr>
              <a:t></a:t>
            </a:r>
            <a:r>
              <a:rPr lang="en-US" dirty="0" smtClean="0"/>
              <a:t>u</a:t>
            </a:r>
            <a:r>
              <a:rPr lang="en-US" baseline="-25000" dirty="0" smtClean="0"/>
              <a:t>13</a:t>
            </a:r>
            <a:r>
              <a:rPr lang="en-US" dirty="0" smtClean="0">
                <a:sym typeface="Symbol"/>
              </a:rPr>
              <a:t>…</a:t>
            </a:r>
            <a:endParaRPr lang="en-US" dirty="0" smtClean="0"/>
          </a:p>
          <a:p>
            <a:r>
              <a:rPr lang="en-US" dirty="0" smtClean="0"/>
              <a:t>s4 = u</a:t>
            </a:r>
            <a:r>
              <a:rPr lang="en-US" baseline="-25000" dirty="0" smtClean="0"/>
              <a:t>8</a:t>
            </a:r>
            <a:r>
              <a:rPr lang="en-US" dirty="0" smtClean="0">
                <a:sym typeface="Symbol"/>
              </a:rPr>
              <a:t></a:t>
            </a:r>
            <a:r>
              <a:rPr lang="en-US" dirty="0" smtClean="0"/>
              <a:t>u</a:t>
            </a:r>
            <a:r>
              <a:rPr lang="en-US" baseline="-25000" dirty="0" smtClean="0"/>
              <a:t>9</a:t>
            </a:r>
            <a:r>
              <a:rPr lang="en-US" dirty="0" smtClean="0">
                <a:sym typeface="Symbol"/>
              </a:rPr>
              <a:t></a:t>
            </a:r>
            <a:r>
              <a:rPr lang="en-US" dirty="0" smtClean="0"/>
              <a:t>u</a:t>
            </a:r>
            <a:r>
              <a:rPr lang="en-US" baseline="-25000" dirty="0" smtClean="0"/>
              <a:t>10</a:t>
            </a:r>
            <a:r>
              <a:rPr lang="en-US" dirty="0" smtClean="0">
                <a:sym typeface="Symbol"/>
              </a:rPr>
              <a:t></a:t>
            </a:r>
            <a:r>
              <a:rPr lang="en-US" dirty="0" smtClean="0"/>
              <a:t>u</a:t>
            </a:r>
            <a:r>
              <a:rPr lang="en-US" baseline="-25000" dirty="0" smtClean="0"/>
              <a:t>11</a:t>
            </a:r>
            <a:r>
              <a:rPr lang="en-US" dirty="0" smtClean="0">
                <a:sym typeface="Symbol"/>
              </a:rPr>
              <a:t></a:t>
            </a:r>
            <a:r>
              <a:rPr lang="en-US" dirty="0" smtClean="0"/>
              <a:t>u</a:t>
            </a:r>
            <a:r>
              <a:rPr lang="en-US" baseline="-25000" dirty="0" smtClean="0"/>
              <a:t>12</a:t>
            </a:r>
            <a:r>
              <a:rPr lang="en-US" dirty="0" smtClean="0">
                <a:sym typeface="Symbol"/>
              </a:rPr>
              <a:t></a:t>
            </a:r>
            <a:r>
              <a:rPr lang="en-US" dirty="0" smtClean="0"/>
              <a:t>u</a:t>
            </a:r>
            <a:r>
              <a:rPr lang="en-US" baseline="-25000" dirty="0" smtClean="0"/>
              <a:t>13</a:t>
            </a:r>
            <a:r>
              <a:rPr lang="en-US" dirty="0" smtClean="0">
                <a:sym typeface="Symbol"/>
              </a:rPr>
              <a:t>…</a:t>
            </a:r>
            <a:endParaRPr lang="en-US" dirty="0" smtClean="0"/>
          </a:p>
        </p:txBody>
      </p:sp>
      <p:cxnSp>
        <p:nvCxnSpPr>
          <p:cNvPr id="4" name="Прямая со стрелкой 3"/>
          <p:cNvCxnSpPr/>
          <p:nvPr/>
        </p:nvCxnSpPr>
        <p:spPr>
          <a:xfrm flipV="1">
            <a:off x="4436808" y="3733801"/>
            <a:ext cx="0" cy="219669"/>
          </a:xfrm>
          <a:prstGeom prst="straightConnector1">
            <a:avLst/>
          </a:prstGeom>
          <a:ln w="25400">
            <a:solidFill>
              <a:schemeClr val="tx2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>
            <a:endCxn id="26" idx="2"/>
          </p:cNvCxnSpPr>
          <p:nvPr/>
        </p:nvCxnSpPr>
        <p:spPr>
          <a:xfrm flipV="1">
            <a:off x="1653206" y="3355777"/>
            <a:ext cx="0" cy="597693"/>
          </a:xfrm>
          <a:prstGeom prst="straightConnector1">
            <a:avLst/>
          </a:prstGeom>
          <a:ln w="25400">
            <a:solidFill>
              <a:schemeClr val="tx2"/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Прямоугольник 25"/>
          <p:cNvSpPr/>
          <p:nvPr/>
        </p:nvSpPr>
        <p:spPr>
          <a:xfrm>
            <a:off x="409018" y="3048000"/>
            <a:ext cx="24883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1400" i="1" u="sng" dirty="0"/>
              <a:t>Позиции контрольных битов</a:t>
            </a:r>
            <a:endParaRPr lang="ru-RU" sz="1400" i="1" u="sng" dirty="0"/>
          </a:p>
        </p:txBody>
      </p:sp>
      <p:cxnSp>
        <p:nvCxnSpPr>
          <p:cNvPr id="40" name="Прямая со стрелкой 39"/>
          <p:cNvCxnSpPr/>
          <p:nvPr/>
        </p:nvCxnSpPr>
        <p:spPr>
          <a:xfrm flipH="1">
            <a:off x="1639528" y="3962400"/>
            <a:ext cx="2808000" cy="1"/>
          </a:xfrm>
          <a:prstGeom prst="straightConnector1">
            <a:avLst/>
          </a:prstGeom>
          <a:ln w="25400">
            <a:solidFill>
              <a:schemeClr val="tx2"/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16651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" y="533400"/>
            <a:ext cx="854266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u="sng" dirty="0" smtClean="0"/>
              <a:t>Алгоритм декодирования кода Хэмминга:</a:t>
            </a:r>
          </a:p>
          <a:p>
            <a:pPr marL="342900" indent="-342900">
              <a:buAutoNum type="arabicPeriod"/>
            </a:pPr>
            <a:r>
              <a:rPr lang="ru-RU" dirty="0" smtClean="0"/>
              <a:t>Провести проверку всех битов чётности</a:t>
            </a:r>
          </a:p>
          <a:p>
            <a:pPr marL="342900" indent="-342900">
              <a:buAutoNum type="arabicPeriod"/>
            </a:pPr>
            <a:r>
              <a:rPr lang="ru-RU" dirty="0" smtClean="0"/>
              <a:t>Если все биты чётности верны, то перейти к п 5.</a:t>
            </a:r>
          </a:p>
          <a:p>
            <a:pPr marL="342900" indent="-342900">
              <a:buAutoNum type="arabicPeriod"/>
            </a:pPr>
            <a:r>
              <a:rPr lang="ru-RU" dirty="0" smtClean="0"/>
              <a:t>Вычислить сумму номеров всех неправильных битов чётности</a:t>
            </a:r>
          </a:p>
          <a:p>
            <a:pPr marL="342900" indent="-342900">
              <a:buAutoNum type="arabicPeriod"/>
            </a:pPr>
            <a:r>
              <a:rPr lang="ru-RU" dirty="0" smtClean="0"/>
              <a:t>Инвертировать содержимое бита, номер которого равен сумме, найденной в п.3</a:t>
            </a:r>
          </a:p>
          <a:p>
            <a:pPr marL="342900" indent="-342900">
              <a:buAutoNum type="arabicPeriod"/>
            </a:pPr>
            <a:r>
              <a:rPr lang="ru-RU" dirty="0" smtClean="0"/>
              <a:t>Исключить биты чётности , передать правильный информационный код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160827" y="2362200"/>
            <a:ext cx="79925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/>
              <a:t>Избыточность кодов Хемминга для различных длин передаваемых последовательностей</a:t>
            </a:r>
            <a:endParaRPr lang="ru-RU" sz="1600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7371968"/>
              </p:ext>
            </p:extLst>
          </p:nvPr>
        </p:nvGraphicFramePr>
        <p:xfrm>
          <a:off x="914400" y="2880360"/>
          <a:ext cx="609600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404813"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/>
                        <a:t>Число</a:t>
                      </a:r>
                      <a:r>
                        <a:rPr lang="ru-RU" sz="1200" baseline="0" dirty="0" smtClean="0"/>
                        <a:t> информационных битов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/>
                        <a:t>Число контрольных битов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/>
                        <a:t>Избыточность, </a:t>
                      </a:r>
                      <a:r>
                        <a:rPr lang="en-US" sz="1200" dirty="0" smtClean="0"/>
                        <a:t>L</a:t>
                      </a:r>
                      <a:endParaRPr lang="ru-RU" sz="1200" dirty="0"/>
                    </a:p>
                  </a:txBody>
                  <a:tcPr/>
                </a:tc>
              </a:tr>
              <a:tr h="29686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8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1,50</a:t>
                      </a:r>
                      <a:endParaRPr lang="ru-RU" sz="1600" dirty="0"/>
                    </a:p>
                  </a:txBody>
                  <a:tcPr/>
                </a:tc>
              </a:tr>
              <a:tr h="29686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16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1,31</a:t>
                      </a:r>
                      <a:endParaRPr lang="ru-RU" sz="1600" dirty="0"/>
                    </a:p>
                  </a:txBody>
                  <a:tcPr/>
                </a:tc>
              </a:tr>
              <a:tr h="29686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32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6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1,06</a:t>
                      </a:r>
                      <a:endParaRPr lang="ru-RU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0993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381000"/>
            <a:ext cx="807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i="1" dirty="0" smtClean="0"/>
              <a:t>Для защиты полезной информации необходимо вводить </a:t>
            </a:r>
            <a:r>
              <a:rPr lang="ru-RU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избыточность</a:t>
            </a:r>
            <a:r>
              <a:rPr lang="ru-RU" i="1" dirty="0" smtClean="0"/>
              <a:t> (смысловая, физическая, статистическая, )</a:t>
            </a:r>
            <a:endParaRPr lang="ru-RU" i="1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1371600"/>
            <a:ext cx="746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54013" algn="ctr"/>
            <a:r>
              <a:rPr lang="ru-RU" dirty="0" smtClean="0"/>
              <a:t>Коды, позволяющие обнаруживать и исправлять ошибки бывают двух видов: - блоковые коды; - </a:t>
            </a:r>
            <a:r>
              <a:rPr lang="ru-RU" dirty="0" err="1" smtClean="0"/>
              <a:t>сверточные</a:t>
            </a:r>
            <a:r>
              <a:rPr lang="ru-RU" dirty="0" smtClean="0"/>
              <a:t> коды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228600" y="2438400"/>
            <a:ext cx="8763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55600" algn="ctr"/>
            <a:r>
              <a:rPr lang="ru-RU" i="1" dirty="0"/>
              <a:t>Коды, которые обеспечивают возможность обнаружения и исправления ошибки, называют </a:t>
            </a:r>
            <a:r>
              <a:rPr lang="ru-RU" b="1" i="1" dirty="0"/>
              <a:t>помехоустойчивыми</a:t>
            </a:r>
            <a:r>
              <a:rPr lang="ru-RU" i="1" dirty="0"/>
              <a:t>. 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28600" y="3276600"/>
            <a:ext cx="8763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55600" algn="ctr"/>
            <a:r>
              <a:rPr lang="ru-RU" i="1" dirty="0" smtClean="0"/>
              <a:t>Код, содержащий помимо информационных еще и контрольные разряды называется </a:t>
            </a:r>
            <a:r>
              <a:rPr lang="ru-RU" b="1" i="1" dirty="0" smtClean="0"/>
              <a:t>систематическим кодом.</a:t>
            </a:r>
          </a:p>
          <a:p>
            <a:pPr indent="355600" algn="ctr"/>
            <a:endParaRPr lang="ru-RU" i="1" dirty="0" smtClean="0"/>
          </a:p>
          <a:p>
            <a:pPr indent="355600" algn="ctr"/>
            <a:r>
              <a:rPr lang="ru-RU" i="1" dirty="0" smtClean="0"/>
              <a:t>Длина слова </a:t>
            </a:r>
            <a:r>
              <a:rPr lang="ru-RU" b="1" i="1" dirty="0" smtClean="0"/>
              <a:t>систематического кода </a:t>
            </a:r>
            <a:r>
              <a:rPr lang="en-US" i="1" dirty="0" smtClean="0"/>
              <a:t>(n)</a:t>
            </a:r>
            <a:r>
              <a:rPr lang="en-US" b="1" i="1" dirty="0" smtClean="0"/>
              <a:t> = </a:t>
            </a:r>
            <a:r>
              <a:rPr lang="ru-RU" b="1" i="1" dirty="0" smtClean="0"/>
              <a:t/>
            </a:r>
            <a:br>
              <a:rPr lang="ru-RU" b="1" i="1" dirty="0" smtClean="0"/>
            </a:br>
            <a:r>
              <a:rPr lang="ru-RU" i="1" dirty="0" smtClean="0"/>
              <a:t>число информационных разрядов (</a:t>
            </a:r>
            <a:r>
              <a:rPr lang="en-US" i="1" dirty="0" smtClean="0"/>
              <a:t>m</a:t>
            </a:r>
            <a:r>
              <a:rPr lang="ru-RU" i="1" dirty="0" smtClean="0"/>
              <a:t>)</a:t>
            </a:r>
            <a:r>
              <a:rPr lang="en-US" i="1" dirty="0" smtClean="0"/>
              <a:t> + </a:t>
            </a:r>
            <a:r>
              <a:rPr lang="ru-RU" i="1" dirty="0" smtClean="0"/>
              <a:t>число контрольных разрядов</a:t>
            </a:r>
            <a:r>
              <a:rPr lang="en-US" i="1" dirty="0" smtClean="0"/>
              <a:t>(k)</a:t>
            </a:r>
            <a:endParaRPr lang="ru-RU" i="1" dirty="0" smtClean="0"/>
          </a:p>
        </p:txBody>
      </p:sp>
      <p:sp>
        <p:nvSpPr>
          <p:cNvPr id="6" name="Прямоугольник 5"/>
          <p:cNvSpPr/>
          <p:nvPr/>
        </p:nvSpPr>
        <p:spPr>
          <a:xfrm>
            <a:off x="2286000" y="5410200"/>
            <a:ext cx="1905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4495800" y="5410200"/>
            <a:ext cx="1905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k = n-m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Левая фигурная скобка 7"/>
          <p:cNvSpPr/>
          <p:nvPr/>
        </p:nvSpPr>
        <p:spPr>
          <a:xfrm rot="16200000">
            <a:off x="4190999" y="3657600"/>
            <a:ext cx="304800" cy="45720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4190152" y="5969086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647038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28600" y="990600"/>
            <a:ext cx="8610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55600" algn="just"/>
            <a:r>
              <a:rPr lang="ru-RU" dirty="0"/>
              <a:t>Для обнаружения и исправления </a:t>
            </a:r>
            <a:r>
              <a:rPr lang="ru-RU" b="1" u="sng" dirty="0"/>
              <a:t>одиночной</a:t>
            </a:r>
            <a:r>
              <a:rPr lang="ru-RU" dirty="0"/>
              <a:t> ошибки соотношение между числом информационных разрядов </a:t>
            </a:r>
            <a:r>
              <a:rPr lang="en-US" dirty="0" smtClean="0"/>
              <a:t>n</a:t>
            </a:r>
            <a:r>
              <a:rPr lang="ru-RU" baseline="-25000" dirty="0" smtClean="0"/>
              <a:t>и</a:t>
            </a:r>
            <a:r>
              <a:rPr lang="ru-RU" dirty="0" smtClean="0"/>
              <a:t> </a:t>
            </a:r>
            <a:r>
              <a:rPr lang="ru-RU" dirty="0"/>
              <a:t>и числом корректирующих разрядов </a:t>
            </a:r>
            <a:r>
              <a:rPr lang="en-US" dirty="0" smtClean="0"/>
              <a:t>n</a:t>
            </a:r>
            <a:r>
              <a:rPr lang="ru-RU" baseline="-25000" dirty="0" smtClean="0"/>
              <a:t>к</a:t>
            </a:r>
            <a:r>
              <a:rPr lang="ru-RU" dirty="0" smtClean="0"/>
              <a:t> </a:t>
            </a:r>
            <a:r>
              <a:rPr lang="ru-RU" dirty="0"/>
              <a:t>должно удовлетворять следующим </a:t>
            </a:r>
            <a:r>
              <a:rPr lang="ru-RU" dirty="0" smtClean="0"/>
              <a:t>условиям</a:t>
            </a:r>
            <a:r>
              <a:rPr lang="ru-RU" dirty="0"/>
              <a:t>: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52400" y="3429000"/>
            <a:ext cx="88392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55600" algn="just"/>
            <a:r>
              <a:rPr lang="ru-RU" dirty="0"/>
              <a:t>При этом подразумевается, что общая длина кодовой комбинации</a:t>
            </a:r>
            <a:r>
              <a:rPr lang="en-US" dirty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m+k</a:t>
            </a:r>
            <a:endParaRPr lang="ru-RU" baseline="-25000" dirty="0" smtClean="0">
              <a:latin typeface="Courier New" pitchFamily="49" charset="0"/>
              <a:cs typeface="Courier New" pitchFamily="49" charset="0"/>
            </a:endParaRPr>
          </a:p>
          <a:p>
            <a:pPr indent="355600" algn="just"/>
            <a:endParaRPr lang="ru-RU" baseline="-25000" dirty="0">
              <a:latin typeface="Courier New" pitchFamily="49" charset="0"/>
              <a:cs typeface="Courier New" pitchFamily="49" charset="0"/>
            </a:endParaRPr>
          </a:p>
          <a:p>
            <a:pPr indent="355600" algn="just"/>
            <a:r>
              <a:rPr lang="ru-RU" dirty="0" smtClean="0"/>
              <a:t>Для </a:t>
            </a:r>
            <a:r>
              <a:rPr lang="ru-RU" dirty="0"/>
              <a:t>практических расчетов при определении числа контрольных разрядов кодов с минимальным кодовым расстоянием </a:t>
            </a:r>
            <a:r>
              <a:rPr lang="en-US" dirty="0" smtClean="0"/>
              <a:t>d</a:t>
            </a:r>
            <a:r>
              <a:rPr lang="ru-RU" i="1" baseline="-25000" dirty="0" smtClean="0"/>
              <a:t>0</a:t>
            </a:r>
            <a:r>
              <a:rPr lang="en-US" i="1" baseline="-25000" dirty="0" smtClean="0"/>
              <a:t>min</a:t>
            </a:r>
            <a:r>
              <a:rPr lang="ru-RU" i="1" dirty="0" smtClean="0"/>
              <a:t> </a:t>
            </a:r>
            <a:r>
              <a:rPr lang="ru-RU" i="1" dirty="0"/>
              <a:t>= </a:t>
            </a:r>
            <a:r>
              <a:rPr lang="ru-RU" dirty="0"/>
              <a:t>3 удобно пользоваться </a:t>
            </a:r>
            <a:r>
              <a:rPr lang="ru-RU" dirty="0" smtClean="0"/>
              <a:t>выражениями</a:t>
            </a:r>
            <a:r>
              <a:rPr lang="en-US" dirty="0" smtClean="0"/>
              <a:t>: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ru-RU" dirty="0" smtClean="0"/>
              <a:t>Если</a:t>
            </a:r>
            <a:r>
              <a:rPr lang="en-US" dirty="0" smtClean="0"/>
              <a:t> </a:t>
            </a:r>
            <a:r>
              <a:rPr lang="ru-RU" dirty="0" smtClean="0"/>
              <a:t> </a:t>
            </a:r>
            <a:r>
              <a:rPr lang="ru-RU" dirty="0"/>
              <a:t>известна длина </a:t>
            </a:r>
            <a:r>
              <a:rPr lang="ru-RU" dirty="0" smtClean="0"/>
              <a:t>п</a:t>
            </a:r>
            <a:r>
              <a:rPr lang="ru-RU" dirty="0"/>
              <a:t>о</a:t>
            </a:r>
            <a:r>
              <a:rPr lang="ru-RU" dirty="0" smtClean="0"/>
              <a:t>лной </a:t>
            </a:r>
            <a:r>
              <a:rPr lang="ru-RU" dirty="0"/>
              <a:t>кодовой комбинации </a:t>
            </a:r>
            <a:r>
              <a:rPr lang="en-US" i="1" dirty="0" smtClean="0"/>
              <a:t>n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04800" y="1981200"/>
                <a:ext cx="1325235" cy="3742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sup>
                      </m:sSup>
                      <m:r>
                        <a:rPr lang="ru-RU" i="1" smtClean="0">
                          <a:latin typeface="Cambria Math"/>
                          <a:ea typeface="Cambria Math"/>
                        </a:rPr>
                        <m:t>≥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𝑛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+1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1981200"/>
                <a:ext cx="1325235" cy="37427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04800" y="2362200"/>
                <a:ext cx="1373196" cy="6301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𝑚</m:t>
                          </m:r>
                        </m:sup>
                      </m:sSup>
                      <m:r>
                        <a:rPr lang="ru-RU" i="1" smtClean="0">
                          <a:latin typeface="Cambria Math"/>
                          <a:ea typeface="Cambria Math"/>
                        </a:rPr>
                        <m:t>≤</m:t>
                      </m:r>
                      <m:f>
                        <m:fPr>
                          <m:ctrlPr>
                            <a:rPr lang="ru-RU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ru-RU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ru-RU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𝑛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2362200"/>
                <a:ext cx="1373196" cy="63017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33400" y="4833004"/>
                <a:ext cx="2378215" cy="4247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e>
                        <m:sub>
                          <m:sSub>
                            <m:sSubPr>
                              <m:ctrlPr>
                                <a:rPr lang="ru-RU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1(2)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=[</m:t>
                      </m:r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+1)</m:t>
                          </m:r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4833004"/>
                <a:ext cx="2378215" cy="424796"/>
              </a:xfrm>
              <a:prstGeom prst="rect">
                <a:avLst/>
              </a:prstGeom>
              <a:blipFill rotWithShape="1">
                <a:blip r:embed="rId4"/>
                <a:stretch>
                  <a:fillRect b="-428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Прямоугольник 6"/>
          <p:cNvSpPr/>
          <p:nvPr/>
        </p:nvSpPr>
        <p:spPr>
          <a:xfrm>
            <a:off x="152400" y="5334000"/>
            <a:ext cx="8839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2. </a:t>
            </a:r>
            <a:r>
              <a:rPr lang="ru-RU" dirty="0" smtClean="0"/>
              <a:t>Если</a:t>
            </a:r>
            <a:r>
              <a:rPr lang="en-US" dirty="0" smtClean="0"/>
              <a:t> </a:t>
            </a:r>
            <a:r>
              <a:rPr lang="ru-RU" dirty="0" smtClean="0"/>
              <a:t> </a:t>
            </a:r>
            <a:r>
              <a:rPr lang="ru-RU" dirty="0"/>
              <a:t>при расчетах удобнее исходить из заданного числа информационных  </a:t>
            </a:r>
            <a:r>
              <a:rPr lang="ru-RU" dirty="0" smtClean="0"/>
              <a:t>символов </a:t>
            </a:r>
            <a:r>
              <a:rPr lang="en-US" dirty="0" smtClean="0"/>
              <a:t> m</a:t>
            </a:r>
            <a:endParaRPr lang="ru-RU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33400" y="5976004"/>
                <a:ext cx="4263218" cy="4247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e>
                        <m:sub>
                          <m:sSub>
                            <m:sSubPr>
                              <m:ctrlPr>
                                <a:rPr lang="ru-RU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1(2)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</a:rPr>
                                <m:t>{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𝑚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+1</m:t>
                                  </m:r>
                                </m:e>
                              </m:d>
                            </m:e>
                          </m:func>
                          <m:r>
                            <a:rPr lang="ru-RU" i="1">
                              <a:latin typeface="Cambria Math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a:rPr lang="en-US" i="1">
                                  <a:latin typeface="Cambria Math"/>
                                </a:rPr>
                                <m:t>[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ru-RU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𝑚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+1</m:t>
                                  </m:r>
                                </m:e>
                              </m:d>
                            </m:e>
                          </m:func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}]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5976004"/>
                <a:ext cx="4263218" cy="424796"/>
              </a:xfrm>
              <a:prstGeom prst="rect">
                <a:avLst/>
              </a:prstGeom>
              <a:blipFill rotWithShape="1">
                <a:blip r:embed="rId5"/>
                <a:stretch>
                  <a:fillRect b="-428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Прямоугольник 8"/>
          <p:cNvSpPr/>
          <p:nvPr/>
        </p:nvSpPr>
        <p:spPr>
          <a:xfrm>
            <a:off x="304800" y="0"/>
            <a:ext cx="8534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55600" algn="just"/>
            <a:r>
              <a:rPr lang="ru-RU" dirty="0"/>
              <a:t>При построении </a:t>
            </a:r>
            <a:r>
              <a:rPr lang="ru-RU" dirty="0" smtClean="0"/>
              <a:t>кодов </a:t>
            </a:r>
            <a:r>
              <a:rPr lang="ru-RU" dirty="0"/>
              <a:t>перед разработчиками стоит задача определения числа добавочных, корректирующих символов </a:t>
            </a:r>
            <a:r>
              <a:rPr lang="en-US" dirty="0"/>
              <a:t>k</a:t>
            </a:r>
            <a:r>
              <a:rPr lang="ru-RU" i="1" dirty="0" smtClean="0"/>
              <a:t>, </a:t>
            </a:r>
            <a:r>
              <a:rPr lang="ru-RU" dirty="0"/>
              <a:t>или исходя из числа информационных разрядов </a:t>
            </a:r>
            <a:r>
              <a:rPr lang="en-US" dirty="0" smtClean="0"/>
              <a:t>m</a:t>
            </a:r>
            <a:r>
              <a:rPr lang="ru-RU" i="1" dirty="0" smtClean="0"/>
              <a:t>, </a:t>
            </a:r>
            <a:r>
              <a:rPr lang="ru-RU" dirty="0"/>
              <a:t>либо из общей длины кода </a:t>
            </a:r>
            <a:r>
              <a:rPr lang="en-US" dirty="0"/>
              <a:t>n</a:t>
            </a:r>
            <a:r>
              <a:rPr lang="ru-RU" i="1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152337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52400" y="152400"/>
            <a:ext cx="8915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Для   кодов, обнаруживающих  все </a:t>
            </a:r>
            <a:r>
              <a:rPr lang="ru-RU" b="1" u="sng" dirty="0"/>
              <a:t>трехкратные ошибки </a:t>
            </a:r>
            <a:r>
              <a:rPr lang="ru-RU" i="1" dirty="0" smtClean="0"/>
              <a:t>(</a:t>
            </a:r>
            <a:r>
              <a:rPr lang="en-US" i="1" dirty="0" smtClean="0"/>
              <a:t>d</a:t>
            </a:r>
            <a:r>
              <a:rPr lang="en-US" i="1" baseline="-25000" dirty="0" smtClean="0"/>
              <a:t>0min</a:t>
            </a:r>
            <a:r>
              <a:rPr lang="ru-RU" i="1" dirty="0" smtClean="0"/>
              <a:t> </a:t>
            </a:r>
            <a:r>
              <a:rPr lang="en-US" i="1" dirty="0" smtClean="0"/>
              <a:t>=</a:t>
            </a:r>
            <a:r>
              <a:rPr lang="ru-RU" i="1" dirty="0" smtClean="0"/>
              <a:t> </a:t>
            </a:r>
            <a:r>
              <a:rPr lang="ru-RU" dirty="0"/>
              <a:t>4</a:t>
            </a:r>
            <a:r>
              <a:rPr lang="ru-RU" dirty="0" smtClean="0"/>
              <a:t>)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52400" y="533400"/>
                <a:ext cx="2545440" cy="3960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1(3)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≥</m:t>
                      </m:r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a:rPr lang="en-US" b="0" i="1" smtClean="0">
                              <a:latin typeface="Cambria Math"/>
                            </a:rPr>
                            <m:t>1+</m:t>
                          </m:r>
                        </m:fName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+1)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533400"/>
                <a:ext cx="2545440" cy="396006"/>
              </a:xfrm>
              <a:prstGeom prst="rect">
                <a:avLst/>
              </a:prstGeom>
              <a:blipFill rotWithShape="1">
                <a:blip r:embed="rId2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52400" y="990600"/>
                <a:ext cx="4262449" cy="3960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1(3)</m:t>
                          </m:r>
                        </m:sub>
                      </m:sSub>
                      <m:r>
                        <a:rPr lang="ru-RU" i="1" smtClean="0">
                          <a:latin typeface="Cambria Math"/>
                          <a:ea typeface="Cambria Math"/>
                        </a:rPr>
                        <m:t>≥</m:t>
                      </m:r>
                      <m:r>
                        <a:rPr lang="en-US" b="0" i="1" smtClean="0">
                          <a:latin typeface="Cambria Math"/>
                        </a:rPr>
                        <m:t>1+</m:t>
                      </m:r>
                      <m:func>
                        <m:funcPr>
                          <m:ctrlPr>
                            <a:rPr lang="en-US" i="1">
                              <a:latin typeface="Cambria Math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[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𝑚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+1</m:t>
                              </m:r>
                            </m:e>
                          </m:d>
                        </m:e>
                      </m:func>
                      <m:r>
                        <a:rPr lang="ru-RU" i="1">
                          <a:latin typeface="Cambria Math"/>
                        </a:rPr>
                        <m:t>+</m:t>
                      </m:r>
                      <m:func>
                        <m:funcPr>
                          <m:ctrlPr>
                            <a:rPr lang="en-US" i="1">
                              <a:latin typeface="Cambria Math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ru-RU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𝑚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+1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]</m:t>
                          </m:r>
                        </m:e>
                      </m:func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990600"/>
                <a:ext cx="4262449" cy="396006"/>
              </a:xfrm>
              <a:prstGeom prst="rect">
                <a:avLst/>
              </a:prstGeom>
              <a:blipFill rotWithShape="1">
                <a:blip r:embed="rId3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Прямоугольник 5"/>
          <p:cNvSpPr/>
          <p:nvPr/>
        </p:nvSpPr>
        <p:spPr>
          <a:xfrm>
            <a:off x="141772" y="1600200"/>
            <a:ext cx="87736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Для кодов длиной в </a:t>
            </a:r>
            <a:r>
              <a:rPr lang="en-US" i="1" dirty="0" smtClean="0"/>
              <a:t>n</a:t>
            </a:r>
            <a:r>
              <a:rPr lang="ru-RU" i="1" dirty="0" smtClean="0"/>
              <a:t> </a:t>
            </a:r>
            <a:r>
              <a:rPr lang="ru-RU" dirty="0"/>
              <a:t>символов, исправляющих </a:t>
            </a:r>
            <a:r>
              <a:rPr lang="ru-RU" b="1" u="sng" dirty="0"/>
              <a:t>одну или две ошибки </a:t>
            </a:r>
            <a:r>
              <a:rPr lang="ru-RU" i="1" dirty="0" smtClean="0"/>
              <a:t>(</a:t>
            </a:r>
            <a:r>
              <a:rPr lang="en-US" i="1" dirty="0" smtClean="0"/>
              <a:t>d</a:t>
            </a:r>
            <a:r>
              <a:rPr lang="ru-RU" i="1" baseline="-25000" dirty="0" smtClean="0"/>
              <a:t>0</a:t>
            </a:r>
            <a:r>
              <a:rPr lang="en-US" i="1" baseline="-25000" dirty="0" smtClean="0"/>
              <a:t>min</a:t>
            </a:r>
            <a:r>
              <a:rPr lang="ru-RU" i="1" dirty="0" smtClean="0"/>
              <a:t> </a:t>
            </a:r>
            <a:r>
              <a:rPr lang="en-US" i="1" dirty="0" smtClean="0"/>
              <a:t>=</a:t>
            </a:r>
            <a:r>
              <a:rPr lang="ru-RU" i="1" dirty="0" smtClean="0"/>
              <a:t> </a:t>
            </a:r>
            <a:r>
              <a:rPr lang="ru-RU" dirty="0"/>
              <a:t>5),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60122" y="2133600"/>
                <a:ext cx="2629502" cy="5542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ru-RU" i="1" smtClean="0">
                          <a:latin typeface="Cambria Math"/>
                          <a:ea typeface="Cambria Math"/>
                        </a:rPr>
                        <m:t>≥</m:t>
                      </m:r>
                      <m:func>
                        <m:funcPr>
                          <m:ctrlPr>
                            <a:rPr lang="en-US" i="1" smtClean="0">
                              <a:latin typeface="Cambria Math"/>
                              <a:ea typeface="Cambria Math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/>
                                  <a:ea typeface="Cambria Math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𝐶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𝑛</m:t>
                                </m:r>
                              </m:e>
                            </m:mr>
                          </m:m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+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𝐶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/>
                                  <a:ea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𝑛</m:t>
                                </m:r>
                              </m:e>
                            </m:mr>
                          </m:m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+1)</m:t>
                          </m:r>
                        </m:e>
                      </m:func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122" y="2133600"/>
                <a:ext cx="2629502" cy="55425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Прямоугольник 9"/>
          <p:cNvSpPr/>
          <p:nvPr/>
        </p:nvSpPr>
        <p:spPr>
          <a:xfrm>
            <a:off x="162024" y="2798795"/>
            <a:ext cx="82961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Для практических расчетов можно пользоваться выражением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42335" y="3179546"/>
                <a:ext cx="244727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=[</m:t>
                      </m:r>
                      <m:func>
                        <m:funcPr>
                          <m:ctrlPr>
                            <a:rPr lang="en-US" i="1" smtClean="0">
                              <a:latin typeface="Cambria Math"/>
                              <a:ea typeface="Cambria Math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/>
                                  <a:ea typeface="Cambria Math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f>
                            <m:fPr>
                              <m:ctrlPr>
                                <a:rPr lang="en-US" i="1" smtClean="0"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+1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den>
                          </m:f>
                        </m:e>
                      </m:func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]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335" y="3179546"/>
                <a:ext cx="2447273" cy="64633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Прямоугольник 11"/>
          <p:cNvSpPr/>
          <p:nvPr/>
        </p:nvSpPr>
        <p:spPr>
          <a:xfrm>
            <a:off x="152400" y="3962400"/>
            <a:ext cx="87736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Для </a:t>
            </a:r>
            <a:r>
              <a:rPr lang="ru-RU" dirty="0" smtClean="0"/>
              <a:t>кодов, </a:t>
            </a:r>
            <a:r>
              <a:rPr lang="ru-RU" dirty="0"/>
              <a:t>исправляющих </a:t>
            </a:r>
            <a:r>
              <a:rPr lang="ru-RU" b="1" u="sng" dirty="0" smtClean="0"/>
              <a:t>три ошибки </a:t>
            </a:r>
            <a:r>
              <a:rPr lang="ru-RU" i="1" dirty="0" smtClean="0"/>
              <a:t>(</a:t>
            </a:r>
            <a:r>
              <a:rPr lang="en-US" i="1" dirty="0" smtClean="0"/>
              <a:t>d</a:t>
            </a:r>
            <a:r>
              <a:rPr lang="ru-RU" i="1" baseline="-25000" dirty="0" smtClean="0"/>
              <a:t>0</a:t>
            </a:r>
            <a:r>
              <a:rPr lang="en-US" i="1" baseline="-25000" dirty="0" smtClean="0"/>
              <a:t>min</a:t>
            </a:r>
            <a:r>
              <a:rPr lang="ru-RU" i="1" dirty="0" smtClean="0"/>
              <a:t> </a:t>
            </a:r>
            <a:r>
              <a:rPr lang="en-US" i="1" dirty="0" smtClean="0"/>
              <a:t>=</a:t>
            </a:r>
            <a:r>
              <a:rPr lang="ru-RU" i="1" dirty="0" smtClean="0"/>
              <a:t> 7</a:t>
            </a:r>
            <a:r>
              <a:rPr lang="ru-RU" dirty="0" smtClean="0"/>
              <a:t>),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51236" y="4495800"/>
                <a:ext cx="2967351" cy="6481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=[</m:t>
                      </m:r>
                      <m:func>
                        <m:funcPr>
                          <m:ctrlPr>
                            <a:rPr lang="en-US" i="1" smtClean="0">
                              <a:latin typeface="Cambria Math"/>
                              <a:ea typeface="Cambria Math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/>
                                  <a:ea typeface="Cambria Math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f>
                            <m:fPr>
                              <m:ctrlPr>
                                <a:rPr lang="en-US" i="1" smtClean="0"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ru-RU" b="0" i="1" smtClean="0">
                                      <a:latin typeface="Cambria Math"/>
                                      <a:ea typeface="Cambria Math"/>
                                    </a:rPr>
                                    <m:t>3</m:t>
                                  </m:r>
                                </m:sup>
                              </m:sSup>
                              <m:r>
                                <a:rPr lang="ru-RU" b="0" i="1" smtClean="0">
                                  <a:latin typeface="Cambria Math"/>
                                  <a:ea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+1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6</m:t>
                              </m:r>
                            </m:den>
                          </m:f>
                        </m:e>
                      </m:func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]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236" y="4495800"/>
                <a:ext cx="2967351" cy="648126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0612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52400" y="152400"/>
            <a:ext cx="82158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Для кодов, исправляющих </a:t>
            </a:r>
            <a:r>
              <a:rPr lang="en-US" b="1" u="sng" dirty="0" smtClean="0"/>
              <a:t>S</a:t>
            </a:r>
            <a:r>
              <a:rPr lang="ru-RU" b="1" u="sng" dirty="0" smtClean="0"/>
              <a:t> </a:t>
            </a:r>
            <a:r>
              <a:rPr lang="ru-RU" b="1" u="sng" dirty="0"/>
              <a:t>ошибок </a:t>
            </a:r>
            <a:r>
              <a:rPr lang="ru-RU" dirty="0" smtClean="0"/>
              <a:t>(</a:t>
            </a:r>
            <a:r>
              <a:rPr lang="en-US" dirty="0" smtClean="0"/>
              <a:t>d</a:t>
            </a:r>
            <a:r>
              <a:rPr lang="ru-RU" baseline="-25000" dirty="0" smtClean="0"/>
              <a:t>0</a:t>
            </a:r>
            <a:r>
              <a:rPr lang="en-US" baseline="-25000" dirty="0" smtClean="0"/>
              <a:t>min</a:t>
            </a:r>
            <a:r>
              <a:rPr lang="ru-RU" dirty="0" smtClean="0"/>
              <a:t> </a:t>
            </a:r>
            <a:r>
              <a:rPr lang="ru-RU" dirty="0"/>
              <a:t>= </a:t>
            </a:r>
            <a:r>
              <a:rPr lang="ru-RU" dirty="0" smtClean="0"/>
              <a:t>2</a:t>
            </a:r>
            <a:r>
              <a:rPr lang="en-US" dirty="0" smtClean="0"/>
              <a:t>S</a:t>
            </a:r>
            <a:r>
              <a:rPr lang="ru-RU" dirty="0" smtClean="0"/>
              <a:t> </a:t>
            </a:r>
            <a:r>
              <a:rPr lang="ru-RU" dirty="0"/>
              <a:t>+ 1),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41772" y="535252"/>
                <a:ext cx="7365414" cy="5542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latin typeface="Cambria Math"/>
                            <a:ea typeface="Cambria Math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i="0" smtClean="0">
                                <a:latin typeface="Cambria Math"/>
                                <a:ea typeface="Cambria Math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𝐶</m:t>
                            </m:r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𝑠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𝑛</m:t>
                                  </m:r>
                                </m:e>
                              </m:mr>
                            </m:m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+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𝐶</m:t>
                            </m:r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latin typeface="Cambria Math"/>
                                    <a:ea typeface="Cambria Math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𝑠</m:t>
                                  </m:r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−1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𝑛</m:t>
                                  </m:r>
                                </m:e>
                              </m:mr>
                            </m:m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+…+1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&lt;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&lt;</m:t>
                        </m:r>
                      </m:e>
                    </m:func>
                  </m:oMath>
                </a14:m>
                <a:r>
                  <a:rPr lang="en-US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  <a:ea typeface="Cambria Math"/>
                              </a:rPr>
                              <m:t>log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𝐶</m:t>
                            </m:r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latin typeface="Cambria Math"/>
                                    <a:ea typeface="Cambria Math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𝑠</m:t>
                                  </m:r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−1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−1</m:t>
                                  </m:r>
                                </m:e>
                              </m:mr>
                            </m:m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+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𝐶</m:t>
                            </m:r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latin typeface="Cambria Math"/>
                                    <a:ea typeface="Cambria Math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𝑠</m:t>
                                  </m:r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−2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−1</m:t>
                                  </m:r>
                                </m:e>
                              </m:mr>
                            </m:m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+…+1</m:t>
                            </m:r>
                          </m:e>
                        </m:d>
                      </m:e>
                    </m:func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772" y="535252"/>
                <a:ext cx="7365414" cy="55425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Прямоугольник 3"/>
          <p:cNvSpPr/>
          <p:nvPr/>
        </p:nvSpPr>
        <p:spPr>
          <a:xfrm>
            <a:off x="1524000" y="2339876"/>
            <a:ext cx="563880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55600" algn="ctr"/>
            <a:r>
              <a:rPr lang="ru-RU" dirty="0" smtClean="0"/>
              <a:t>В </a:t>
            </a:r>
            <a:r>
              <a:rPr lang="ru-RU" dirty="0"/>
              <a:t>настоящее время разработаны десятки кодов, которые теоретически могут обнаруживать произвольное количество ошибок</a:t>
            </a:r>
            <a:r>
              <a:rPr lang="ru-RU" dirty="0" smtClean="0"/>
              <a:t>.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56410" y="1228635"/>
            <a:ext cx="86827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55600" algn="just"/>
            <a:r>
              <a:rPr lang="ru-RU" dirty="0" smtClean="0"/>
              <a:t>Выражение  </a:t>
            </a:r>
            <a:r>
              <a:rPr lang="ru-RU" dirty="0"/>
              <a:t>слева известно как нижняя граница </a:t>
            </a:r>
            <a:r>
              <a:rPr lang="ru-RU" dirty="0" smtClean="0"/>
              <a:t>Хэмминга, </a:t>
            </a:r>
            <a:r>
              <a:rPr lang="ru-RU" dirty="0"/>
              <a:t>а </a:t>
            </a:r>
            <a:r>
              <a:rPr lang="ru-RU" dirty="0" smtClean="0"/>
              <a:t>выражение </a:t>
            </a:r>
            <a:r>
              <a:rPr lang="ru-RU" dirty="0"/>
              <a:t>справа   как верхняя граница </a:t>
            </a:r>
            <a:r>
              <a:rPr lang="ru-RU" b="1" i="1" dirty="0" err="1"/>
              <a:t>Варшамова</a:t>
            </a:r>
            <a:r>
              <a:rPr lang="ru-RU" b="1" i="1" dirty="0"/>
              <a:t> — </a:t>
            </a:r>
            <a:r>
              <a:rPr lang="ru-RU" b="1" i="1" dirty="0" smtClean="0"/>
              <a:t>Гильберта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36776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836733" y="762923"/>
            <a:ext cx="1828800" cy="6203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ru-RU" dirty="0" smtClean="0"/>
              <a:t>Источник сообщений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3894133" y="762923"/>
            <a:ext cx="1828800" cy="6203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ru-RU" dirty="0" smtClean="0"/>
              <a:t>Кодирующее устройство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173783" y="1371600"/>
            <a:ext cx="76835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Канал 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833685" y="1866900"/>
            <a:ext cx="1828800" cy="5890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ru-RU" dirty="0" smtClean="0"/>
              <a:t>Получатель сообщений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3894132" y="1863852"/>
            <a:ext cx="1828800" cy="592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ru-RU" dirty="0" smtClean="0"/>
              <a:t>Декодирующее устройство</a:t>
            </a:r>
            <a:endParaRPr lang="ru-RU" dirty="0"/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3673153" y="1078468"/>
            <a:ext cx="294132" cy="0"/>
          </a:xfrm>
          <a:prstGeom prst="line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/>
          <p:cNvCxnSpPr/>
          <p:nvPr/>
        </p:nvCxnSpPr>
        <p:spPr>
          <a:xfrm>
            <a:off x="3589333" y="2199209"/>
            <a:ext cx="297180" cy="0"/>
          </a:xfrm>
          <a:prstGeom prst="line">
            <a:avLst/>
          </a:prstGeom>
          <a:ln w="190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>
            <a:stCxn id="3" idx="3"/>
          </p:cNvCxnSpPr>
          <p:nvPr/>
        </p:nvCxnSpPr>
        <p:spPr>
          <a:xfrm flipV="1">
            <a:off x="5722933" y="1073095"/>
            <a:ext cx="835024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>
            <a:endCxn id="4" idx="0"/>
          </p:cNvCxnSpPr>
          <p:nvPr/>
        </p:nvCxnSpPr>
        <p:spPr>
          <a:xfrm>
            <a:off x="6551300" y="1078468"/>
            <a:ext cx="0" cy="293132"/>
          </a:xfrm>
          <a:prstGeom prst="line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/>
          <p:nvPr/>
        </p:nvCxnSpPr>
        <p:spPr>
          <a:xfrm flipH="1">
            <a:off x="6548125" y="1905000"/>
            <a:ext cx="1" cy="27253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>
            <a:off x="5722932" y="2177534"/>
            <a:ext cx="835025" cy="0"/>
          </a:xfrm>
          <a:prstGeom prst="line">
            <a:avLst/>
          </a:prstGeom>
          <a:ln w="1905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>
            <a:endCxn id="4" idx="3"/>
          </p:cNvCxnSpPr>
          <p:nvPr/>
        </p:nvCxnSpPr>
        <p:spPr>
          <a:xfrm flipH="1">
            <a:off x="6942133" y="1638300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875333" y="528935"/>
            <a:ext cx="762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ru-RU" dirty="0" smtClean="0"/>
              <a:t>Сигнал</a:t>
            </a:r>
            <a:endParaRPr lang="ru-RU" dirty="0"/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6231749" y="770476"/>
            <a:ext cx="0" cy="2935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777601" y="2317426"/>
            <a:ext cx="163988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ru-RU" dirty="0" smtClean="0"/>
              <a:t>Сигнал + помеха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3967285" y="2558534"/>
            <a:ext cx="228904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ru-RU" sz="1200" i="1" dirty="0" smtClean="0"/>
              <a:t>Принятый первичный сигнал</a:t>
            </a:r>
            <a:endParaRPr lang="ru-RU" sz="1200" i="1" dirty="0"/>
          </a:p>
        </p:txBody>
      </p:sp>
      <p:sp>
        <p:nvSpPr>
          <p:cNvPr id="18" name="TextBox 17"/>
          <p:cNvSpPr txBox="1"/>
          <p:nvPr/>
        </p:nvSpPr>
        <p:spPr>
          <a:xfrm>
            <a:off x="1871785" y="2558534"/>
            <a:ext cx="16002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ru-RU" sz="1200" i="1" dirty="0" smtClean="0"/>
              <a:t>Декодированный сигнал</a:t>
            </a:r>
            <a:endParaRPr lang="ru-RU" sz="1200" i="1" dirty="0"/>
          </a:p>
        </p:txBody>
      </p:sp>
      <p:sp>
        <p:nvSpPr>
          <p:cNvPr id="19" name="Прямоугольник 18"/>
          <p:cNvSpPr/>
          <p:nvPr/>
        </p:nvSpPr>
        <p:spPr>
          <a:xfrm>
            <a:off x="7018333" y="1186934"/>
            <a:ext cx="9064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помеха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768334" y="76200"/>
            <a:ext cx="23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i="1" u="sng" dirty="0" smtClean="0"/>
              <a:t>Схема системы связи</a:t>
            </a:r>
            <a:endParaRPr lang="ru-RU" b="1" i="1" u="sng" dirty="0"/>
          </a:p>
        </p:txBody>
      </p:sp>
      <p:graphicFrame>
        <p:nvGraphicFramePr>
          <p:cNvPr id="45" name="Таблица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9318893"/>
              </p:ext>
            </p:extLst>
          </p:nvPr>
        </p:nvGraphicFramePr>
        <p:xfrm>
          <a:off x="2537383" y="4581625"/>
          <a:ext cx="2606119" cy="178816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848439"/>
                <a:gridCol w="1757680"/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Кодовая таблица</a:t>
                      </a:r>
                      <a:endParaRPr lang="ru-RU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/>
                        <a:t>a</a:t>
                      </a:r>
                      <a:r>
                        <a:rPr lang="en-US" baseline="-25000" dirty="0" smtClean="0"/>
                        <a:t>1</a:t>
                      </a:r>
                      <a:endParaRPr lang="ru-RU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/>
                        <a:t>c(a</a:t>
                      </a:r>
                      <a:r>
                        <a:rPr lang="en-US" baseline="-25000" dirty="0" smtClean="0"/>
                        <a:t>1</a:t>
                      </a:r>
                      <a:r>
                        <a:rPr lang="en-US" baseline="0" dirty="0" smtClean="0"/>
                        <a:t>) = b</a:t>
                      </a:r>
                      <a:r>
                        <a:rPr lang="ru-RU" baseline="-25000" dirty="0" smtClean="0"/>
                        <a:t>11</a:t>
                      </a:r>
                      <a:r>
                        <a:rPr lang="en-US" baseline="0" dirty="0" smtClean="0"/>
                        <a:t>b</a:t>
                      </a:r>
                      <a:r>
                        <a:rPr lang="en-US" baseline="-25000" dirty="0" smtClean="0"/>
                        <a:t>12..</a:t>
                      </a:r>
                      <a:r>
                        <a:rPr lang="en-US" baseline="0" dirty="0" smtClean="0"/>
                        <a:t>b</a:t>
                      </a:r>
                      <a:r>
                        <a:rPr lang="en-US" baseline="-25000" dirty="0" smtClean="0"/>
                        <a:t>1r</a:t>
                      </a:r>
                      <a:endParaRPr lang="ru-RU" baseline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r>
                        <a:rPr lang="en-US" baseline="-25000" dirty="0" smtClean="0"/>
                        <a:t>2</a:t>
                      </a:r>
                      <a:endParaRPr lang="ru-RU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/>
                        <a:t>c(a</a:t>
                      </a:r>
                      <a:r>
                        <a:rPr lang="en-US" baseline="-25000" dirty="0" smtClean="0"/>
                        <a:t>2</a:t>
                      </a:r>
                      <a:r>
                        <a:rPr lang="en-US" baseline="0" dirty="0" smtClean="0"/>
                        <a:t>) = b</a:t>
                      </a:r>
                      <a:r>
                        <a:rPr lang="en-US" baseline="-25000" dirty="0" smtClean="0"/>
                        <a:t>2</a:t>
                      </a:r>
                      <a:r>
                        <a:rPr lang="ru-RU" baseline="-25000" dirty="0" smtClean="0"/>
                        <a:t>1</a:t>
                      </a:r>
                      <a:r>
                        <a:rPr lang="en-US" baseline="0" dirty="0" smtClean="0"/>
                        <a:t>b</a:t>
                      </a:r>
                      <a:r>
                        <a:rPr lang="en-US" baseline="-25000" dirty="0" smtClean="0"/>
                        <a:t>22..</a:t>
                      </a:r>
                      <a:r>
                        <a:rPr lang="en-US" baseline="0" dirty="0" smtClean="0"/>
                        <a:t>b</a:t>
                      </a:r>
                      <a:r>
                        <a:rPr lang="en-US" baseline="-25000" dirty="0" smtClean="0"/>
                        <a:t>2r</a:t>
                      </a:r>
                      <a:endParaRPr lang="ru-RU" baseline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</a:t>
                      </a:r>
                      <a:r>
                        <a:rPr lang="en-US" baseline="-25000" dirty="0" err="1" smtClean="0"/>
                        <a:t>k</a:t>
                      </a:r>
                      <a:endParaRPr lang="ru-RU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/>
                        <a:t>c(</a:t>
                      </a:r>
                      <a:r>
                        <a:rPr lang="en-US" baseline="0" dirty="0" err="1" smtClean="0"/>
                        <a:t>a</a:t>
                      </a:r>
                      <a:r>
                        <a:rPr lang="en-US" baseline="-25000" dirty="0" err="1" smtClean="0"/>
                        <a:t>k</a:t>
                      </a:r>
                      <a:r>
                        <a:rPr lang="en-US" baseline="0" dirty="0" smtClean="0"/>
                        <a:t>) = </a:t>
                      </a:r>
                      <a:r>
                        <a:rPr lang="en-US" baseline="0" dirty="0" err="1" smtClean="0"/>
                        <a:t>b</a:t>
                      </a:r>
                      <a:r>
                        <a:rPr lang="en-US" baseline="-25000" dirty="0" err="1" smtClean="0"/>
                        <a:t>k</a:t>
                      </a:r>
                      <a:r>
                        <a:rPr lang="ru-RU" baseline="-25000" dirty="0" smtClean="0"/>
                        <a:t>1</a:t>
                      </a:r>
                      <a:r>
                        <a:rPr lang="en-US" baseline="0" dirty="0" smtClean="0"/>
                        <a:t>b</a:t>
                      </a:r>
                      <a:r>
                        <a:rPr lang="en-US" baseline="-25000" dirty="0" smtClean="0"/>
                        <a:t>k2..</a:t>
                      </a:r>
                      <a:r>
                        <a:rPr lang="en-US" baseline="0" dirty="0" smtClean="0"/>
                        <a:t>b</a:t>
                      </a:r>
                      <a:r>
                        <a:rPr lang="en-US" baseline="-25000" dirty="0" smtClean="0"/>
                        <a:t>kr</a:t>
                      </a:r>
                      <a:endParaRPr lang="ru-RU" baseline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6" name="TextBox 45"/>
          <p:cNvSpPr txBox="1"/>
          <p:nvPr/>
        </p:nvSpPr>
        <p:spPr>
          <a:xfrm>
            <a:off x="352167" y="5011720"/>
            <a:ext cx="17508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b="1" dirty="0" smtClean="0"/>
              <a:t>Сообщение: </a:t>
            </a:r>
            <a:r>
              <a:rPr lang="en-US" b="1" dirty="0" smtClean="0"/>
              <a:t>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>
                <a:sym typeface="Symbol"/>
              </a:rPr>
              <a:t> = </a:t>
            </a:r>
            <a:r>
              <a:rPr lang="en-US" dirty="0"/>
              <a:t>a</a:t>
            </a:r>
            <a:r>
              <a:rPr lang="en-US" baseline="-25000" dirty="0"/>
              <a:t>i1</a:t>
            </a:r>
            <a:r>
              <a:rPr lang="en-US" dirty="0"/>
              <a:t> a</a:t>
            </a:r>
            <a:r>
              <a:rPr lang="en-US" baseline="-25000" dirty="0"/>
              <a:t>i2</a:t>
            </a:r>
            <a:r>
              <a:rPr lang="en-US" dirty="0"/>
              <a:t> … </a:t>
            </a:r>
            <a:r>
              <a:rPr lang="en-US" dirty="0" smtClean="0"/>
              <a:t>a</a:t>
            </a:r>
            <a:r>
              <a:rPr lang="en-US" baseline="-25000" dirty="0" smtClean="0"/>
              <a:t>im</a:t>
            </a:r>
            <a:r>
              <a:rPr lang="en-US" dirty="0" smtClean="0"/>
              <a:t> </a:t>
            </a:r>
            <a:r>
              <a:rPr lang="ru-RU" dirty="0" smtClean="0"/>
              <a:t>, </a:t>
            </a:r>
          </a:p>
          <a:p>
            <a:pPr algn="ctr"/>
            <a:r>
              <a:rPr lang="ru-RU" dirty="0" smtClean="0"/>
              <a:t>где </a:t>
            </a:r>
            <a:r>
              <a:rPr lang="en-US" dirty="0" err="1" smtClean="0"/>
              <a:t>a</a:t>
            </a:r>
            <a:r>
              <a:rPr lang="en-US" baseline="-25000" dirty="0" err="1" smtClean="0"/>
              <a:t>ij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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335316" y="3572850"/>
            <a:ext cx="17676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/>
              <a:t>Алфавит: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>
                <a:sym typeface="Symbol"/>
              </a:rPr>
              <a:t>  = </a:t>
            </a:r>
            <a:r>
              <a:rPr lang="en-US" dirty="0" smtClean="0">
                <a:sym typeface="Symbol"/>
              </a:rPr>
              <a:t>{a</a:t>
            </a:r>
            <a:r>
              <a:rPr lang="en-US" baseline="-25000" dirty="0" smtClean="0">
                <a:sym typeface="Symbol"/>
              </a:rPr>
              <a:t>1</a:t>
            </a:r>
            <a:r>
              <a:rPr lang="en-US" dirty="0" smtClean="0">
                <a:sym typeface="Symbol"/>
              </a:rPr>
              <a:t>,a</a:t>
            </a:r>
            <a:r>
              <a:rPr lang="en-US" baseline="-25000" dirty="0" smtClean="0">
                <a:sym typeface="Symbol"/>
              </a:rPr>
              <a:t>2</a:t>
            </a:r>
            <a:r>
              <a:rPr lang="en-US" dirty="0" smtClean="0">
                <a:sym typeface="Symbol"/>
              </a:rPr>
              <a:t>,…, a</a:t>
            </a:r>
            <a:r>
              <a:rPr lang="en-US" baseline="-25000" dirty="0" smtClean="0">
                <a:sym typeface="Symbol"/>
              </a:rPr>
              <a:t>n</a:t>
            </a:r>
            <a:r>
              <a:rPr lang="en-US" dirty="0" smtClean="0">
                <a:sym typeface="Symbol"/>
              </a:rPr>
              <a:t>} </a:t>
            </a:r>
          </a:p>
          <a:p>
            <a:pPr algn="ctr"/>
            <a:r>
              <a:rPr lang="ru-RU" dirty="0" smtClean="0">
                <a:sym typeface="Symbol"/>
              </a:rPr>
              <a:t></a:t>
            </a:r>
            <a:r>
              <a:rPr lang="en-US" dirty="0" smtClean="0">
                <a:sym typeface="Symbol"/>
              </a:rPr>
              <a:t>’</a:t>
            </a:r>
            <a:r>
              <a:rPr lang="ru-RU" dirty="0" smtClean="0">
                <a:sym typeface="Symbol"/>
              </a:rPr>
              <a:t>  </a:t>
            </a:r>
            <a:r>
              <a:rPr lang="ru-RU" dirty="0">
                <a:sym typeface="Symbol"/>
              </a:rPr>
              <a:t>= </a:t>
            </a:r>
            <a:r>
              <a:rPr lang="en-US" dirty="0" smtClean="0">
                <a:sym typeface="Symbol"/>
              </a:rPr>
              <a:t>{b</a:t>
            </a:r>
            <a:r>
              <a:rPr lang="en-US" baseline="-25000" dirty="0" smtClean="0">
                <a:sym typeface="Symbol"/>
              </a:rPr>
              <a:t>1</a:t>
            </a:r>
            <a:r>
              <a:rPr lang="en-US" dirty="0" smtClean="0">
                <a:sym typeface="Symbol"/>
              </a:rPr>
              <a:t>,b</a:t>
            </a:r>
            <a:r>
              <a:rPr lang="en-US" baseline="-25000" dirty="0" smtClean="0">
                <a:sym typeface="Symbol"/>
              </a:rPr>
              <a:t>2</a:t>
            </a:r>
            <a:r>
              <a:rPr lang="en-US" dirty="0">
                <a:sym typeface="Symbol"/>
              </a:rPr>
              <a:t>,…, </a:t>
            </a:r>
            <a:r>
              <a:rPr lang="en-US" dirty="0" err="1" smtClean="0">
                <a:sym typeface="Symbol"/>
              </a:rPr>
              <a:t>b</a:t>
            </a:r>
            <a:r>
              <a:rPr lang="en-US" baseline="-25000" dirty="0" err="1" smtClean="0">
                <a:sym typeface="Symbol"/>
              </a:rPr>
              <a:t>p</a:t>
            </a:r>
            <a:r>
              <a:rPr lang="en-US" dirty="0" smtClean="0">
                <a:sym typeface="Symbol"/>
              </a:rPr>
              <a:t>}</a:t>
            </a:r>
            <a:endParaRPr lang="en-US" dirty="0">
              <a:sym typeface="Symbol"/>
            </a:endParaRPr>
          </a:p>
        </p:txBody>
      </p:sp>
      <p:cxnSp>
        <p:nvCxnSpPr>
          <p:cNvPr id="48" name="Прямая со стрелкой 47"/>
          <p:cNvCxnSpPr>
            <a:stCxn id="47" idx="2"/>
            <a:endCxn id="46" idx="0"/>
          </p:cNvCxnSpPr>
          <p:nvPr/>
        </p:nvCxnSpPr>
        <p:spPr>
          <a:xfrm>
            <a:off x="1219142" y="4496180"/>
            <a:ext cx="8425" cy="515540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 стрелкой 48"/>
          <p:cNvCxnSpPr>
            <a:stCxn id="46" idx="3"/>
            <a:endCxn id="45" idx="1"/>
          </p:cNvCxnSpPr>
          <p:nvPr/>
        </p:nvCxnSpPr>
        <p:spPr>
          <a:xfrm>
            <a:off x="2102967" y="5473385"/>
            <a:ext cx="434416" cy="2320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 стрелкой 49"/>
          <p:cNvCxnSpPr>
            <a:stCxn id="45" idx="3"/>
            <a:endCxn id="51" idx="1"/>
          </p:cNvCxnSpPr>
          <p:nvPr/>
        </p:nvCxnSpPr>
        <p:spPr>
          <a:xfrm>
            <a:off x="5143502" y="5475705"/>
            <a:ext cx="626192" cy="5535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5769694" y="5019575"/>
            <a:ext cx="32219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b="1" dirty="0" smtClean="0"/>
              <a:t>Закодированное сообщение: </a:t>
            </a:r>
            <a:r>
              <a:rPr lang="en-US" b="1" dirty="0" smtClean="0"/>
              <a:t>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>
                <a:sym typeface="Symbol"/>
              </a:rPr>
              <a:t></a:t>
            </a:r>
            <a:r>
              <a:rPr lang="en-US" dirty="0" smtClean="0">
                <a:sym typeface="Symbol"/>
              </a:rPr>
              <a:t> = c(</a:t>
            </a:r>
            <a:r>
              <a:rPr lang="en-US" dirty="0" smtClean="0"/>
              <a:t>a</a:t>
            </a:r>
            <a:r>
              <a:rPr lang="en-US" baseline="-25000" dirty="0" smtClean="0"/>
              <a:t>i1</a:t>
            </a:r>
            <a:r>
              <a:rPr lang="en-US" dirty="0" smtClean="0"/>
              <a:t>) c(a</a:t>
            </a:r>
            <a:r>
              <a:rPr lang="en-US" baseline="-25000" dirty="0" smtClean="0"/>
              <a:t>i2</a:t>
            </a:r>
            <a:r>
              <a:rPr lang="en-US" dirty="0" smtClean="0"/>
              <a:t>) </a:t>
            </a:r>
            <a:r>
              <a:rPr lang="en-US" dirty="0"/>
              <a:t>… </a:t>
            </a:r>
            <a:r>
              <a:rPr lang="en-US" dirty="0" smtClean="0"/>
              <a:t>c(a</a:t>
            </a:r>
            <a:r>
              <a:rPr lang="en-US" baseline="-25000" dirty="0" smtClean="0"/>
              <a:t>im</a:t>
            </a:r>
            <a:r>
              <a:rPr lang="en-US" dirty="0" smtClean="0"/>
              <a:t>) </a:t>
            </a:r>
            <a:r>
              <a:rPr lang="ru-RU" dirty="0" smtClean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= </a:t>
            </a:r>
            <a:r>
              <a:rPr lang="en-US" dirty="0" smtClean="0"/>
              <a:t>b</a:t>
            </a:r>
            <a:r>
              <a:rPr lang="en-US" baseline="-25000" dirty="0" smtClean="0"/>
              <a:t>i1</a:t>
            </a:r>
            <a:r>
              <a:rPr lang="en-US" dirty="0" smtClean="0"/>
              <a:t> b</a:t>
            </a:r>
            <a:r>
              <a:rPr lang="en-US" baseline="-25000" dirty="0" smtClean="0"/>
              <a:t>i2</a:t>
            </a:r>
            <a:r>
              <a:rPr lang="en-US" dirty="0" smtClean="0"/>
              <a:t> </a:t>
            </a:r>
            <a:r>
              <a:rPr lang="en-US" dirty="0"/>
              <a:t>… </a:t>
            </a:r>
            <a:r>
              <a:rPr lang="en-US" dirty="0" smtClean="0"/>
              <a:t>b</a:t>
            </a:r>
            <a:r>
              <a:rPr lang="en-US" baseline="-25000" dirty="0" smtClean="0"/>
              <a:t>in</a:t>
            </a:r>
            <a:r>
              <a:rPr lang="en-US" dirty="0" smtClean="0"/>
              <a:t> </a:t>
            </a:r>
            <a:endParaRPr lang="ru-RU" dirty="0" smtClean="0"/>
          </a:p>
        </p:txBody>
      </p:sp>
      <p:sp>
        <p:nvSpPr>
          <p:cNvPr id="52" name="TextBox 51"/>
          <p:cNvSpPr txBox="1"/>
          <p:nvPr/>
        </p:nvSpPr>
        <p:spPr>
          <a:xfrm>
            <a:off x="1219200" y="2907268"/>
            <a:ext cx="6342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i="1" u="sng" dirty="0" smtClean="0"/>
              <a:t>Схема работы кодирующего  и декодирующего устройств</a:t>
            </a:r>
            <a:endParaRPr lang="ru-RU" b="1" i="1" u="sng" dirty="0"/>
          </a:p>
        </p:txBody>
      </p:sp>
      <p:cxnSp>
        <p:nvCxnSpPr>
          <p:cNvPr id="57" name="Скругленная соединительная линия 56"/>
          <p:cNvCxnSpPr>
            <a:stCxn id="51" idx="2"/>
            <a:endCxn id="45" idx="2"/>
          </p:cNvCxnSpPr>
          <p:nvPr/>
        </p:nvCxnSpPr>
        <p:spPr>
          <a:xfrm rot="5400000">
            <a:off x="5397105" y="4386242"/>
            <a:ext cx="426880" cy="3540206"/>
          </a:xfrm>
          <a:prstGeom prst="curvedConnector3">
            <a:avLst>
              <a:gd name="adj1" fmla="val 153551"/>
            </a:avLst>
          </a:prstGeom>
          <a:ln w="38100">
            <a:solidFill>
              <a:srgbClr val="00B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Скругленная соединительная линия 58"/>
          <p:cNvCxnSpPr>
            <a:stCxn id="45" idx="2"/>
            <a:endCxn id="46" idx="2"/>
          </p:cNvCxnSpPr>
          <p:nvPr/>
        </p:nvCxnSpPr>
        <p:spPr>
          <a:xfrm rot="5400000" flipH="1">
            <a:off x="2316637" y="4845981"/>
            <a:ext cx="434735" cy="2612875"/>
          </a:xfrm>
          <a:prstGeom prst="curvedConnector3">
            <a:avLst>
              <a:gd name="adj1" fmla="val -52584"/>
            </a:avLst>
          </a:prstGeom>
          <a:ln w="38100">
            <a:solidFill>
              <a:srgbClr val="00B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 стрелкой 61"/>
          <p:cNvCxnSpPr/>
          <p:nvPr/>
        </p:nvCxnSpPr>
        <p:spPr>
          <a:xfrm>
            <a:off x="5899338" y="3572850"/>
            <a:ext cx="425262" cy="0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6553200" y="3364468"/>
            <a:ext cx="235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Процесс кодирования</a:t>
            </a:r>
            <a:endParaRPr lang="ru-RU" dirty="0"/>
          </a:p>
        </p:txBody>
      </p:sp>
      <p:sp>
        <p:nvSpPr>
          <p:cNvPr id="65" name="TextBox 64"/>
          <p:cNvSpPr txBox="1"/>
          <p:nvPr/>
        </p:nvSpPr>
        <p:spPr>
          <a:xfrm>
            <a:off x="6553200" y="3886200"/>
            <a:ext cx="259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Процесс декодирования</a:t>
            </a:r>
            <a:endParaRPr lang="ru-RU" dirty="0"/>
          </a:p>
        </p:txBody>
      </p:sp>
      <p:cxnSp>
        <p:nvCxnSpPr>
          <p:cNvPr id="66" name="Прямая со стрелкой 65"/>
          <p:cNvCxnSpPr/>
          <p:nvPr/>
        </p:nvCxnSpPr>
        <p:spPr>
          <a:xfrm>
            <a:off x="5896882" y="4114800"/>
            <a:ext cx="425262" cy="0"/>
          </a:xfrm>
          <a:prstGeom prst="straightConnector1">
            <a:avLst/>
          </a:prstGeom>
          <a:ln w="38100" cmpd="sng">
            <a:solidFill>
              <a:srgbClr val="00B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9135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/>
          <p:cNvSpPr/>
          <p:nvPr/>
        </p:nvSpPr>
        <p:spPr>
          <a:xfrm>
            <a:off x="685800" y="133290"/>
            <a:ext cx="7924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i="1" u="sng" dirty="0" smtClean="0"/>
              <a:t>Геометрическая интерпретация построения кодовых слов</a:t>
            </a:r>
            <a:endParaRPr lang="ru-RU" sz="2000" i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533400"/>
            <a:ext cx="8458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54013"/>
            <a:r>
              <a:rPr lang="ru-RU" dirty="0" smtClean="0">
                <a:sym typeface="Symbol"/>
              </a:rPr>
              <a:t>Пусть </a:t>
            </a:r>
            <a:r>
              <a:rPr lang="ru-RU" dirty="0" smtClean="0"/>
              <a:t>= 101011 – вектор в пространстве или точка в пространстве </a:t>
            </a:r>
            <a:r>
              <a:rPr lang="en-US" dirty="0" err="1" smtClean="0"/>
              <a:t>B</a:t>
            </a:r>
            <a:r>
              <a:rPr lang="en-US" baseline="30000" dirty="0" err="1" smtClean="0"/>
              <a:t>n</a:t>
            </a:r>
            <a:r>
              <a:rPr lang="ru-RU" dirty="0" smtClean="0"/>
              <a:t>,</a:t>
            </a:r>
            <a:r>
              <a:rPr lang="en-US" baseline="30000" dirty="0" smtClean="0"/>
              <a:t> </a:t>
            </a:r>
            <a:r>
              <a:rPr lang="ru-RU" dirty="0" smtClean="0"/>
              <a:t>где </a:t>
            </a:r>
            <a:r>
              <a:rPr lang="en-US" dirty="0" smtClean="0"/>
              <a:t>n – </a:t>
            </a:r>
            <a:r>
              <a:rPr lang="ru-RU" dirty="0" smtClean="0"/>
              <a:t>длина  слова ( блока</a:t>
            </a:r>
            <a:r>
              <a:rPr lang="en-US" dirty="0" smtClean="0"/>
              <a:t>)</a:t>
            </a:r>
            <a:r>
              <a:rPr lang="ru-RU" dirty="0" smtClean="0"/>
              <a:t>; </a:t>
            </a:r>
            <a:r>
              <a:rPr lang="en-US" dirty="0" smtClean="0"/>
              <a:t>B={0,1}.</a:t>
            </a:r>
          </a:p>
          <a:p>
            <a:pPr indent="354013"/>
            <a:r>
              <a:rPr lang="ru-RU" dirty="0" smtClean="0"/>
              <a:t>Всего точек в пространстве</a:t>
            </a:r>
            <a:r>
              <a:rPr lang="en-US" dirty="0"/>
              <a:t> </a:t>
            </a:r>
            <a:r>
              <a:rPr lang="en-US" dirty="0" err="1" smtClean="0"/>
              <a:t>B</a:t>
            </a:r>
            <a:r>
              <a:rPr lang="en-US" baseline="30000" dirty="0" err="1" smtClean="0"/>
              <a:t>n</a:t>
            </a:r>
            <a:r>
              <a:rPr lang="ru-RU" dirty="0" smtClean="0"/>
              <a:t> </a:t>
            </a:r>
            <a:r>
              <a:rPr lang="en-US" dirty="0" smtClean="0">
                <a:sym typeface="Symbol"/>
              </a:rPr>
              <a:t></a:t>
            </a:r>
            <a:r>
              <a:rPr lang="ru-RU" dirty="0" smtClean="0">
                <a:sym typeface="Symbol"/>
              </a:rPr>
              <a:t> </a:t>
            </a:r>
            <a:r>
              <a:rPr lang="ru-RU" dirty="0" smtClean="0"/>
              <a:t>2</a:t>
            </a:r>
            <a:r>
              <a:rPr lang="en-US" baseline="30000" dirty="0" smtClean="0"/>
              <a:t>n</a:t>
            </a:r>
            <a:r>
              <a:rPr lang="ru-RU" dirty="0"/>
              <a:t>.</a:t>
            </a:r>
          </a:p>
        </p:txBody>
      </p:sp>
      <p:grpSp>
        <p:nvGrpSpPr>
          <p:cNvPr id="30" name="Группа 29"/>
          <p:cNvGrpSpPr/>
          <p:nvPr/>
        </p:nvGrpSpPr>
        <p:grpSpPr>
          <a:xfrm>
            <a:off x="2577015" y="2188589"/>
            <a:ext cx="3200402" cy="2473404"/>
            <a:chOff x="457200" y="2555796"/>
            <a:chExt cx="2645237" cy="2014954"/>
          </a:xfrm>
        </p:grpSpPr>
        <p:grpSp>
          <p:nvGrpSpPr>
            <p:cNvPr id="31" name="Группа 30"/>
            <p:cNvGrpSpPr/>
            <p:nvPr/>
          </p:nvGrpSpPr>
          <p:grpSpPr>
            <a:xfrm>
              <a:off x="1004985" y="2784396"/>
              <a:ext cx="1600200" cy="1524000"/>
              <a:chOff x="1828800" y="2438400"/>
              <a:chExt cx="1828800" cy="1752600"/>
            </a:xfrm>
          </p:grpSpPr>
          <p:sp>
            <p:nvSpPr>
              <p:cNvPr id="40" name="Прямоугольник 39"/>
              <p:cNvSpPr/>
              <p:nvPr/>
            </p:nvSpPr>
            <p:spPr>
              <a:xfrm>
                <a:off x="1828800" y="2777231"/>
                <a:ext cx="1371600" cy="1413769"/>
              </a:xfrm>
              <a:prstGeom prst="rect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1" name="Прямоугольник 40"/>
              <p:cNvSpPr/>
              <p:nvPr/>
            </p:nvSpPr>
            <p:spPr>
              <a:xfrm>
                <a:off x="2286000" y="2438400"/>
                <a:ext cx="1371600" cy="1413769"/>
              </a:xfrm>
              <a:prstGeom prst="rect">
                <a:avLst/>
              </a:prstGeom>
              <a:noFill/>
              <a:ln w="19050"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42" name="Прямая соединительная линия 41"/>
              <p:cNvCxnSpPr/>
              <p:nvPr/>
            </p:nvCxnSpPr>
            <p:spPr>
              <a:xfrm flipV="1">
                <a:off x="3200400" y="3852169"/>
                <a:ext cx="457200" cy="338831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Прямая соединительная линия 42"/>
              <p:cNvCxnSpPr/>
              <p:nvPr/>
            </p:nvCxnSpPr>
            <p:spPr>
              <a:xfrm flipV="1">
                <a:off x="1828800" y="3852169"/>
                <a:ext cx="457200" cy="338831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Прямая соединительная линия 43"/>
              <p:cNvCxnSpPr/>
              <p:nvPr/>
            </p:nvCxnSpPr>
            <p:spPr>
              <a:xfrm flipV="1">
                <a:off x="1828800" y="2438400"/>
                <a:ext cx="457200" cy="338831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Прямая соединительная линия 44"/>
              <p:cNvCxnSpPr/>
              <p:nvPr/>
            </p:nvCxnSpPr>
            <p:spPr>
              <a:xfrm flipV="1">
                <a:off x="3200400" y="2438400"/>
                <a:ext cx="457200" cy="338831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TextBox 31"/>
            <p:cNvSpPr txBox="1"/>
            <p:nvPr/>
          </p:nvSpPr>
          <p:spPr>
            <a:xfrm>
              <a:off x="457200" y="4198442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 smtClean="0"/>
                <a:t>000</a:t>
              </a:r>
              <a:endParaRPr lang="ru-RU" sz="16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71585" y="2936796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 smtClean="0"/>
                <a:t>010</a:t>
              </a:r>
              <a:endParaRPr lang="ru-RU" sz="16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107933" y="4232196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 smtClean="0"/>
                <a:t>001</a:t>
              </a:r>
              <a:endParaRPr lang="ru-RU" sz="16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964933" y="2555796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 smtClean="0"/>
                <a:t>110</a:t>
              </a:r>
              <a:endParaRPr lang="ru-RU" sz="16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565133" y="3774996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 smtClean="0"/>
                <a:t>101</a:t>
              </a:r>
              <a:endParaRPr lang="ru-RU" sz="16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184133" y="2936796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 smtClean="0"/>
                <a:t>011</a:t>
              </a:r>
              <a:endParaRPr lang="ru-RU" sz="16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605185" y="2555796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 smtClean="0"/>
                <a:t>111</a:t>
              </a:r>
              <a:endParaRPr lang="ru-RU" sz="16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385985" y="3698796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1</a:t>
              </a:r>
              <a:r>
                <a:rPr lang="ru-RU" sz="1600" dirty="0" smtClean="0"/>
                <a:t>00</a:t>
              </a:r>
              <a:endParaRPr lang="ru-RU" sz="1600" dirty="0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2992036" y="4736068"/>
            <a:ext cx="25074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i="1" dirty="0" smtClean="0"/>
              <a:t>Пример пространства </a:t>
            </a:r>
            <a:r>
              <a:rPr lang="en-US" sz="1600" i="1" dirty="0" smtClean="0"/>
              <a:t>B</a:t>
            </a:r>
            <a:r>
              <a:rPr lang="ru-RU" sz="1600" i="1" baseline="30000" dirty="0" smtClean="0"/>
              <a:t>3 </a:t>
            </a:r>
            <a:endParaRPr lang="ru-RU" sz="1600" i="1" dirty="0"/>
          </a:p>
        </p:txBody>
      </p:sp>
      <p:sp>
        <p:nvSpPr>
          <p:cNvPr id="6" name="TextBox 5"/>
          <p:cNvSpPr txBox="1"/>
          <p:nvPr/>
        </p:nvSpPr>
        <p:spPr>
          <a:xfrm>
            <a:off x="140117" y="5449669"/>
            <a:ext cx="88514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54013" algn="ctr"/>
            <a:r>
              <a:rPr lang="ru-RU" b="1" dirty="0" smtClean="0"/>
              <a:t>Код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– </a:t>
            </a:r>
            <a:r>
              <a:rPr lang="ru-RU" dirty="0" smtClean="0"/>
              <a:t> это некоторые точки пространства </a:t>
            </a:r>
            <a:r>
              <a:rPr lang="en-US" dirty="0" err="1" smtClean="0"/>
              <a:t>B</a:t>
            </a:r>
            <a:r>
              <a:rPr lang="en-US" baseline="30000" dirty="0" err="1" smtClean="0"/>
              <a:t>n</a:t>
            </a:r>
            <a:r>
              <a:rPr lang="ru-RU" dirty="0" smtClean="0"/>
              <a:t>, или некоторое подмножество пространства </a:t>
            </a:r>
            <a:r>
              <a:rPr lang="en-US" dirty="0" err="1"/>
              <a:t>B</a:t>
            </a:r>
            <a:r>
              <a:rPr lang="en-US" baseline="30000" dirty="0" err="1"/>
              <a:t>n</a:t>
            </a:r>
            <a:endParaRPr lang="ru-RU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" y="2469201"/>
            <a:ext cx="1143000" cy="10429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140117" y="3654623"/>
            <a:ext cx="22220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400" i="1" dirty="0" smtClean="0"/>
              <a:t>Пример </a:t>
            </a:r>
            <a:r>
              <a:rPr lang="ru-RU" sz="1400" i="1" dirty="0"/>
              <a:t>пространства </a:t>
            </a:r>
            <a:r>
              <a:rPr lang="en-US" sz="1400" i="1" dirty="0" smtClean="0"/>
              <a:t>B</a:t>
            </a:r>
            <a:r>
              <a:rPr lang="ru-RU" sz="1400" i="1" baseline="30000" dirty="0" smtClean="0"/>
              <a:t>2 </a:t>
            </a:r>
            <a:endParaRPr lang="ru-RU" sz="1400" i="1" dirty="0"/>
          </a:p>
        </p:txBody>
      </p:sp>
      <p:sp>
        <p:nvSpPr>
          <p:cNvPr id="15" name="TextBox 14"/>
          <p:cNvSpPr txBox="1"/>
          <p:nvPr/>
        </p:nvSpPr>
        <p:spPr>
          <a:xfrm>
            <a:off x="284885" y="3377409"/>
            <a:ext cx="304800" cy="3077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ru-RU" sz="1400" b="1" dirty="0" smtClean="0"/>
              <a:t>0</a:t>
            </a:r>
            <a:r>
              <a:rPr lang="ru-RU" sz="1400" dirty="0" smtClean="0"/>
              <a:t>0</a:t>
            </a:r>
            <a:endParaRPr lang="ru-RU" sz="1400" dirty="0"/>
          </a:p>
        </p:txBody>
      </p:sp>
      <p:sp>
        <p:nvSpPr>
          <p:cNvPr id="46" name="TextBox 45"/>
          <p:cNvSpPr txBox="1"/>
          <p:nvPr/>
        </p:nvSpPr>
        <p:spPr>
          <a:xfrm>
            <a:off x="1756612" y="3352800"/>
            <a:ext cx="304800" cy="3077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ru-RU" sz="1400" b="1" dirty="0" smtClean="0"/>
              <a:t>0</a:t>
            </a:r>
            <a:r>
              <a:rPr lang="ru-RU" sz="1400" dirty="0" smtClean="0"/>
              <a:t>1</a:t>
            </a:r>
            <a:endParaRPr lang="ru-RU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285550" y="2286000"/>
            <a:ext cx="304800" cy="3077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ru-RU" sz="1400" b="1" dirty="0" smtClean="0"/>
              <a:t>1</a:t>
            </a:r>
            <a:r>
              <a:rPr lang="ru-RU" sz="1400" dirty="0" smtClean="0"/>
              <a:t>0</a:t>
            </a:r>
            <a:endParaRPr lang="ru-RU" sz="1400" dirty="0"/>
          </a:p>
        </p:txBody>
      </p:sp>
      <p:sp>
        <p:nvSpPr>
          <p:cNvPr id="48" name="TextBox 47"/>
          <p:cNvSpPr txBox="1"/>
          <p:nvPr/>
        </p:nvSpPr>
        <p:spPr>
          <a:xfrm>
            <a:off x="1752600" y="2286000"/>
            <a:ext cx="304800" cy="3077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ru-RU" sz="1400" b="1" dirty="0" smtClean="0"/>
              <a:t>1</a:t>
            </a:r>
            <a:r>
              <a:rPr lang="ru-RU" sz="1400" dirty="0" smtClean="0"/>
              <a:t>0</a:t>
            </a:r>
            <a:endParaRPr lang="ru-RU" sz="1400" dirty="0"/>
          </a:p>
        </p:txBody>
      </p:sp>
      <p:sp>
        <p:nvSpPr>
          <p:cNvPr id="50" name="Прямоугольник 49"/>
          <p:cNvSpPr/>
          <p:nvPr/>
        </p:nvSpPr>
        <p:spPr>
          <a:xfrm>
            <a:off x="6683692" y="3349823"/>
            <a:ext cx="22829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400" i="1" dirty="0" smtClean="0"/>
              <a:t>Пример </a:t>
            </a:r>
            <a:r>
              <a:rPr lang="ru-RU" sz="1400" i="1" dirty="0"/>
              <a:t>пространства </a:t>
            </a:r>
            <a:r>
              <a:rPr lang="en-US" sz="1400" i="1" dirty="0" smtClean="0"/>
              <a:t>B</a:t>
            </a:r>
            <a:r>
              <a:rPr lang="ru-RU" sz="1400" i="1" baseline="30000" dirty="0" smtClean="0"/>
              <a:t>1 </a:t>
            </a:r>
            <a:endParaRPr lang="ru-RU" sz="1400" i="1" dirty="0"/>
          </a:p>
        </p:txBody>
      </p:sp>
      <p:sp>
        <p:nvSpPr>
          <p:cNvPr id="51" name="TextBox 50"/>
          <p:cNvSpPr txBox="1"/>
          <p:nvPr/>
        </p:nvSpPr>
        <p:spPr>
          <a:xfrm>
            <a:off x="6828460" y="3072609"/>
            <a:ext cx="304800" cy="3077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ru-RU" sz="1400" dirty="0" smtClean="0"/>
              <a:t>0</a:t>
            </a:r>
            <a:endParaRPr lang="ru-RU" sz="1400" dirty="0"/>
          </a:p>
        </p:txBody>
      </p:sp>
      <p:sp>
        <p:nvSpPr>
          <p:cNvPr id="52" name="TextBox 51"/>
          <p:cNvSpPr txBox="1"/>
          <p:nvPr/>
        </p:nvSpPr>
        <p:spPr>
          <a:xfrm>
            <a:off x="8300187" y="3048000"/>
            <a:ext cx="304800" cy="3077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ru-RU" sz="1400" dirty="0" smtClean="0"/>
              <a:t>1</a:t>
            </a:r>
            <a:endParaRPr lang="ru-RU" sz="1400" dirty="0"/>
          </a:p>
        </p:txBody>
      </p:sp>
      <p:cxnSp>
        <p:nvCxnSpPr>
          <p:cNvPr id="18" name="Прямая соединительная линия 17"/>
          <p:cNvCxnSpPr/>
          <p:nvPr/>
        </p:nvCxnSpPr>
        <p:spPr>
          <a:xfrm>
            <a:off x="6990485" y="3071859"/>
            <a:ext cx="1467715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822702" y="1524000"/>
            <a:ext cx="5083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i="1" u="sng" dirty="0" smtClean="0"/>
              <a:t>Примеры пространств</a:t>
            </a:r>
            <a:r>
              <a:rPr lang="en-US" i="1" u="sng" dirty="0"/>
              <a:t> </a:t>
            </a:r>
            <a:r>
              <a:rPr lang="en-US" i="1" u="sng" dirty="0" err="1"/>
              <a:t>B</a:t>
            </a:r>
            <a:r>
              <a:rPr lang="en-US" i="1" u="sng" baseline="30000" dirty="0" err="1"/>
              <a:t>n</a:t>
            </a:r>
            <a:r>
              <a:rPr lang="ru-RU" i="1" u="sng" dirty="0" smtClean="0"/>
              <a:t> разных размерностей</a:t>
            </a:r>
            <a:endParaRPr lang="ru-RU" i="1" u="sng" dirty="0"/>
          </a:p>
        </p:txBody>
      </p:sp>
    </p:spTree>
    <p:extLst>
      <p:ext uri="{BB962C8B-B14F-4D97-AF65-F5344CB8AC3E}">
        <p14:creationId xmlns:p14="http://schemas.microsoft.com/office/powerpoint/2010/main" val="1577678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52400" y="228600"/>
            <a:ext cx="8763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914400" algn="just"/>
            <a:r>
              <a:rPr lang="ru-RU" b="1" i="1" u="sng" dirty="0" smtClean="0"/>
              <a:t>Замечания к процедуре построения</a:t>
            </a:r>
            <a:r>
              <a:rPr lang="en-US" b="1" i="1" u="sng" dirty="0" smtClean="0"/>
              <a:t> </a:t>
            </a:r>
            <a:r>
              <a:rPr lang="ru-RU" b="1" i="1" u="sng" smtClean="0"/>
              <a:t>двоичных  </a:t>
            </a:r>
            <a:r>
              <a:rPr lang="ru-RU" b="1" i="1" u="sng" dirty="0" smtClean="0"/>
              <a:t>кодовых слов:</a:t>
            </a:r>
          </a:p>
          <a:p>
            <a:pPr indent="914400" algn="just"/>
            <a:endParaRPr lang="ru-RU" dirty="0" smtClean="0"/>
          </a:p>
          <a:p>
            <a:pPr indent="914400" algn="just"/>
            <a:r>
              <a:rPr lang="ru-RU" dirty="0" smtClean="0"/>
              <a:t>1. На </a:t>
            </a:r>
            <a:r>
              <a:rPr lang="ru-RU" dirty="0"/>
              <a:t>вход кодирующего устройства поступает последовательность из k информационных двоичных символов. На выходе ей соответствует последовательность из n двоичных символов, причем n&gt;k. </a:t>
            </a:r>
            <a:endParaRPr lang="ru-RU" dirty="0" smtClean="0"/>
          </a:p>
          <a:p>
            <a:pPr indent="914400" algn="just"/>
            <a:endParaRPr lang="ru-RU" dirty="0"/>
          </a:p>
          <a:p>
            <a:pPr indent="914400" algn="just"/>
            <a:r>
              <a:rPr lang="ru-RU" dirty="0" smtClean="0"/>
              <a:t>2. Всего </a:t>
            </a:r>
            <a:r>
              <a:rPr lang="ru-RU" dirty="0"/>
              <a:t>может </a:t>
            </a:r>
            <a:r>
              <a:rPr lang="ru-RU" dirty="0" smtClean="0"/>
              <a:t>быть: </a:t>
            </a:r>
          </a:p>
          <a:p>
            <a:pPr marL="1657350" lvl="3" indent="-285750" algn="just">
              <a:buFont typeface="Arial" pitchFamily="34" charset="0"/>
              <a:buChar char="•"/>
            </a:pPr>
            <a:r>
              <a:rPr lang="ru-RU" b="1" dirty="0" smtClean="0"/>
              <a:t>2</a:t>
            </a:r>
            <a:r>
              <a:rPr lang="ru-RU" b="1" baseline="30000" dirty="0" smtClean="0"/>
              <a:t>k</a:t>
            </a:r>
            <a:r>
              <a:rPr lang="ru-RU" dirty="0" smtClean="0"/>
              <a:t> </a:t>
            </a:r>
            <a:r>
              <a:rPr lang="ru-RU" dirty="0"/>
              <a:t>различных входных и </a:t>
            </a:r>
            <a:endParaRPr lang="ru-RU" dirty="0" smtClean="0"/>
          </a:p>
          <a:p>
            <a:pPr marL="1657350" lvl="3" indent="-285750" algn="just">
              <a:buFont typeface="Arial" pitchFamily="34" charset="0"/>
              <a:buChar char="•"/>
            </a:pPr>
            <a:r>
              <a:rPr lang="ru-RU" b="1" dirty="0" smtClean="0"/>
              <a:t>2</a:t>
            </a:r>
            <a:r>
              <a:rPr lang="ru-RU" b="1" baseline="30000" dirty="0" smtClean="0"/>
              <a:t>n</a:t>
            </a:r>
            <a:r>
              <a:rPr lang="ru-RU" dirty="0" smtClean="0"/>
              <a:t> </a:t>
            </a:r>
            <a:r>
              <a:rPr lang="ru-RU" dirty="0"/>
              <a:t>различных выходных последовательностей. </a:t>
            </a:r>
            <a:endParaRPr lang="ru-RU" dirty="0" smtClean="0"/>
          </a:p>
          <a:p>
            <a:pPr indent="914400" algn="just"/>
            <a:endParaRPr lang="ru-RU" dirty="0"/>
          </a:p>
          <a:p>
            <a:pPr indent="914400" algn="just"/>
            <a:r>
              <a:rPr lang="ru-RU" dirty="0" smtClean="0"/>
              <a:t>3. Из </a:t>
            </a:r>
            <a:r>
              <a:rPr lang="ru-RU" dirty="0"/>
              <a:t>общего числа 2</a:t>
            </a:r>
            <a:r>
              <a:rPr lang="ru-RU" baseline="30000" dirty="0"/>
              <a:t>n</a:t>
            </a:r>
            <a:r>
              <a:rPr lang="ru-RU" dirty="0"/>
              <a:t> выходных последовательностей только 2</a:t>
            </a:r>
            <a:r>
              <a:rPr lang="ru-RU" baseline="30000" dirty="0"/>
              <a:t>k</a:t>
            </a:r>
            <a:r>
              <a:rPr lang="ru-RU" dirty="0"/>
              <a:t> последовательностей соответствуют входным. Их называют </a:t>
            </a:r>
            <a:r>
              <a:rPr lang="ru-RU" b="1" i="1" dirty="0"/>
              <a:t>разрешенными кодовыми комбинациями</a:t>
            </a:r>
            <a:r>
              <a:rPr lang="ru-RU" dirty="0"/>
              <a:t>. </a:t>
            </a:r>
            <a:endParaRPr lang="ru-RU" dirty="0" smtClean="0"/>
          </a:p>
          <a:p>
            <a:pPr indent="914400" algn="just"/>
            <a:endParaRPr lang="ru-RU" dirty="0"/>
          </a:p>
          <a:p>
            <a:pPr indent="914400" algn="just"/>
            <a:r>
              <a:rPr lang="ru-RU" dirty="0" smtClean="0"/>
              <a:t>4. Остальные </a:t>
            </a:r>
            <a:r>
              <a:rPr lang="ru-RU" dirty="0"/>
              <a:t>2</a:t>
            </a:r>
            <a:r>
              <a:rPr lang="ru-RU" baseline="30000" dirty="0"/>
              <a:t>n</a:t>
            </a:r>
            <a:r>
              <a:rPr lang="ru-RU" dirty="0"/>
              <a:t>-2</a:t>
            </a:r>
            <a:r>
              <a:rPr lang="ru-RU" baseline="30000" dirty="0"/>
              <a:t>k</a:t>
            </a:r>
            <a:r>
              <a:rPr lang="ru-RU" dirty="0"/>
              <a:t> возможных выходных последовательностей для передачи не используются. Их называют </a:t>
            </a:r>
            <a:r>
              <a:rPr lang="ru-RU" b="1" dirty="0"/>
              <a:t>запрещенными кодовыми комбинациями</a:t>
            </a:r>
            <a:r>
              <a:rPr lang="ru-RU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27488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1486" y="2438400"/>
            <a:ext cx="865391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54013" algn="just"/>
            <a:r>
              <a:rPr lang="ru-RU" dirty="0" smtClean="0"/>
              <a:t>При передач</a:t>
            </a:r>
            <a:r>
              <a:rPr lang="ru-RU" dirty="0"/>
              <a:t>е</a:t>
            </a:r>
            <a:r>
              <a:rPr lang="ru-RU" dirty="0" smtClean="0"/>
              <a:t> сообщения от источника к получателю возможны следующие варианты передачи и  получения сообщений: </a:t>
            </a:r>
          </a:p>
          <a:p>
            <a:pPr marL="342900" indent="-342900" algn="just">
              <a:buAutoNum type="arabicPeriod"/>
            </a:pPr>
            <a:r>
              <a:rPr lang="ru-RU" dirty="0" smtClean="0"/>
              <a:t>Передача  с </a:t>
            </a:r>
            <a:r>
              <a:rPr lang="en-US" dirty="0"/>
              <a:t> </a:t>
            </a:r>
            <a:r>
              <a:rPr lang="ru-RU" dirty="0" smtClean="0"/>
              <a:t>ошибкой, ошибка обнаружена </a:t>
            </a:r>
            <a:br>
              <a:rPr lang="ru-RU" dirty="0" smtClean="0"/>
            </a:br>
            <a:r>
              <a:rPr lang="ru-RU" dirty="0" smtClean="0"/>
              <a:t>(отправили </a:t>
            </a:r>
            <a:r>
              <a:rPr lang="ru-RU" b="1" dirty="0" smtClean="0">
                <a:sym typeface="Symbol"/>
              </a:rPr>
              <a:t></a:t>
            </a:r>
            <a:r>
              <a:rPr lang="en-US" b="1" baseline="-25000" dirty="0" smtClean="0">
                <a:sym typeface="Symbol"/>
              </a:rPr>
              <a:t>i</a:t>
            </a:r>
            <a:r>
              <a:rPr lang="ru-RU" b="1" dirty="0" smtClean="0">
                <a:sym typeface="Symbol"/>
              </a:rPr>
              <a:t>  </a:t>
            </a:r>
            <a:r>
              <a:rPr lang="ru-RU" dirty="0" smtClean="0">
                <a:sym typeface="Symbol"/>
              </a:rPr>
              <a:t>получили</a:t>
            </a:r>
            <a:r>
              <a:rPr lang="ru-RU" b="1" dirty="0" smtClean="0">
                <a:sym typeface="Symbol"/>
              </a:rPr>
              <a:t> </a:t>
            </a:r>
            <a:r>
              <a:rPr lang="en-US" b="1" baseline="-25000" dirty="0" smtClean="0">
                <a:sym typeface="Symbol"/>
              </a:rPr>
              <a:t>j , </a:t>
            </a:r>
            <a:r>
              <a:rPr lang="en-US" b="1" dirty="0" smtClean="0">
                <a:sym typeface="Symbol"/>
              </a:rPr>
              <a:t> </a:t>
            </a:r>
            <a:r>
              <a:rPr lang="en-US" b="1" dirty="0" err="1">
                <a:sym typeface="Symbol"/>
              </a:rPr>
              <a:t>i</a:t>
            </a:r>
            <a:r>
              <a:rPr lang="en-US" b="1" dirty="0" err="1" smtClean="0">
                <a:sym typeface="Symbol"/>
              </a:rPr>
              <a:t>,j</a:t>
            </a:r>
            <a:r>
              <a:rPr lang="en-US" b="1" dirty="0" smtClean="0">
                <a:sym typeface="Symbol"/>
              </a:rPr>
              <a:t>=1..p, </a:t>
            </a:r>
            <a:r>
              <a:rPr lang="en-US" b="1" dirty="0" err="1" smtClean="0">
                <a:sym typeface="Symbol"/>
              </a:rPr>
              <a:t>ij</a:t>
            </a:r>
            <a:r>
              <a:rPr lang="ru-RU" dirty="0" smtClean="0"/>
              <a:t>)</a:t>
            </a:r>
            <a:r>
              <a:rPr lang="en-US" dirty="0" smtClean="0"/>
              <a:t>;</a:t>
            </a:r>
            <a:endParaRPr lang="ru-RU" dirty="0" smtClean="0"/>
          </a:p>
          <a:p>
            <a:pPr marL="342900" indent="-342900" algn="just">
              <a:buFontTx/>
              <a:buAutoNum type="arabicPeriod"/>
            </a:pPr>
            <a:r>
              <a:rPr lang="ru-RU" dirty="0" smtClean="0"/>
              <a:t>Передача без ошибок </a:t>
            </a:r>
            <a:r>
              <a:rPr lang="ru-RU" dirty="0"/>
              <a:t>(отправили </a:t>
            </a:r>
            <a:r>
              <a:rPr lang="ru-RU" b="1" dirty="0">
                <a:sym typeface="Symbol"/>
              </a:rPr>
              <a:t></a:t>
            </a:r>
            <a:r>
              <a:rPr lang="en-US" b="1" baseline="-25000" dirty="0">
                <a:sym typeface="Symbol"/>
              </a:rPr>
              <a:t>i</a:t>
            </a:r>
            <a:r>
              <a:rPr lang="ru-RU" b="1" dirty="0">
                <a:sym typeface="Symbol"/>
              </a:rPr>
              <a:t>  </a:t>
            </a:r>
            <a:r>
              <a:rPr lang="ru-RU" dirty="0">
                <a:sym typeface="Symbol"/>
              </a:rPr>
              <a:t>получили</a:t>
            </a:r>
            <a:r>
              <a:rPr lang="ru-RU" b="1" dirty="0">
                <a:sym typeface="Symbol"/>
              </a:rPr>
              <a:t> </a:t>
            </a:r>
            <a:r>
              <a:rPr lang="ru-RU" b="1" dirty="0" smtClean="0">
                <a:sym typeface="Symbol"/>
              </a:rPr>
              <a:t></a:t>
            </a:r>
            <a:r>
              <a:rPr lang="en-US" b="1" baseline="-25000" dirty="0" smtClean="0">
                <a:sym typeface="Symbol"/>
              </a:rPr>
              <a:t>i , </a:t>
            </a:r>
            <a:r>
              <a:rPr lang="en-US" b="1" dirty="0" smtClean="0">
                <a:sym typeface="Symbol"/>
              </a:rPr>
              <a:t> i=1</a:t>
            </a:r>
            <a:r>
              <a:rPr lang="en-US" b="1" dirty="0">
                <a:sym typeface="Symbol"/>
              </a:rPr>
              <a:t>..</a:t>
            </a:r>
            <a:r>
              <a:rPr lang="en-US" b="1" dirty="0" smtClean="0">
                <a:sym typeface="Symbol"/>
              </a:rPr>
              <a:t>p</a:t>
            </a:r>
            <a:r>
              <a:rPr lang="ru-RU" dirty="0" smtClean="0"/>
              <a:t>)</a:t>
            </a:r>
            <a:r>
              <a:rPr lang="en-US" dirty="0" smtClean="0"/>
              <a:t>;</a:t>
            </a:r>
          </a:p>
          <a:p>
            <a:pPr marL="342900" indent="-342900" algn="just">
              <a:buFontTx/>
              <a:buAutoNum type="arabicPeriod"/>
            </a:pPr>
            <a:r>
              <a:rPr lang="ru-RU" dirty="0"/>
              <a:t>Передача  с </a:t>
            </a:r>
            <a:r>
              <a:rPr lang="en-US" dirty="0"/>
              <a:t> </a:t>
            </a:r>
            <a:r>
              <a:rPr lang="ru-RU" dirty="0"/>
              <a:t>ошибкой, ошибка </a:t>
            </a:r>
            <a:r>
              <a:rPr lang="ru-RU" dirty="0" smtClean="0"/>
              <a:t>не обнаружена </a:t>
            </a:r>
            <a:br>
              <a:rPr lang="ru-RU" dirty="0" smtClean="0"/>
            </a:br>
            <a:r>
              <a:rPr lang="ru-RU" dirty="0" smtClean="0"/>
              <a:t>(</a:t>
            </a:r>
            <a:r>
              <a:rPr lang="ru-RU" dirty="0"/>
              <a:t>отправили </a:t>
            </a:r>
            <a:r>
              <a:rPr lang="ru-RU" b="1" dirty="0">
                <a:sym typeface="Symbol"/>
              </a:rPr>
              <a:t></a:t>
            </a:r>
            <a:r>
              <a:rPr lang="en-US" b="1" baseline="-25000" dirty="0">
                <a:sym typeface="Symbol"/>
              </a:rPr>
              <a:t>i</a:t>
            </a:r>
            <a:r>
              <a:rPr lang="ru-RU" b="1" dirty="0">
                <a:sym typeface="Symbol"/>
              </a:rPr>
              <a:t>  </a:t>
            </a:r>
            <a:r>
              <a:rPr lang="ru-RU" dirty="0">
                <a:sym typeface="Symbol"/>
              </a:rPr>
              <a:t>получили</a:t>
            </a:r>
            <a:r>
              <a:rPr lang="ru-RU" b="1" dirty="0">
                <a:sym typeface="Symbol"/>
              </a:rPr>
              <a:t> </a:t>
            </a:r>
            <a:r>
              <a:rPr lang="ru-RU" b="1" dirty="0" smtClean="0">
                <a:sym typeface="Symbol"/>
              </a:rPr>
              <a:t></a:t>
            </a:r>
            <a:r>
              <a:rPr lang="en-US" b="1" baseline="-25000" dirty="0" smtClean="0">
                <a:sym typeface="Symbol"/>
              </a:rPr>
              <a:t> </a:t>
            </a:r>
            <a:r>
              <a:rPr lang="en-US" b="1" dirty="0">
                <a:sym typeface="Symbol"/>
              </a:rPr>
              <a:t>,</a:t>
            </a:r>
            <a:r>
              <a:rPr lang="en-US" b="1" baseline="-25000" dirty="0">
                <a:sym typeface="Symbol"/>
              </a:rPr>
              <a:t> </a:t>
            </a:r>
            <a:r>
              <a:rPr lang="en-US" b="1" dirty="0">
                <a:sym typeface="Symbol"/>
              </a:rPr>
              <a:t> </a:t>
            </a:r>
            <a:r>
              <a:rPr lang="en-US" b="1" dirty="0" smtClean="0">
                <a:sym typeface="Symbol"/>
              </a:rPr>
              <a:t>i=1</a:t>
            </a:r>
            <a:r>
              <a:rPr lang="en-US" b="1" dirty="0">
                <a:sym typeface="Symbol"/>
              </a:rPr>
              <a:t>..p, </a:t>
            </a:r>
            <a:r>
              <a:rPr lang="ru-RU" b="1" dirty="0" smtClean="0">
                <a:sym typeface="Symbol"/>
              </a:rPr>
              <a:t></a:t>
            </a:r>
            <a:r>
              <a:rPr lang="ru-RU" b="1" baseline="-25000" dirty="0" smtClean="0">
                <a:sym typeface="Symbol"/>
              </a:rPr>
              <a:t> </a:t>
            </a:r>
            <a:r>
              <a:rPr lang="ru-RU" dirty="0" smtClean="0">
                <a:sym typeface="Symbol"/>
              </a:rPr>
              <a:t>- не является кодовым словом</a:t>
            </a:r>
            <a:r>
              <a:rPr lang="ru-RU" dirty="0" smtClean="0"/>
              <a:t>)</a:t>
            </a:r>
            <a:r>
              <a:rPr lang="en-US" dirty="0" smtClean="0"/>
              <a:t>;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3124200" y="657761"/>
            <a:ext cx="457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sym typeface="Symbol"/>
              </a:rPr>
              <a:t></a:t>
            </a:r>
            <a:r>
              <a:rPr lang="ru-RU" sz="2000" b="1" baseline="-25000" dirty="0" smtClean="0">
                <a:sym typeface="Symbol"/>
              </a:rPr>
              <a:t>1</a:t>
            </a:r>
          </a:p>
          <a:p>
            <a:r>
              <a:rPr lang="ru-RU" sz="2000" b="1" dirty="0" smtClean="0">
                <a:sym typeface="Symbol"/>
              </a:rPr>
              <a:t></a:t>
            </a:r>
            <a:r>
              <a:rPr lang="ru-RU" sz="2000" b="1" baseline="-25000" dirty="0" smtClean="0">
                <a:sym typeface="Symbol"/>
              </a:rPr>
              <a:t>2</a:t>
            </a:r>
          </a:p>
          <a:p>
            <a:r>
              <a:rPr lang="ru-RU" sz="2000" b="1" dirty="0" smtClean="0">
                <a:sym typeface="Symbol"/>
              </a:rPr>
              <a:t>…</a:t>
            </a:r>
          </a:p>
          <a:p>
            <a:r>
              <a:rPr lang="ru-RU" sz="2000" b="1" dirty="0" smtClean="0">
                <a:sym typeface="Symbol"/>
              </a:rPr>
              <a:t></a:t>
            </a:r>
            <a:r>
              <a:rPr lang="en-US" sz="2000" b="1" baseline="-25000" dirty="0" smtClean="0">
                <a:sym typeface="Symbol"/>
              </a:rPr>
              <a:t>p</a:t>
            </a:r>
            <a:endParaRPr lang="ru-RU" sz="2000" b="1" baseline="-25000" dirty="0"/>
          </a:p>
        </p:txBody>
      </p:sp>
      <p:sp>
        <p:nvSpPr>
          <p:cNvPr id="4" name="Стрелка вправо 3"/>
          <p:cNvSpPr/>
          <p:nvPr/>
        </p:nvSpPr>
        <p:spPr>
          <a:xfrm>
            <a:off x="3657600" y="886360"/>
            <a:ext cx="1295400" cy="1094839"/>
          </a:xfrm>
          <a:prstGeom prst="rightArrow">
            <a:avLst/>
          </a:prstGeom>
          <a:noFill/>
          <a:ln w="222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Канал связи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53000" y="657761"/>
            <a:ext cx="457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sym typeface="Symbol"/>
              </a:rPr>
              <a:t></a:t>
            </a:r>
            <a:r>
              <a:rPr lang="ru-RU" sz="2000" b="1" baseline="-25000" dirty="0" smtClean="0">
                <a:sym typeface="Symbol"/>
              </a:rPr>
              <a:t>1</a:t>
            </a:r>
          </a:p>
          <a:p>
            <a:r>
              <a:rPr lang="ru-RU" sz="2000" b="1" dirty="0" smtClean="0">
                <a:sym typeface="Symbol"/>
              </a:rPr>
              <a:t></a:t>
            </a:r>
            <a:r>
              <a:rPr lang="ru-RU" sz="2000" b="1" baseline="-25000" dirty="0" smtClean="0">
                <a:sym typeface="Symbol"/>
              </a:rPr>
              <a:t>2</a:t>
            </a:r>
          </a:p>
          <a:p>
            <a:r>
              <a:rPr lang="ru-RU" sz="2000" b="1" dirty="0" smtClean="0">
                <a:sym typeface="Symbol"/>
              </a:rPr>
              <a:t>…</a:t>
            </a:r>
          </a:p>
          <a:p>
            <a:r>
              <a:rPr lang="ru-RU" sz="2000" b="1" dirty="0" smtClean="0">
                <a:sym typeface="Symbol"/>
              </a:rPr>
              <a:t></a:t>
            </a:r>
            <a:r>
              <a:rPr lang="en-US" sz="2000" b="1" baseline="-25000" dirty="0" smtClean="0">
                <a:sym typeface="Symbol"/>
              </a:rPr>
              <a:t>p</a:t>
            </a:r>
            <a:endParaRPr lang="ru-RU" sz="2000" b="1" baseline="-25000" dirty="0"/>
          </a:p>
        </p:txBody>
      </p:sp>
      <p:sp>
        <p:nvSpPr>
          <p:cNvPr id="6" name="TextBox 5"/>
          <p:cNvSpPr txBox="1"/>
          <p:nvPr/>
        </p:nvSpPr>
        <p:spPr>
          <a:xfrm>
            <a:off x="2819400" y="147935"/>
            <a:ext cx="30571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i="1" u="sng" dirty="0" smtClean="0">
                <a:solidFill>
                  <a:schemeClr val="tx2"/>
                </a:solidFill>
              </a:rPr>
              <a:t>Передача сообщений</a:t>
            </a:r>
            <a:endParaRPr lang="ru-RU" sz="2400" b="1" i="1" u="sng" dirty="0">
              <a:solidFill>
                <a:schemeClr val="tx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3400" y="4800600"/>
            <a:ext cx="65369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Существуют следующие способы борьбы с ошибками передачи: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Увеличить расстояние между точками пространства </a:t>
            </a:r>
            <a:r>
              <a:rPr lang="en-US" dirty="0" err="1" smtClean="0"/>
              <a:t>B</a:t>
            </a:r>
            <a:r>
              <a:rPr lang="en-US" baseline="30000" dirty="0" err="1" smtClean="0"/>
              <a:t>n</a:t>
            </a:r>
            <a:r>
              <a:rPr lang="ru-RU" dirty="0" smtClean="0"/>
              <a:t>;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Уменьшить количество кодовых слов.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80792" y="6019800"/>
            <a:ext cx="85344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b="1" i="1" dirty="0" smtClean="0"/>
              <a:t>Определение.</a:t>
            </a:r>
            <a:r>
              <a:rPr lang="ru-RU" dirty="0" smtClean="0"/>
              <a:t> Код обнаруживает  </a:t>
            </a:r>
            <a:r>
              <a:rPr lang="en-US" sz="2000" b="1" dirty="0" smtClean="0"/>
              <a:t>t</a:t>
            </a:r>
            <a:r>
              <a:rPr lang="en-US" dirty="0" smtClean="0"/>
              <a:t> </a:t>
            </a:r>
            <a:r>
              <a:rPr lang="ru-RU" dirty="0" smtClean="0"/>
              <a:t>ошибок, если для всякого </a:t>
            </a:r>
            <a:r>
              <a:rPr lang="en-US" sz="2000" b="1" dirty="0" smtClean="0"/>
              <a:t>r</a:t>
            </a:r>
            <a:r>
              <a:rPr lang="ru-RU" sz="2000" b="1" dirty="0" smtClean="0"/>
              <a:t> </a:t>
            </a:r>
            <a:r>
              <a:rPr lang="en-US" sz="2000" b="1" dirty="0" smtClean="0">
                <a:sym typeface="Symbol"/>
              </a:rPr>
              <a:t></a:t>
            </a:r>
            <a:r>
              <a:rPr lang="ru-RU" sz="2000" b="1" dirty="0" smtClean="0">
                <a:sym typeface="Symbol"/>
              </a:rPr>
              <a:t> </a:t>
            </a:r>
            <a:r>
              <a:rPr lang="en-US" sz="2000" b="1" dirty="0" smtClean="0"/>
              <a:t>t</a:t>
            </a:r>
            <a:r>
              <a:rPr lang="ru-RU" sz="2000" b="1" dirty="0" smtClean="0"/>
              <a:t> </a:t>
            </a:r>
            <a:r>
              <a:rPr lang="en-US" b="1" dirty="0" smtClean="0"/>
              <a:t>r</a:t>
            </a:r>
            <a:r>
              <a:rPr lang="ru-RU" dirty="0" smtClean="0"/>
              <a:t> ошибок переводит кодовое слово в  </a:t>
            </a:r>
            <a:r>
              <a:rPr lang="ru-RU" dirty="0" err="1" smtClean="0"/>
              <a:t>некодовое</a:t>
            </a:r>
            <a:r>
              <a:rPr lang="ru-RU" dirty="0" smtClean="0"/>
              <a:t>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40767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02785" y="152400"/>
            <a:ext cx="40266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u="sng" dirty="0" smtClean="0"/>
              <a:t>Код с проверкой на четность</a:t>
            </a:r>
            <a:endParaRPr lang="ru-RU" sz="2400" b="1" u="sng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286000" y="914400"/>
            <a:ext cx="1905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495800" y="914400"/>
            <a:ext cx="1905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" name="Левая фигурная скобка 4"/>
          <p:cNvSpPr/>
          <p:nvPr/>
        </p:nvSpPr>
        <p:spPr>
          <a:xfrm rot="16200000">
            <a:off x="4190999" y="-838200"/>
            <a:ext cx="304800" cy="45720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3871156" y="1473286"/>
            <a:ext cx="9444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n = m+1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389021" y="2057400"/>
            <a:ext cx="86025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i="1" dirty="0" smtClean="0"/>
              <a:t>Описание: </a:t>
            </a:r>
            <a:r>
              <a:rPr lang="ru-RU" dirty="0" smtClean="0"/>
              <a:t>Код дополняется 1 контрольным разрядом, в который записывается 0 или 1, дополняющие сумму информационных разрядов до четного числа.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2271161" y="2819400"/>
            <a:ext cx="1905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 a</a:t>
            </a:r>
            <a:r>
              <a:rPr lang="en-US" baseline="-25000" dirty="0" smtClean="0">
                <a:solidFill>
                  <a:schemeClr val="tx1"/>
                </a:solidFill>
              </a:rPr>
              <a:t>i1</a:t>
            </a:r>
            <a:r>
              <a:rPr lang="en-US" dirty="0" smtClean="0">
                <a:solidFill>
                  <a:schemeClr val="tx1"/>
                </a:solidFill>
              </a:rPr>
              <a:t> a</a:t>
            </a:r>
            <a:r>
              <a:rPr lang="en-US" baseline="-25000" dirty="0" smtClean="0">
                <a:solidFill>
                  <a:schemeClr val="tx1"/>
                </a:solidFill>
              </a:rPr>
              <a:t>i2</a:t>
            </a:r>
            <a:r>
              <a:rPr lang="en-US" dirty="0" smtClean="0">
                <a:solidFill>
                  <a:schemeClr val="tx1"/>
                </a:solidFill>
              </a:rPr>
              <a:t> … a</a:t>
            </a:r>
            <a:r>
              <a:rPr lang="en-US" baseline="-25000" dirty="0" smtClean="0">
                <a:solidFill>
                  <a:schemeClr val="tx1"/>
                </a:solidFill>
              </a:rPr>
              <a:t>im</a:t>
            </a:r>
            <a:endParaRPr lang="ru-RU" baseline="-25000" dirty="0">
              <a:solidFill>
                <a:schemeClr val="tx1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4495800" y="2819400"/>
            <a:ext cx="1905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(</a:t>
            </a:r>
            <a:r>
              <a:rPr lang="en-US" dirty="0" smtClean="0">
                <a:solidFill>
                  <a:schemeClr val="tx1"/>
                </a:solidFill>
              </a:rPr>
              <a:t>a</a:t>
            </a:r>
            <a:r>
              <a:rPr lang="en-US" baseline="-25000" dirty="0" smtClean="0">
                <a:solidFill>
                  <a:schemeClr val="tx1"/>
                </a:solidFill>
              </a:rPr>
              <a:t>i1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  <a:sym typeface="Symbol"/>
              </a:rPr>
              <a:t> a</a:t>
            </a:r>
            <a:r>
              <a:rPr lang="en-US" baseline="-25000" dirty="0" smtClean="0">
                <a:solidFill>
                  <a:schemeClr val="tx1"/>
                </a:solidFill>
              </a:rPr>
              <a:t>i2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  <a:sym typeface="Symbol"/>
              </a:rPr>
              <a:t> </a:t>
            </a:r>
            <a:r>
              <a:rPr lang="en-US" dirty="0" smtClean="0">
                <a:solidFill>
                  <a:schemeClr val="tx1"/>
                </a:solidFill>
              </a:rPr>
              <a:t>…</a:t>
            </a:r>
            <a:r>
              <a:rPr lang="en-US" dirty="0">
                <a:solidFill>
                  <a:schemeClr val="tx1"/>
                </a:solidFill>
                <a:sym typeface="Symbol"/>
              </a:rPr>
              <a:t> </a:t>
            </a:r>
            <a:r>
              <a:rPr lang="en-US" dirty="0" smtClean="0">
                <a:solidFill>
                  <a:schemeClr val="tx1"/>
                </a:solidFill>
              </a:rPr>
              <a:t> a</a:t>
            </a:r>
            <a:r>
              <a:rPr lang="en-US" baseline="-25000" dirty="0" smtClean="0">
                <a:solidFill>
                  <a:schemeClr val="tx1"/>
                </a:solidFill>
              </a:rPr>
              <a:t>im</a:t>
            </a:r>
            <a:r>
              <a:rPr lang="ru-RU" dirty="0" smtClean="0">
                <a:solidFill>
                  <a:schemeClr val="tx1"/>
                </a:solidFill>
              </a:rPr>
              <a:t>)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267200" y="914400"/>
            <a:ext cx="164248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dirty="0" smtClean="0"/>
              <a:t>+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4267200" y="2831068"/>
            <a:ext cx="164248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dirty="0" smtClean="0"/>
              <a:t>+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685800" y="3429000"/>
            <a:ext cx="4492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Пример кодирования двухразрядных слов: 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1600200" y="4038600"/>
            <a:ext cx="11031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00 </a:t>
            </a:r>
            <a:r>
              <a:rPr lang="ru-RU" dirty="0" smtClean="0">
                <a:sym typeface="Symbol"/>
              </a:rPr>
              <a:t> 000</a:t>
            </a:r>
          </a:p>
          <a:p>
            <a:r>
              <a:rPr lang="ru-RU" dirty="0" smtClean="0"/>
              <a:t>01 </a:t>
            </a:r>
            <a:r>
              <a:rPr lang="ru-RU" dirty="0">
                <a:sym typeface="Symbol"/>
              </a:rPr>
              <a:t> </a:t>
            </a:r>
            <a:r>
              <a:rPr lang="ru-RU" dirty="0" smtClean="0">
                <a:sym typeface="Symbol"/>
              </a:rPr>
              <a:t>011</a:t>
            </a:r>
            <a:endParaRPr lang="ru-RU" dirty="0">
              <a:sym typeface="Symbol"/>
            </a:endParaRPr>
          </a:p>
          <a:p>
            <a:r>
              <a:rPr lang="ru-RU" dirty="0" smtClean="0"/>
              <a:t>10 </a:t>
            </a:r>
            <a:r>
              <a:rPr lang="ru-RU" dirty="0">
                <a:sym typeface="Symbol"/>
              </a:rPr>
              <a:t> </a:t>
            </a:r>
            <a:r>
              <a:rPr lang="ru-RU" dirty="0" smtClean="0">
                <a:sym typeface="Symbol"/>
              </a:rPr>
              <a:t>101</a:t>
            </a:r>
            <a:endParaRPr lang="ru-RU" dirty="0">
              <a:sym typeface="Symbol"/>
            </a:endParaRPr>
          </a:p>
          <a:p>
            <a:r>
              <a:rPr lang="ru-RU" dirty="0" smtClean="0"/>
              <a:t>11 </a:t>
            </a:r>
            <a:r>
              <a:rPr lang="ru-RU" dirty="0">
                <a:sym typeface="Symbol"/>
              </a:rPr>
              <a:t> </a:t>
            </a:r>
            <a:r>
              <a:rPr lang="ru-RU" dirty="0" smtClean="0">
                <a:sym typeface="Symbol"/>
              </a:rPr>
              <a:t>110</a:t>
            </a:r>
            <a:endParaRPr lang="ru-RU" dirty="0">
              <a:sym typeface="Symbol"/>
            </a:endParaRPr>
          </a:p>
        </p:txBody>
      </p:sp>
      <p:grpSp>
        <p:nvGrpSpPr>
          <p:cNvPr id="14" name="Группа 13"/>
          <p:cNvGrpSpPr/>
          <p:nvPr/>
        </p:nvGrpSpPr>
        <p:grpSpPr>
          <a:xfrm>
            <a:off x="3723775" y="3643808"/>
            <a:ext cx="2053641" cy="1855045"/>
            <a:chOff x="457200" y="2555796"/>
            <a:chExt cx="2645237" cy="2014954"/>
          </a:xfrm>
        </p:grpSpPr>
        <p:grpSp>
          <p:nvGrpSpPr>
            <p:cNvPr id="15" name="Группа 14"/>
            <p:cNvGrpSpPr/>
            <p:nvPr/>
          </p:nvGrpSpPr>
          <p:grpSpPr>
            <a:xfrm>
              <a:off x="1004985" y="2784396"/>
              <a:ext cx="1600200" cy="1524000"/>
              <a:chOff x="1828800" y="2438400"/>
              <a:chExt cx="1828800" cy="1752600"/>
            </a:xfrm>
          </p:grpSpPr>
          <p:sp>
            <p:nvSpPr>
              <p:cNvPr id="24" name="Прямоугольник 23"/>
              <p:cNvSpPr/>
              <p:nvPr/>
            </p:nvSpPr>
            <p:spPr>
              <a:xfrm>
                <a:off x="1828800" y="2777231"/>
                <a:ext cx="1371600" cy="1413769"/>
              </a:xfrm>
              <a:prstGeom prst="rect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5" name="Прямоугольник 24"/>
              <p:cNvSpPr/>
              <p:nvPr/>
            </p:nvSpPr>
            <p:spPr>
              <a:xfrm>
                <a:off x="2286000" y="2438400"/>
                <a:ext cx="1371600" cy="1413769"/>
              </a:xfrm>
              <a:prstGeom prst="rect">
                <a:avLst/>
              </a:prstGeom>
              <a:noFill/>
              <a:ln w="19050"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26" name="Прямая соединительная линия 25"/>
              <p:cNvCxnSpPr/>
              <p:nvPr/>
            </p:nvCxnSpPr>
            <p:spPr>
              <a:xfrm flipV="1">
                <a:off x="3200400" y="3852169"/>
                <a:ext cx="457200" cy="338831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Прямая соединительная линия 26"/>
              <p:cNvCxnSpPr/>
              <p:nvPr/>
            </p:nvCxnSpPr>
            <p:spPr>
              <a:xfrm flipV="1">
                <a:off x="1828800" y="3852169"/>
                <a:ext cx="457200" cy="338831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Прямая соединительная линия 27"/>
              <p:cNvCxnSpPr/>
              <p:nvPr/>
            </p:nvCxnSpPr>
            <p:spPr>
              <a:xfrm flipV="1">
                <a:off x="1828800" y="2438400"/>
                <a:ext cx="457200" cy="338831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Прямая соединительная линия 28"/>
              <p:cNvCxnSpPr/>
              <p:nvPr/>
            </p:nvCxnSpPr>
            <p:spPr>
              <a:xfrm flipV="1">
                <a:off x="3200400" y="2438400"/>
                <a:ext cx="457200" cy="338831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457200" y="4198442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 smtClean="0"/>
                <a:t>000</a:t>
              </a:r>
              <a:endParaRPr lang="ru-RU" sz="16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71585" y="2936796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 smtClean="0"/>
                <a:t>010</a:t>
              </a:r>
              <a:endParaRPr lang="ru-RU" sz="16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107933" y="4232196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 smtClean="0"/>
                <a:t>001</a:t>
              </a:r>
              <a:endParaRPr lang="ru-RU" sz="16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964933" y="2555796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 smtClean="0"/>
                <a:t>110</a:t>
              </a:r>
              <a:endParaRPr lang="ru-RU" sz="16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565133" y="3774996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 smtClean="0"/>
                <a:t>101</a:t>
              </a:r>
              <a:endParaRPr lang="ru-RU" sz="16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184133" y="2936796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 smtClean="0"/>
                <a:t>011</a:t>
              </a:r>
              <a:endParaRPr lang="ru-RU" sz="16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605185" y="2555796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 smtClean="0"/>
                <a:t>111</a:t>
              </a:r>
              <a:endParaRPr lang="ru-RU" sz="16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385985" y="3698796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1</a:t>
              </a:r>
              <a:r>
                <a:rPr lang="ru-RU" sz="1600" dirty="0" smtClean="0"/>
                <a:t>00</a:t>
              </a:r>
              <a:endParaRPr lang="ru-RU" sz="1600" dirty="0"/>
            </a:p>
          </p:txBody>
        </p:sp>
      </p:grpSp>
      <p:sp>
        <p:nvSpPr>
          <p:cNvPr id="30" name="Овал 29"/>
          <p:cNvSpPr/>
          <p:nvPr/>
        </p:nvSpPr>
        <p:spPr>
          <a:xfrm flipV="1">
            <a:off x="4387631" y="3811494"/>
            <a:ext cx="144000" cy="144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Овал 30"/>
          <p:cNvSpPr/>
          <p:nvPr/>
        </p:nvSpPr>
        <p:spPr>
          <a:xfrm flipV="1">
            <a:off x="4104161" y="5156092"/>
            <a:ext cx="144000" cy="144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Овал 31"/>
          <p:cNvSpPr/>
          <p:nvPr/>
        </p:nvSpPr>
        <p:spPr>
          <a:xfrm flipV="1">
            <a:off x="5005329" y="4053519"/>
            <a:ext cx="144000" cy="144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Овал 32"/>
          <p:cNvSpPr/>
          <p:nvPr/>
        </p:nvSpPr>
        <p:spPr>
          <a:xfrm flipV="1">
            <a:off x="5319373" y="4914067"/>
            <a:ext cx="144000" cy="144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TextBox 33"/>
          <p:cNvSpPr txBox="1"/>
          <p:nvPr/>
        </p:nvSpPr>
        <p:spPr>
          <a:xfrm>
            <a:off x="6858000" y="4150414"/>
            <a:ext cx="1544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Код -тетраэдр</a:t>
            </a:r>
            <a:endParaRPr lang="ru-RU" dirty="0"/>
          </a:p>
        </p:txBody>
      </p:sp>
      <p:sp>
        <p:nvSpPr>
          <p:cNvPr id="35" name="TextBox 34"/>
          <p:cNvSpPr txBox="1"/>
          <p:nvPr/>
        </p:nvSpPr>
        <p:spPr>
          <a:xfrm>
            <a:off x="76200" y="76200"/>
            <a:ext cx="1140056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ru-RU" b="1" i="1" dirty="0" smtClean="0">
                <a:solidFill>
                  <a:srgbClr val="FF0000"/>
                </a:solidFill>
              </a:rPr>
              <a:t>Примеры</a:t>
            </a:r>
          </a:p>
          <a:p>
            <a:pPr algn="ctr"/>
            <a:r>
              <a:rPr lang="ru-RU" b="1" i="1" dirty="0" smtClean="0">
                <a:solidFill>
                  <a:srgbClr val="FF0000"/>
                </a:solidFill>
              </a:rPr>
              <a:t> кодов</a:t>
            </a:r>
            <a:endParaRPr lang="ru-RU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8369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2255" y="76200"/>
            <a:ext cx="1080745" cy="5847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ru-RU" sz="1600" b="1" i="1" dirty="0" smtClean="0">
                <a:solidFill>
                  <a:srgbClr val="FF0000"/>
                </a:solidFill>
              </a:rPr>
              <a:t>Примеры </a:t>
            </a:r>
          </a:p>
          <a:p>
            <a:pPr algn="ctr"/>
            <a:r>
              <a:rPr lang="ru-RU" sz="1600" b="1" i="1" dirty="0" smtClean="0">
                <a:solidFill>
                  <a:srgbClr val="FF0000"/>
                </a:solidFill>
              </a:rPr>
              <a:t>кодов</a:t>
            </a:r>
            <a:endParaRPr lang="ru-RU" sz="1600" b="1" i="1" dirty="0">
              <a:solidFill>
                <a:srgbClr val="FF0000"/>
              </a:solidFill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2814693"/>
              </p:ext>
            </p:extLst>
          </p:nvPr>
        </p:nvGraphicFramePr>
        <p:xfrm>
          <a:off x="1295400" y="2076718"/>
          <a:ext cx="60960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r>
                        <a:rPr lang="en-US" baseline="-25000" dirty="0" smtClean="0"/>
                        <a:t>i1</a:t>
                      </a:r>
                      <a:endParaRPr lang="ru-RU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r>
                        <a:rPr lang="en-US" baseline="-25000" dirty="0" smtClean="0"/>
                        <a:t>i2</a:t>
                      </a:r>
                      <a:endParaRPr lang="ru-RU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aseline="-25000" dirty="0" smtClean="0"/>
                        <a:t>…</a:t>
                      </a:r>
                      <a:endParaRPr lang="ru-RU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</a:t>
                      </a:r>
                      <a:r>
                        <a:rPr lang="en-US" baseline="-25000" dirty="0" err="1" smtClean="0"/>
                        <a:t>iq</a:t>
                      </a:r>
                      <a:endParaRPr lang="ru-RU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</a:t>
                      </a:r>
                      <a:r>
                        <a:rPr lang="en-US" baseline="-25000" dirty="0" smtClean="0"/>
                        <a:t>11</a:t>
                      </a:r>
                      <a:endParaRPr lang="ru-RU" baseline="-250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a</a:t>
                      </a:r>
                      <a:r>
                        <a:rPr lang="en-US" baseline="-25000" dirty="0" err="1" smtClean="0"/>
                        <a:t>i</a:t>
                      </a:r>
                      <a:r>
                        <a:rPr lang="en-US" baseline="-25000" dirty="0" smtClean="0"/>
                        <a:t>(q+1)</a:t>
                      </a:r>
                      <a:endParaRPr lang="ru-RU" baseline="-25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a</a:t>
                      </a:r>
                      <a:r>
                        <a:rPr lang="en-US" baseline="-25000" dirty="0" err="1" smtClean="0"/>
                        <a:t>i</a:t>
                      </a:r>
                      <a:r>
                        <a:rPr lang="en-US" baseline="-25000" dirty="0" smtClean="0"/>
                        <a:t>(q+2)</a:t>
                      </a:r>
                      <a:endParaRPr lang="ru-RU" baseline="-25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-25000" dirty="0" smtClean="0"/>
                        <a:t>…</a:t>
                      </a:r>
                      <a:endParaRPr lang="ru-RU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a</a:t>
                      </a:r>
                      <a:r>
                        <a:rPr lang="en-US" baseline="-25000" dirty="0" err="1" smtClean="0"/>
                        <a:t>i</a:t>
                      </a:r>
                      <a:r>
                        <a:rPr lang="en-US" baseline="-25000" dirty="0" smtClean="0"/>
                        <a:t>(2q)</a:t>
                      </a:r>
                      <a:endParaRPr lang="ru-RU" baseline="-25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k</a:t>
                      </a:r>
                      <a:r>
                        <a:rPr lang="en-US" baseline="-25000" dirty="0" smtClean="0"/>
                        <a:t>12</a:t>
                      </a:r>
                      <a:endParaRPr lang="ru-RU" baseline="-25000" dirty="0" smtClean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-25000" dirty="0" smtClean="0"/>
                        <a:t>…</a:t>
                      </a:r>
                      <a:endParaRPr lang="ru-RU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-25000" dirty="0" smtClean="0"/>
                        <a:t>…</a:t>
                      </a:r>
                      <a:endParaRPr lang="ru-RU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-25000" dirty="0" smtClean="0"/>
                        <a:t>…</a:t>
                      </a:r>
                      <a:endParaRPr lang="ru-RU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-25000" dirty="0" smtClean="0"/>
                        <a:t>…</a:t>
                      </a:r>
                      <a:endParaRPr lang="ru-RU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-25000" dirty="0" smtClean="0"/>
                        <a:t>…</a:t>
                      </a:r>
                      <a:endParaRPr lang="ru-RU" baseline="-250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</a:t>
                      </a:r>
                      <a:r>
                        <a:rPr lang="en-US" baseline="-25000" dirty="0" err="1" smtClean="0"/>
                        <a:t>i</a:t>
                      </a:r>
                      <a:r>
                        <a:rPr lang="en-US" baseline="-25000" dirty="0" smtClean="0"/>
                        <a:t>(q*(p-1)+1)</a:t>
                      </a:r>
                      <a:endParaRPr lang="ru-RU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</a:t>
                      </a:r>
                      <a:r>
                        <a:rPr lang="en-US" baseline="-25000" dirty="0" err="1" smtClean="0"/>
                        <a:t>i</a:t>
                      </a:r>
                      <a:r>
                        <a:rPr lang="en-US" baseline="-25000" dirty="0" smtClean="0"/>
                        <a:t>(q*(p-1)+2)</a:t>
                      </a:r>
                      <a:endParaRPr lang="ru-RU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-25000" dirty="0" smtClean="0"/>
                        <a:t>…</a:t>
                      </a:r>
                      <a:endParaRPr lang="ru-RU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r>
                        <a:rPr lang="en-US" baseline="-25000" dirty="0" smtClean="0"/>
                        <a:t>im</a:t>
                      </a:r>
                      <a:endParaRPr lang="ru-RU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</a:t>
                      </a:r>
                      <a:r>
                        <a:rPr lang="en-US" baseline="-25000" dirty="0" smtClean="0"/>
                        <a:t>1p</a:t>
                      </a:r>
                      <a:endParaRPr lang="ru-RU" baseline="-250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</a:t>
                      </a:r>
                      <a:r>
                        <a:rPr lang="en-US" baseline="-25000" dirty="0" smtClean="0"/>
                        <a:t>21</a:t>
                      </a:r>
                      <a:endParaRPr lang="ru-RU" baseline="-250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</a:t>
                      </a:r>
                      <a:r>
                        <a:rPr lang="en-US" baseline="-25000" dirty="0" smtClean="0"/>
                        <a:t>22</a:t>
                      </a:r>
                      <a:endParaRPr lang="ru-RU" baseline="-250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…</a:t>
                      </a:r>
                      <a:endParaRPr lang="ru-RU" baseline="-25000" dirty="0" smtClean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k</a:t>
                      </a:r>
                      <a:r>
                        <a:rPr lang="en-US" baseline="-25000" dirty="0" smtClean="0"/>
                        <a:t>2q</a:t>
                      </a:r>
                      <a:endParaRPr lang="ru-RU" baseline="-25000" dirty="0" smtClean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28600" y="4237672"/>
            <a:ext cx="8763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54013"/>
            <a:r>
              <a:rPr lang="ru-RU" b="1" dirty="0" smtClean="0"/>
              <a:t>Замечания.</a:t>
            </a:r>
            <a:r>
              <a:rPr lang="ru-RU" dirty="0" smtClean="0"/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smtClean="0"/>
              <a:t>Увеличение избыточности передаваемых кодов приводит к тому, что появляется возможность не только обнаружить, но и исправить ошибку. 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smtClean="0"/>
              <a:t>Признаком отсутствия искажения в процессе приема-передачи является равенство контрольного разряда нулю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00200" y="76200"/>
            <a:ext cx="6251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u="sng" dirty="0" smtClean="0"/>
              <a:t>Модификация  кода с проверкой на четность</a:t>
            </a:r>
            <a:endParaRPr lang="ru-RU" sz="2400" b="1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76200" y="725269"/>
                <a:ext cx="8915400" cy="10474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indent="354013" algn="just"/>
                <a:r>
                  <a:rPr lang="ru-RU" dirty="0" smtClean="0"/>
                  <a:t>Кодируется слово </a:t>
                </a:r>
                <a:r>
                  <a:rPr lang="en-US" dirty="0" smtClean="0"/>
                  <a:t>a</a:t>
                </a:r>
                <a:r>
                  <a:rPr lang="en-US" baseline="-25000" dirty="0" smtClean="0"/>
                  <a:t>i1</a:t>
                </a:r>
                <a:r>
                  <a:rPr lang="en-US" dirty="0" smtClean="0"/>
                  <a:t> </a:t>
                </a:r>
                <a:r>
                  <a:rPr lang="en-US" dirty="0"/>
                  <a:t>a</a:t>
                </a:r>
                <a:r>
                  <a:rPr lang="en-US" baseline="-25000" dirty="0"/>
                  <a:t>i2</a:t>
                </a:r>
                <a:r>
                  <a:rPr lang="en-US" dirty="0"/>
                  <a:t> … </a:t>
                </a:r>
                <a:r>
                  <a:rPr lang="en-US" dirty="0" smtClean="0"/>
                  <a:t>a</a:t>
                </a:r>
                <a:r>
                  <a:rPr lang="en-US" baseline="-25000" dirty="0" smtClean="0"/>
                  <a:t>im</a:t>
                </a:r>
                <a:r>
                  <a:rPr lang="en-US" dirty="0" smtClean="0"/>
                  <a:t>. </a:t>
                </a:r>
                <a:r>
                  <a:rPr lang="ru-RU" dirty="0" smtClean="0"/>
                  <a:t>Длинное слово разбивается на группы по </a:t>
                </a:r>
                <a:r>
                  <a:rPr lang="en-US" dirty="0" smtClean="0"/>
                  <a:t>q</a:t>
                </a:r>
                <a:r>
                  <a:rPr lang="ru-RU" dirty="0" smtClean="0"/>
                  <a:t> разрядов и записываются в таблицу </a:t>
                </a:r>
                <a:r>
                  <a:rPr lang="ru-RU" dirty="0"/>
                  <a:t>р</a:t>
                </a:r>
                <a:r>
                  <a:rPr lang="ru-RU" dirty="0" smtClean="0"/>
                  <a:t>азмера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𝑞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𝕩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𝑝</m:t>
                    </m:r>
                    <m:r>
                      <a:rPr lang="ru-RU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ru-RU" baseline="-25000" dirty="0" smtClean="0"/>
                  <a:t>, </a:t>
                </a:r>
                <a:r>
                  <a:rPr lang="ru-RU" dirty="0" smtClean="0"/>
                  <a:t>где </a:t>
                </a:r>
                <a:r>
                  <a:rPr lang="en-US" dirty="0" smtClean="0"/>
                  <a:t>p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𝑚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𝑞</m:t>
                        </m:r>
                      </m:den>
                    </m:f>
                  </m:oMath>
                </a14:m>
                <a:r>
                  <a:rPr lang="en-US" dirty="0"/>
                  <a:t>.</a:t>
                </a:r>
                <a:r>
                  <a:rPr lang="en-US" dirty="0" smtClean="0"/>
                  <a:t> </a:t>
                </a:r>
                <a:r>
                  <a:rPr lang="ru-RU" dirty="0" smtClean="0"/>
                  <a:t>Контрольные разряды выделяются всем группам по строкам и столбцам.</a:t>
                </a:r>
                <a:endParaRPr lang="ru-RU" baseline="-250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" y="725269"/>
                <a:ext cx="8915400" cy="1047403"/>
              </a:xfrm>
              <a:prstGeom prst="rect">
                <a:avLst/>
              </a:prstGeom>
              <a:blipFill rotWithShape="1">
                <a:blip r:embed="rId2"/>
                <a:stretch>
                  <a:fillRect l="-616" t="-2907" r="-547" b="-814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47897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" y="162389"/>
            <a:ext cx="1784078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ru-RU" b="1" i="1" dirty="0" smtClean="0">
                <a:solidFill>
                  <a:srgbClr val="FF0000"/>
                </a:solidFill>
              </a:rPr>
              <a:t>Примеры кодов</a:t>
            </a:r>
            <a:endParaRPr lang="ru-RU" b="1" i="1" dirty="0">
              <a:solidFill>
                <a:srgbClr val="FF0000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28600" y="1315720"/>
            <a:ext cx="8534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55600" algn="just"/>
            <a:r>
              <a:rPr lang="ru-RU" dirty="0" smtClean="0"/>
              <a:t>Один заданный информационный символ повторяется </a:t>
            </a:r>
            <a:r>
              <a:rPr lang="en-US" dirty="0" smtClean="0"/>
              <a:t>n </a:t>
            </a:r>
            <a:r>
              <a:rPr lang="ru-RU" dirty="0" smtClean="0"/>
              <a:t>раз</a:t>
            </a:r>
            <a:r>
              <a:rPr lang="en-US" dirty="0" smtClean="0"/>
              <a:t>. </a:t>
            </a:r>
            <a:r>
              <a:rPr lang="en-US" dirty="0"/>
              <a:t> </a:t>
            </a:r>
            <a:r>
              <a:rPr lang="ru-RU" dirty="0" smtClean="0"/>
              <a:t>Это (</a:t>
            </a:r>
            <a:r>
              <a:rPr lang="en-US" dirty="0" smtClean="0"/>
              <a:t>n</a:t>
            </a:r>
            <a:r>
              <a:rPr lang="ru-RU" dirty="0" smtClean="0"/>
              <a:t>,  </a:t>
            </a:r>
            <a:r>
              <a:rPr lang="ru-RU" dirty="0"/>
              <a:t>1)-код. Для  него минимальное расстояние равно </a:t>
            </a:r>
            <a:r>
              <a:rPr lang="en-US" dirty="0" smtClean="0"/>
              <a:t>n</a:t>
            </a:r>
            <a:r>
              <a:rPr lang="ru-RU" dirty="0" smtClean="0"/>
              <a:t>,</a:t>
            </a:r>
            <a:r>
              <a:rPr lang="en-US" dirty="0" smtClean="0"/>
              <a:t> </a:t>
            </a:r>
            <a:r>
              <a:rPr lang="ru-RU" dirty="0" smtClean="0"/>
              <a:t> и при предположении, что большинство принятых битов совпадает с  </a:t>
            </a:r>
            <a:r>
              <a:rPr lang="ru-RU" dirty="0"/>
              <a:t>переданным информационным битом, может быть исправ­лено </a:t>
            </a:r>
            <a:r>
              <a:rPr lang="ru-RU" dirty="0" smtClean="0"/>
              <a:t>(</a:t>
            </a:r>
            <a:r>
              <a:rPr lang="en-US" dirty="0" smtClean="0"/>
              <a:t>n</a:t>
            </a:r>
            <a:r>
              <a:rPr lang="ru-RU" dirty="0" smtClean="0"/>
              <a:t> </a:t>
            </a:r>
            <a:r>
              <a:rPr lang="ru-RU" dirty="0"/>
              <a:t>— 1)/2 ошибок.</a:t>
            </a: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9186790"/>
              </p:ext>
            </p:extLst>
          </p:nvPr>
        </p:nvGraphicFramePr>
        <p:xfrm>
          <a:off x="3569016" y="3068320"/>
          <a:ext cx="1841184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/>
                <a:gridCol w="447277"/>
                <a:gridCol w="936707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ym typeface="Symbol"/>
                        </a:rPr>
                        <a:t>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00000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mtClean="0">
                          <a:sym typeface="Symbol"/>
                        </a:rPr>
                        <a:t>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11111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Прямоугольник 4"/>
          <p:cNvSpPr/>
          <p:nvPr/>
        </p:nvSpPr>
        <p:spPr>
          <a:xfrm>
            <a:off x="3001082" y="457200"/>
            <a:ext cx="31320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400" b="1" i="1" dirty="0" smtClean="0"/>
              <a:t>Коды </a:t>
            </a:r>
            <a:r>
              <a:rPr lang="ru-RU" sz="2400" b="1" i="1" dirty="0"/>
              <a:t>с повторением 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19848446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9063</TotalTime>
  <Words>2311</Words>
  <Application>Microsoft Office PowerPoint</Application>
  <PresentationFormat>Экран (4:3)</PresentationFormat>
  <Paragraphs>412</Paragraphs>
  <Slides>22</Slides>
  <Notes>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3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Veronika</dc:creator>
  <cp:lastModifiedBy>veronika</cp:lastModifiedBy>
  <cp:revision>101</cp:revision>
  <dcterms:created xsi:type="dcterms:W3CDTF">2011-04-19T14:37:56Z</dcterms:created>
  <dcterms:modified xsi:type="dcterms:W3CDTF">2016-11-07T08:06:26Z</dcterms:modified>
</cp:coreProperties>
</file>