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7" r:id="rId4"/>
    <p:sldId id="278" r:id="rId5"/>
    <p:sldId id="286" r:id="rId6"/>
    <p:sldId id="285" r:id="rId7"/>
    <p:sldId id="281" r:id="rId8"/>
    <p:sldId id="280" r:id="rId9"/>
    <p:sldId id="279" r:id="rId10"/>
    <p:sldId id="282" r:id="rId11"/>
    <p:sldId id="283" r:id="rId12"/>
    <p:sldId id="288" r:id="rId13"/>
    <p:sldId id="287" r:id="rId14"/>
    <p:sldId id="289" r:id="rId15"/>
    <p:sldId id="290" r:id="rId16"/>
    <p:sldId id="291" r:id="rId17"/>
    <p:sldId id="292" r:id="rId18"/>
    <p:sldId id="293" r:id="rId19"/>
    <p:sldId id="276" r:id="rId20"/>
    <p:sldId id="263" r:id="rId21"/>
  </p:sldIdLst>
  <p:sldSz cx="24384000" cy="13716000"/>
  <p:notesSz cx="6858000" cy="9144000"/>
  <p:defaultTextStyle>
    <a:defPPr>
      <a:defRPr lang="ru-RU"/>
    </a:defPPr>
    <a:lvl1pPr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FFFFFF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FFFFFF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FFFFFF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FFFFFF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FFFFFF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5000" kern="1200">
        <a:solidFill>
          <a:srgbClr val="FFFFFF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5000" kern="1200">
        <a:solidFill>
          <a:srgbClr val="FFFFFF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5000" kern="1200">
        <a:solidFill>
          <a:srgbClr val="FFFFFF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5000" kern="1200">
        <a:solidFill>
          <a:srgbClr val="FFFFFF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711" autoAdjust="0"/>
  </p:normalViewPr>
  <p:slideViewPr>
    <p:cSldViewPr>
      <p:cViewPr varScale="1">
        <p:scale>
          <a:sx n="42" d="100"/>
          <a:sy n="42" d="100"/>
        </p:scale>
        <p:origin x="677" y="4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3043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314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ru-RU" altLang="ru-RU" noProof="0" smtClean="0">
                <a:sym typeface="Helvetica Neue" charset="0"/>
              </a:rPr>
              <a:t>Second level</a:t>
            </a:r>
          </a:p>
          <a:p>
            <a:pPr lvl="2"/>
            <a:r>
              <a:rPr lang="ru-RU" altLang="ru-RU" noProof="0" smtClean="0">
                <a:sym typeface="Helvetica Neue" charset="0"/>
              </a:rPr>
              <a:t>Third level</a:t>
            </a:r>
          </a:p>
          <a:p>
            <a:pPr lvl="3"/>
            <a:r>
              <a:rPr lang="ru-RU" altLang="ru-RU" noProof="0" smtClean="0">
                <a:sym typeface="Helvetica Neue" charset="0"/>
              </a:rPr>
              <a:t>Fourth level</a:t>
            </a:r>
          </a:p>
          <a:p>
            <a:pPr lvl="4"/>
            <a:r>
              <a:rPr lang="ru-RU" altLang="ru-RU" noProof="0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52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 графика мы видим, что первые два столбца имеют линейную зависимость от рабочей нагрузки. При 3-х и более соединений, мы видим, что возрастания TPS не происходит, это говорит нам о том, что мы достигли порогового значения.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110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Из гистограммы видно, что с увеличением объема данных линейно падает TPS. Построив линию тренда, мы убедились то,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𝑅</m:t>
                        </m:r>
                      </m:e>
                      <m:sup>
                        <m:r>
                          <a:rPr lang="ru-RU" i="1"/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стремиться к 1, а это значит, что зависимость действительно линейна.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Из гистограммы видно, что с увеличением объема данных линейно падает TPS. Построив линию тренда, мы убедились то, что </a:t>
                </a:r>
                <a:r>
                  <a:rPr lang="en-US" i="0"/>
                  <a:t>𝑅</a:t>
                </a:r>
                <a:r>
                  <a:rPr lang="ru-RU" i="0"/>
                  <a:t>^2</a:t>
                </a:r>
                <a:r>
                  <a:rPr lang="ru-RU" dirty="0"/>
                  <a:t> стремиться к 1, а это значит, что зависимость действительно линейна.</a:t>
                </a:r>
              </a:p>
              <a:p>
                <a:endParaRPr lang="ru-RU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75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914400" y="395536"/>
            <a:ext cx="5029200" cy="8062664"/>
          </a:xfrm>
        </p:spPr>
        <p:txBody>
          <a:bodyPr/>
          <a:lstStyle/>
          <a:p>
            <a:r>
              <a:rPr lang="ru-RU" b="1" dirty="0"/>
              <a:t>Область исследования </a:t>
            </a:r>
            <a:r>
              <a:rPr lang="ru-RU" dirty="0"/>
              <a:t>– автоматизация организационного управления высшими учебными заведениями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b="1" dirty="0"/>
              <a:t>Объект исследования </a:t>
            </a:r>
            <a:r>
              <a:rPr lang="ru-RU" dirty="0"/>
              <a:t>– автоматизация процессов, связанных с формированием и использованием учебных планов вуза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b="1" dirty="0"/>
              <a:t>Предметом исследования </a:t>
            </a:r>
            <a:r>
              <a:rPr lang="ru-RU" dirty="0"/>
              <a:t>– методология автоматизации процессов, связанных с системой учебных планов вуза.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79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Разрабатываемая подсистема автоматизации формирования индивидуальных планов является частью платформы, которая является частью автоматизированной системы поддержки рабочих </a:t>
            </a:r>
            <a:r>
              <a:rPr lang="ru-RU" dirty="0" smtClean="0"/>
              <a:t>программ.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74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914400" y="685800"/>
            <a:ext cx="5029200" cy="7772400"/>
          </a:xfrm>
        </p:spPr>
        <p:txBody>
          <a:bodyPr/>
          <a:lstStyle/>
          <a:p>
            <a:r>
              <a:rPr lang="ru-RU" dirty="0" smtClean="0"/>
              <a:t>Продукт</a:t>
            </a:r>
            <a:r>
              <a:rPr lang="ru-RU" dirty="0"/>
              <a:t>ы</a:t>
            </a:r>
            <a:r>
              <a:rPr lang="ru-RU" dirty="0" smtClean="0"/>
              <a:t> охватывают </a:t>
            </a:r>
            <a:r>
              <a:rPr lang="ru-RU" dirty="0"/>
              <a:t>все уровни деятельности основных подразделений учреждения высшего </a:t>
            </a:r>
            <a:r>
              <a:rPr lang="ru-RU" dirty="0" smtClean="0"/>
              <a:t>профессионального.</a:t>
            </a:r>
          </a:p>
          <a:p>
            <a:endParaRPr lang="ru-RU" dirty="0" smtClean="0"/>
          </a:p>
          <a:p>
            <a:r>
              <a:rPr lang="ru-RU" dirty="0" smtClean="0"/>
              <a:t>ВКР</a:t>
            </a:r>
            <a:endParaRPr lang="ru-RU" dirty="0"/>
          </a:p>
          <a:p>
            <a:r>
              <a:rPr lang="ru-RU" dirty="0"/>
              <a:t>Является частью прототипа Автоматизации учебных процессов, связанных с системой учебных планов ВУЗа, написанной студенткой Карповой, кафедры «Вычислительная техника», в качестве выпускной работы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АСУ учебные планы состоит из двух подсистем системы редактирования учебных планов, доступной только авторизированным пользователям и справочной системы учебных планов доступной без авторизации.</a:t>
            </a:r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604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381000" y="685800"/>
            <a:ext cx="6288360" cy="7772400"/>
          </a:xfrm>
        </p:spPr>
        <p:txBody>
          <a:bodyPr/>
          <a:lstStyle/>
          <a:p>
            <a:r>
              <a:rPr lang="ru-RU" dirty="0"/>
              <a:t>Верхний уровень </a:t>
            </a:r>
            <a:r>
              <a:rPr lang="ru-RU" dirty="0" smtClean="0"/>
              <a:t>определяет </a:t>
            </a:r>
            <a:r>
              <a:rPr lang="ru-RU" dirty="0"/>
              <a:t>содержание образования, разрабатывает модели </a:t>
            </a:r>
            <a:r>
              <a:rPr lang="ru-RU" dirty="0" smtClean="0"/>
              <a:t>личностей специалистов </a:t>
            </a:r>
            <a:r>
              <a:rPr lang="ru-RU" dirty="0"/>
              <a:t>разных профилей, типовые учебные планы и программы по специальностям и т. д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Нижний уровень - вуз - обеспечивает соответствие выпускаемых специалистов системе основных требований, заложенных в директивных документах: моделях личности специалистов, типовых учебных планах и программах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На основе </a:t>
            </a:r>
            <a:r>
              <a:rPr lang="ru-RU" dirty="0" smtClean="0"/>
              <a:t>этих типовых </a:t>
            </a:r>
            <a:r>
              <a:rPr lang="ru-RU" dirty="0"/>
              <a:t>составляются рабочие планы учебных заведений. В них, с учетом специфики заведения, детализируются все виды учебного </a:t>
            </a:r>
            <a:r>
              <a:rPr lang="ru-RU" dirty="0" smtClean="0"/>
              <a:t>процесс.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589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Онтология включает в себя словарь (т.е. список логических констант и предикатных символов) для описания предметной области и набор логических высказываний, формулирующих существующие в данной проблемной области ограничения и определяющих интерпретацию словаря.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889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38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914400" y="1619672"/>
            <a:ext cx="5029200" cy="6838528"/>
          </a:xfrm>
        </p:spPr>
        <p:txBody>
          <a:bodyPr/>
          <a:lstStyle/>
          <a:p>
            <a:r>
              <a:rPr lang="ru-RU" dirty="0"/>
              <a:t>Разработка инфологической модели выполняется в режиме анализа </a:t>
            </a:r>
            <a:r>
              <a:rPr lang="en-US" dirty="0"/>
              <a:t>Excel</a:t>
            </a:r>
            <a:r>
              <a:rPr lang="ru-RU" dirty="0"/>
              <a:t> публикаций учебного плана. 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Сущность “Расширение нагрузки”, которой на физическом уровне соответствует таблица </a:t>
            </a:r>
            <a:r>
              <a:rPr lang="en-US" dirty="0"/>
              <a:t>expansions</a:t>
            </a:r>
            <a:r>
              <a:rPr lang="ru-RU" dirty="0"/>
              <a:t>, служит для этой цели. В ней храниться информация о кафедре, к которой относится нагрузка, названии расширения, номере семестра и объема нагрузки. Т. о. пользователь кафедры будет иметь возможность добавить собственные нагрузки к отчету.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465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381000" y="685800"/>
            <a:ext cx="6096000" cy="7772400"/>
          </a:xfrm>
        </p:spPr>
        <p:txBody>
          <a:bodyPr/>
          <a:lstStyle/>
          <a:p>
            <a:r>
              <a:rPr lang="ru-RU" dirty="0" smtClean="0"/>
              <a:t>Факторы устанавливающие </a:t>
            </a:r>
            <a:r>
              <a:rPr lang="ru-RU" dirty="0"/>
              <a:t>границы их применимости. Все полученные с помощью этой модели теоретические результаты будут справедливы только в оговоренных рамках.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Таким </a:t>
            </a:r>
            <a:r>
              <a:rPr lang="ru-RU" dirty="0"/>
              <a:t>образом, не взирая на степень вовлечения содержания учебного плана в реализацию тех или иных функций организации учебного процесса, все они обслуживают так или иначе реализацию совокупности учебных планов</a:t>
            </a:r>
          </a:p>
        </p:txBody>
      </p:sp>
    </p:spTree>
    <p:extLst>
      <p:ext uri="{BB962C8B-B14F-4D97-AF65-F5344CB8AC3E}">
        <p14:creationId xmlns:p14="http://schemas.microsoft.com/office/powerpoint/2010/main" val="350946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A26BE-2795-4C0D-BEB7-8E684A65AEC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3370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D02F2-84DC-4BC8-99F5-B649AB41939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765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7443450" y="355600"/>
            <a:ext cx="5251450" cy="12090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689100" y="355600"/>
            <a:ext cx="15601950" cy="12090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94818-3980-4D3F-9E02-3562060C91D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6478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D91E3-E1B3-4DCD-934E-93268D37C05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6596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4B521-0F67-4886-B403-11054305D77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06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89100" y="3149600"/>
            <a:ext cx="10426700" cy="9296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268200" y="3149600"/>
            <a:ext cx="10426700" cy="9296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EAE1E-A775-4DED-9BEB-82A3FC2A886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006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54D1B-4012-43DA-9BCB-0D638BC3787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7348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376F8-A169-4648-9290-6C5E3D8797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520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658F2-3720-470B-934F-7E14B61C149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413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9B757-1E53-4C66-A8FF-15F4695D0E5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601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>
              <a:sym typeface="Helvetica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9FD93-93CC-4A40-8254-CDC975B8254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69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>
                <a:sym typeface="Helvetica Light" charset="0"/>
              </a:rPr>
              <a:t>Click to edit Master text styles</a:t>
            </a:r>
          </a:p>
          <a:p>
            <a:pPr lvl="1"/>
            <a:r>
              <a:rPr lang="ru-RU" altLang="ru-RU" smtClean="0">
                <a:sym typeface="Helvetica Light" charset="0"/>
              </a:rPr>
              <a:t>Second level</a:t>
            </a:r>
          </a:p>
          <a:p>
            <a:pPr lvl="2"/>
            <a:r>
              <a:rPr lang="ru-RU" altLang="ru-RU" smtClean="0">
                <a:sym typeface="Helvetica Light" charset="0"/>
              </a:rPr>
              <a:t>Third level</a:t>
            </a:r>
          </a:p>
          <a:p>
            <a:pPr lvl="3"/>
            <a:r>
              <a:rPr lang="ru-RU" altLang="ru-RU" smtClean="0">
                <a:sym typeface="Helvetica Light" charset="0"/>
              </a:rPr>
              <a:t>Fourth level</a:t>
            </a:r>
          </a:p>
          <a:p>
            <a:pPr lvl="4"/>
            <a:r>
              <a:rPr lang="ru-RU" altLang="ru-RU" smtClean="0">
                <a:sym typeface="Helvetica Light" charset="0"/>
              </a:rPr>
              <a:t>Fifth level</a:t>
            </a:r>
          </a:p>
        </p:txBody>
      </p:sp>
      <p:sp>
        <p:nvSpPr>
          <p:cNvPr id="2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11958638" y="13081000"/>
            <a:ext cx="4524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eaLnBrk="1">
              <a:defRPr sz="2400" smtClean="0"/>
            </a:lvl1pPr>
          </a:lstStyle>
          <a:p>
            <a:pPr>
              <a:defRPr/>
            </a:pPr>
            <a:fld id="{B25E15CD-A4DA-4A4D-AD84-35EAA545C0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5500" rtl="0" eaLnBrk="0" fontAlgn="base" hangingPunct="0">
        <a:spcBef>
          <a:spcPct val="0"/>
        </a:spcBef>
        <a:spcAft>
          <a:spcPct val="0"/>
        </a:spcAft>
        <a:defRPr sz="11200" kern="1200">
          <a:solidFill>
            <a:srgbClr val="FFFFFF"/>
          </a:solidFill>
          <a:latin typeface="+mj-lt"/>
          <a:ea typeface="+mj-ea"/>
          <a:cs typeface="+mj-cs"/>
          <a:sym typeface="Helvetica Light" charset="0"/>
        </a:defRPr>
      </a:lvl1pPr>
      <a:lvl2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635000" indent="-635000" algn="l" defTabSz="825500" rtl="0" eaLnBrk="0" fontAlgn="base" hangingPunct="0">
        <a:spcBef>
          <a:spcPts val="5900"/>
        </a:spcBef>
        <a:spcAft>
          <a:spcPct val="0"/>
        </a:spcAft>
        <a:buSzPct val="75000"/>
        <a:buChar char="•"/>
        <a:defRPr sz="5200" kern="12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1pPr>
      <a:lvl2pPr marL="1270000" indent="-635000" algn="l" defTabSz="825500" rtl="0" eaLnBrk="0" fontAlgn="base" hangingPunct="0">
        <a:spcBef>
          <a:spcPts val="5900"/>
        </a:spcBef>
        <a:spcAft>
          <a:spcPct val="0"/>
        </a:spcAft>
        <a:buSzPct val="75000"/>
        <a:buChar char="•"/>
        <a:defRPr sz="5200" kern="12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2pPr>
      <a:lvl3pPr marL="1905000" indent="-635000" algn="l" defTabSz="825500" rtl="0" eaLnBrk="0" fontAlgn="base" hangingPunct="0">
        <a:spcBef>
          <a:spcPts val="5900"/>
        </a:spcBef>
        <a:spcAft>
          <a:spcPct val="0"/>
        </a:spcAft>
        <a:buSzPct val="75000"/>
        <a:buChar char="•"/>
        <a:defRPr sz="5200" kern="12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3pPr>
      <a:lvl4pPr marL="2540000" indent="-635000" algn="l" defTabSz="825500" rtl="0" eaLnBrk="0" fontAlgn="base" hangingPunct="0">
        <a:spcBef>
          <a:spcPts val="5900"/>
        </a:spcBef>
        <a:spcAft>
          <a:spcPct val="0"/>
        </a:spcAft>
        <a:buSzPct val="75000"/>
        <a:buChar char="•"/>
        <a:defRPr sz="5200" kern="12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4pPr>
      <a:lvl5pPr marL="3175000" indent="-635000" algn="l" defTabSz="825500" rtl="0" eaLnBrk="0" fontAlgn="base" hangingPunct="0">
        <a:spcBef>
          <a:spcPts val="5900"/>
        </a:spcBef>
        <a:spcAft>
          <a:spcPct val="0"/>
        </a:spcAft>
        <a:buSzPct val="75000"/>
        <a:buChar char="•"/>
        <a:defRPr sz="5200" kern="12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ivt.ulstu.ru/sites/default/files/IVT-2021.pdf#page=151&amp;zoom=100,53,10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678832" y="2393504"/>
            <a:ext cx="20828000" cy="4392488"/>
          </a:xfrm>
        </p:spPr>
        <p:txBody>
          <a:bodyPr/>
          <a:lstStyle/>
          <a:p>
            <a:pPr eaLnBrk="1"/>
            <a:r>
              <a:rPr lang="ru-RU" altLang="ru-RU" sz="9600" dirty="0" smtClean="0"/>
              <a:t>Автоматизация </a:t>
            </a:r>
            <a:r>
              <a:rPr lang="ru-RU" altLang="ru-RU" sz="9600" dirty="0"/>
              <a:t>бизнес-процессов кафедры по реализации учебных планов вуза</a:t>
            </a:r>
            <a:endParaRPr lang="ru-RU" altLang="ru-RU" sz="9600" dirty="0" smtClean="0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 txBox="1">
            <a:spLocks/>
          </p:cNvSpPr>
          <p:nvPr/>
        </p:nvSpPr>
        <p:spPr>
          <a:xfrm>
            <a:off x="4199112" y="9325435"/>
            <a:ext cx="9289032" cy="950065"/>
          </a:xfrm>
          <a:prstGeom prst="rect">
            <a:avLst/>
          </a:prstGeom>
        </p:spPr>
        <p:txBody>
          <a:bodyPr rtlCol="0"/>
          <a:lstStyle>
            <a:lvl1pPr marL="63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127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90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254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317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Кондратьев Павел Сергеевич</a:t>
            </a:r>
            <a:endParaRPr lang="ru-RU" dirty="0"/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 txBox="1">
            <a:spLocks/>
          </p:cNvSpPr>
          <p:nvPr/>
        </p:nvSpPr>
        <p:spPr>
          <a:xfrm>
            <a:off x="15000312" y="10275500"/>
            <a:ext cx="5544616" cy="805141"/>
          </a:xfrm>
          <a:prstGeom prst="rect">
            <a:avLst/>
          </a:prstGeom>
        </p:spPr>
        <p:txBody>
          <a:bodyPr rtlCol="0"/>
          <a:lstStyle>
            <a:lvl1pPr marL="63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127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90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254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317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pk.kondratev@gmail.com</a:t>
            </a:r>
            <a:endParaRPr lang="ru-RU" sz="36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786" y="10369466"/>
            <a:ext cx="570598" cy="52098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024" y="9378280"/>
            <a:ext cx="698122" cy="698122"/>
          </a:xfrm>
          <a:prstGeom prst="rect">
            <a:avLst/>
          </a:prstGeom>
        </p:spPr>
      </p:pic>
      <p:sp>
        <p:nvSpPr>
          <p:cNvPr id="17" name="Текст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 txBox="1">
            <a:spLocks/>
          </p:cNvSpPr>
          <p:nvPr/>
        </p:nvSpPr>
        <p:spPr>
          <a:xfrm>
            <a:off x="15035146" y="9397896"/>
            <a:ext cx="5544616" cy="805141"/>
          </a:xfrm>
          <a:prstGeom prst="rect">
            <a:avLst/>
          </a:prstGeom>
        </p:spPr>
        <p:txBody>
          <a:bodyPr rtlCol="0"/>
          <a:lstStyle>
            <a:lvl1pPr marL="63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127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90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254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317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 smtClean="0"/>
              <a:t>ИВТАСмд-21</a:t>
            </a:r>
            <a:endParaRPr lang="ru-RU" sz="3600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 txBox="1">
            <a:spLocks/>
          </p:cNvSpPr>
          <p:nvPr/>
        </p:nvSpPr>
        <p:spPr>
          <a:xfrm>
            <a:off x="4199112" y="11682536"/>
            <a:ext cx="9289032" cy="950065"/>
          </a:xfrm>
          <a:prstGeom prst="rect">
            <a:avLst/>
          </a:prstGeom>
        </p:spPr>
        <p:txBody>
          <a:bodyPr rtlCol="0"/>
          <a:lstStyle>
            <a:lvl1pPr marL="63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127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90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254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317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Негода Виктор Николаевич</a:t>
            </a:r>
            <a:endParaRPr lang="ru-RU" dirty="0"/>
          </a:p>
        </p:txBody>
      </p:sp>
      <p:sp>
        <p:nvSpPr>
          <p:cNvPr id="19" name="Текст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 txBox="1">
            <a:spLocks/>
          </p:cNvSpPr>
          <p:nvPr/>
        </p:nvSpPr>
        <p:spPr>
          <a:xfrm>
            <a:off x="14966358" y="11892947"/>
            <a:ext cx="5578570" cy="805141"/>
          </a:xfrm>
          <a:prstGeom prst="rect">
            <a:avLst/>
          </a:prstGeom>
        </p:spPr>
        <p:txBody>
          <a:bodyPr rtlCol="0"/>
          <a:lstStyle>
            <a:lvl1pPr marL="63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127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90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254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317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 smtClean="0"/>
              <a:t>Научный руководитель</a:t>
            </a:r>
            <a:endParaRPr lang="ru-RU" sz="3600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830" y="11766312"/>
            <a:ext cx="782509" cy="78250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-2137592" y="20638"/>
            <a:ext cx="20882320" cy="2543175"/>
          </a:xfrm>
        </p:spPr>
        <p:txBody>
          <a:bodyPr anchor="b"/>
          <a:lstStyle/>
          <a:p>
            <a:pPr eaLnBrk="1"/>
            <a: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Диаграммы </a:t>
            </a:r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компонентов</a:t>
            </a:r>
            <a:endParaRPr lang="ru-RU" altLang="ru-RU" sz="8400" b="1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4" name="Рисунок 3" descr="C:\Users\pablo\AppData\Local\Microsoft\Windows\INetCache\Content.Word\mode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48" y="3383313"/>
            <a:ext cx="13087964" cy="8130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939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-2137592" y="20638"/>
            <a:ext cx="27651072" cy="2543175"/>
          </a:xfrm>
        </p:spPr>
        <p:txBody>
          <a:bodyPr anchor="b"/>
          <a:lstStyle/>
          <a:p>
            <a:pPr eaLnBrk="1"/>
            <a: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Диаграмма </a:t>
            </a:r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вариантов использования</a:t>
            </a:r>
            <a:endParaRPr lang="ru-RU" altLang="ru-RU" sz="8400" b="1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595" y="3401616"/>
            <a:ext cx="12429037" cy="932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377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-2209600" y="20638"/>
            <a:ext cx="28731192" cy="2543175"/>
          </a:xfrm>
        </p:spPr>
        <p:txBody>
          <a:bodyPr anchor="b"/>
          <a:lstStyle/>
          <a:p>
            <a:pPr eaLnBrk="1"/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Процесс трансформации </a:t>
            </a:r>
            <a:r>
              <a:rPr lang="en-US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XML </a:t>
            </a:r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спецификаций </a:t>
            </a:r>
            <a:endParaRPr lang="ru-RU" altLang="ru-RU" sz="8400" b="1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8" y="2969568"/>
            <a:ext cx="21038150" cy="101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25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-2137592" y="20638"/>
            <a:ext cx="28587176" cy="2543175"/>
          </a:xfrm>
        </p:spPr>
        <p:txBody>
          <a:bodyPr anchor="b"/>
          <a:lstStyle/>
          <a:p>
            <a:pPr eaLnBrk="1"/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Процесс трансформации </a:t>
            </a:r>
            <a:r>
              <a:rPr lang="en-US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XML </a:t>
            </a:r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спецификаций </a:t>
            </a:r>
            <a:endParaRPr lang="ru-RU" altLang="ru-RU" sz="8400" b="1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657350" y="3401617"/>
            <a:ext cx="20615770" cy="7488831"/>
          </a:xfrm>
        </p:spPr>
        <p:txBody>
          <a:bodyPr anchor="t"/>
          <a:lstStyle/>
          <a:p>
            <a:pPr marL="536575" indent="-536575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Проверка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файлов на существования их в базе 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данных</a:t>
            </a:r>
            <a:endParaRPr lang="en-US" altLang="ru-RU" sz="4400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536575" indent="-536575" eaLnBrk="1">
              <a:spcBef>
                <a:spcPct val="0"/>
              </a:spcBef>
            </a:pP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536575" indent="-536575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Разбиение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множества файлов рабочей нагрузки на части, каждая из которых реализуется в одном 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потоке</a:t>
            </a:r>
            <a:endParaRPr lang="en-US" altLang="ru-RU" sz="4400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536575" indent="-536575" eaLnBrk="1">
              <a:spcBef>
                <a:spcPct val="0"/>
              </a:spcBef>
            </a:pP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536575" indent="-536575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Порождение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процессов и их запуск с фиксацией стартового 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времени</a:t>
            </a:r>
            <a:endParaRPr lang="en-US" altLang="ru-RU" sz="4400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536575" indent="-536575" eaLnBrk="1">
              <a:spcBef>
                <a:spcPct val="0"/>
              </a:spcBef>
            </a:pP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536575" indent="-536575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В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каждом потоке в объекты 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программы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вводятся данные из </a:t>
            </a:r>
            <a:r>
              <a:rPr lang="ru-RU" altLang="ru-RU" sz="4400" dirty="0" err="1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xml</a:t>
            </a:r>
            <a:endParaRPr lang="en-US" altLang="ru-RU" sz="4400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536575" indent="-536575" eaLnBrk="1">
              <a:spcBef>
                <a:spcPct val="0"/>
              </a:spcBef>
            </a:pP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536575" indent="-536575" eaLnBrk="1">
              <a:spcBef>
                <a:spcPct val="0"/>
              </a:spcBef>
            </a:pPr>
            <a:r>
              <a:rPr lang="en-US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XML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(</a:t>
            </a:r>
            <a:r>
              <a:rPr lang="ru-RU" altLang="ru-RU" sz="4400" dirty="0" err="1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plx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) файлов соответствующей части рабочей нагрузки и затем выводятся через SQL-запросы в базу данных с последующей фиксацией времени 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завершения</a:t>
            </a: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2768" y="12265833"/>
            <a:ext cx="223944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http://ivt.ulstu.ru/sites/default/files/IVT-2021.pdf#page=151&amp;zoom=100,53,106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032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-2137592" y="20638"/>
            <a:ext cx="28587176" cy="3164954"/>
          </a:xfrm>
        </p:spPr>
        <p:txBody>
          <a:bodyPr anchor="b"/>
          <a:lstStyle/>
          <a:p>
            <a:pPr eaLnBrk="1"/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Экспериментальные </a:t>
            </a:r>
            <a: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исследования</a:t>
            </a:r>
            <a:b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реализации </a:t>
            </a:r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учебных планов</a:t>
            </a:r>
            <a:endParaRPr lang="ru-RU" altLang="ru-RU" sz="8400" b="1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657350" y="3401617"/>
            <a:ext cx="20615770" cy="7488831"/>
          </a:xfrm>
        </p:spPr>
        <p:txBody>
          <a:bodyPr anchor="t"/>
          <a:lstStyle/>
          <a:p>
            <a:pPr marL="0" indent="0" algn="just" eaLnBrk="1">
              <a:spcBef>
                <a:spcPct val="0"/>
              </a:spcBef>
              <a:buNone/>
            </a:pP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Н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ад функцией выбора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всех дисциплин, 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которые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ведет кафедра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.</a:t>
            </a:r>
          </a:p>
          <a:p>
            <a:pPr marL="0" indent="0" eaLnBrk="1">
              <a:spcBef>
                <a:spcPct val="0"/>
              </a:spcBef>
              <a:buNone/>
            </a:pPr>
            <a:endParaRPr lang="ru-RU" altLang="ru-RU" sz="3200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0" indent="0" algn="ctr" eaLnBrk="1">
              <a:spcBef>
                <a:spcPct val="0"/>
              </a:spcBef>
              <a:buNone/>
            </a:pPr>
            <a:r>
              <a:rPr lang="en-US" altLang="ru-RU" sz="4400" dirty="0" err="1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fSelectDisc</a:t>
            </a:r>
            <a:r>
              <a:rPr lang="en-US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</a:t>
            </a:r>
            <a:r>
              <a:rPr lang="en-US" altLang="ru-RU" sz="44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splans</a:t>
            </a:r>
            <a:r>
              <a:rPr lang="en-US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x </a:t>
            </a:r>
            <a:r>
              <a:rPr lang="en-US" altLang="ru-RU" sz="44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sdepartment</a:t>
            </a:r>
            <a:r>
              <a:rPr lang="en-US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=&gt; </a:t>
            </a:r>
            <a:r>
              <a:rPr lang="en-US" altLang="ru-RU" sz="44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sdisc</a:t>
            </a:r>
            <a:r>
              <a:rPr lang="en-US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*,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где</a:t>
            </a:r>
          </a:p>
          <a:p>
            <a:pPr marL="0" indent="0" algn="ctr" eaLnBrk="1">
              <a:spcBef>
                <a:spcPct val="0"/>
              </a:spcBef>
              <a:buNone/>
            </a:pPr>
            <a:r>
              <a:rPr lang="en-US" altLang="ru-RU" sz="44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sdisc</a:t>
            </a:r>
            <a:r>
              <a:rPr lang="en-US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* ∈ </a:t>
            </a:r>
            <a:r>
              <a:rPr lang="en-US" altLang="ru-RU" sz="44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sdiscipline</a:t>
            </a:r>
            <a:endParaRPr lang="en-US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536575" indent="-536575" eaLnBrk="1">
              <a:spcBef>
                <a:spcPct val="0"/>
              </a:spcBef>
            </a:pPr>
            <a:endParaRPr lang="ru-RU" altLang="ru-RU" sz="3200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536575" indent="-536575" eaLnBrk="1">
              <a:spcBef>
                <a:spcPct val="0"/>
              </a:spcBef>
            </a:pP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Гипотеза 1: Очевидно, что при росте количества одновременных соединений и количество потоков, используемых нагрузочной утилитой, 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TPS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будет линейно расти до определенного порога. Чтобы преодолеть данных порог можно использовать индексы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.</a:t>
            </a:r>
          </a:p>
          <a:p>
            <a:pPr marL="536575" indent="-536575" eaLnBrk="1">
              <a:spcBef>
                <a:spcPct val="0"/>
              </a:spcBef>
            </a:pPr>
            <a:endParaRPr lang="ru-RU" altLang="ru-RU" sz="32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536575" indent="-536575" eaLnBrk="1">
              <a:spcBef>
                <a:spcPct val="0"/>
              </a:spcBef>
            </a:pP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Гипотеза 2: Метрика TPS имеет обратную зависимость от количества строк в таблице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.</a:t>
            </a:r>
          </a:p>
          <a:p>
            <a:pPr marL="536575" indent="-536575" eaLnBrk="1">
              <a:spcBef>
                <a:spcPct val="0"/>
              </a:spcBef>
            </a:pPr>
            <a:endParaRPr lang="ru-RU" altLang="ru-RU" sz="32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536575" indent="-536575" eaLnBrk="1">
              <a:spcBef>
                <a:spcPct val="0"/>
              </a:spcBef>
            </a:pP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Гипотеза 3: По сколько в запросе выполняет </a:t>
            </a:r>
            <a:r>
              <a:rPr lang="ru-RU" altLang="ru-RU" sz="44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join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для двух таблиц, то можем сделать индексы на поля, к которым делается </a:t>
            </a:r>
            <a:r>
              <a:rPr lang="ru-RU" altLang="ru-RU" sz="44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join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. Это существенно ускорит </a:t>
            </a:r>
            <a:r>
              <a:rPr lang="ru-RU" altLang="ru-RU" sz="44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select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запрос.</a:t>
            </a:r>
          </a:p>
          <a:p>
            <a:pPr marL="536575" indent="-536575" eaLnBrk="1">
              <a:spcBef>
                <a:spcPct val="0"/>
              </a:spcBef>
            </a:pP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41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-2137592" y="20638"/>
            <a:ext cx="28587176" cy="3164954"/>
          </a:xfrm>
        </p:spPr>
        <p:txBody>
          <a:bodyPr anchor="b"/>
          <a:lstStyle/>
          <a:p>
            <a:pPr eaLnBrk="1"/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Экспериментальные </a:t>
            </a:r>
            <a: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исследования</a:t>
            </a:r>
            <a:b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реализации </a:t>
            </a:r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учебных планов</a:t>
            </a:r>
            <a:endParaRPr lang="ru-RU" altLang="ru-RU" sz="8400" b="1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657350" y="3185593"/>
                <a:ext cx="9958586" cy="9289032"/>
              </a:xfrm>
            </p:spPr>
            <p:txBody>
              <a:bodyPr anchor="t"/>
              <a:lstStyle/>
              <a:p>
                <a:pPr marL="0" indent="0" algn="ctr" eaLnBrk="1">
                  <a:spcBef>
                    <a:spcPct val="0"/>
                  </a:spcBef>
                  <a:buNone/>
                </a:pPr>
                <a:endParaRPr lang="ru-RU" sz="4400" dirty="0" smtClean="0"/>
              </a:p>
              <a:p>
                <a:pPr marL="0" indent="0" algn="ctr" eaLnBrk="1">
                  <a:spcBef>
                    <a:spcPct val="0"/>
                  </a:spcBef>
                  <a:buNone/>
                </a:pPr>
                <a:r>
                  <a:rPr lang="ru-RU" sz="4400" dirty="0" smtClean="0"/>
                  <a:t>Первая гипотеза</a:t>
                </a:r>
              </a:p>
              <a:p>
                <a:pPr marL="0" indent="0" algn="ctr" eaLnBrk="1">
                  <a:spcBef>
                    <a:spcPct val="0"/>
                  </a:spcBef>
                  <a:buNone/>
                </a:pPr>
                <a:endParaRPr lang="ru-RU" sz="4400" dirty="0"/>
              </a:p>
              <a:p>
                <a:pPr marL="0" indent="0" eaLnBrk="1">
                  <a:spcBef>
                    <a:spcPct val="0"/>
                  </a:spcBef>
                  <a:buNone/>
                </a:pPr>
                <a:endParaRPr lang="ru-RU" sz="4400" dirty="0"/>
              </a:p>
              <a:p>
                <a:pPr marL="536575" indent="-536575" eaLnBrk="1">
                  <a:spcBef>
                    <a:spcPct val="0"/>
                  </a:spcBef>
                </a:pPr>
                <a:r>
                  <a:rPr lang="en-US" sz="4400" dirty="0" smtClean="0"/>
                  <a:t>T</a:t>
                </a:r>
                <a:r>
                  <a:rPr lang="ru-RU" sz="4400" dirty="0"/>
                  <a:t>PS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400" i="1">
                            <a:latin typeface="Cambria Math" panose="02040503050406030204" pitchFamily="18" charset="0"/>
                          </a:rPr>
                          <m:t>Количествотранзакций</m:t>
                        </m:r>
                      </m:num>
                      <m:den>
                        <m:r>
                          <a:rPr lang="ru-RU" sz="4400" i="1">
                            <a:latin typeface="Cambria Math" panose="02040503050406030204" pitchFamily="18" charset="0"/>
                          </a:rPr>
                          <m:t>времяпроведениятеста</m:t>
                        </m:r>
                      </m:den>
                    </m:f>
                  </m:oMath>
                </a14:m>
                <a:endParaRPr lang="ru-RU" sz="4400" dirty="0"/>
              </a:p>
              <a:p>
                <a:r>
                  <a:rPr lang="ru-RU" sz="4400" dirty="0"/>
                  <a:t>RPS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400" i="1">
                            <a:latin typeface="Cambria Math" panose="02040503050406030204" pitchFamily="18" charset="0"/>
                          </a:rPr>
                          <m:t>кол−вопотоков∗кол−воклиентов</m:t>
                        </m:r>
                      </m:num>
                      <m:den>
                        <m:r>
                          <a:rPr lang="ru-RU" sz="4400" i="1">
                            <a:latin typeface="Cambria Math" panose="02040503050406030204" pitchFamily="18" charset="0"/>
                          </a:rPr>
                          <m:t>времяпроведениятеста</m:t>
                        </m:r>
                      </m:den>
                    </m:f>
                  </m:oMath>
                </a14:m>
                <a:r>
                  <a:rPr lang="ru-RU" sz="4400" dirty="0"/>
                  <a:t>, где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4400" i="1">
                        <a:latin typeface="Cambria Math" panose="02040503050406030204" pitchFamily="18" charset="0"/>
                      </a:rPr>
                      <m:t>кол−вопотоков∈{1,2,3,4}</m:t>
                    </m:r>
                  </m:oMath>
                </a14:m>
                <a:endParaRPr lang="ru-RU" sz="4400" dirty="0"/>
              </a:p>
              <a:p>
                <a:pPr lvl="0"/>
                <a14:m>
                  <m:oMath xmlns:m="http://schemas.openxmlformats.org/officeDocument/2006/math">
                    <m:r>
                      <a:rPr lang="ru-RU" sz="4400" i="1">
                        <a:latin typeface="Cambria Math" panose="02040503050406030204" pitchFamily="18" charset="0"/>
                      </a:rPr>
                      <m:t>кол−воклиентов∈{10,20,30,40}</m:t>
                    </m:r>
                  </m:oMath>
                </a14:m>
                <a:endParaRPr lang="ru-RU" sz="4400" dirty="0"/>
              </a:p>
            </p:txBody>
          </p:sp>
        </mc:Choice>
        <mc:Fallback xmlns="">
          <p:sp>
            <p:nvSpPr>
              <p:cNvPr id="4099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657350" y="3185593"/>
                <a:ext cx="9958586" cy="9289032"/>
              </a:xfrm>
              <a:blipFill>
                <a:blip r:embed="rId2"/>
                <a:stretch>
                  <a:fillRect l="-1897" r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/>
              <p:cNvSpPr txBox="1">
                <a:spLocks noChangeArrowheads="1"/>
              </p:cNvSpPr>
              <p:nvPr/>
            </p:nvSpPr>
            <p:spPr bwMode="auto">
              <a:xfrm>
                <a:off x="12192000" y="3185592"/>
                <a:ext cx="9958586" cy="92890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50800" tIns="50800" rIns="50800" bIns="50800" numCol="1" anchor="t" anchorCtr="0" compatLnSpc="1">
                <a:prstTxWarp prst="textNoShape">
                  <a:avLst/>
                </a:prstTxWarp>
              </a:bodyPr>
              <a:lstStyle>
                <a:lvl1pPr marL="635000" indent="-635000" algn="l" defTabSz="825500" rtl="0" eaLnBrk="0" fontAlgn="base" hangingPunct="0">
                  <a:spcBef>
                    <a:spcPts val="5900"/>
                  </a:spcBef>
                  <a:spcAft>
                    <a:spcPct val="0"/>
                  </a:spcAft>
                  <a:buSzPct val="75000"/>
                  <a:buChar char="•"/>
                  <a:defRPr sz="520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 charset="0"/>
                  </a:defRPr>
                </a:lvl1pPr>
                <a:lvl2pPr marL="1270000" indent="-635000" algn="l" defTabSz="825500" rtl="0" eaLnBrk="0" fontAlgn="base" hangingPunct="0">
                  <a:spcBef>
                    <a:spcPts val="5900"/>
                  </a:spcBef>
                  <a:spcAft>
                    <a:spcPct val="0"/>
                  </a:spcAft>
                  <a:buSzPct val="75000"/>
                  <a:buChar char="•"/>
                  <a:defRPr sz="520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 charset="0"/>
                  </a:defRPr>
                </a:lvl2pPr>
                <a:lvl3pPr marL="1905000" indent="-635000" algn="l" defTabSz="825500" rtl="0" eaLnBrk="0" fontAlgn="base" hangingPunct="0">
                  <a:spcBef>
                    <a:spcPts val="5900"/>
                  </a:spcBef>
                  <a:spcAft>
                    <a:spcPct val="0"/>
                  </a:spcAft>
                  <a:buSzPct val="75000"/>
                  <a:buChar char="•"/>
                  <a:defRPr sz="520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 charset="0"/>
                  </a:defRPr>
                </a:lvl3pPr>
                <a:lvl4pPr marL="2540000" indent="-635000" algn="l" defTabSz="825500" rtl="0" eaLnBrk="0" fontAlgn="base" hangingPunct="0">
                  <a:spcBef>
                    <a:spcPts val="5900"/>
                  </a:spcBef>
                  <a:spcAft>
                    <a:spcPct val="0"/>
                  </a:spcAft>
                  <a:buSzPct val="75000"/>
                  <a:buChar char="•"/>
                  <a:defRPr sz="520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 charset="0"/>
                  </a:defRPr>
                </a:lvl4pPr>
                <a:lvl5pPr marL="3175000" indent="-635000" algn="l" defTabSz="825500" rtl="0" eaLnBrk="0" fontAlgn="base" hangingPunct="0">
                  <a:spcBef>
                    <a:spcPts val="5900"/>
                  </a:spcBef>
                  <a:spcAft>
                    <a:spcPct val="0"/>
                  </a:spcAft>
                  <a:buSzPct val="75000"/>
                  <a:buChar char="•"/>
                  <a:defRPr sz="520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spcBef>
                    <a:spcPts val="0"/>
                  </a:spcBef>
                  <a:buNone/>
                </a:pPr>
                <a:endParaRPr lang="ru-RU" sz="4400" dirty="0" smtClean="0"/>
              </a:p>
              <a:p>
                <a:pPr marL="0" lvl="0" indent="0" algn="ctr">
                  <a:spcBef>
                    <a:spcPts val="0"/>
                  </a:spcBef>
                  <a:buNone/>
                </a:pPr>
                <a:r>
                  <a:rPr lang="ru-RU" sz="4400" dirty="0" smtClean="0"/>
                  <a:t>Вторая гипотеза</a:t>
                </a:r>
              </a:p>
              <a:p>
                <a:pPr marL="0" lvl="0" indent="0" algn="ctr">
                  <a:spcBef>
                    <a:spcPts val="0"/>
                  </a:spcBef>
                  <a:buNone/>
                </a:pPr>
                <a:endParaRPr lang="ru-RU" sz="4400" dirty="0"/>
              </a:p>
              <a:p>
                <a:pPr lvl="0"/>
                <a:r>
                  <a:rPr lang="en-US" sz="4400" dirty="0" smtClean="0"/>
                  <a:t>TPS </a:t>
                </a:r>
                <a:r>
                  <a:rPr lang="en-US" sz="4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400" i="1">
                            <a:latin typeface="Cambria Math" panose="02040503050406030204" pitchFamily="18" charset="0"/>
                          </a:rPr>
                          <m:t>кол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4400" i="1">
                            <a:latin typeface="Cambria Math" panose="02040503050406030204" pitchFamily="18" charset="0"/>
                          </a:rPr>
                          <m:t>вопотоков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ru-RU" sz="4400" i="1">
                            <a:latin typeface="Cambria Math" panose="02040503050406030204" pitchFamily="18" charset="0"/>
                          </a:rPr>
                          <m:t>кол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4400" i="1">
                            <a:latin typeface="Cambria Math" panose="02040503050406030204" pitchFamily="18" charset="0"/>
                          </a:rPr>
                          <m:t>воклиентов</m:t>
                        </m:r>
                      </m:num>
                      <m:den>
                        <m:r>
                          <a:rPr lang="ru-RU" sz="4400" i="1">
                            <a:latin typeface="Cambria Math" panose="02040503050406030204" pitchFamily="18" charset="0"/>
                          </a:rPr>
                          <m:t>времяпроведениятеста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ru-RU" sz="4400" i="1">
                            <a:latin typeface="Cambria Math" panose="02040503050406030204" pitchFamily="18" charset="0"/>
                          </a:rPr>
                          <m:t>объемданных</m:t>
                        </m:r>
                      </m:den>
                    </m:f>
                  </m:oMath>
                </a14:m>
                <a:r>
                  <a:rPr lang="ru-RU" sz="4400" dirty="0"/>
                  <a:t> 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4400" i="1">
                        <a:latin typeface="Cambria Math" panose="02040503050406030204" pitchFamily="18" charset="0"/>
                      </a:rPr>
                      <m:t>кол−вопотоков=4</m:t>
                    </m:r>
                  </m:oMath>
                </a14:m>
                <a:endParaRPr lang="ru-RU" sz="4400" dirty="0"/>
              </a:p>
              <a:p>
                <a:pPr lvl="0"/>
                <a14:m>
                  <m:oMath xmlns:m="http://schemas.openxmlformats.org/officeDocument/2006/math">
                    <m:r>
                      <a:rPr lang="ru-RU" sz="4400" i="1">
                        <a:latin typeface="Cambria Math" panose="02040503050406030204" pitchFamily="18" charset="0"/>
                      </a:rPr>
                      <m:t>кол−воклиентов=100</m:t>
                    </m:r>
                  </m:oMath>
                </a14:m>
                <a:endParaRPr lang="ru-RU" sz="4400" dirty="0"/>
              </a:p>
              <a:p>
                <a:pPr lvl="0"/>
                <a14:m>
                  <m:oMath xmlns:m="http://schemas.openxmlformats.org/officeDocument/2006/math">
                    <m:r>
                      <a:rPr lang="ru-RU" sz="4400" i="1">
                        <a:latin typeface="Cambria Math" panose="02040503050406030204" pitchFamily="18" charset="0"/>
                      </a:rPr>
                      <m:t>объемданных∈{1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,3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,4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4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u-RU" sz="4400" dirty="0"/>
              </a:p>
            </p:txBody>
          </p:sp>
        </mc:Choice>
        <mc:Fallback xmlns="">
          <p:sp>
            <p:nvSpPr>
              <p:cNvPr id="4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0" y="3185592"/>
                <a:ext cx="9958586" cy="9289031"/>
              </a:xfrm>
              <a:prstGeom prst="rect">
                <a:avLst/>
              </a:prstGeom>
              <a:blipFill>
                <a:blip r:embed="rId3"/>
                <a:stretch>
                  <a:fillRect l="-18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598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-2137592" y="20638"/>
            <a:ext cx="28587176" cy="3164954"/>
          </a:xfrm>
        </p:spPr>
        <p:txBody>
          <a:bodyPr anchor="b"/>
          <a:lstStyle/>
          <a:p>
            <a:pPr eaLnBrk="1"/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Экспериментальные </a:t>
            </a:r>
            <a: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исследования</a:t>
            </a:r>
            <a:b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реализации </a:t>
            </a:r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учебных планов</a:t>
            </a:r>
            <a:endParaRPr lang="ru-RU" altLang="ru-RU" sz="8400" b="1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11280" y="3977680"/>
            <a:ext cx="12211451" cy="73468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84570" y="12116638"/>
            <a:ext cx="181428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Первый эксперимент, зависимость TPS от рабочей нагрузки</a:t>
            </a:r>
          </a:p>
        </p:txBody>
      </p:sp>
    </p:spTree>
    <p:extLst>
      <p:ext uri="{BB962C8B-B14F-4D97-AF65-F5344CB8AC3E}">
        <p14:creationId xmlns:p14="http://schemas.microsoft.com/office/powerpoint/2010/main" val="2915019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-2137592" y="20638"/>
            <a:ext cx="28587176" cy="3164954"/>
          </a:xfrm>
        </p:spPr>
        <p:txBody>
          <a:bodyPr anchor="b"/>
          <a:lstStyle/>
          <a:p>
            <a:pPr eaLnBrk="1"/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Экспериментальные </a:t>
            </a:r>
            <a: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исследования</a:t>
            </a:r>
            <a:b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реализации </a:t>
            </a:r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учебных планов</a:t>
            </a:r>
            <a:endParaRPr lang="ru-RU" altLang="ru-RU" sz="8400" b="1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11280" y="4059264"/>
            <a:ext cx="11593288" cy="70472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3689" y="11610528"/>
            <a:ext cx="227046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Второй эксперимент – исследование зависимости TPS от количества </a:t>
            </a:r>
            <a:r>
              <a:rPr lang="ru-RU" dirty="0" smtClean="0"/>
              <a:t>строк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715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-2137592" y="20638"/>
            <a:ext cx="28587176" cy="3164954"/>
          </a:xfrm>
        </p:spPr>
        <p:txBody>
          <a:bodyPr anchor="b"/>
          <a:lstStyle/>
          <a:p>
            <a:pPr eaLnBrk="1"/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Экспериментальные </a:t>
            </a:r>
            <a: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исследования</a:t>
            </a:r>
            <a:b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реализации </a:t>
            </a:r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учебных планов</a:t>
            </a:r>
            <a:endParaRPr lang="ru-RU" altLang="ru-RU" sz="8400" b="1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5" name="Рисунок 4" descr="C:\Users\pablo\AppData\Local\Microsoft\Windows\INetCache\Content.Word\photo_2022-01-23_16-16-5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557" y="4553744"/>
            <a:ext cx="13250877" cy="6548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503368" y="11595648"/>
            <a:ext cx="120544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Третий эксперимент, добавили индексы</a:t>
            </a:r>
          </a:p>
        </p:txBody>
      </p:sp>
    </p:spTree>
    <p:extLst>
      <p:ext uri="{BB962C8B-B14F-4D97-AF65-F5344CB8AC3E}">
        <p14:creationId xmlns:p14="http://schemas.microsoft.com/office/powerpoint/2010/main" val="2985260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174776" y="3257600"/>
            <a:ext cx="22682520" cy="9073008"/>
          </a:xfrm>
        </p:spPr>
        <p:txBody>
          <a:bodyPr anchor="t"/>
          <a:lstStyle/>
          <a:p>
            <a:pPr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Был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проведен анализ учебных процессов, базирующихся на учебных планах ВУЗа</a:t>
            </a:r>
            <a:endParaRPr lang="ru-RU" altLang="ru-RU" sz="4400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>
              <a:spcBef>
                <a:spcPct val="0"/>
              </a:spcBef>
            </a:pP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>
              <a:spcBef>
                <a:spcPct val="0"/>
              </a:spcBef>
            </a:pP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Был разработан ряд моделей, описывающий систему автоматизации. Эти модели послужили материалом для разработки системы и могут быть использованы в дальнейшем для разработки подобных систем и расширения функциональности уже существующей</a:t>
            </a:r>
            <a:endParaRPr lang="ru-RU" altLang="ru-RU" sz="4400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>
              <a:spcBef>
                <a:spcPct val="0"/>
              </a:spcBef>
            </a:pP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>
              <a:spcBef>
                <a:spcPct val="0"/>
              </a:spcBef>
            </a:pP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При этом было исследована предметная область «Автоматизированных рабочих мест» и «Автоматизированных систем». Была разработана система автоматизации процессов связанных с системой учебных планов вуза.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411288" y="-57150"/>
            <a:ext cx="21365888" cy="25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112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Light" charset="0"/>
              </a:defRPr>
            </a:lvl1pPr>
            <a:lvl2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algn="ctr" defTabSz="825500" rtl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algn="ctr" defTabSz="825500" rtl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algn="ctr" defTabSz="825500" rtl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algn="ctr" defTabSz="825500" rtl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defTabSz="808038" eaLnBrk="1"/>
            <a:r>
              <a:rPr lang="ru-RU" sz="8200" b="1" dirty="0" smtClean="0"/>
              <a:t>Итоги </a:t>
            </a:r>
            <a:r>
              <a:rPr lang="ru-RU" sz="8200" b="1" dirty="0"/>
              <a:t>п</a:t>
            </a:r>
            <a:r>
              <a:rPr lang="ru-RU" sz="8200" b="1" dirty="0" smtClean="0"/>
              <a:t>рототипа</a:t>
            </a:r>
            <a:endParaRPr lang="ru-RU" altLang="ru-RU" sz="8200" b="1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03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-2137592" y="20638"/>
            <a:ext cx="14181236" cy="2543175"/>
          </a:xfrm>
        </p:spPr>
        <p:txBody>
          <a:bodyPr anchor="b"/>
          <a:lstStyle/>
          <a:p>
            <a:pPr eaLnBrk="1"/>
            <a: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Цели проекта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657350" y="3401617"/>
            <a:ext cx="17375410" cy="8911034"/>
          </a:xfrm>
        </p:spPr>
        <p:txBody>
          <a:bodyPr anchor="t"/>
          <a:lstStyle/>
          <a:p>
            <a:pPr marL="1021500" indent="-571500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Анализ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существующих средств и технологий автоматизации учебных процессов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/>
            </a:r>
            <a:b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1021500" indent="-571500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Исследование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потребностей различных групп пользователей, чья деятельность связана с учебными 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планами</a:t>
            </a:r>
          </a:p>
          <a:p>
            <a:pPr marL="1021500" indent="-571500" eaLnBrk="1">
              <a:spcBef>
                <a:spcPct val="0"/>
              </a:spcBef>
            </a:pP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1021500" indent="-571500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Разработка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и исследование формальных моделей объектов и процессов, связанных с автоматизацией учебного процесса на основе учебных 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планов</a:t>
            </a:r>
          </a:p>
          <a:p>
            <a:pPr marL="1021500" indent="-571500" eaLnBrk="1">
              <a:spcBef>
                <a:spcPct val="0"/>
              </a:spcBef>
            </a:pP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1021500" indent="-571500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Разработка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объектно-ориентированных моделей как базовых проектных решений для системы «Учебные планы»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894856" y="3689648"/>
            <a:ext cx="20828000" cy="4648200"/>
          </a:xfrm>
        </p:spPr>
        <p:txBody>
          <a:bodyPr/>
          <a:lstStyle/>
          <a:p>
            <a:pPr eaLnBrk="1"/>
            <a:r>
              <a:rPr lang="ru-RU" altLang="ru-RU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Благодарю за внимание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-2137592" y="20638"/>
            <a:ext cx="26138904" cy="2543175"/>
          </a:xfrm>
        </p:spPr>
        <p:txBody>
          <a:bodyPr anchor="b"/>
          <a:lstStyle/>
          <a:p>
            <a:pPr eaLnBrk="1"/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Научно-методологическая новизна</a:t>
            </a:r>
            <a:endParaRPr lang="ru-RU" altLang="ru-RU" sz="8400" b="1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98712" y="3293080"/>
            <a:ext cx="12031686" cy="8911034"/>
          </a:xfrm>
        </p:spPr>
        <p:txBody>
          <a:bodyPr anchor="t"/>
          <a:lstStyle/>
          <a:p>
            <a:pPr marL="536575" indent="-536575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Разработка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нового сценария взаимодействия учебного 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плана</a:t>
            </a:r>
          </a:p>
          <a:p>
            <a:pPr marL="536575" indent="-536575" eaLnBrk="1">
              <a:spcBef>
                <a:spcPct val="0"/>
              </a:spcBef>
            </a:pP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536575" indent="-536575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Развитие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средств автоматизации организационного управления кафедры ВТ и </a:t>
            </a:r>
            <a:r>
              <a:rPr lang="ru-RU" altLang="ru-RU" sz="4400" dirty="0" err="1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УлГТУ</a:t>
            </a:r>
            <a:endParaRPr lang="ru-RU" altLang="ru-RU" sz="4400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536575" indent="-536575" eaLnBrk="1">
              <a:spcBef>
                <a:spcPct val="0"/>
              </a:spcBef>
            </a:pPr>
            <a:endParaRPr lang="ru-RU" altLang="ru-RU" sz="4400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536575" indent="-536575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Проанализированы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бизнес-процессы, связанные с использованием учебных планов. Результаты анализа в отличие от аналогичных результатов отличают существенно более широким спектром </a:t>
            </a:r>
            <a:r>
              <a:rPr lang="ru-RU" altLang="ru-RU" sz="44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акторов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и охватываемых 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бизнес-процессов</a:t>
            </a: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056096" y="3257600"/>
            <a:ext cx="10801200" cy="891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63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127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90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254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317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Автоматизировать процесс создания учебных планов вуза</a:t>
            </a:r>
          </a:p>
          <a:p>
            <a:pPr marL="536575" indent="-536575" eaLnBrk="1">
              <a:spcBef>
                <a:spcPct val="0"/>
              </a:spcBef>
            </a:pPr>
            <a:endParaRPr lang="ru-RU" altLang="ru-RU" sz="4400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536575" indent="-536575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Разработаны модели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системы “Учебные планы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”</a:t>
            </a:r>
          </a:p>
          <a:p>
            <a:pPr marL="536575" indent="-536575" eaLnBrk="1">
              <a:spcBef>
                <a:spcPct val="0"/>
              </a:spcBef>
            </a:pP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536575" indent="-536575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Процесс трансформации XML спецификаций учебных планов вуза в SQL базу данных</a:t>
            </a:r>
          </a:p>
          <a:p>
            <a:pPr marL="536575" indent="-536575" eaLnBrk="1">
              <a:spcBef>
                <a:spcPct val="0"/>
              </a:spcBef>
            </a:pP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16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-2137592" y="20638"/>
            <a:ext cx="21962440" cy="2543175"/>
          </a:xfrm>
        </p:spPr>
        <p:txBody>
          <a:bodyPr anchor="b"/>
          <a:lstStyle/>
          <a:p>
            <a:pPr eaLnBrk="1"/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Анализ известных средств </a:t>
            </a:r>
            <a:endParaRPr lang="ru-RU" altLang="ru-RU" sz="8400" b="1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657350" y="3401617"/>
            <a:ext cx="14495090" cy="8911034"/>
          </a:xfrm>
        </p:spPr>
        <p:txBody>
          <a:bodyPr anchor="t"/>
          <a:lstStyle/>
          <a:p>
            <a:pPr marL="0" indent="0" eaLnBrk="1">
              <a:spcBef>
                <a:spcPct val="0"/>
              </a:spcBef>
              <a:buNone/>
            </a:pP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К комплексным системам относятся: </a:t>
            </a:r>
            <a:endParaRPr lang="ru-RU" altLang="ru-RU" sz="4400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0" indent="0" eaLnBrk="1">
              <a:spcBef>
                <a:spcPct val="0"/>
              </a:spcBef>
              <a:buNone/>
            </a:pP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931500" indent="-571500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1С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Университет</a:t>
            </a:r>
          </a:p>
          <a:p>
            <a:pPr marL="931500" indent="-571500" eaLnBrk="1">
              <a:spcBef>
                <a:spcPct val="0"/>
              </a:spcBef>
            </a:pP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931500" indent="-571500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«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Планы ВПО» ММИС 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Лаборатории</a:t>
            </a:r>
          </a:p>
          <a:p>
            <a:pPr marL="931500" indent="-571500" eaLnBrk="1">
              <a:spcBef>
                <a:spcPct val="0"/>
              </a:spcBef>
            </a:pP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931500" indent="-571500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КИС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«Вектор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»</a:t>
            </a:r>
          </a:p>
          <a:p>
            <a:pPr marL="931500" indent="-571500" eaLnBrk="1">
              <a:spcBef>
                <a:spcPct val="0"/>
              </a:spcBef>
            </a:pP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931500" indent="-571500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Система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«Магеллан» для 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вузов</a:t>
            </a:r>
          </a:p>
          <a:p>
            <a:pPr marL="931500" indent="-571500" eaLnBrk="1">
              <a:spcBef>
                <a:spcPct val="0"/>
              </a:spcBef>
            </a:pP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931500" indent="-571500" eaLnBrk="1">
              <a:spcBef>
                <a:spcPct val="0"/>
              </a:spcBef>
            </a:pP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Система </a:t>
            </a:r>
            <a:r>
              <a:rPr lang="ru-RU" altLang="ru-RU" sz="44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учебных планов 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ВУЗа (ВКР 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Карпова</a:t>
            </a:r>
            <a:r>
              <a:rPr lang="en-US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, 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кафедра ВТ</a:t>
            </a:r>
            <a:r>
              <a:rPr lang="ru-RU" altLang="ru-RU" sz="44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)</a:t>
            </a: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536575" indent="-536575" eaLnBrk="1">
              <a:spcBef>
                <a:spcPct val="0"/>
              </a:spcBef>
            </a:pPr>
            <a:endParaRPr lang="ru-RU" altLang="ru-RU" sz="44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35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-2137592" y="20638"/>
            <a:ext cx="29235248" cy="2543175"/>
          </a:xfrm>
        </p:spPr>
        <p:txBody>
          <a:bodyPr anchor="b"/>
          <a:lstStyle/>
          <a:p>
            <a:pPr eaLnBrk="1"/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Анализ </a:t>
            </a:r>
            <a: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технологического процесса УП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614" y="2681536"/>
            <a:ext cx="6948772" cy="10716768"/>
          </a:xfrm>
        </p:spPr>
      </p:pic>
    </p:spTree>
    <p:extLst>
      <p:ext uri="{BB962C8B-B14F-4D97-AF65-F5344CB8AC3E}">
        <p14:creationId xmlns:p14="http://schemas.microsoft.com/office/powerpoint/2010/main" val="7992566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 bwMode="auto">
          <a:xfrm>
            <a:off x="4271120" y="3473624"/>
            <a:ext cx="16705856" cy="9433048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-2137592" y="20638"/>
            <a:ext cx="20306256" cy="2543175"/>
          </a:xfrm>
        </p:spPr>
        <p:txBody>
          <a:bodyPr anchor="b"/>
          <a:lstStyle/>
          <a:p>
            <a:pPr eaLnBrk="1"/>
            <a: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Онтологическая </a:t>
            </a:r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модель</a:t>
            </a:r>
            <a:endParaRPr lang="ru-RU" altLang="ru-RU" sz="8400" b="1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5" name="Рисунок 4" descr="o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120" y="3473624"/>
            <a:ext cx="16705856" cy="9435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229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 bwMode="auto">
          <a:xfrm>
            <a:off x="5999312" y="3113584"/>
            <a:ext cx="12745416" cy="9217024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-2093048" y="20638"/>
            <a:ext cx="20837776" cy="2543175"/>
          </a:xfrm>
        </p:spPr>
        <p:txBody>
          <a:bodyPr anchor="b"/>
          <a:lstStyle/>
          <a:p>
            <a:pPr eaLnBrk="1"/>
            <a: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Диаграммы </a:t>
            </a:r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компонентов</a:t>
            </a:r>
            <a:endParaRPr lang="ru-RU" altLang="ru-RU" sz="8400" b="1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4" name="Рисунок 3" descr="C:\Users\pablo\Desktop\йцу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312" y="3113584"/>
            <a:ext cx="12700872" cy="92057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50831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-2137592" y="20638"/>
            <a:ext cx="20594288" cy="2543175"/>
          </a:xfrm>
        </p:spPr>
        <p:txBody>
          <a:bodyPr anchor="b"/>
          <a:lstStyle/>
          <a:p>
            <a:pPr eaLnBrk="1"/>
            <a:r>
              <a:rPr lang="ru-RU" altLang="ru-RU" sz="84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Инфологическая модель</a:t>
            </a:r>
            <a:endParaRPr lang="ru-RU" altLang="ru-RU" sz="8400" b="1" dirty="0" smtClean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4" name="Рисунок 3" descr="PLANSDBGrey_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192" y="2897560"/>
            <a:ext cx="14157052" cy="9279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034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-2497632" y="20638"/>
            <a:ext cx="24986776" cy="2543175"/>
          </a:xfrm>
        </p:spPr>
        <p:txBody>
          <a:bodyPr anchor="b"/>
          <a:lstStyle/>
          <a:p>
            <a:pPr eaLnBrk="1"/>
            <a:r>
              <a:rPr lang="ru-RU" altLang="ru-RU" sz="8400" b="1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Логико-алгебраическая модель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657350" y="4697760"/>
            <a:ext cx="10534650" cy="8911034"/>
          </a:xfrm>
        </p:spPr>
        <p:txBody>
          <a:bodyPr anchor="t"/>
          <a:lstStyle/>
          <a:p>
            <a:pPr marL="0" indent="0" eaLnBrk="1">
              <a:spcBef>
                <a:spcPct val="0"/>
              </a:spcBef>
              <a:buNone/>
            </a:pPr>
            <a:r>
              <a:rPr lang="en-US" sz="4000" i="1" dirty="0" smtClean="0"/>
              <a:t>A=&lt;department, plans, discipline, teacher&gt;</a:t>
            </a:r>
            <a:endParaRPr lang="ru-RU" sz="4000" i="1" dirty="0" smtClean="0"/>
          </a:p>
          <a:p>
            <a:pPr marL="0" indent="0" eaLnBrk="1">
              <a:spcBef>
                <a:spcPct val="0"/>
              </a:spcBef>
              <a:buNone/>
            </a:pPr>
            <a:endParaRPr lang="ru-RU" sz="4000" i="1" dirty="0" smtClean="0"/>
          </a:p>
          <a:p>
            <a:pPr marL="0" indent="0" eaLnBrk="1">
              <a:spcBef>
                <a:spcPct val="0"/>
              </a:spcBef>
              <a:buNone/>
            </a:pPr>
            <a:r>
              <a:rPr lang="en-US" sz="4000" i="1" dirty="0" err="1" smtClean="0"/>
              <a:t>splans</a:t>
            </a:r>
            <a:r>
              <a:rPr lang="en-US" sz="4000" i="1" dirty="0" smtClean="0"/>
              <a:t> = {plan1, plan2, … </a:t>
            </a:r>
            <a:r>
              <a:rPr lang="en-US" sz="4000" i="1" dirty="0" err="1" smtClean="0"/>
              <a:t>plann</a:t>
            </a:r>
            <a:r>
              <a:rPr lang="en-US" sz="4000" i="1" dirty="0" smtClean="0"/>
              <a:t>}</a:t>
            </a:r>
            <a:endParaRPr lang="ru-RU" sz="4000" i="1" dirty="0" smtClean="0"/>
          </a:p>
          <a:p>
            <a:pPr marL="0" indent="0" eaLnBrk="1">
              <a:spcBef>
                <a:spcPct val="0"/>
              </a:spcBef>
              <a:buNone/>
            </a:pPr>
            <a:r>
              <a:rPr lang="en-US" sz="4000" dirty="0" err="1" smtClean="0"/>
              <a:t>plani</a:t>
            </a:r>
            <a:r>
              <a:rPr lang="en-US" sz="4000" dirty="0" smtClean="0"/>
              <a:t> = {</a:t>
            </a:r>
            <a:r>
              <a:rPr lang="en-US" sz="4000" dirty="0" err="1" smtClean="0"/>
              <a:t>sdepartment.disci</a:t>
            </a:r>
            <a:r>
              <a:rPr lang="en-US" sz="4000" dirty="0" smtClean="0"/>
              <a:t> | </a:t>
            </a:r>
            <a:r>
              <a:rPr lang="en-US" sz="4000" dirty="0" err="1" smtClean="0"/>
              <a:t>sdepartment.disci</a:t>
            </a:r>
            <a:r>
              <a:rPr lang="en-US" sz="4000" dirty="0" smtClean="0"/>
              <a:t>  ∈ </a:t>
            </a:r>
            <a:r>
              <a:rPr lang="en-US" sz="4000" dirty="0" err="1" smtClean="0"/>
              <a:t>sdiscipline</a:t>
            </a:r>
            <a:r>
              <a:rPr lang="en-US" sz="4000" dirty="0" smtClean="0"/>
              <a:t>}</a:t>
            </a:r>
            <a:endParaRPr lang="ru-RU" sz="4000" dirty="0" smtClean="0"/>
          </a:p>
          <a:p>
            <a:pPr marL="0" indent="0" eaLnBrk="1">
              <a:spcBef>
                <a:spcPct val="0"/>
              </a:spcBef>
              <a:buNone/>
            </a:pPr>
            <a:endParaRPr lang="ru-RU" sz="4000" dirty="0" smtClean="0"/>
          </a:p>
          <a:p>
            <a:pPr marL="0" indent="0" eaLnBrk="1">
              <a:spcBef>
                <a:spcPct val="0"/>
              </a:spcBef>
              <a:buNone/>
            </a:pPr>
            <a:r>
              <a:rPr lang="en-US" sz="4000" i="1" dirty="0" err="1" smtClean="0"/>
              <a:t>sdiscipline</a:t>
            </a:r>
            <a:r>
              <a:rPr lang="ru-RU" sz="4000" i="1" dirty="0" smtClean="0"/>
              <a:t> = {</a:t>
            </a:r>
            <a:r>
              <a:rPr lang="en-US" sz="4000" i="1" dirty="0" err="1" smtClean="0"/>
              <a:t>disci</a:t>
            </a:r>
            <a:r>
              <a:rPr lang="ru-RU" sz="4000" i="1" dirty="0" smtClean="0"/>
              <a:t> | </a:t>
            </a:r>
            <a:r>
              <a:rPr lang="en-US" sz="4000" i="1" dirty="0" err="1" smtClean="0"/>
              <a:t>i</a:t>
            </a:r>
            <a:r>
              <a:rPr lang="en-US" sz="4000" i="1" dirty="0" smtClean="0"/>
              <a:t> </a:t>
            </a:r>
            <a:r>
              <a:rPr lang="ru-RU" sz="4000" i="1" dirty="0" smtClean="0"/>
              <a:t>∈ </a:t>
            </a:r>
            <a:r>
              <a:rPr lang="en-US" sz="4000" i="1" dirty="0" smtClean="0"/>
              <a:t>N</a:t>
            </a:r>
            <a:endParaRPr lang="ru-RU" sz="4000" i="1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336016" y="4697760"/>
            <a:ext cx="10534650" cy="891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63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127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90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254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317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>
              <a:spcBef>
                <a:spcPct val="0"/>
              </a:spcBef>
              <a:buFontTx/>
              <a:buNone/>
            </a:pPr>
            <a:r>
              <a:rPr lang="en-US" sz="4000" dirty="0" smtClean="0"/>
              <a:t>GUP = {TL, Grade, </a:t>
            </a:r>
            <a:r>
              <a:rPr lang="en-US" sz="4000" dirty="0" err="1" smtClean="0"/>
              <a:t>NWeeks</a:t>
            </a:r>
            <a:r>
              <a:rPr lang="en-US" sz="4000" dirty="0" smtClean="0"/>
              <a:t>}</a:t>
            </a:r>
            <a:endParaRPr lang="ru-RU" sz="4000" dirty="0" smtClean="0"/>
          </a:p>
          <a:p>
            <a:pPr marL="0" indent="0" eaLnBrk="1">
              <a:spcBef>
                <a:spcPct val="0"/>
              </a:spcBef>
              <a:buFontTx/>
              <a:buNone/>
            </a:pPr>
            <a:endParaRPr lang="ru-RU" sz="4000" dirty="0" smtClean="0"/>
          </a:p>
          <a:p>
            <a:pPr marL="0" indent="0" eaLnBrk="1">
              <a:spcBef>
                <a:spcPct val="0"/>
              </a:spcBef>
              <a:buFontTx/>
              <a:buNone/>
            </a:pPr>
            <a:r>
              <a:rPr lang="ru-RU" sz="4000" dirty="0" smtClean="0"/>
              <a:t>TL = {ТО, К, Эк, УП, ПП, ДП, ИА, ВР, </a:t>
            </a:r>
            <a:r>
              <a:rPr lang="ru-RU" sz="4000" dirty="0" err="1" smtClean="0"/>
              <a:t>Сб</a:t>
            </a:r>
            <a:r>
              <a:rPr lang="ru-RU" sz="4000" dirty="0" smtClean="0"/>
              <a:t>, МД, НП, ТГФ, ТГИ, ТП, ГЭС}</a:t>
            </a:r>
          </a:p>
          <a:p>
            <a:pPr marL="0" indent="0" eaLnBrk="1">
              <a:spcBef>
                <a:spcPct val="0"/>
              </a:spcBef>
              <a:buFontTx/>
              <a:buNone/>
            </a:pP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err="1" smtClean="0"/>
              <a:t>Grade</a:t>
            </a:r>
            <a:r>
              <a:rPr lang="ru-RU" sz="4000" dirty="0" smtClean="0"/>
              <a:t> = {1…6}</a:t>
            </a:r>
          </a:p>
          <a:p>
            <a:pPr marL="0" indent="0" eaLnBrk="1">
              <a:spcBef>
                <a:spcPct val="0"/>
              </a:spcBef>
              <a:buFontTx/>
              <a:buNone/>
            </a:pP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err="1" smtClean="0"/>
              <a:t>NWeeeks</a:t>
            </a:r>
            <a:r>
              <a:rPr lang="ru-RU" sz="4000" dirty="0" smtClean="0"/>
              <a:t> = {1.</a:t>
            </a:r>
            <a:r>
              <a:rPr lang="en-US" sz="4000" dirty="0" smtClean="0"/>
              <a:t>.</a:t>
            </a:r>
            <a:r>
              <a:rPr lang="ru-RU" sz="4000" dirty="0" smtClean="0"/>
              <a:t>.</a:t>
            </a:r>
            <a:r>
              <a:rPr lang="en-US" sz="4000" dirty="0" smtClean="0"/>
              <a:t>n</a:t>
            </a:r>
            <a:r>
              <a:rPr lang="ru-RU" sz="4000" dirty="0" smtClean="0"/>
              <a:t>}</a:t>
            </a:r>
          </a:p>
          <a:p>
            <a:pPr marL="536575" indent="-536575" eaLnBrk="1">
              <a:spcBef>
                <a:spcPct val="0"/>
              </a:spcBef>
            </a:pPr>
            <a:endParaRPr lang="ru-RU" altLang="ru-RU" sz="32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61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">
      <a:dk1>
        <a:srgbClr val="53585F"/>
      </a:dk1>
      <a:lt1>
        <a:srgbClr val="FFFFFF"/>
      </a:lt1>
      <a:dk2>
        <a:srgbClr val="000000"/>
      </a:dk2>
      <a:lt2>
        <a:srgbClr val="DCDEE0"/>
      </a:lt2>
      <a:accent1>
        <a:srgbClr val="0065C1"/>
      </a:accent1>
      <a:accent2>
        <a:srgbClr val="00A6AC"/>
      </a:accent2>
      <a:accent3>
        <a:srgbClr val="AAAAAA"/>
      </a:accent3>
      <a:accent4>
        <a:srgbClr val="DADADA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5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5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FFFFFF"/>
      </a:accent3>
      <a:accent4>
        <a:srgbClr val="000000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Words>940</Words>
  <Application>Microsoft Office PowerPoint</Application>
  <PresentationFormat>Произвольный</PresentationFormat>
  <Paragraphs>135</Paragraphs>
  <Slides>20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Helvetica</vt:lpstr>
      <vt:lpstr>Helvetica Light</vt:lpstr>
      <vt:lpstr>Helvetica Neue</vt:lpstr>
      <vt:lpstr>Black</vt:lpstr>
      <vt:lpstr>Автоматизация бизнес-процессов кафедры по реализации учебных планов вуза</vt:lpstr>
      <vt:lpstr>Цели проекта</vt:lpstr>
      <vt:lpstr>Научно-методологическая новизна</vt:lpstr>
      <vt:lpstr>Анализ известных средств </vt:lpstr>
      <vt:lpstr>Анализ технологического процесса УП </vt:lpstr>
      <vt:lpstr>Онтологическая модель</vt:lpstr>
      <vt:lpstr>Диаграммы компонентов</vt:lpstr>
      <vt:lpstr>Инфологическая модель</vt:lpstr>
      <vt:lpstr>Логико-алгебраическая модель</vt:lpstr>
      <vt:lpstr>Диаграммы компонентов</vt:lpstr>
      <vt:lpstr>Диаграмма вариантов использования</vt:lpstr>
      <vt:lpstr>Процесс трансформации XML спецификаций </vt:lpstr>
      <vt:lpstr>Процесс трансформации XML спецификаций </vt:lpstr>
      <vt:lpstr>Экспериментальные исследования реализации учебных планов</vt:lpstr>
      <vt:lpstr>Экспериментальные исследования реализации учебных планов</vt:lpstr>
      <vt:lpstr>Экспериментальные исследования реализации учебных планов</vt:lpstr>
      <vt:lpstr>Экспериментальные исследования реализации учебных планов</vt:lpstr>
      <vt:lpstr>Экспериментальные исследования реализации учебных планов</vt:lpstr>
      <vt:lpstr>Презентация PowerPoint</vt:lpstr>
      <vt:lpstr>Благодарю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WhiteList</dc:title>
  <dc:creator>Pavel</dc:creator>
  <cp:lastModifiedBy>Pavel Picasso</cp:lastModifiedBy>
  <cp:revision>159</cp:revision>
  <dcterms:modified xsi:type="dcterms:W3CDTF">2022-06-10T07:46:05Z</dcterms:modified>
</cp:coreProperties>
</file>