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82" r:id="rId4"/>
    <p:sldId id="283" r:id="rId5"/>
    <p:sldId id="291" r:id="rId6"/>
    <p:sldId id="284" r:id="rId7"/>
    <p:sldId id="300" r:id="rId8"/>
    <p:sldId id="297" r:id="rId9"/>
    <p:sldId id="298" r:id="rId10"/>
    <p:sldId id="295" r:id="rId11"/>
    <p:sldId id="299" r:id="rId12"/>
    <p:sldId id="29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5C064-84A7-4F33-A3C5-616A674BA786}" type="datetime1">
              <a:rPr lang="ru-RU" smtClean="0"/>
              <a:t>06.12.2018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300C-53C0-476E-919C-7CE08E363BA7}" type="datetime1">
              <a:rPr lang="ru-RU" smtClean="0"/>
              <a:pPr/>
              <a:t>06.12.2018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0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2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20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5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6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33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37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0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lnSpc>
                <a:spcPct val="80000"/>
              </a:lnSpc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ru-RU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993493" y="318154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r>
              <a:rPr lang="ru-RU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dirty="0">
                <a:latin typeface="Corbel" panose="020B0503020204020204" pitchFamily="34" charset="0"/>
              </a:rPr>
              <a:t>CONSULTANTS</a:t>
            </a:r>
            <a:endParaRPr lang="ru-RU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89" y="4139063"/>
            <a:ext cx="5634446" cy="809899"/>
          </a:xfrm>
        </p:spPr>
        <p:txBody>
          <a:bodyPr rtlCol="0"/>
          <a:lstStyle/>
          <a:p>
            <a:pPr algn="l"/>
            <a:r>
              <a:rPr lang="ru-RU" sz="4000" dirty="0" smtClean="0"/>
              <a:t>Вызов подпрограмм 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80023" y="0"/>
            <a:ext cx="22119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743560" y="5813604"/>
            <a:ext cx="6756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spc="-30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Возврат из подпрограмм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14453" y="5021739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spc="-30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Передача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6" y="2591765"/>
            <a:ext cx="10145486" cy="1674470"/>
          </a:xfrm>
        </p:spPr>
        <p:txBody>
          <a:bodyPr rtlCol="0"/>
          <a:lstStyle/>
          <a:p>
            <a:pPr rtl="0"/>
            <a:r>
              <a:rPr lang="ru-RU" sz="5000" dirty="0" smtClean="0"/>
              <a:t>Благодарим за внимание</a:t>
            </a:r>
            <a:endParaRPr lang="ru-RU" sz="5000" dirty="0"/>
          </a:p>
        </p:txBody>
      </p:sp>
      <p:sp>
        <p:nvSpPr>
          <p:cNvPr id="22" name="Надпись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ru-RU" sz="1600" b="1" spc="-100" dirty="0">
                <a:latin typeface="Corbel" panose="020B0503020204020204" pitchFamily="34" charset="0"/>
              </a:rPr>
              <a:t>CONSULTANTS</a:t>
            </a:r>
            <a:endParaRPr lang="ru-RU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980023" y="0"/>
            <a:ext cx="22119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1365231"/>
            <a:ext cx="5184913" cy="432000"/>
          </a:xfrm>
        </p:spPr>
        <p:txBody>
          <a:bodyPr rtlCol="0"/>
          <a:lstStyle/>
          <a:p>
            <a:r>
              <a:rPr lang="ru-RU" dirty="0" smtClean="0"/>
              <a:t>Вызов </a:t>
            </a:r>
            <a:r>
              <a:rPr lang="ru-RU" dirty="0"/>
              <a:t>подпрограмм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0584" y="2085871"/>
            <a:ext cx="4988130" cy="1554315"/>
          </a:xfrm>
        </p:spPr>
        <p:txBody>
          <a:bodyPr rtlCol="0"/>
          <a:lstStyle/>
          <a:p>
            <a:r>
              <a:rPr lang="ru-RU" dirty="0"/>
              <a:t>Подпрограмма, в зависимости от выполняемых ею функций, может требовать передачи из вызывающей программы определенных данных </a:t>
            </a:r>
            <a:r>
              <a:rPr lang="ru-RU" dirty="0" smtClean="0"/>
              <a:t>(аргумент</a:t>
            </a:r>
            <a:r>
              <a:rPr lang="en-US" dirty="0"/>
              <a:t>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параметр</a:t>
            </a:r>
            <a:r>
              <a:rPr lang="ru-RU" dirty="0"/>
              <a:t>ы</a:t>
            </a:r>
            <a:r>
              <a:rPr lang="ru-RU" dirty="0" smtClean="0"/>
              <a:t>), </a:t>
            </a:r>
            <a:r>
              <a:rPr lang="ru-RU" dirty="0"/>
              <a:t>возвращать в вызывающую программу результаты вычислений или обходиться и без того, и без другого.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2034" y="3956250"/>
            <a:ext cx="5327765" cy="2445500"/>
          </a:xfrm>
        </p:spPr>
        <p:txBody>
          <a:bodyPr rtlCol="0"/>
          <a:lstStyle/>
          <a:p>
            <a:pPr marL="0" indent="0">
              <a:buNone/>
            </a:pPr>
            <a:r>
              <a:rPr lang="ru-RU" sz="2800" dirty="0" smtClean="0"/>
              <a:t>Подпрограммы </a:t>
            </a:r>
            <a:r>
              <a:rPr lang="ru-RU" sz="2800" dirty="0"/>
              <a:t>в ассемблере</a:t>
            </a:r>
            <a:endParaRPr lang="ru-RU" sz="2800" dirty="0" smtClean="0"/>
          </a:p>
          <a:p>
            <a:r>
              <a:rPr lang="ru-RU" dirty="0" smtClean="0"/>
              <a:t>Не </a:t>
            </a:r>
            <a:r>
              <a:rPr lang="ru-RU" dirty="0"/>
              <a:t>существует формального деления подпрограмм на процедуры и функции. </a:t>
            </a:r>
          </a:p>
          <a:p>
            <a:r>
              <a:rPr lang="ru-RU" dirty="0" smtClean="0"/>
              <a:t>Для </a:t>
            </a:r>
            <a:r>
              <a:rPr lang="ru-RU" dirty="0"/>
              <a:t>применения </a:t>
            </a:r>
            <a:r>
              <a:rPr lang="ru-RU" dirty="0" smtClean="0"/>
              <a:t>подпрограмм нужно решить </a:t>
            </a:r>
            <a:r>
              <a:rPr lang="ru-RU" dirty="0"/>
              <a:t>- Способы </a:t>
            </a:r>
            <a:r>
              <a:rPr lang="ru-RU" dirty="0" smtClean="0"/>
              <a:t>размещения и </a:t>
            </a:r>
            <a:r>
              <a:rPr lang="ru-RU" dirty="0"/>
              <a:t>В</a:t>
            </a:r>
            <a:r>
              <a:rPr lang="ru-RU" dirty="0" smtClean="0"/>
              <a:t>ызов подпрограммы для нужной архитектуры.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Способы размещения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241" y="1343906"/>
            <a:ext cx="2917056" cy="4778220"/>
          </a:xfrm>
        </p:spPr>
        <p:txBody>
          <a:bodyPr rtlCol="0"/>
          <a:lstStyle/>
          <a:p>
            <a:pPr marL="0" indent="0">
              <a:buNone/>
            </a:pPr>
            <a:r>
              <a:rPr lang="ru-RU" sz="2400" dirty="0"/>
              <a:t>Размещение процедуры в начале сегмента кода </a:t>
            </a:r>
          </a:p>
          <a:p>
            <a:pPr marL="0" indent="0">
              <a:buNone/>
            </a:pPr>
            <a:r>
              <a:rPr lang="en-US" sz="1400" i="1" dirty="0"/>
              <a:t>…</a:t>
            </a:r>
          </a:p>
          <a:p>
            <a:pPr marL="0" indent="0">
              <a:buNone/>
            </a:pPr>
            <a:r>
              <a:rPr lang="en-US" sz="1400" i="1" dirty="0"/>
              <a:t>.code</a:t>
            </a:r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proc</a:t>
            </a:r>
            <a:r>
              <a:rPr lang="en-US" sz="1400" i="1" dirty="0"/>
              <a:t> near</a:t>
            </a:r>
          </a:p>
          <a:p>
            <a:pPr marL="0" indent="0">
              <a:buNone/>
            </a:pPr>
            <a:r>
              <a:rPr lang="en-US" sz="1400" i="1" dirty="0"/>
              <a:t>ret</a:t>
            </a:r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call </a:t>
            </a:r>
            <a:r>
              <a:rPr lang="en-US" sz="1400" i="1" dirty="0" err="1"/>
              <a:t>myproc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…</a:t>
            </a:r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end start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3496803" y="1339548"/>
            <a:ext cx="2917056" cy="4782578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Размещение процедуры в конце </a:t>
            </a:r>
            <a:r>
              <a:rPr lang="ru-RU" sz="2400" dirty="0" smtClean="0"/>
              <a:t>программы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sz="1400" i="1" dirty="0"/>
              <a:t>…</a:t>
            </a:r>
          </a:p>
          <a:p>
            <a:pPr marL="0" indent="0">
              <a:buNone/>
            </a:pPr>
            <a:r>
              <a:rPr lang="en-US" sz="1400" i="1" dirty="0"/>
              <a:t>.code</a:t>
            </a:r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call </a:t>
            </a:r>
            <a:r>
              <a:rPr lang="en-US" sz="1400" i="1" dirty="0" err="1"/>
              <a:t>myproc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…</a:t>
            </a:r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proc</a:t>
            </a:r>
            <a:r>
              <a:rPr lang="en-US" sz="1400" i="1" dirty="0"/>
              <a:t> near</a:t>
            </a:r>
          </a:p>
          <a:p>
            <a:pPr marL="0" indent="0">
              <a:buNone/>
            </a:pPr>
            <a:r>
              <a:rPr lang="en-US" sz="1400" i="1" dirty="0"/>
              <a:t>ret</a:t>
            </a:r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end </a:t>
            </a:r>
            <a:r>
              <a:rPr lang="en-US" sz="1400" i="1" dirty="0" smtClean="0"/>
              <a:t>start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6671093" y="1352604"/>
            <a:ext cx="2917056" cy="4769521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 smtClean="0"/>
              <a:t>Промежуточное расположения </a:t>
            </a:r>
            <a:r>
              <a:rPr lang="ru-RU" sz="2400" dirty="0"/>
              <a:t>тела </a:t>
            </a:r>
            <a:r>
              <a:rPr lang="ru-RU" sz="2400" dirty="0" smtClean="0"/>
              <a:t>процедуры</a:t>
            </a:r>
            <a:r>
              <a:rPr lang="ru-RU" sz="32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.code</a:t>
            </a:r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 err="1"/>
              <a:t>jmp</a:t>
            </a:r>
            <a:r>
              <a:rPr lang="en-US" sz="1400" i="1" dirty="0"/>
              <a:t> ml</a:t>
            </a:r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proc</a:t>
            </a:r>
            <a:r>
              <a:rPr lang="en-US" sz="1400" i="1" dirty="0"/>
              <a:t> near</a:t>
            </a:r>
          </a:p>
          <a:p>
            <a:pPr marL="0" indent="0">
              <a:buNone/>
            </a:pPr>
            <a:r>
              <a:rPr lang="en-US" sz="1400" i="1" dirty="0"/>
              <a:t>ret</a:t>
            </a:r>
          </a:p>
          <a:p>
            <a:pPr marL="0" indent="0">
              <a:buNone/>
            </a:pPr>
            <a:r>
              <a:rPr lang="en-US" sz="1400" i="1" dirty="0" err="1"/>
              <a:t>myproc</a:t>
            </a:r>
            <a:r>
              <a:rPr lang="en-US" sz="1400" i="1" dirty="0"/>
              <a:t>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ml:</a:t>
            </a:r>
          </a:p>
          <a:p>
            <a:pPr marL="0" indent="0">
              <a:buNone/>
            </a:pPr>
            <a:r>
              <a:rPr lang="en-US" sz="1400" i="1" dirty="0"/>
              <a:t>…</a:t>
            </a:r>
          </a:p>
          <a:p>
            <a:pPr marL="0" indent="0">
              <a:buNone/>
            </a:pPr>
            <a:r>
              <a:rPr lang="en-US" sz="1400" i="1" dirty="0"/>
              <a:t>start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end start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 smtClean="0"/>
              <a:t>Базовых решений работ с подпрограммами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r>
              <a:rPr lang="ru-RU" sz="1800" dirty="0" smtClean="0"/>
              <a:t>Вызов </a:t>
            </a:r>
            <a:r>
              <a:rPr lang="ru-RU" sz="1800" dirty="0"/>
              <a:t>подпрограмм для архитектуры x86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8"/>
            <a:ext cx="4500000" cy="3696316"/>
          </a:xfrm>
        </p:spPr>
        <p:txBody>
          <a:bodyPr rtlCol="0"/>
          <a:lstStyle/>
          <a:p>
            <a:r>
              <a:rPr lang="ru-RU" dirty="0"/>
              <a:t>Подпрограммы представляют собой метку, по которой располагается код. Заканчивается подпрограмма инструкцией </a:t>
            </a:r>
            <a:r>
              <a:rPr lang="ru-RU" dirty="0" err="1"/>
              <a:t>ret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sz="1400" i="1" dirty="0" err="1" smtClean="0">
                <a:solidFill>
                  <a:schemeClr val="tx1"/>
                </a:solidFill>
              </a:rPr>
              <a:t>prints_HelloWorld</a:t>
            </a:r>
            <a:r>
              <a:rPr lang="en-US" sz="1400" i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i="1" dirty="0" err="1">
                <a:solidFill>
                  <a:schemeClr val="tx1"/>
                </a:solidFill>
              </a:rPr>
              <a:t>mov</a:t>
            </a:r>
            <a:r>
              <a:rPr lang="en-US" sz="1400" i="1" dirty="0">
                <a:solidFill>
                  <a:schemeClr val="tx1"/>
                </a:solidFill>
              </a:rPr>
              <a:t> ah, 0x9</a:t>
            </a:r>
          </a:p>
          <a:p>
            <a:pPr marL="0" indent="0">
              <a:buNone/>
            </a:pPr>
            <a:r>
              <a:rPr lang="en-US" sz="1400" i="1" dirty="0" err="1">
                <a:solidFill>
                  <a:schemeClr val="tx1"/>
                </a:solidFill>
              </a:rPr>
              <a:t>mov</a:t>
            </a:r>
            <a:r>
              <a:rPr lang="en-US" sz="1400" i="1" dirty="0">
                <a:solidFill>
                  <a:schemeClr val="tx1"/>
                </a:solidFill>
              </a:rPr>
              <a:t> dx, hello</a:t>
            </a:r>
          </a:p>
          <a:p>
            <a:pPr marL="0" indent="0">
              <a:buNone/>
            </a:pPr>
            <a:r>
              <a:rPr lang="en-US" sz="1400" i="1" dirty="0" err="1">
                <a:solidFill>
                  <a:schemeClr val="tx1"/>
                </a:solidFill>
              </a:rPr>
              <a:t>int</a:t>
            </a:r>
            <a:r>
              <a:rPr lang="en-US" sz="1400" i="1" dirty="0">
                <a:solidFill>
                  <a:schemeClr val="tx1"/>
                </a:solidFill>
              </a:rPr>
              <a:t> 0x21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ret</a:t>
            </a:r>
            <a:endParaRPr lang="ru-RU" sz="1400" i="1" dirty="0" smtClean="0">
              <a:solidFill>
                <a:schemeClr val="tx1"/>
              </a:solidFill>
            </a:endParaRPr>
          </a:p>
          <a:p>
            <a:r>
              <a:rPr lang="ru-RU" sz="1600" dirty="0"/>
              <a:t>Чтобы вызвать подпрограмму используется инструкция </a:t>
            </a:r>
            <a:r>
              <a:rPr lang="ru-RU" sz="1600" dirty="0" err="1"/>
              <a:t>call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err="1"/>
              <a:t>call</a:t>
            </a:r>
            <a:r>
              <a:rPr lang="ru-RU" sz="1600" dirty="0"/>
              <a:t> </a:t>
            </a:r>
            <a:r>
              <a:rPr lang="ru-RU" sz="1600" dirty="0" err="1"/>
              <a:t>prints_HelloWorld</a:t>
            </a:r>
            <a:endParaRPr lang="ru-RU" sz="1600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r>
              <a:rPr lang="ru-RU" sz="1800" dirty="0" smtClean="0"/>
              <a:t>Вызов </a:t>
            </a:r>
            <a:r>
              <a:rPr lang="ru-RU" sz="1800" dirty="0"/>
              <a:t>подпрограмм для архитектуры ARM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3699624"/>
          </a:xfrm>
        </p:spPr>
        <p:txBody>
          <a:bodyPr rtlCol="0"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Каждый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процессор имеет регистр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который хранит адрес инструкции, которую нужно выполнить в данный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момент.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sz="1400" i="1" dirty="0" smtClean="0"/>
              <a:t>ADD LR, PC, #after</a:t>
            </a:r>
            <a:r>
              <a:rPr lang="ru-RU" sz="1400" i="1" dirty="0" smtClean="0"/>
              <a:t>		</a:t>
            </a:r>
            <a:r>
              <a:rPr lang="en-US" sz="1400" i="1" dirty="0"/>
              <a:t>LDRB R2, [R1], #</a:t>
            </a:r>
            <a:r>
              <a:rPr lang="en-US" sz="1400" i="1" dirty="0" smtClean="0"/>
              <a:t>1</a:t>
            </a:r>
          </a:p>
          <a:p>
            <a:pPr marL="0" indent="0">
              <a:buNone/>
            </a:pPr>
            <a:r>
              <a:rPr lang="en-US" sz="1400" i="1" dirty="0" smtClean="0"/>
              <a:t>    </a:t>
            </a:r>
            <a:r>
              <a:rPr lang="en-US" sz="1400" i="1" dirty="0"/>
              <a:t>B </a:t>
            </a:r>
            <a:r>
              <a:rPr lang="en-US" sz="1400" i="1" dirty="0" err="1" smtClean="0"/>
              <a:t>strcpy</a:t>
            </a:r>
            <a:r>
              <a:rPr lang="ru-RU" sz="1400" i="1" dirty="0" smtClean="0"/>
              <a:t>			</a:t>
            </a:r>
            <a:r>
              <a:rPr lang="en-US" sz="1400" i="1" dirty="0"/>
              <a:t>STRB R2, [R0], #</a:t>
            </a:r>
            <a:r>
              <a:rPr lang="en-US" sz="1400" i="1" dirty="0" smtClean="0"/>
              <a:t>1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 smtClean="0"/>
              <a:t>After</a:t>
            </a:r>
            <a:r>
              <a:rPr lang="ru-RU" sz="1400" i="1" dirty="0" smtClean="0"/>
              <a:t>			</a:t>
            </a:r>
            <a:r>
              <a:rPr lang="en-US" sz="1400" i="1" dirty="0"/>
              <a:t>TST R2, </a:t>
            </a:r>
            <a:r>
              <a:rPr lang="en-US" sz="1400" i="1" dirty="0" smtClean="0"/>
              <a:t>R2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    other </a:t>
            </a:r>
            <a:r>
              <a:rPr lang="en-US" sz="1400" i="1" dirty="0" smtClean="0"/>
              <a:t>code</a:t>
            </a:r>
            <a:r>
              <a:rPr lang="ru-RU" sz="1400" i="1" dirty="0" smtClean="0"/>
              <a:t>		</a:t>
            </a:r>
            <a:r>
              <a:rPr lang="en-US" sz="1400" i="1" dirty="0"/>
              <a:t>BNE </a:t>
            </a:r>
            <a:r>
              <a:rPr lang="en-US" sz="1400" i="1" dirty="0" err="1" smtClean="0"/>
              <a:t>strcpy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 err="1" smtClean="0"/>
              <a:t>strcpy</a:t>
            </a:r>
            <a:r>
              <a:rPr lang="en-US" sz="1400" i="1" dirty="0" smtClean="0"/>
              <a:t> </a:t>
            </a:r>
            <a:r>
              <a:rPr lang="ru-RU" sz="1400" i="1" dirty="0" smtClean="0"/>
              <a:t>			</a:t>
            </a:r>
            <a:r>
              <a:rPr lang="en-US" sz="1400" i="1" dirty="0"/>
              <a:t>MOV PC, </a:t>
            </a:r>
            <a:r>
              <a:rPr lang="en-US" sz="1400" i="1" dirty="0" smtClean="0"/>
              <a:t>LR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Рассмотренный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использования регистров LR и PC для вызова подпрограммы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strcpy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lvl="1" indent="0" rtl="0">
              <a:buNone/>
            </a:pP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 smtClean="0"/>
              <a:t>Базовых решений работ с подпрограммами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9197800" cy="498616"/>
          </a:xfrm>
        </p:spPr>
        <p:txBody>
          <a:bodyPr rtlCol="0"/>
          <a:lstStyle/>
          <a:p>
            <a:pPr algn="ctr"/>
            <a:r>
              <a:rPr lang="ru-RU" sz="1800" dirty="0" smtClean="0"/>
              <a:t>Вызов </a:t>
            </a:r>
            <a:r>
              <a:rPr lang="ru-RU" sz="1800" dirty="0"/>
              <a:t>подпрограмм для архитектуры AVR</a:t>
            </a:r>
            <a:endParaRPr lang="ru-RU" sz="1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3789656"/>
            <a:ext cx="4500000" cy="1487739"/>
          </a:xfrm>
        </p:spPr>
        <p:txBody>
          <a:bodyPr rtlCol="0"/>
          <a:lstStyle/>
          <a:p>
            <a:r>
              <a:rPr lang="ru-RU" dirty="0"/>
              <a:t>Аналогично архитектуре x86 используются команды перехода к подпрограмме CALL (ICALL, RCALL, CALL) И команда возврата из подпрограммы RET.</a:t>
            </a:r>
            <a:r>
              <a:rPr lang="en-US" sz="1400" i="1" dirty="0" err="1" smtClean="0">
                <a:solidFill>
                  <a:schemeClr val="tx1"/>
                </a:solidFill>
              </a:rPr>
              <a:t>prints_HelloWorld</a:t>
            </a:r>
            <a:r>
              <a:rPr lang="en-US" sz="1400" i="1" dirty="0" smtClean="0">
                <a:solidFill>
                  <a:schemeClr val="tx1"/>
                </a:solidFill>
              </a:rPr>
              <a:t>: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12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206138" y="2903556"/>
            <a:ext cx="4500000" cy="36963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RCALL </a:t>
            </a:r>
            <a:r>
              <a:rPr lang="ru-RU" sz="1400" i="1" dirty="0" err="1" smtClean="0">
                <a:solidFill>
                  <a:schemeClr val="tx1"/>
                </a:solidFill>
              </a:rPr>
              <a:t>Wait</a:t>
            </a:r>
            <a:r>
              <a:rPr lang="ru-RU" sz="1400" i="1" dirty="0" smtClean="0">
                <a:solidFill>
                  <a:schemeClr val="tx1"/>
                </a:solidFill>
              </a:rPr>
              <a:t> ;вызов подпрограммы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RJMP </a:t>
            </a:r>
            <a:r>
              <a:rPr lang="ru-RU" sz="1400" i="1" dirty="0" err="1" smtClean="0">
                <a:solidFill>
                  <a:schemeClr val="tx1"/>
                </a:solidFill>
              </a:rPr>
              <a:t>Start</a:t>
            </a:r>
            <a:r>
              <a:rPr lang="ru-RU" sz="1400" i="1" dirty="0" smtClean="0">
                <a:solidFill>
                  <a:schemeClr val="tx1"/>
                </a:solidFill>
              </a:rPr>
              <a:t> ; Зациклим программу.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i="1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err="1" smtClean="0">
                <a:solidFill>
                  <a:schemeClr val="tx1"/>
                </a:solidFill>
              </a:rPr>
              <a:t>Wait</a:t>
            </a:r>
            <a:r>
              <a:rPr lang="ru-RU" sz="1400" i="1" dirty="0" smtClean="0">
                <a:solidFill>
                  <a:schemeClr val="tx1"/>
                </a:solidFill>
              </a:rPr>
              <a:t>: LDI R17, </a:t>
            </a:r>
            <a:r>
              <a:rPr lang="ru-RU" sz="1400" i="1" dirty="0" err="1" smtClean="0">
                <a:solidFill>
                  <a:schemeClr val="tx1"/>
                </a:solidFill>
              </a:rPr>
              <a:t>Delay</a:t>
            </a:r>
            <a:r>
              <a:rPr lang="ru-RU" sz="1400" i="1" dirty="0" smtClean="0">
                <a:solidFill>
                  <a:schemeClr val="tx1"/>
                </a:solidFill>
              </a:rPr>
              <a:t> ; Загрузили длительность задержки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M1: DEC R17 ; Уменьшили на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NOP	; Пустая операция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BRNE M1 ; Длительность не равна 0? Переход если не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400" i="1" dirty="0" smtClean="0">
                <a:solidFill>
                  <a:schemeClr val="tx1"/>
                </a:solidFill>
              </a:rPr>
              <a:t>RET ; возврат из подпрограммы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400" i="1" dirty="0" smtClean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45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Таблица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/>
              <a:t>Команды передачи управления (безусловной)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95790"/>
              </p:ext>
            </p:extLst>
          </p:nvPr>
        </p:nvGraphicFramePr>
        <p:xfrm>
          <a:off x="1889759" y="1720317"/>
          <a:ext cx="6217920" cy="4584700"/>
        </p:xfrm>
        <a:graphic>
          <a:graphicData uri="http://schemas.openxmlformats.org/drawingml/2006/table">
            <a:tbl>
              <a:tblPr firstRow="1" firstCol="1"/>
              <a:tblGrid>
                <a:gridCol w="1942012">
                  <a:extLst>
                    <a:ext uri="{9D8B030D-6E8A-4147-A177-3AD203B41FA5}">
                      <a16:colId xmlns:a16="http://schemas.microsoft.com/office/drawing/2014/main" val="1968085058"/>
                    </a:ext>
                  </a:extLst>
                </a:gridCol>
                <a:gridCol w="4275908">
                  <a:extLst>
                    <a:ext uri="{9D8B030D-6E8A-4147-A177-3AD203B41FA5}">
                      <a16:colId xmlns:a16="http://schemas.microsoft.com/office/drawing/2014/main" val="3319576164"/>
                    </a:ext>
                  </a:extLst>
                </a:gridCol>
              </a:tblGrid>
              <a:tr h="44630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48" marR="3248" marT="3248" marB="0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B8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Действие</a:t>
                      </a:r>
                    </a:p>
                  </a:txBody>
                  <a:tcPr marL="3248" marR="3248" marT="3248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28645"/>
                  </a:ext>
                </a:extLst>
              </a:tr>
              <a:tr h="1315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  <a:r>
                        <a:rPr lang="ru-RU" sz="14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 безусловного перехода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JMP</a:t>
                      </a:r>
                      <a:endParaRPr lang="ru-RU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42781"/>
                  </a:ext>
                </a:extLst>
              </a:tr>
              <a:tr h="940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Команды условного перехода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JE,JNE,JG,JGE,JC,JLE,JA,JAE,JB,JBE…JCXNZ</a:t>
                      </a:r>
                      <a:endParaRPr lang="ru-RU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45632"/>
                  </a:ext>
                </a:extLst>
              </a:tr>
              <a:tr h="1128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Команды организации циклов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LOOP,LOOPE,LOOPNE</a:t>
                      </a:r>
                      <a:endParaRPr lang="ru-RU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81096"/>
                  </a:ext>
                </a:extLst>
              </a:tr>
              <a:tr h="753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Команды перехода с возвратом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CALL,RET,INT,IRET</a:t>
                      </a:r>
                      <a:endParaRPr lang="ru-RU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48" marR="3248" marT="3248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ru-RU" dirty="0" smtClean="0"/>
              <a:t>Базовых </a:t>
            </a:r>
            <a:r>
              <a:rPr lang="ru-RU" dirty="0"/>
              <a:t>решений </a:t>
            </a:r>
            <a:r>
              <a:rPr lang="ru-RU" dirty="0" smtClean="0"/>
              <a:t>способ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передачи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r>
              <a:rPr lang="ru-RU" sz="1800" dirty="0"/>
              <a:t>Передача аргументов через регистры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8"/>
            <a:ext cx="4500000" cy="3696316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Ограничения на способ передачи аргументов через регистры:</a:t>
            </a:r>
          </a:p>
          <a:p>
            <a:r>
              <a:rPr lang="ru-RU" sz="1400" i="1" dirty="0" smtClean="0"/>
              <a:t>небольшое </a:t>
            </a:r>
            <a:r>
              <a:rPr lang="ru-RU" sz="1400" i="1" dirty="0"/>
              <a:t>число доступных для пользователя регистров;</a:t>
            </a:r>
          </a:p>
          <a:p>
            <a:r>
              <a:rPr lang="ru-RU" sz="1400" i="1" dirty="0" smtClean="0"/>
              <a:t>нужно </a:t>
            </a:r>
            <a:r>
              <a:rPr lang="ru-RU" sz="1400" i="1" dirty="0"/>
              <a:t>постоянно помнить о том, какая информация в каком регистре находится;</a:t>
            </a:r>
          </a:p>
          <a:p>
            <a:r>
              <a:rPr lang="ru-RU" sz="1400" i="1" dirty="0" smtClean="0"/>
              <a:t>ограничение </a:t>
            </a:r>
            <a:r>
              <a:rPr lang="ru-RU" sz="1400" i="1" dirty="0"/>
              <a:t>размера передаваемых данных размерами регистра. Если размер данных превышает 8, 16 или 32 бита, то передачу данных посредством регистров произвести нельзя. В этом случае передавать нужно не сами данные, а указатели на них.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r>
              <a:rPr lang="ru-RU" sz="1800" dirty="0"/>
              <a:t>Передача аргументов через стек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369962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Суть этого способа заключается в том, что вызывающая процедура самостоятельно заносит в стек передаваемые данные, после чего передает управление вызываемой процедуре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Стек обслуживается тремя регистрами:</a:t>
            </a:r>
          </a:p>
          <a:p>
            <a:r>
              <a:rPr lang="ru-RU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ESS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указатель дна стека (начала сегмента стека);</a:t>
            </a:r>
          </a:p>
          <a:p>
            <a:r>
              <a:rPr lang="ru-RU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указатель вершины стека;</a:t>
            </a:r>
          </a:p>
          <a:p>
            <a:r>
              <a:rPr lang="ru-RU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EBP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указатель базы.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Таблица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Команды вызова подпрограмм и возврата из них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06227"/>
              </p:ext>
            </p:extLst>
          </p:nvPr>
        </p:nvGraphicFramePr>
        <p:xfrm>
          <a:off x="1381542" y="1789968"/>
          <a:ext cx="7215805" cy="4472058"/>
        </p:xfrm>
        <a:graphic>
          <a:graphicData uri="http://schemas.openxmlformats.org/drawingml/2006/table">
            <a:tbl>
              <a:tblPr firstRow="1" firstCol="1"/>
              <a:tblGrid>
                <a:gridCol w="1443161">
                  <a:extLst>
                    <a:ext uri="{9D8B030D-6E8A-4147-A177-3AD203B41FA5}">
                      <a16:colId xmlns:a16="http://schemas.microsoft.com/office/drawing/2014/main" val="1872588839"/>
                    </a:ext>
                  </a:extLst>
                </a:gridCol>
                <a:gridCol w="1443161">
                  <a:extLst>
                    <a:ext uri="{9D8B030D-6E8A-4147-A177-3AD203B41FA5}">
                      <a16:colId xmlns:a16="http://schemas.microsoft.com/office/drawing/2014/main" val="236404037"/>
                    </a:ext>
                  </a:extLst>
                </a:gridCol>
                <a:gridCol w="1443161">
                  <a:extLst>
                    <a:ext uri="{9D8B030D-6E8A-4147-A177-3AD203B41FA5}">
                      <a16:colId xmlns:a16="http://schemas.microsoft.com/office/drawing/2014/main" val="2768236566"/>
                    </a:ext>
                  </a:extLst>
                </a:gridCol>
                <a:gridCol w="1443161">
                  <a:extLst>
                    <a:ext uri="{9D8B030D-6E8A-4147-A177-3AD203B41FA5}">
                      <a16:colId xmlns:a16="http://schemas.microsoft.com/office/drawing/2014/main" val="3093687020"/>
                    </a:ext>
                  </a:extLst>
                </a:gridCol>
                <a:gridCol w="1443161">
                  <a:extLst>
                    <a:ext uri="{9D8B030D-6E8A-4147-A177-3AD203B41FA5}">
                      <a16:colId xmlns:a16="http://schemas.microsoft.com/office/drawing/2014/main" val="2139903665"/>
                    </a:ext>
                  </a:extLst>
                </a:gridCol>
              </a:tblGrid>
              <a:tr h="41513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50" marR="5850" marT="5850" marB="0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B8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CALL ADR</a:t>
                      </a:r>
                    </a:p>
                  </a:txBody>
                  <a:tcPr marL="5850" marR="5850" marT="585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C⊗ ADR</a:t>
                      </a:r>
                    </a:p>
                  </a:txBody>
                  <a:tcPr marL="5850" marR="5850" marT="585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RET</a:t>
                      </a:r>
                    </a:p>
                  </a:txBody>
                  <a:tcPr marL="5850" marR="5850" marT="585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R⊗</a:t>
                      </a:r>
                    </a:p>
                  </a:txBody>
                  <a:tcPr marL="5850" marR="5850" marT="585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818436"/>
                  </a:ext>
                </a:extLst>
              </a:tr>
              <a:tr h="260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Действие</a:t>
                      </a:r>
                    </a:p>
                  </a:txBody>
                  <a:tcPr marL="5850" marR="5850" marT="5850" marB="0" anchor="ctr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Безусловный вызов подпрограммы по адресу ADR с сохранением адреса возврата в стек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Вызов </a:t>
                      </a:r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подпрограммы по адресу ADR при выполнение условия &lt;⊗&gt;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Безусловный возврат из подпрограммы на адрес, считанный из стека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Возврат из подпрограммы при выполнении условия &lt;⊗&gt;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88336"/>
                  </a:ext>
                </a:extLst>
              </a:tr>
              <a:tr h="41513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Описание</a:t>
                      </a:r>
                    </a:p>
                  </a:txBody>
                  <a:tcPr marL="5850" marR="5850" marT="58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Циклов: 5</a:t>
                      </a:r>
                    </a:p>
                  </a:txBody>
                  <a:tcPr marL="3600" marR="18000" marT="5850" marB="0" anchor="ctr" anchorCtr="1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Циклов: 3/5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Циклов: 1/3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Циклов: 1/3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27914"/>
                  </a:ext>
                </a:extLst>
              </a:tr>
              <a:tr h="4151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Байтов: 3</a:t>
                      </a:r>
                    </a:p>
                  </a:txBody>
                  <a:tcPr marL="3600" marR="18000" marT="5850" marB="0" anchor="ctr" anchorCtr="1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Байтов: 3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Байтов: 1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Байтов: 1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318257"/>
                  </a:ext>
                </a:extLst>
              </a:tr>
              <a:tr h="6227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RF: </a:t>
                      </a:r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не изменяются</a:t>
                      </a:r>
                    </a:p>
                  </a:txBody>
                  <a:tcPr marL="3600" marR="18000" marT="5850" marB="0" anchor="ctr" anchorCtr="1">
                    <a:lnL>
                      <a:noFill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RF: </a:t>
                      </a:r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не изменяются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RF: </a:t>
                      </a:r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не изменяются</a:t>
                      </a: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RF: </a:t>
                      </a:r>
                      <a:r>
                        <a:rPr lang="ru-RU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не </a:t>
                      </a:r>
                      <a:r>
                        <a:rPr lang="ru-RU" sz="14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изменяются</a:t>
                      </a:r>
                      <a:endParaRPr lang="ru-RU" sz="1400" b="0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" marR="18000" marT="5850" marB="0" anchor="ctr" anchorCtr="1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6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вызов </a:t>
            </a:r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241" y="1343906"/>
            <a:ext cx="2917056" cy="4778220"/>
          </a:xfrm>
        </p:spPr>
        <p:txBody>
          <a:bodyPr rtlCol="0"/>
          <a:lstStyle/>
          <a:p>
            <a:pPr marL="0" indent="0">
              <a:buNone/>
            </a:pPr>
            <a:r>
              <a:rPr lang="en-US" sz="1400" i="1" dirty="0"/>
              <a:t>.586</a:t>
            </a:r>
          </a:p>
          <a:p>
            <a:pPr marL="0" indent="0">
              <a:buNone/>
            </a:pPr>
            <a:r>
              <a:rPr lang="en-US" sz="1400" i="1" dirty="0"/>
              <a:t>.model flat, </a:t>
            </a:r>
            <a:r>
              <a:rPr lang="en-US" sz="1400" i="1" dirty="0" err="1"/>
              <a:t>stdcall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.stack 4096</a:t>
            </a:r>
          </a:p>
          <a:p>
            <a:pPr marL="0" indent="0">
              <a:buNone/>
            </a:pPr>
            <a:r>
              <a:rPr lang="en-US" sz="1400" i="1" dirty="0"/>
              <a:t>.data</a:t>
            </a:r>
          </a:p>
          <a:p>
            <a:pPr marL="0" indent="0">
              <a:buNone/>
            </a:pPr>
            <a:r>
              <a:rPr lang="en-US" sz="1400" i="1" dirty="0"/>
              <a:t>.code</a:t>
            </a:r>
          </a:p>
          <a:p>
            <a:pPr marL="0" indent="0">
              <a:buNone/>
            </a:pPr>
            <a:r>
              <a:rPr lang="en-US" sz="1400" i="1" dirty="0"/>
              <a:t>proc_1 </a:t>
            </a:r>
            <a:r>
              <a:rPr lang="en-US" sz="1400" i="1" dirty="0" err="1"/>
              <a:t>proc</a:t>
            </a:r>
            <a:r>
              <a:rPr lang="en-US" sz="1400" i="1" dirty="0"/>
              <a:t>        ; </a:t>
            </a:r>
            <a:r>
              <a:rPr lang="ru-RU" sz="1400" i="1" dirty="0"/>
              <a:t>начало процедуры</a:t>
            </a:r>
          </a:p>
          <a:p>
            <a:pPr marL="0" indent="0">
              <a:buNone/>
            </a:pPr>
            <a:r>
              <a:rPr lang="en-US" sz="1400" i="1" dirty="0"/>
              <a:t>push </a:t>
            </a:r>
            <a:r>
              <a:rPr lang="en-US" sz="1400" i="1" dirty="0" err="1"/>
              <a:t>ebp</a:t>
            </a:r>
            <a:r>
              <a:rPr lang="en-US" sz="1400" i="1" dirty="0"/>
              <a:t>           ; </a:t>
            </a:r>
            <a:r>
              <a:rPr lang="ru-RU" sz="1400" i="1" dirty="0"/>
              <a:t>пролог: сохранение </a:t>
            </a:r>
            <a:r>
              <a:rPr lang="en-US" sz="1400" i="1" dirty="0"/>
              <a:t>EBP</a:t>
            </a:r>
          </a:p>
          <a:p>
            <a:pPr marL="0" indent="0">
              <a:buNone/>
            </a:pPr>
            <a:r>
              <a:rPr lang="en-US" sz="1400" i="1" dirty="0" err="1"/>
              <a:t>mov</a:t>
            </a:r>
            <a:r>
              <a:rPr lang="en-US" sz="1400" i="1" dirty="0"/>
              <a:t> </a:t>
            </a:r>
            <a:r>
              <a:rPr lang="en-US" sz="1400" i="1" dirty="0" err="1"/>
              <a:t>ebp</a:t>
            </a:r>
            <a:r>
              <a:rPr lang="en-US" sz="1400" i="1" dirty="0"/>
              <a:t>, </a:t>
            </a:r>
            <a:r>
              <a:rPr lang="en-US" sz="1400" i="1" dirty="0" err="1"/>
              <a:t>esp</a:t>
            </a:r>
            <a:r>
              <a:rPr lang="en-US" sz="1400" i="1" dirty="0"/>
              <a:t>       ; </a:t>
            </a:r>
            <a:r>
              <a:rPr lang="ru-RU" sz="1400" i="1" dirty="0"/>
              <a:t>пролог: инициализация </a:t>
            </a:r>
            <a:r>
              <a:rPr lang="en-US" sz="1400" i="1" dirty="0"/>
              <a:t>EBP</a:t>
            </a:r>
          </a:p>
          <a:p>
            <a:pPr marL="0" indent="0">
              <a:buNone/>
            </a:pPr>
            <a:r>
              <a:rPr lang="en-US" sz="1400" i="1" dirty="0" err="1"/>
              <a:t>mov</a:t>
            </a:r>
            <a:r>
              <a:rPr lang="en-US" sz="1400" i="1" dirty="0"/>
              <a:t> </a:t>
            </a:r>
            <a:r>
              <a:rPr lang="en-US" sz="1400" i="1" dirty="0" err="1"/>
              <a:t>eax</a:t>
            </a:r>
            <a:r>
              <a:rPr lang="en-US" sz="1400" i="1" dirty="0"/>
              <a:t>, [ebp+8]   ; </a:t>
            </a:r>
            <a:r>
              <a:rPr lang="ru-RU" sz="1400" i="1" dirty="0"/>
              <a:t>доступ к аргументу 4</a:t>
            </a:r>
          </a:p>
          <a:p>
            <a:pPr marL="0" indent="0">
              <a:buNone/>
            </a:pPr>
            <a:r>
              <a:rPr lang="en-US" sz="1400" i="1" dirty="0" err="1"/>
              <a:t>mov</a:t>
            </a:r>
            <a:r>
              <a:rPr lang="en-US" sz="1400" i="1" dirty="0"/>
              <a:t> </a:t>
            </a:r>
            <a:r>
              <a:rPr lang="en-US" sz="1400" i="1" dirty="0" err="1"/>
              <a:t>ebx</a:t>
            </a:r>
            <a:r>
              <a:rPr lang="en-US" sz="1400" i="1" dirty="0"/>
              <a:t>, [ebp+12] ; </a:t>
            </a:r>
            <a:r>
              <a:rPr lang="ru-RU" sz="1400" i="1" dirty="0"/>
              <a:t>доступ к аргументу 3</a:t>
            </a:r>
          </a:p>
          <a:p>
            <a:pPr marL="0" indent="0">
              <a:buNone/>
            </a:pPr>
            <a:r>
              <a:rPr lang="en-US" sz="1400" i="1" dirty="0" err="1"/>
              <a:t>mov</a:t>
            </a:r>
            <a:r>
              <a:rPr lang="en-US" sz="1400" i="1" dirty="0"/>
              <a:t> </a:t>
            </a:r>
            <a:r>
              <a:rPr lang="en-US" sz="1400" i="1" dirty="0" err="1"/>
              <a:t>ecx</a:t>
            </a:r>
            <a:r>
              <a:rPr lang="en-US" sz="1400" i="1" dirty="0"/>
              <a:t>, [ebp+16] ; </a:t>
            </a:r>
            <a:r>
              <a:rPr lang="ru-RU" sz="1400" i="1" dirty="0"/>
              <a:t>доступ к аргументу 2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2" r="23212"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/>
          <a:p>
            <a:r>
              <a:rPr lang="ru-RU" dirty="0"/>
              <a:t>с передачей аргументов через стек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3505523" y="1348253"/>
            <a:ext cx="2917056" cy="477822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pop </a:t>
            </a:r>
            <a:r>
              <a:rPr lang="en-US" sz="1400" i="1" dirty="0" err="1"/>
              <a:t>ebp</a:t>
            </a:r>
            <a:r>
              <a:rPr lang="en-US" sz="1400" i="1" dirty="0"/>
              <a:t> </a:t>
            </a:r>
            <a:r>
              <a:rPr lang="en-US" sz="1400" i="1" dirty="0" smtClean="0"/>
              <a:t>   ; </a:t>
            </a:r>
            <a:r>
              <a:rPr lang="ru-RU" sz="1400" i="1" dirty="0"/>
              <a:t>эпилог: восстановление </a:t>
            </a:r>
            <a:r>
              <a:rPr lang="en-US" sz="1400" i="1" dirty="0"/>
              <a:t>EBP</a:t>
            </a:r>
          </a:p>
          <a:p>
            <a:pPr marL="0" indent="0">
              <a:buNone/>
            </a:pPr>
            <a:r>
              <a:rPr lang="en-US" sz="1400" i="1" dirty="0"/>
              <a:t>ret 12</a:t>
            </a:r>
          </a:p>
          <a:p>
            <a:pPr marL="0" indent="0">
              <a:buNone/>
            </a:pPr>
            <a:r>
              <a:rPr lang="en-US" sz="1400" i="1" dirty="0"/>
              <a:t>proc_1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main </a:t>
            </a:r>
            <a:r>
              <a:rPr lang="en-US" sz="1400" i="1" dirty="0" err="1"/>
              <a:t>proc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push 2</a:t>
            </a:r>
          </a:p>
          <a:p>
            <a:pPr marL="0" indent="0">
              <a:buNone/>
            </a:pPr>
            <a:r>
              <a:rPr lang="en-US" sz="1400" i="1" dirty="0"/>
              <a:t>push 3</a:t>
            </a:r>
          </a:p>
          <a:p>
            <a:pPr marL="0" indent="0">
              <a:buNone/>
            </a:pPr>
            <a:r>
              <a:rPr lang="en-US" sz="1400" i="1" dirty="0"/>
              <a:t>push 4</a:t>
            </a:r>
          </a:p>
          <a:p>
            <a:pPr marL="0" indent="0">
              <a:buNone/>
            </a:pPr>
            <a:r>
              <a:rPr lang="en-US" sz="1400" i="1" dirty="0"/>
              <a:t>call proc_1</a:t>
            </a:r>
          </a:p>
          <a:p>
            <a:pPr marL="0" indent="0">
              <a:buNone/>
            </a:pPr>
            <a:r>
              <a:rPr lang="en-US" sz="1400" i="1" dirty="0"/>
              <a:t>ret</a:t>
            </a:r>
          </a:p>
          <a:p>
            <a:pPr marL="0" indent="0">
              <a:buNone/>
            </a:pPr>
            <a:r>
              <a:rPr lang="en-US" sz="1400" i="1" dirty="0"/>
              <a:t>main </a:t>
            </a:r>
            <a:r>
              <a:rPr lang="en-US" sz="1400" i="1" dirty="0" err="1"/>
              <a:t>endp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end main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73" y="1343906"/>
            <a:ext cx="1971950" cy="1819529"/>
          </a:xfrm>
          <a:prstGeom prst="rect">
            <a:avLst/>
          </a:prstGeom>
        </p:spPr>
      </p:pic>
      <p:sp>
        <p:nvSpPr>
          <p:cNvPr id="12" name="Объект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6671096" y="3499340"/>
            <a:ext cx="2917056" cy="262658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i="1" dirty="0"/>
              <a:t>Для доступа к аргументу 4 достаточно сместиться от содержимого </a:t>
            </a:r>
            <a:r>
              <a:rPr lang="ru-RU" sz="1600" i="1" dirty="0" err="1"/>
              <a:t>ebр</a:t>
            </a:r>
            <a:r>
              <a:rPr lang="ru-RU" sz="1600" i="1" dirty="0"/>
              <a:t> на 8 байт </a:t>
            </a:r>
            <a:endParaRPr lang="ru-RU" sz="1600" i="1" dirty="0" smtClean="0"/>
          </a:p>
          <a:p>
            <a:pPr marL="0" indent="0" algn="just">
              <a:buNone/>
            </a:pPr>
            <a:r>
              <a:rPr lang="ru-RU" sz="1400" i="1" dirty="0" smtClean="0"/>
              <a:t>4 </a:t>
            </a:r>
            <a:r>
              <a:rPr lang="ru-RU" sz="1400" i="1" dirty="0"/>
              <a:t>байта хранят адрес возврата в вызывающую процедуру, и еще 4 байта хранят значение регистра </a:t>
            </a:r>
            <a:r>
              <a:rPr lang="ru-RU" sz="1400" i="1" dirty="0" err="1"/>
              <a:t>ebр</a:t>
            </a:r>
            <a:r>
              <a:rPr lang="ru-RU" sz="1400" i="1" dirty="0"/>
              <a:t>, помещенное в стек данной </a:t>
            </a:r>
            <a:r>
              <a:rPr lang="ru-RU" sz="1400" i="1" dirty="0" smtClean="0"/>
              <a:t>процедурой</a:t>
            </a:r>
          </a:p>
          <a:p>
            <a:pPr marL="0" indent="0" algn="just">
              <a:buNone/>
            </a:pPr>
            <a:r>
              <a:rPr lang="ru-RU" sz="1600" i="1" dirty="0" smtClean="0"/>
              <a:t>, для </a:t>
            </a:r>
            <a:r>
              <a:rPr lang="ru-RU" sz="1600" i="1" dirty="0"/>
              <a:t>аргумента 3 — на 12 и т. д.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895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61_TF16411245.potx" id="{773883C8-4131-4ECF-9E3C-74DD0B29E0A1}" vid="{18BBA691-B286-47C1-88FF-3C6BA8E7AA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infopath/2007/PartnerControls"/>
    <ds:schemaRef ds:uri="fb0879af-3eba-417a-a55a-ffe6dcd6ca77"/>
    <ds:schemaRef ds:uri="6dc4bcd6-49db-4c07-9060-8acfc67cef9f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минималистичных цветах</Template>
  <TotalTime>0</TotalTime>
  <Words>727</Words>
  <Application>Microsoft Office PowerPoint</Application>
  <PresentationFormat>Широкоэкранный</PresentationFormat>
  <Paragraphs>173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Тема Office</vt:lpstr>
      <vt:lpstr>Вызов подпрограмм </vt:lpstr>
      <vt:lpstr>Вызов подпрограмм</vt:lpstr>
      <vt:lpstr>Способы размещения </vt:lpstr>
      <vt:lpstr>Сравнение</vt:lpstr>
      <vt:lpstr>Сравнение</vt:lpstr>
      <vt:lpstr>Таблица</vt:lpstr>
      <vt:lpstr>Сравнение</vt:lpstr>
      <vt:lpstr>Таблица</vt:lpstr>
      <vt:lpstr>вызов процедуры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2018-11-21T11:37:47Z</dcterms:created>
  <dcterms:modified xsi:type="dcterms:W3CDTF">2018-12-06T06:30:44Z</dcterms:modified>
</cp:coreProperties>
</file>