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82" r:id="rId4"/>
    <p:sldId id="298" r:id="rId5"/>
    <p:sldId id="284" r:id="rId6"/>
    <p:sldId id="299" r:id="rId7"/>
    <p:sldId id="295" r:id="rId8"/>
    <p:sldId id="294" r:id="rId9"/>
    <p:sldId id="297" r:id="rId10"/>
    <p:sldId id="29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ty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GPU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'[Лист Microsoft Excel.xlsx]Лист1'!$B$1:$F$1</c:f>
              <c:numCache>
                <c:formatCode>0.00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'[Лист Microsoft Excel.xlsx]Лист1'!$B$3:$F$3</c:f>
              <c:numCache>
                <c:formatCode>0.00</c:formatCode>
                <c:ptCount val="5"/>
                <c:pt idx="0">
                  <c:v>1.03</c:v>
                </c:pt>
                <c:pt idx="1">
                  <c:v>1.04</c:v>
                </c:pt>
                <c:pt idx="2">
                  <c:v>1.26</c:v>
                </c:pt>
                <c:pt idx="3">
                  <c:v>1.94</c:v>
                </c:pt>
                <c:pt idx="4">
                  <c:v>4.46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D-4866-8F03-5EBEBBAFAD45}"/>
            </c:ext>
          </c:extLst>
        </c:ser>
        <c:ser>
          <c:idx val="1"/>
          <c:order val="1"/>
          <c:tx>
            <c:v>CPU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'[Лист Microsoft Excel.xlsx]Лист1'!$B$1:$F$1</c:f>
              <c:numCache>
                <c:formatCode>0.00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'[Лист Microsoft Excel.xlsx]Лист1'!$B$2:$F$2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11</c:v>
                </c:pt>
                <c:pt idx="4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D-4866-8F03-5EBEBBAFA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5715520"/>
        <c:axId val="1735720512"/>
      </c:lineChart>
      <c:catAx>
        <c:axId val="173571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/>
                  <a:t>Size</a:t>
                </a:r>
                <a:endParaRPr lang="ru-RU" b="0" dirty="0"/>
              </a:p>
            </c:rich>
          </c:tx>
          <c:layout>
            <c:manualLayout>
              <c:xMode val="edge"/>
              <c:yMode val="edge"/>
              <c:x val="0.47419954693054828"/>
              <c:y val="0.83625629130268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720512"/>
        <c:crosses val="autoZero"/>
        <c:auto val="1"/>
        <c:lblAlgn val="ctr"/>
        <c:lblOffset val="100"/>
        <c:noMultiLvlLbl val="0"/>
      </c:catAx>
      <c:valAx>
        <c:axId val="1735720512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0" dirty="0" smtClean="0"/>
                  <a:t>Время</a:t>
                </a:r>
                <a:r>
                  <a:rPr lang="en-US" b="0" dirty="0" smtClean="0"/>
                  <a:t>,</a:t>
                </a:r>
                <a:r>
                  <a:rPr lang="en-US" b="0" dirty="0" err="1" smtClean="0"/>
                  <a:t>ms</a:t>
                </a:r>
                <a:endParaRPr lang="ru-RU" b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71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5C064-84A7-4F33-A3C5-616A674BA786}" type="datetime1">
              <a:rPr lang="ru-RU" smtClean="0"/>
              <a:t>27.05.2019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300C-53C0-476E-919C-7CE08E363BA7}" type="datetime1">
              <a:rPr lang="ru-RU" smtClean="0"/>
              <a:pPr/>
              <a:t>27.05.2019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0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5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6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2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lnSpc>
                <a:spcPct val="80000"/>
              </a:lnSpc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ru-RU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763" y="2778034"/>
            <a:ext cx="8656713" cy="2155197"/>
          </a:xfrm>
        </p:spPr>
        <p:txBody>
          <a:bodyPr rtlCol="0"/>
          <a:lstStyle/>
          <a:p>
            <a:pPr algn="l"/>
            <a:r>
              <a:rPr lang="ru-RU" sz="5000" dirty="0"/>
              <a:t>Сравнение реализации вычисление интеграла </a:t>
            </a:r>
            <a:r>
              <a:rPr lang="ru-RU" sz="5000" dirty="0" smtClean="0"/>
              <a:t>в CPU </a:t>
            </a:r>
            <a:r>
              <a:rPr lang="ru-RU" sz="5000" dirty="0"/>
              <a:t>и GPU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998" y="4615887"/>
            <a:ext cx="3401478" cy="1192038"/>
          </a:xfrm>
        </p:spPr>
        <p:txBody>
          <a:bodyPr rtlCol="0"/>
          <a:lstStyle/>
          <a:p>
            <a:r>
              <a:rPr lang="ru-RU" dirty="0"/>
              <a:t>с использованием механизмов </a:t>
            </a:r>
            <a:r>
              <a:rPr lang="en-US" dirty="0" smtClean="0"/>
              <a:t>CUDA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527"/>
          <a:stretch>
            <a:fillRect/>
          </a:stretch>
        </p:blipFill>
        <p:spPr>
          <a:xfrm>
            <a:off x="9980476" y="3692434"/>
            <a:ext cx="2211524" cy="3165566"/>
          </a:xfrm>
        </p:spPr>
      </p:pic>
      <p:sp>
        <p:nvSpPr>
          <p:cNvPr id="6" name="Прямоугольник 5"/>
          <p:cNvSpPr/>
          <p:nvPr/>
        </p:nvSpPr>
        <p:spPr>
          <a:xfrm>
            <a:off x="9980476" y="0"/>
            <a:ext cx="2211524" cy="36924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31800" y="1506974"/>
            <a:ext cx="3736800" cy="3933645"/>
          </a:xfrm>
        </p:spPr>
        <p:txBody>
          <a:bodyPr/>
          <a:lstStyle/>
          <a:p>
            <a:r>
              <a:rPr lang="ru-RU" dirty="0"/>
              <a:t>Технология CUDA позволяет определять специальные функции – ядра (</a:t>
            </a:r>
            <a:r>
              <a:rPr lang="ru-RU" dirty="0" err="1"/>
              <a:t>kernels</a:t>
            </a:r>
            <a:r>
              <a:rPr lang="ru-RU" dirty="0"/>
              <a:t>), которые выполняются параллельно на CPU в виде множества различных потоков (</a:t>
            </a:r>
            <a:r>
              <a:rPr lang="ru-RU" dirty="0" err="1"/>
              <a:t>threads</a:t>
            </a:r>
            <a:r>
              <a:rPr lang="ru-RU" dirty="0"/>
              <a:t>). Таким образом, ядро является аналогом потоковой функции. Каждый поток исполняется на одном CUDA-ядре, используя собственный стек инструкций и локальную память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использования </a:t>
            </a:r>
            <a:r>
              <a:rPr lang="en-US" dirty="0" smtClean="0"/>
              <a:t>GPU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err="1"/>
              <a:t>SingleInstruction</a:t>
            </a:r>
            <a:r>
              <a:rPr lang="ru-RU" dirty="0"/>
              <a:t>, </a:t>
            </a:r>
            <a:r>
              <a:rPr lang="ru-RU" dirty="0" err="1"/>
              <a:t>MultipleThread</a:t>
            </a:r>
            <a:endParaRPr lang="ru-RU" dirty="0"/>
          </a:p>
        </p:txBody>
      </p:sp>
      <p:pic>
        <p:nvPicPr>
          <p:cNvPr id="2050" name="Picture 2" descr="ÐÐµÑÐ°ÑÑÐ¸Ñ Ð½Ð¸ÑÐµÐ¹ Ð² CUDA.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" r="2300"/>
          <a:stretch>
            <a:fillRect/>
          </a:stretch>
        </p:blipFill>
        <p:spPr bwMode="auto">
          <a:xfrm>
            <a:off x="4788376" y="1368000"/>
            <a:ext cx="4695257" cy="49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Основные этапы CUDA-программы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30525"/>
            <a:ext cx="4500000" cy="2854984"/>
          </a:xfrm>
        </p:spPr>
        <p:txBody>
          <a:bodyPr rtlCol="0"/>
          <a:lstStyle/>
          <a:p>
            <a:pPr lvl="0"/>
            <a:r>
              <a:rPr lang="ru-RU" dirty="0"/>
              <a:t>Хост выделяет нужное количество памяти на устройстве., </a:t>
            </a:r>
          </a:p>
          <a:p>
            <a:pPr lvl="0"/>
            <a:r>
              <a:rPr lang="ru-RU" dirty="0"/>
              <a:t>Хост копирует данные из своей памяти в память устройства.</a:t>
            </a:r>
          </a:p>
          <a:p>
            <a:pPr lvl="0"/>
            <a:r>
              <a:rPr lang="ru-RU" dirty="0"/>
              <a:t>Хост стартует выполнение определенных ядер на устройстве.</a:t>
            </a:r>
          </a:p>
          <a:p>
            <a:pPr lvl="0"/>
            <a:r>
              <a:rPr lang="ru-RU" dirty="0"/>
              <a:t>Устройство выполняет ядра</a:t>
            </a:r>
          </a:p>
          <a:p>
            <a:pPr lvl="0"/>
            <a:r>
              <a:rPr lang="ru-RU" dirty="0"/>
              <a:t>Хост копирует результаты из памяти устройства в свою память.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6069" y="1119943"/>
            <a:ext cx="4073931" cy="5738057"/>
          </a:xfrm>
        </p:spPr>
        <p:txBody>
          <a:bodyPr rtlCol="0"/>
          <a:lstStyle/>
          <a:p>
            <a:pPr marL="0" indent="0">
              <a:buNone/>
            </a:pPr>
            <a:r>
              <a:rPr lang="en-US" sz="1200" dirty="0"/>
              <a:t>cudaMalloc((void**)&amp;</a:t>
            </a:r>
            <a:r>
              <a:rPr lang="en-US" sz="1200" dirty="0" err="1"/>
              <a:t>dres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(float) * SIZE_DARR);</a:t>
            </a:r>
          </a:p>
          <a:p>
            <a:pPr marL="0" indent="0">
              <a:buNone/>
            </a:pPr>
            <a:r>
              <a:rPr lang="en-US" sz="1200" dirty="0"/>
              <a:t>cudaMalloc((void**)&amp;dh, </a:t>
            </a:r>
            <a:r>
              <a:rPr lang="en-US" sz="1200" dirty="0" err="1"/>
              <a:t>sizeof</a:t>
            </a:r>
            <a:r>
              <a:rPr lang="en-US" sz="1200" dirty="0"/>
              <a:t>(float));</a:t>
            </a:r>
          </a:p>
          <a:p>
            <a:pPr marL="0" indent="0">
              <a:buNone/>
            </a:pPr>
            <a:r>
              <a:rPr lang="en-US" sz="1200" dirty="0" err="1"/>
              <a:t>cudaMemcpy</a:t>
            </a:r>
            <a:r>
              <a:rPr lang="en-US" sz="1200" dirty="0"/>
              <a:t>(</a:t>
            </a:r>
            <a:r>
              <a:rPr lang="en-US" sz="1200" dirty="0" err="1"/>
              <a:t>dres</a:t>
            </a:r>
            <a:r>
              <a:rPr lang="en-US" sz="1200" dirty="0"/>
              <a:t>, </a:t>
            </a:r>
            <a:r>
              <a:rPr lang="en-US" sz="1200" dirty="0" err="1"/>
              <a:t>hres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(float) * SIZE_DARR, </a:t>
            </a:r>
            <a:r>
              <a:rPr lang="en-US" sz="1200" dirty="0" err="1"/>
              <a:t>cudaMemcpyKind</a:t>
            </a:r>
            <a:r>
              <a:rPr lang="en-US" sz="1200" dirty="0"/>
              <a:t>::</a:t>
            </a:r>
            <a:r>
              <a:rPr lang="en-US" sz="1200" dirty="0" err="1"/>
              <a:t>cudaMemcpyHostToDevice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 err="1"/>
              <a:t>cudaMemcpy</a:t>
            </a:r>
            <a:r>
              <a:rPr lang="en-US" sz="1200" dirty="0"/>
              <a:t>(dh, </a:t>
            </a:r>
            <a:r>
              <a:rPr lang="en-US" sz="1200" dirty="0" err="1"/>
              <a:t>hh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(float) * SIZE_DARR, </a:t>
            </a:r>
            <a:r>
              <a:rPr lang="en-US" sz="1200" dirty="0" err="1"/>
              <a:t>cudaMemcpyKind</a:t>
            </a:r>
            <a:r>
              <a:rPr lang="en-US" sz="1200" dirty="0"/>
              <a:t>::</a:t>
            </a:r>
            <a:r>
              <a:rPr lang="en-US" sz="1200" dirty="0" err="1"/>
              <a:t>cudaMemcpyHostToDevice</a:t>
            </a:r>
            <a:r>
              <a:rPr lang="en-US" sz="1200" dirty="0" smtClean="0"/>
              <a:t>);</a:t>
            </a:r>
            <a:endParaRPr lang="ru-RU" sz="1200" dirty="0" smtClean="0"/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en-US" sz="1050" dirty="0" err="1"/>
              <a:t>cudaEventCreate</a:t>
            </a:r>
            <a:r>
              <a:rPr lang="en-US" sz="1050" dirty="0"/>
              <a:t>(&amp;start);</a:t>
            </a:r>
          </a:p>
          <a:p>
            <a:pPr marL="0" indent="0">
              <a:buNone/>
            </a:pPr>
            <a:r>
              <a:rPr lang="en-US" sz="1050" dirty="0" err="1"/>
              <a:t>cudaEventCreate</a:t>
            </a:r>
            <a:r>
              <a:rPr lang="en-US" sz="1050" dirty="0"/>
              <a:t>(&amp;stop</a:t>
            </a:r>
            <a:r>
              <a:rPr lang="en-US" sz="1050" dirty="0" smtClean="0"/>
              <a:t>);</a:t>
            </a:r>
            <a:r>
              <a:rPr lang="ru-RU" sz="1050" dirty="0"/>
              <a:t> </a:t>
            </a:r>
            <a:r>
              <a:rPr lang="en-US" sz="1050" dirty="0" err="1" smtClean="0"/>
              <a:t>cudaEventRecord</a:t>
            </a:r>
            <a:r>
              <a:rPr lang="en-US" sz="1050" dirty="0" smtClean="0"/>
              <a:t>(start);</a:t>
            </a:r>
            <a:endParaRPr lang="ru-RU" sz="1050" dirty="0" smtClean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r>
              <a:rPr lang="en-US" sz="1050" dirty="0" err="1"/>
              <a:t>CalcIntegralGPU</a:t>
            </a:r>
            <a:r>
              <a:rPr lang="en-US" sz="1050" dirty="0"/>
              <a:t>&lt;&lt;&lt;</a:t>
            </a:r>
            <a:r>
              <a:rPr lang="en-US" sz="1050" dirty="0" err="1"/>
              <a:t>blocksPerGrid</a:t>
            </a:r>
            <a:r>
              <a:rPr lang="en-US" sz="1050" dirty="0"/>
              <a:t>, </a:t>
            </a:r>
            <a:r>
              <a:rPr lang="en-US" sz="1050" dirty="0" err="1"/>
              <a:t>threadsPerBlock</a:t>
            </a:r>
            <a:r>
              <a:rPr lang="en-US" sz="1050" dirty="0"/>
              <a:t>&gt;&gt;&gt; (n, </a:t>
            </a:r>
            <a:r>
              <a:rPr lang="en-US" sz="1050" dirty="0" err="1"/>
              <a:t>dres</a:t>
            </a:r>
            <a:r>
              <a:rPr lang="en-US" sz="1050" dirty="0"/>
              <a:t>, dh);</a:t>
            </a:r>
          </a:p>
          <a:p>
            <a:pPr marL="0" indent="0">
              <a:buNone/>
            </a:pPr>
            <a:r>
              <a:rPr lang="en-US" sz="1050" dirty="0" err="1"/>
              <a:t>cudaThreadSynchronize</a:t>
            </a:r>
            <a:r>
              <a:rPr lang="en-US" sz="1050" dirty="0" smtClean="0"/>
              <a:t>();</a:t>
            </a:r>
            <a:endParaRPr lang="ru-RU" sz="1050" dirty="0" smtClean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r>
              <a:rPr lang="en-US" sz="1050" dirty="0" err="1"/>
              <a:t>cudaEventRecord</a:t>
            </a:r>
            <a:r>
              <a:rPr lang="en-US" sz="1050" dirty="0"/>
              <a:t>(stop</a:t>
            </a:r>
            <a:r>
              <a:rPr lang="en-US" sz="1050" dirty="0" smtClean="0"/>
              <a:t>);</a:t>
            </a:r>
            <a:r>
              <a:rPr lang="ru-RU" sz="1050" dirty="0" smtClean="0"/>
              <a:t> </a:t>
            </a:r>
            <a:r>
              <a:rPr lang="en-US" sz="1050" dirty="0" err="1" smtClean="0"/>
              <a:t>cudaEventSynchronize</a:t>
            </a:r>
            <a:r>
              <a:rPr lang="en-US" sz="1050" dirty="0" smtClean="0"/>
              <a:t>(stop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 err="1"/>
              <a:t>cudaDeviceSynchronize</a:t>
            </a:r>
            <a:r>
              <a:rPr lang="en-US" sz="1050" dirty="0" smtClean="0"/>
              <a:t>();</a:t>
            </a:r>
            <a:endParaRPr lang="ru-RU" sz="1050" dirty="0"/>
          </a:p>
          <a:p>
            <a:pPr marL="0" indent="0">
              <a:buNone/>
            </a:pPr>
            <a:r>
              <a:rPr lang="en-US" sz="1050" dirty="0" err="1"/>
              <a:t>cudaEventElapsedTime</a:t>
            </a:r>
            <a:r>
              <a:rPr lang="en-US" sz="1050" dirty="0"/>
              <a:t>(&amp;</a:t>
            </a:r>
            <a:r>
              <a:rPr lang="en-US" sz="1050" dirty="0" err="1"/>
              <a:t>gpuTime</a:t>
            </a:r>
            <a:r>
              <a:rPr lang="en-US" sz="1050" dirty="0"/>
              <a:t>, start, stop</a:t>
            </a:r>
            <a:r>
              <a:rPr lang="en-US" sz="1050" dirty="0" smtClean="0"/>
              <a:t>);</a:t>
            </a:r>
            <a:endParaRPr lang="ru-RU" sz="1050" dirty="0"/>
          </a:p>
          <a:p>
            <a:pPr marL="0" indent="0">
              <a:buNone/>
            </a:pPr>
            <a:r>
              <a:rPr lang="en-US" sz="1050" dirty="0" err="1"/>
              <a:t>cudaEventDestroy</a:t>
            </a:r>
            <a:r>
              <a:rPr lang="en-US" sz="1050" dirty="0"/>
              <a:t>(start</a:t>
            </a:r>
            <a:r>
              <a:rPr lang="en-US" sz="1050" dirty="0" smtClean="0"/>
              <a:t>);</a:t>
            </a:r>
            <a:r>
              <a:rPr lang="ru-RU" sz="1050" dirty="0" smtClean="0"/>
              <a:t> </a:t>
            </a:r>
            <a:r>
              <a:rPr lang="en-US" sz="1050" dirty="0" err="1" smtClean="0"/>
              <a:t>cudaEventDestroy</a:t>
            </a:r>
            <a:r>
              <a:rPr lang="en-US" sz="1050" dirty="0" smtClean="0"/>
              <a:t>(stop);</a:t>
            </a:r>
            <a:endParaRPr lang="ru-RU" sz="1050" dirty="0" smtClean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r>
              <a:rPr lang="en-US" sz="1050" dirty="0" err="1"/>
              <a:t>cudaMemcpy</a:t>
            </a:r>
            <a:r>
              <a:rPr lang="en-US" sz="1050" dirty="0"/>
              <a:t>(</a:t>
            </a:r>
            <a:r>
              <a:rPr lang="en-US" sz="1050" dirty="0" err="1"/>
              <a:t>hres</a:t>
            </a:r>
            <a:r>
              <a:rPr lang="en-US" sz="1050" dirty="0"/>
              <a:t>, </a:t>
            </a:r>
            <a:r>
              <a:rPr lang="en-US" sz="1050" dirty="0" err="1"/>
              <a:t>dres</a:t>
            </a:r>
            <a:r>
              <a:rPr lang="en-US" sz="1050" dirty="0"/>
              <a:t>, </a:t>
            </a:r>
            <a:r>
              <a:rPr lang="en-US" sz="1050" dirty="0" err="1"/>
              <a:t>sizeof</a:t>
            </a:r>
            <a:r>
              <a:rPr lang="en-US" sz="1050" dirty="0"/>
              <a:t>(float) * SIZE_DARR, </a:t>
            </a:r>
            <a:r>
              <a:rPr lang="en-US" sz="1050" dirty="0" err="1"/>
              <a:t>cudaMemcpyKind</a:t>
            </a:r>
            <a:r>
              <a:rPr lang="en-US" sz="1050" dirty="0"/>
              <a:t>::</a:t>
            </a:r>
            <a:r>
              <a:rPr lang="en-US" sz="1050" dirty="0" err="1"/>
              <a:t>cudaMemcpyDeviceToHost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 err="1"/>
              <a:t>cudaMemcpy</a:t>
            </a:r>
            <a:r>
              <a:rPr lang="en-US" sz="1050" dirty="0"/>
              <a:t>(</a:t>
            </a:r>
            <a:r>
              <a:rPr lang="en-US" sz="1050" dirty="0" err="1"/>
              <a:t>hh</a:t>
            </a:r>
            <a:r>
              <a:rPr lang="en-US" sz="1050" dirty="0"/>
              <a:t>, dh, </a:t>
            </a:r>
            <a:r>
              <a:rPr lang="en-US" sz="1050" dirty="0" err="1"/>
              <a:t>sizeof</a:t>
            </a:r>
            <a:r>
              <a:rPr lang="en-US" sz="1050" dirty="0"/>
              <a:t>(float), </a:t>
            </a:r>
            <a:r>
              <a:rPr lang="en-US" sz="1050" dirty="0" err="1"/>
              <a:t>cudaMemcpyKind</a:t>
            </a:r>
            <a:r>
              <a:rPr lang="en-US" sz="1050" dirty="0"/>
              <a:t>::</a:t>
            </a:r>
            <a:r>
              <a:rPr lang="en-US" sz="1050" dirty="0" err="1"/>
              <a:t>cudaMemcpyDeviceToHost</a:t>
            </a:r>
            <a:r>
              <a:rPr lang="en-US" sz="1050" dirty="0"/>
              <a:t>);</a:t>
            </a:r>
            <a:endParaRPr lang="ru-RU" sz="800" dirty="0" smtClean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параллелирование</a:t>
            </a:r>
            <a:r>
              <a:rPr lang="ru-RU" dirty="0"/>
              <a:t> программы с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31143" y="1119943"/>
            <a:ext cx="6799714" cy="5738057"/>
          </a:xfrm>
        </p:spPr>
        <p:txBody>
          <a:bodyPr rtlCol="0"/>
          <a:lstStyle/>
          <a:p>
            <a:pPr marL="0" indent="0">
              <a:buNone/>
            </a:pPr>
            <a:r>
              <a:rPr lang="en-US" sz="1600" dirty="0"/>
              <a:t>__global__ void </a:t>
            </a:r>
            <a:r>
              <a:rPr lang="en-US" sz="1600" dirty="0" err="1"/>
              <a:t>CalcIntegralGPU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float* </a:t>
            </a:r>
            <a:r>
              <a:rPr lang="en-US" sz="1600" dirty="0" err="1"/>
              <a:t>dres</a:t>
            </a:r>
            <a:r>
              <a:rPr lang="en-US" sz="1600" dirty="0"/>
              <a:t>, float* dh)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float a = </a:t>
            </a:r>
            <a:r>
              <a:rPr lang="en-US" sz="1600" dirty="0" smtClean="0"/>
              <a:t>0.0;</a:t>
            </a:r>
            <a:r>
              <a:rPr lang="ru-RU" sz="1600" dirty="0" smtClean="0"/>
              <a:t> </a:t>
            </a:r>
            <a:r>
              <a:rPr lang="en-US" sz="1600" dirty="0" smtClean="0"/>
              <a:t>float </a:t>
            </a:r>
            <a:r>
              <a:rPr lang="en-US" sz="1600" dirty="0"/>
              <a:t>b = </a:t>
            </a:r>
            <a:r>
              <a:rPr lang="en-US" sz="1600" dirty="0" smtClean="0"/>
              <a:t>1.0;</a:t>
            </a:r>
            <a:r>
              <a:rPr lang="ru-RU" sz="1600" dirty="0" smtClean="0"/>
              <a:t> </a:t>
            </a:r>
            <a:r>
              <a:rPr lang="en-US" sz="1600" dirty="0" smtClean="0"/>
              <a:t>float x = 0.0;</a:t>
            </a:r>
          </a:p>
          <a:p>
            <a:pPr marL="0" indent="0">
              <a:buNone/>
            </a:pPr>
            <a:r>
              <a:rPr lang="en-US" sz="1600" dirty="0"/>
              <a:t>	dh[0] = (b - a) / n;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tid</a:t>
            </a:r>
            <a:r>
              <a:rPr lang="en-US" sz="1600" dirty="0"/>
              <a:t> = </a:t>
            </a:r>
            <a:r>
              <a:rPr lang="en-US" sz="1600" dirty="0" err="1"/>
              <a:t>threadIdx.x</a:t>
            </a:r>
            <a:r>
              <a:rPr lang="en-US" sz="1600" dirty="0"/>
              <a:t> + </a:t>
            </a:r>
            <a:r>
              <a:rPr lang="en-US" sz="1600" dirty="0" err="1"/>
              <a:t>blockIdx.x</a:t>
            </a:r>
            <a:r>
              <a:rPr lang="en-US" sz="1600" dirty="0"/>
              <a:t> * </a:t>
            </a:r>
            <a:r>
              <a:rPr lang="en-US" sz="1600" dirty="0" err="1"/>
              <a:t>blockDim.x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while (</a:t>
            </a:r>
            <a:r>
              <a:rPr lang="en-US" sz="1600" dirty="0" err="1"/>
              <a:t>tid</a:t>
            </a:r>
            <a:r>
              <a:rPr lang="en-US" sz="1600" dirty="0"/>
              <a:t> &lt; n)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x = a + dh[0] * (</a:t>
            </a:r>
            <a:r>
              <a:rPr lang="en-US" sz="1600" dirty="0" err="1"/>
              <a:t>tid</a:t>
            </a:r>
            <a:r>
              <a:rPr lang="en-US" sz="1600" dirty="0"/>
              <a:t> + 0.5);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dres</a:t>
            </a:r>
            <a:r>
              <a:rPr lang="en-US" sz="1600" dirty="0"/>
              <a:t>[</a:t>
            </a:r>
            <a:r>
              <a:rPr lang="en-US" sz="1600" dirty="0" err="1"/>
              <a:t>tid</a:t>
            </a:r>
            <a:r>
              <a:rPr lang="en-US" sz="1600" dirty="0"/>
              <a:t>] += (</a:t>
            </a:r>
            <a:r>
              <a:rPr lang="en-US" sz="1600" dirty="0" err="1"/>
              <a:t>exp</a:t>
            </a:r>
            <a:r>
              <a:rPr lang="en-US" sz="1600" dirty="0"/>
              <a:t>(x) + </a:t>
            </a:r>
            <a:r>
              <a:rPr lang="en-US" sz="1600" dirty="0" err="1"/>
              <a:t>exp</a:t>
            </a:r>
            <a:r>
              <a:rPr lang="en-US" sz="1600" dirty="0"/>
              <a:t>(-x)) / 2;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tid</a:t>
            </a:r>
            <a:r>
              <a:rPr lang="en-US" sz="1600" dirty="0"/>
              <a:t> += </a:t>
            </a:r>
            <a:r>
              <a:rPr lang="en-US" sz="1600" dirty="0" err="1"/>
              <a:t>blockDim.x</a:t>
            </a:r>
            <a:r>
              <a:rPr lang="en-US" sz="1600" dirty="0"/>
              <a:t> * </a:t>
            </a:r>
            <a:r>
              <a:rPr lang="en-US" sz="1600" dirty="0" err="1"/>
              <a:t>gridDim.x</a:t>
            </a:r>
            <a:r>
              <a:rPr lang="en-US" sz="1600" dirty="0"/>
              <a:t>;		</a:t>
            </a:r>
          </a:p>
          <a:p>
            <a:pPr marL="0" indent="0">
              <a:buNone/>
            </a:pPr>
            <a:r>
              <a:rPr lang="en-US" sz="1600" dirty="0"/>
              <a:t>	}	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000" dirty="0" smtClean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3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Таблица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ru-RU" dirty="0" smtClean="0"/>
              <a:t>времен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вычисления интеграла методом прямоугольников на CPU и GPU</a:t>
            </a:r>
            <a:endParaRPr lang="ru-RU" dirty="0"/>
          </a:p>
        </p:txBody>
      </p:sp>
      <p:graphicFrame>
        <p:nvGraphicFramePr>
          <p:cNvPr id="4" name="Таблица 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34430"/>
              </p:ext>
            </p:extLst>
          </p:nvPr>
        </p:nvGraphicFramePr>
        <p:xfrm>
          <a:off x="249310" y="2389908"/>
          <a:ext cx="9563098" cy="205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ru-RU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ru-RU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ru-RU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 ms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 ms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 ms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4.46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1031040"/>
          </a:xfrm>
        </p:spPr>
        <p:txBody>
          <a:bodyPr rtlCol="0"/>
          <a:lstStyle/>
          <a:p>
            <a:r>
              <a:rPr lang="ru-RU" dirty="0"/>
              <a:t>Сравнение реализации вычисление интеграла в CPU и GPU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4190269147"/>
              </p:ext>
            </p:extLst>
          </p:nvPr>
        </p:nvGraphicFramePr>
        <p:xfrm>
          <a:off x="1354359" y="1872672"/>
          <a:ext cx="7353398" cy="402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Таблица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ru-RU" dirty="0"/>
              <a:t>Основные технические характеристики ПК</a:t>
            </a:r>
            <a:endParaRPr lang="ru-RU" dirty="0"/>
          </a:p>
        </p:txBody>
      </p:sp>
      <p:graphicFrame>
        <p:nvGraphicFramePr>
          <p:cNvPr id="4" name="Таблица 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42105"/>
              </p:ext>
            </p:extLst>
          </p:nvPr>
        </p:nvGraphicFramePr>
        <p:xfrm>
          <a:off x="3427212" y="1512000"/>
          <a:ext cx="3207294" cy="4292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Процессор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– 5700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2,5 – 2,5 ГГц, 2 ядра, 4 потока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Оперативная память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DDR4 8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Графический контроллер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HD Graphics 620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NVIDIA GeForce 940MX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728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памяти видеокарты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Гб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279670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221" y="2174339"/>
            <a:ext cx="8580726" cy="1674470"/>
          </a:xfrm>
        </p:spPr>
        <p:txBody>
          <a:bodyPr rtlCol="0"/>
          <a:lstStyle/>
          <a:p>
            <a:pPr rtl="0"/>
            <a:r>
              <a:rPr lang="ru-RU" sz="5000" dirty="0" smtClean="0"/>
              <a:t>Благодарю за внимание</a:t>
            </a:r>
            <a:endParaRPr lang="ru-RU" sz="5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9463" y="4035727"/>
            <a:ext cx="3814748" cy="382887"/>
          </a:xfrm>
        </p:spPr>
        <p:txBody>
          <a:bodyPr rtlCol="0"/>
          <a:lstStyle/>
          <a:p>
            <a:pPr rtl="0"/>
            <a:r>
              <a:rPr lang="ru-RU" dirty="0" smtClean="0"/>
              <a:t>Кондратьев Павел Сергеевич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2267" y="4150117"/>
            <a:ext cx="4466396" cy="268497"/>
          </a:xfrm>
        </p:spPr>
        <p:txBody>
          <a:bodyPr rtlCol="0"/>
          <a:lstStyle/>
          <a:p>
            <a:r>
              <a:rPr lang="ru-RU" dirty="0" smtClean="0"/>
              <a:t>Профиль: </a:t>
            </a:r>
            <a:r>
              <a:rPr lang="ru-RU" dirty="0"/>
              <a:t>Системы </a:t>
            </a:r>
            <a:r>
              <a:rPr lang="ru-RU" dirty="0" smtClean="0"/>
              <a:t>автоматизации </a:t>
            </a:r>
            <a:r>
              <a:rPr lang="ru-RU" dirty="0"/>
              <a:t>проектирования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7" y="4540691"/>
            <a:ext cx="4466396" cy="240315"/>
          </a:xfrm>
        </p:spPr>
        <p:txBody>
          <a:bodyPr rtlCol="0"/>
          <a:lstStyle/>
          <a:p>
            <a:r>
              <a:rPr lang="ru-RU" dirty="0" smtClean="0"/>
              <a:t>Направление: </a:t>
            </a:r>
            <a:r>
              <a:rPr lang="ru-RU" dirty="0"/>
              <a:t>Информатика и вычислительная техника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Группа: ИВТАПбд-31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61_TF16411245.potx" id="{773883C8-4131-4ECF-9E3C-74DD0B29E0A1}" vid="{18BBA691-B286-47C1-88FF-3C6BA8E7AA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6dc4bcd6-49db-4c07-9060-8acfc67cef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минималистичных цветах</Template>
  <TotalTime>0</TotalTime>
  <Words>376</Words>
  <Application>Microsoft Office PowerPoint</Application>
  <PresentationFormat>Широкоэкранный</PresentationFormat>
  <Paragraphs>100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Тема Office</vt:lpstr>
      <vt:lpstr>Сравнение реализации вычисление интеграла в CPU и GPU</vt:lpstr>
      <vt:lpstr>Особенности использования GPU </vt:lpstr>
      <vt:lpstr>Основные этапы CUDA-программы</vt:lpstr>
      <vt:lpstr>параллелирование программы с CUDA</vt:lpstr>
      <vt:lpstr>Таблица</vt:lpstr>
      <vt:lpstr>Сравнение реализации вычисление интеграла в CPU и GPU </vt:lpstr>
      <vt:lpstr>Таблица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2019-05-16T06:53:39Z</dcterms:created>
  <dcterms:modified xsi:type="dcterms:W3CDTF">2019-05-27T18:32:42Z</dcterms:modified>
</cp:coreProperties>
</file>