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A3A699D-E5B0-423F-9B41-0E1EAF0F1AA9}">
  <a:tblStyle styleName="Table_0" styleId="{6A3A699D-E5B0-423F-9B41-0E1EAF0F1AA9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100" i="0"/>
            </a:lvl1pPr>
            <a:lvl2pPr algn="l" rtl="0" marR="0" indent="0" marL="0">
              <a:defRPr strike="noStrike" u="none" b="0" cap="none" baseline="0" sz="1100" i="0"/>
            </a:lvl2pPr>
            <a:lvl3pPr algn="l" rtl="0" marR="0" indent="0" marL="0">
              <a:defRPr strike="noStrike" u="none" b="0" cap="none" baseline="0" sz="1100" i="0"/>
            </a:lvl3pPr>
            <a:lvl4pPr algn="l" rtl="0" marR="0" indent="0" marL="0">
              <a:defRPr strike="noStrike" u="none" b="0" cap="none" baseline="0" sz="1100" i="0"/>
            </a:lvl4pPr>
            <a:lvl5pPr algn="l" rtl="0" marR="0" indent="0" marL="0">
              <a:defRPr strike="noStrike" u="none" b="0" cap="none" baseline="0" sz="1100" i="0"/>
            </a:lvl5pPr>
            <a:lvl6pPr algn="l" rtl="0" marR="0" indent="0" marL="0">
              <a:defRPr strike="noStrike" u="none" b="0" cap="none" baseline="0" sz="1100" i="0"/>
            </a:lvl6pPr>
            <a:lvl7pPr algn="l" rtl="0" marR="0" indent="0" marL="0">
              <a:defRPr strike="noStrike" u="none" b="0" cap="none" baseline="0" sz="1100" i="0"/>
            </a:lvl7pPr>
            <a:lvl8pPr algn="l" rtl="0" marR="0" indent="0" marL="0">
              <a:defRPr strike="noStrike" u="none" b="0" cap="none" baseline="0" sz="1100" i="0"/>
            </a:lvl8pPr>
            <a:lvl9pPr algn="l" rtl="0" marR="0" indent="0" marL="0">
              <a:defRPr strike="noStrike" u="none" b="0" cap="none" baseline="0" sz="1100" i="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8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4572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algn="l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509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24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 marR="0" indent="-1333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-762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algn="l" rtl="0" marR="0" indent="-114300" marL="1600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algn="l" rtl="0" marR="0" indent="-114300" marL="2057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algn="l" rtl="0" marR="0" indent="-114300" marL="2514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algn="l" rtl="0" marR="0" indent="-114300" marL="2971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algn="l" rtl="0" marR="0" indent="-114300" marL="3429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algn="l" rtl="0" marR="0" indent="-114300" marL="3886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304200" x="561675"/>
            <a:ext cy="910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44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ДИПЛОМНА РОБОТА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408585" x="685800"/>
            <a:ext cy="10325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24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на тему: </a:t>
            </a:r>
            <a:r>
              <a:rPr strike="noStrike" u="none" b="0" cap="none" baseline="0" sz="2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Розробка моделей та програмних компонент для інформаційної системи управління мережею фітнес-центрів</a:t>
            </a:r>
            <a:r>
              <a:rPr strike="noStrike" u="sng" b="0" cap="none" baseline="0" sz="2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185350" x="291750"/>
            <a:ext cy="1702498" cx="85604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1" cap="none" baseline="0" sz="1900" lang="ru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МІНІСТЕРСТВО ОСВІТИ І НАУКИ, МОЛОДІ ТА СПОРТУ УКРАЇНИ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1" cap="none" baseline="0" sz="1900" lang="ru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НАЦІОНАЛЬНИЙ ТЕХНІЧНИЙ УНІВЕРСИТЕТ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1" cap="none" baseline="0" sz="1900" lang="ru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“ХАРКІВСЬКИЙ ПОЛІТЕХНІЧНИЙ УНІВЕРСИТЕТ”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1" cap="none" baseline="0" sz="1900" lang="ru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КАФЕДРА “АВТОМАТИЗОВАНИХ СИСТЕМ УПРАВЛІННЯ”</a:t>
            </a:r>
          </a:p>
          <a:p>
            <a:r>
              <a:t/>
            </a:r>
          </a:p>
        </p:txBody>
      </p:sp>
      <p:sp>
        <p:nvSpPr>
          <p:cNvPr id="36" name="Shape 36"/>
          <p:cNvSpPr txBox="1"/>
          <p:nvPr>
            <p:ph idx="2" type="subTitle"/>
          </p:nvPr>
        </p:nvSpPr>
        <p:spPr>
          <a:xfrm>
            <a:off y="5190160" x="561675"/>
            <a:ext cy="10325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ru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Виконавець: студент групи ІФ-39г                               Бугаєнко С.А.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ru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Керівник роботи: </a:t>
            </a:r>
            <a:r>
              <a:rPr strike="noStrike" u="none" b="0" cap="none" baseline="0" sz="1800" lang="ru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ст. вик. каф. АСУ                             Лютенко І.В.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8595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cap="none" baseline="0" sz="2600" lang="ru" i="0">
                <a:solidFill>
                  <a:schemeClr val="lt1"/>
                </a:solidFill>
                <a:rtl val="0"/>
              </a:rPr>
              <a:t>ДІАГРАМА ДІЯЛЬНОСТІ </a:t>
            </a:r>
            <a:r>
              <a:rPr sz="2600" lang="ru">
                <a:rtl val="0"/>
              </a:rPr>
              <a:t>ДЛЯ ПРОЦЕСУ ПОДАННЯ ЗАЯВКИ НА ВСТУП ДО ФІТНЕС_ЦЕНТРУ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9" name="Shape 99"/>
          <p:cNvSpPr/>
          <p:nvPr/>
        </p:nvSpPr>
        <p:spPr>
          <a:xfrm>
            <a:off y="1070675" x="1362650"/>
            <a:ext cy="5787325" cx="5667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ІНТЕРФЕЙС ГОЛОВНОГО МЕНЮ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6" name="Shape 106"/>
          <p:cNvSpPr/>
          <p:nvPr/>
        </p:nvSpPr>
        <p:spPr>
          <a:xfrm>
            <a:off y="1981200" x="0"/>
            <a:ext cy="4876799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ГРАФІК РОБОТИ В ВИГЛЯДІ ДІАГРАМИ ГАНТА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3" name="Shape 113"/>
          <p:cNvSpPr/>
          <p:nvPr/>
        </p:nvSpPr>
        <p:spPr>
          <a:xfrm>
            <a:off y="1617046" x="0"/>
            <a:ext cy="4934004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ІНТЕРФЕЙС НАРАХУВАННЯ ЗАРОБІТНОЇ ПЛАТИ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2308075" x="0"/>
            <a:ext cy="3879600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РЕЗУЛЬТАТИ ТЕСТУВАННЯ ПРОГРАМНОГО РІШЕННЯ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1992757" x="0"/>
            <a:ext cy="4865235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94515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ru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ctr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ru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ДЯКУЮ ЗА УВАГУ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ЗАДАЧІ ІС ФІТНЕС-ЦЕНТРУ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кількості клієнтів;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Робота з клубною картой;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історії платежів клієнтів;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Створення програми занять клієнтів;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Складання розкладу тренерів і клієнтів;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Підрахунок статистики клієнтів,тренерів і фітнес-центру;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обліку персоналу;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обліку грошових потоків;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Ведення обліку інвентарю;</a:t>
            </a:r>
          </a:p>
          <a:p>
            <a:pPr algn="just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trike="noStrike" u="none" b="0" cap="none" baseline="0" sz="2000" lang="ru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Створення і супровід сайту центра.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БІЗНЕС ПРОЦЕСУ "РОБОТА З КЛУБНОЙ КАРТОЙ"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2020150" x="0"/>
            <a:ext cy="483785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БІЗНЕС ПРОЦЕСУ  "ПОПОВНЕННЯ КЛУБНОЇ КАРТИ"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6" name="Shape 56"/>
          <p:cNvSpPr/>
          <p:nvPr/>
        </p:nvSpPr>
        <p:spPr>
          <a:xfrm>
            <a:off y="1985600" x="1"/>
            <a:ext cy="487239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БІЗНЕС ПРОЦЕСУ "ВЕДЕННЯ ОБЛІКУ ПЕРСОНАЛУ"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2032750" x="0"/>
            <a:ext cy="482525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СХЕМА ПІД ПРОЦЕСУ "НАРАХУВАННЯ ЗАРОБІТНОЙ ПЛАТИ"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1986200" x="0"/>
            <a:ext cy="487179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ПОРІВНЯЛЬНА ТАБЛИЦЯ CRM-СИСТЕМ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7" name="Shape 77"/>
          <p:cNvSpPr txBox="1"/>
          <p:nvPr/>
        </p:nvSpPr>
        <p:spPr>
          <a:xfrm>
            <a:off y="2715275" x="1442975"/>
            <a:ext cy="651599" cx="16292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78" name="Shape 78"/>
          <p:cNvGraphicFramePr/>
          <p:nvPr/>
        </p:nvGraphicFramePr>
        <p:xfrm>
          <a:off y="1143000" x="11819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{6A3A699D-E5B0-423F-9B41-0E1EAF0F1AA9}</a:tableStyleId>
              </a:tblPr>
              <a:tblGrid>
                <a:gridCol w="2649800"/>
                <a:gridCol w="1008400"/>
                <a:gridCol w="1105000"/>
                <a:gridCol w="1201550"/>
                <a:gridCol w="815325"/>
              </a:tblGrid>
              <a:tr h="821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Характеристика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SAP CRM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OracleSiebel CRM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Dynamics CRM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Парус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Рік виходу першої версії системи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1999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2006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2002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1996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Можливості оренди системи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Ведення списку клієнтів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Ведення продажу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Ведення реєстру документів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Використання шаблонів Open Office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3145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Можливість створення поіменних</a:t>
                      </a:r>
                    </a:p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e-mail розсилки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51300">
                <a:tc>
                  <a:txBody>
                    <a:bodyPr>
                      <a:noAutofit/>
                    </a:bodyPr>
                    <a:lstStyle/>
                    <a:p>
                      <a:pPr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Планування продаж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635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sz="1100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  <a:p>
                      <a:r>
                        <a:t/>
                      </a:r>
                    </a:p>
                  </a:txBody>
                  <a:tcPr marR="63500" marB="91425" marT="91425" marL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-315112" x="794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ДІАГРАМА ВИКОРИСТАННЯ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>
            <a:off y="827900" x="1101625"/>
            <a:ext cy="5927026" cx="6692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ru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МОДЕЛЬ ДАНИХ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2" name="Shape 92"/>
          <p:cNvSpPr/>
          <p:nvPr/>
        </p:nvSpPr>
        <p:spPr>
          <a:xfrm>
            <a:off y="2563425" x="0"/>
            <a:ext cy="3410174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