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</p:sldIdLst>
  <p:sldSz cx="5143500" cy="91440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F748C-5B2B-05B7-9156-DC860109D6B6}" v="50" dt="2022-08-08T12:13:51.572"/>
    <p1510:client id="{54FF4838-BF81-ECFC-E6E7-537753863AB6}" v="2" dt="2022-08-09T12:54:23.439"/>
    <p1510:client id="{7B2BD936-F9DE-F038-E86D-60668EFB06B7}" v="4" dt="2022-08-08T15:54:2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43" d="100"/>
          <a:sy n="43" d="100"/>
        </p:scale>
        <p:origin x="2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7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0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45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1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55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59F66-51F3-4C51-BD5B-85345161A696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C700-7217-49E2-B821-B83D9F2A0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temabi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linkedin.com/company/temabit-software-development/" TargetMode="External"/><Relationship Id="rId4" Type="http://schemas.openxmlformats.org/officeDocument/2006/relationships/hyperlink" Target="http://www.facebook.com/TemaBitFozzy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16327" y="1992777"/>
            <a:ext cx="9164578" cy="51550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25038" y="1007395"/>
            <a:ext cx="4010842" cy="2910742"/>
          </a:xfrm>
          <a:prstGeom prst="rect">
            <a:avLst/>
          </a:prstGeom>
          <a:solidFill>
            <a:srgbClr val="E2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4501" y="1233982"/>
            <a:ext cx="4010842" cy="2869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879" y="1354251"/>
            <a:ext cx="36862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IBM Plex Mono" panose="020B0604020202020204" charset="-52"/>
                <a:cs typeface="Arial" panose="020B0604020202020204" pitchFamily="34" charset="0"/>
              </a:rPr>
              <a:t>PROFILE.USER.NAME.FIRST</a:t>
            </a:r>
            <a:r>
              <a:rPr lang="uk-UA" sz="1400" dirty="0" smtClean="0">
                <a:solidFill>
                  <a:schemeClr val="bg1"/>
                </a:solidFill>
                <a:latin typeface="IBM Plex Mono" panose="020B0604020202020204" charset="-52"/>
                <a:cs typeface="Arial" panose="020B0604020202020204" pitchFamily="34" charset="0"/>
              </a:rPr>
              <a:t>, </a:t>
            </a:r>
            <a:endParaRPr lang="uk-UA" sz="1400" dirty="0">
              <a:solidFill>
                <a:schemeClr val="bg1"/>
              </a:solidFill>
              <a:latin typeface="IBM Plex Mono" panose="020B0604020202020204" charset="-52"/>
              <a:cs typeface="Arial" panose="020B0604020202020204" pitchFamily="34" charset="0"/>
            </a:endParaRPr>
          </a:p>
          <a:p>
            <a:r>
              <a:rPr lang="uk-UA" sz="1400" dirty="0">
                <a:solidFill>
                  <a:schemeClr val="bg1"/>
                </a:solidFill>
                <a:latin typeface="IBM Plex Mono" panose="020B0604020202020204" charset="-52"/>
              </a:rPr>
              <a:t>приєднуйся до команди </a:t>
            </a:r>
            <a:r>
              <a:rPr lang="en-US" sz="1400" dirty="0">
                <a:solidFill>
                  <a:srgbClr val="FF0000"/>
                </a:solidFill>
                <a:latin typeface="IBM Plex Mono" panose="020B0604020202020204" charset="-52"/>
              </a:rPr>
              <a:t>TemaBit</a:t>
            </a:r>
            <a:r>
              <a:rPr lang="en-US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IBM Plex Mono" panose="020B0604020202020204" charset="-52"/>
              </a:rPr>
              <a:t>Fozzy</a:t>
            </a:r>
            <a:r>
              <a:rPr lang="en-US" sz="1400" dirty="0">
                <a:solidFill>
                  <a:schemeClr val="bg1"/>
                </a:solidFill>
                <a:latin typeface="IBM Plex Mono" panose="020B0604020202020204" charset="-52"/>
              </a:rPr>
              <a:t> Group </a:t>
            </a:r>
            <a:r>
              <a:rPr lang="uk-UA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uk-UA" sz="1400" dirty="0" smtClean="0">
                <a:solidFill>
                  <a:schemeClr val="bg1"/>
                </a:solidFill>
                <a:latin typeface="IBM Plex Mono" panose="020B0604020202020204" charset="-52"/>
              </a:rPr>
              <a:t>на позицію </a:t>
            </a:r>
            <a:r>
              <a:rPr lang="en-US" sz="1400" dirty="0" smtClean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IBM Plex Mono" panose="020B0604020202020204" charset="-52"/>
              </a:rPr>
              <a:t>JOB.TITLE</a:t>
            </a:r>
            <a:endParaRPr lang="uk-UA" sz="1400" dirty="0" smtClean="0">
              <a:solidFill>
                <a:schemeClr val="bg1"/>
              </a:solidFill>
              <a:latin typeface="IBM Plex Mono" panose="020B0604020202020204" charset="-52"/>
            </a:endParaRPr>
          </a:p>
          <a:p>
            <a:endParaRPr lang="uk-UA" sz="1400" dirty="0">
              <a:solidFill>
                <a:schemeClr val="bg1"/>
              </a:solidFill>
              <a:latin typeface="IBM Plex Mono" panose="020B0604020202020204" charset="-52"/>
            </a:endParaRPr>
          </a:p>
          <a:p>
            <a:r>
              <a:rPr lang="uk-UA" sz="1400" dirty="0">
                <a:solidFill>
                  <a:schemeClr val="bg1"/>
                </a:solidFill>
                <a:latin typeface="IBM Plex Mono" panose="020B0604020202020204" charset="-52"/>
              </a:rPr>
              <a:t>Твій керівник - </a:t>
            </a:r>
            <a:r>
              <a:rPr lang="en-US" sz="1400" dirty="0">
                <a:solidFill>
                  <a:schemeClr val="bg1"/>
                </a:solidFill>
                <a:latin typeface="IBM Plex Mono" panose="020B0604020202020204" charset="-52"/>
              </a:rPr>
              <a:t>OFFER.HIRING.MANAGER.NAME.FULL</a:t>
            </a:r>
            <a:endParaRPr lang="uk-UA" sz="1400" dirty="0" smtClean="0">
              <a:solidFill>
                <a:schemeClr val="bg1"/>
              </a:solidFill>
              <a:latin typeface="IBM Plex Mono" panose="020B0604020202020204" charset="-52"/>
            </a:endParaRPr>
          </a:p>
          <a:p>
            <a:r>
              <a:rPr lang="uk-UA" sz="1400" dirty="0" smtClean="0">
                <a:solidFill>
                  <a:schemeClr val="bg1"/>
                </a:solidFill>
                <a:latin typeface="IBM Plex Mono" panose="020B0604020202020204" charset="-52"/>
              </a:rPr>
              <a:t>Дата </a:t>
            </a:r>
            <a:r>
              <a:rPr lang="uk-UA" sz="1400" dirty="0">
                <a:solidFill>
                  <a:schemeClr val="bg1"/>
                </a:solidFill>
                <a:latin typeface="IBM Plex Mono" panose="020B0604020202020204" charset="-52"/>
              </a:rPr>
              <a:t>початку співпраці</a:t>
            </a:r>
            <a:r>
              <a:rPr lang="uk-UA" sz="1400" dirty="0" smtClean="0">
                <a:solidFill>
                  <a:schemeClr val="bg1"/>
                </a:solidFill>
                <a:latin typeface="IBM Plex Mono" panose="020B0604020202020204" charset="-52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IBM Plex Mono" panose="020B0604020202020204" charset="-52"/>
              </a:rPr>
              <a:t> OFFER.START.DATE</a:t>
            </a:r>
            <a:endParaRPr lang="uk-UA" sz="1400" dirty="0">
              <a:solidFill>
                <a:schemeClr val="bg1"/>
              </a:solidFill>
              <a:latin typeface="IBM Plex Mono" panose="020B0604020202020204" charset="-52"/>
            </a:endParaRPr>
          </a:p>
          <a:p>
            <a:endParaRPr lang="uk-UA" sz="1600" dirty="0">
              <a:solidFill>
                <a:schemeClr val="bg1"/>
              </a:solidFill>
              <a:latin typeface="IBM Plex Mono" panose="020B0509050203000203" pitchFamily="49" charset="-52"/>
              <a:cs typeface="Arial" panose="020B0604020202020204" pitchFamily="34" charset="0"/>
            </a:endParaRPr>
          </a:p>
        </p:txBody>
      </p:sp>
      <p:sp>
        <p:nvSpPr>
          <p:cNvPr id="15" name="Прямоугольник с двумя усеченными противолежащими углами 14"/>
          <p:cNvSpPr/>
          <p:nvPr/>
        </p:nvSpPr>
        <p:spPr>
          <a:xfrm>
            <a:off x="583894" y="4322666"/>
            <a:ext cx="4296578" cy="3773754"/>
          </a:xfrm>
          <a:prstGeom prst="snip2DiagRect">
            <a:avLst/>
          </a:prstGeom>
          <a:solidFill>
            <a:srgbClr val="E4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усеченными противолежащими углами 15"/>
          <p:cNvSpPr/>
          <p:nvPr/>
        </p:nvSpPr>
        <p:spPr>
          <a:xfrm>
            <a:off x="364633" y="4641860"/>
            <a:ext cx="4331628" cy="4148571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74982" y="4937507"/>
            <a:ext cx="4260898" cy="40421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800"/>
              </a:lnSpc>
              <a:tabLst>
                <a:tab pos="6005513" algn="l"/>
              </a:tabLst>
            </a:pPr>
            <a:r>
              <a:rPr lang="uk-UA" sz="1200" dirty="0">
                <a:solidFill>
                  <a:schemeClr val="bg1"/>
                </a:solidFill>
                <a:latin typeface="IBM Plex Mono" panose="020B0509050203000203" charset="-52"/>
                <a:cs typeface="Arial" panose="020B0604020202020204" pitchFamily="34" charset="0"/>
              </a:rPr>
              <a:t>Ми пропонуємо: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§"/>
              <a:tabLst>
                <a:tab pos="6005513" algn="l"/>
              </a:tabLst>
            </a:pPr>
            <a:r>
              <a:rPr lang="uk-UA" sz="1200" dirty="0">
                <a:solidFill>
                  <a:schemeClr val="bg1"/>
                </a:solidFill>
                <a:latin typeface="IBM Plex Mono"/>
                <a:cs typeface="Arial"/>
              </a:rPr>
              <a:t>Щомісячний дохід </a:t>
            </a:r>
            <a:r>
              <a:rPr lang="en-US" sz="1200" dirty="0" smtClean="0">
                <a:solidFill>
                  <a:schemeClr val="bg1"/>
                </a:solidFill>
                <a:latin typeface="IBM Plex Mono"/>
                <a:cs typeface="Arial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IBM Plex Mono"/>
                <a:cs typeface="Arial"/>
              </a:rPr>
              <a:t>OFFER.CUSTOM.SALARY.USD </a:t>
            </a:r>
            <a:r>
              <a:rPr lang="uk-UA" sz="1200" dirty="0" smtClean="0">
                <a:solidFill>
                  <a:schemeClr val="bg1"/>
                </a:solidFill>
                <a:latin typeface="IBM Plex Mono"/>
                <a:cs typeface="Arial"/>
              </a:rPr>
              <a:t> </a:t>
            </a:r>
            <a:r>
              <a:rPr lang="uk-UA" sz="1200" dirty="0">
                <a:solidFill>
                  <a:schemeClr val="bg1"/>
                </a:solidFill>
                <a:latin typeface="IBM Plex Mono"/>
                <a:cs typeface="Arial"/>
              </a:rPr>
              <a:t>доларів, виплата в грн. за курсом НБУ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§"/>
              <a:tabLst>
                <a:tab pos="6005513" algn="l"/>
              </a:tabLst>
            </a:pPr>
            <a:r>
              <a:rPr lang="uk-UA" sz="1200" dirty="0">
                <a:solidFill>
                  <a:schemeClr val="bg1"/>
                </a:solidFill>
                <a:latin typeface="IBM Plex Mono"/>
                <a:cs typeface="Arial"/>
              </a:rPr>
              <a:t>Щомісячний дохід </a:t>
            </a:r>
            <a:r>
              <a:rPr lang="en-US" sz="1200" dirty="0">
                <a:solidFill>
                  <a:schemeClr val="bg1"/>
                </a:solidFill>
                <a:latin typeface="IBM Plex Mono"/>
                <a:cs typeface="Arial"/>
              </a:rPr>
              <a:t> </a:t>
            </a:r>
            <a:r>
              <a:rPr lang="en-US" sz="1200">
                <a:solidFill>
                  <a:schemeClr val="bg1"/>
                </a:solidFill>
                <a:latin typeface="IBM Plex Mono"/>
                <a:cs typeface="Arial"/>
              </a:rPr>
              <a:t>OFFER.CUSTOM.SALARY.UAH </a:t>
            </a:r>
            <a:r>
              <a:rPr lang="en-US" sz="1200" smtClean="0">
                <a:solidFill>
                  <a:schemeClr val="bg1"/>
                </a:solidFill>
                <a:latin typeface="IBM Plex Mono"/>
                <a:cs typeface="Arial"/>
              </a:rPr>
              <a:t> </a:t>
            </a:r>
            <a:r>
              <a:rPr lang="uk-UA" sz="1200" smtClean="0">
                <a:solidFill>
                  <a:schemeClr val="bg1"/>
                </a:solidFill>
                <a:latin typeface="IBM Plex Mono"/>
                <a:cs typeface="Arial"/>
              </a:rPr>
              <a:t>гривень </a:t>
            </a:r>
            <a:endParaRPr lang="uk-UA" sz="1200" dirty="0">
              <a:solidFill>
                <a:schemeClr val="bg1"/>
              </a:solidFill>
              <a:latin typeface="IBM Plex Mono"/>
              <a:cs typeface="Arial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§"/>
              <a:tabLst>
                <a:tab pos="6005513" algn="l"/>
              </a:tabLst>
            </a:pPr>
            <a:r>
              <a:rPr lang="uk-UA" sz="1200" dirty="0">
                <a:solidFill>
                  <a:schemeClr val="bg1"/>
                </a:solidFill>
                <a:latin typeface="IBM Plex Mono"/>
                <a:cs typeface="Arial"/>
              </a:rPr>
              <a:t>Сплата загального податку ФОП за рахунок компанії (на період воєнного стану компенсуємо обов’язковий податок 2%)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§"/>
              <a:tabLst>
                <a:tab pos="6005513" algn="l"/>
              </a:tabLst>
            </a:pPr>
            <a:r>
              <a:rPr lang="uk-UA" sz="1200" dirty="0">
                <a:solidFill>
                  <a:schemeClr val="bg1"/>
                </a:solidFill>
                <a:latin typeface="IBM Plex Mono" panose="020B0509050203000203" charset="-52"/>
                <a:cs typeface="Arial" panose="020B0604020202020204" pitchFamily="34" charset="0"/>
              </a:rPr>
              <a:t>Оформлення співпраці відбувається з ФОП, 3 група 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§"/>
              <a:tabLst>
                <a:tab pos="6005513" algn="l"/>
              </a:tabLst>
            </a:pPr>
            <a:r>
              <a:rPr lang="uk-UA" sz="1200" dirty="0">
                <a:solidFill>
                  <a:schemeClr val="bg1"/>
                </a:solidFill>
                <a:latin typeface="IBM Plex Mono" panose="020B0509050203000203" charset="-52"/>
                <a:cs typeface="Arial" panose="020B0604020202020204" pitchFamily="34" charset="0"/>
              </a:rPr>
              <a:t>Допомагаємо у веденні  звітності ФОП </a:t>
            </a:r>
          </a:p>
          <a:p>
            <a:pPr>
              <a:lnSpc>
                <a:spcPts val="2800"/>
              </a:lnSpc>
              <a:tabLst>
                <a:tab pos="6005513" algn="l"/>
              </a:tabLst>
            </a:pPr>
            <a:r>
              <a:rPr lang="uk-UA" sz="1200" dirty="0">
                <a:solidFill>
                  <a:schemeClr val="bg1"/>
                </a:solidFill>
                <a:latin typeface="IBM Plex Mono" panose="020B0509050203000203" charset="-52"/>
                <a:cs typeface="Arial" panose="020B0604020202020204" pitchFamily="34" charset="0"/>
              </a:rPr>
              <a:t>            Випробувальний термін – 3 місяці</a:t>
            </a:r>
          </a:p>
        </p:txBody>
      </p:sp>
      <p:pic>
        <p:nvPicPr>
          <p:cNvPr id="10" name="Google Shape;93;gf966d0c2bb_0_32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39" y="265521"/>
            <a:ext cx="1777541" cy="406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8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35458" y="2012191"/>
            <a:ext cx="9198591" cy="5174208"/>
          </a:xfrm>
          <a:prstGeom prst="rect">
            <a:avLst/>
          </a:prstGeom>
        </p:spPr>
      </p:pic>
      <p:sp>
        <p:nvSpPr>
          <p:cNvPr id="8" name="Прямоугольник с двумя усеченными противолежащими углами 7"/>
          <p:cNvSpPr/>
          <p:nvPr/>
        </p:nvSpPr>
        <p:spPr>
          <a:xfrm>
            <a:off x="594911" y="1678028"/>
            <a:ext cx="4285562" cy="5556137"/>
          </a:xfrm>
          <a:prstGeom prst="snip2DiagRect">
            <a:avLst/>
          </a:prstGeom>
          <a:solidFill>
            <a:srgbClr val="E4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136686" y="1993157"/>
            <a:ext cx="4599194" cy="5730271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79451" y="1529224"/>
            <a:ext cx="4328726" cy="648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1400" dirty="0">
              <a:solidFill>
                <a:schemeClr val="bg1"/>
              </a:solidFill>
              <a:latin typeface="IBM Plex Mono" panose="020B0604020202020204" charset="-52"/>
            </a:endParaRP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Оплачувана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відпустка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 — 20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робочих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         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днів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на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рік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з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можливістю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перенесення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максимум 10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днів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на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наступний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календарний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рік</a:t>
            </a:r>
            <a:endParaRPr lang="ru-RU" sz="1400" dirty="0">
              <a:solidFill>
                <a:schemeClr val="bg1"/>
              </a:solidFill>
              <a:latin typeface="IBM Plex Mono" panose="020B0604020202020204" charset="-52"/>
            </a:endParaRP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Оплачуваний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лікарняний</a:t>
            </a:r>
            <a:r>
              <a:rPr lang="ru-RU" sz="1400">
                <a:solidFill>
                  <a:schemeClr val="bg1"/>
                </a:solidFill>
                <a:latin typeface="IBM Plex Mono" panose="020B0604020202020204" charset="-52"/>
              </a:rPr>
              <a:t> за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наявності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довідки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про хворобу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Добровільне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та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ризикове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медичне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страхування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(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після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3-х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місяців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роботи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)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uk-UA" sz="1400" dirty="0">
                <a:solidFill>
                  <a:schemeClr val="bg1"/>
                </a:solidFill>
                <a:latin typeface="IBM Plex Mono" panose="020B0604020202020204" charset="-52"/>
              </a:rPr>
              <a:t>Можливість н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авчання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в корпоративному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університеті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IBM Plex Mono" panose="020B0604020202020204" charset="-52"/>
              </a:rPr>
              <a:t>Fozzy</a:t>
            </a:r>
            <a:r>
              <a:rPr lang="en-US" sz="1400" dirty="0">
                <a:solidFill>
                  <a:schemeClr val="bg1"/>
                </a:solidFill>
                <a:latin typeface="IBM Plex Mono" panose="020B0604020202020204" charset="-52"/>
              </a:rPr>
              <a:t> Campus 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та на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зовнішніх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курсах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Знижки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від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бізнесів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групи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та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партнерів</a:t>
            </a:r>
            <a:endParaRPr lang="ru-RU" sz="1400" dirty="0">
              <a:solidFill>
                <a:schemeClr val="bg1"/>
              </a:solidFill>
              <a:latin typeface="IBM Plex Mono" panose="020B0604020202020204" charset="-52"/>
            </a:endParaRP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30%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знижка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на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кулінарію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в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мережі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магазинів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Сільпо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Гнучкий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формат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співпраці</a:t>
            </a:r>
            <a:r>
              <a:rPr lang="en-US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endParaRPr lang="uk-UA" sz="1400" dirty="0">
              <a:solidFill>
                <a:schemeClr val="bg1"/>
              </a:solidFill>
              <a:latin typeface="IBM Plex Mono" panose="020B0604020202020204" charset="-52"/>
            </a:endParaRP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Додатковий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вихідний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> в день </a:t>
            </a:r>
            <a:r>
              <a:rPr lang="ru-RU" sz="1400" dirty="0" err="1">
                <a:solidFill>
                  <a:schemeClr val="bg1"/>
                </a:solidFill>
                <a:latin typeface="IBM Plex Mono" panose="020B0604020202020204" charset="-52"/>
              </a:rPr>
              <a:t>народження</a:t>
            </a:r>
            <a: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  <a:t/>
            </a:r>
            <a:br>
              <a:rPr lang="ru-RU" sz="1400" dirty="0">
                <a:solidFill>
                  <a:schemeClr val="bg1"/>
                </a:solidFill>
                <a:latin typeface="IBM Plex Mono" panose="020B0604020202020204" charset="-52"/>
              </a:rPr>
            </a:br>
            <a:endParaRPr lang="ru-RU" sz="1400" dirty="0">
              <a:solidFill>
                <a:schemeClr val="bg1"/>
              </a:solidFill>
              <a:latin typeface="IBM Plex Mono" panose="020B0604020202020204" charset="-52"/>
            </a:endParaRPr>
          </a:p>
          <a:p>
            <a:r>
              <a:rPr lang="ru-RU" sz="1050" dirty="0">
                <a:solidFill>
                  <a:schemeClr val="bg1"/>
                </a:solidFill>
                <a:latin typeface="IBM Plex Mono" panose="020B0604020202020204" charset="-52"/>
              </a:rPr>
              <a:t>         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71006" y="1039753"/>
            <a:ext cx="3401489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800" b="1" dirty="0" err="1">
                <a:solidFill>
                  <a:schemeClr val="bg1"/>
                </a:solidFill>
                <a:latin typeface="IBM Plex Mono"/>
              </a:rPr>
              <a:t>Це</a:t>
            </a:r>
            <a:r>
              <a:rPr lang="ru-RU" sz="2800" b="1" dirty="0">
                <a:solidFill>
                  <a:schemeClr val="bg1"/>
                </a:solidFill>
                <a:latin typeface="IBM Plex Mono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IBM Plex Mono"/>
              </a:rPr>
              <a:t>ще</a:t>
            </a:r>
            <a:r>
              <a:rPr lang="ru-RU" sz="2800" b="1" dirty="0">
                <a:solidFill>
                  <a:schemeClr val="bg1"/>
                </a:solidFill>
                <a:latin typeface="IBM Plex Mono"/>
              </a:rPr>
              <a:t> не все!</a:t>
            </a:r>
          </a:p>
        </p:txBody>
      </p:sp>
      <p:pic>
        <p:nvPicPr>
          <p:cNvPr id="12" name="Google Shape;93;gf966d0c2bb_0_32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39" y="265521"/>
            <a:ext cx="1777541" cy="406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17932" y="7723428"/>
            <a:ext cx="456254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ru-RU" sz="2000" b="1" dirty="0">
                <a:solidFill>
                  <a:schemeClr val="bg1"/>
                </a:solidFill>
                <a:latin typeface="IBM Plex Mono" panose="020B0604020202020204" charset="-52"/>
              </a:rPr>
              <a:t>У нас </a:t>
            </a:r>
            <a:r>
              <a:rPr lang="ru-RU" sz="2000" b="1" dirty="0" err="1">
                <a:solidFill>
                  <a:schemeClr val="bg1"/>
                </a:solidFill>
                <a:latin typeface="IBM Plex Mono" panose="020B0604020202020204" charset="-52"/>
              </a:rPr>
              <a:t>можна</a:t>
            </a:r>
            <a:r>
              <a:rPr lang="ru-RU" sz="2000" b="1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IBM Plex Mono" panose="020B0604020202020204" charset="-52"/>
              </a:rPr>
              <a:t>помилятися</a:t>
            </a:r>
            <a:r>
              <a:rPr lang="ru-RU" sz="2000" b="1" dirty="0">
                <a:solidFill>
                  <a:schemeClr val="bg1"/>
                </a:solidFill>
                <a:latin typeface="IBM Plex Mono" panose="020B0604020202020204" charset="-52"/>
              </a:rPr>
              <a:t>, </a:t>
            </a:r>
            <a:r>
              <a:rPr lang="ru-RU" sz="2000" b="1" dirty="0" err="1">
                <a:solidFill>
                  <a:schemeClr val="bg1"/>
                </a:solidFill>
                <a:latin typeface="IBM Plex Mono" panose="020B0604020202020204" charset="-52"/>
              </a:rPr>
              <a:t>порушувати</a:t>
            </a:r>
            <a:r>
              <a:rPr lang="ru-RU" sz="2000" b="1" dirty="0">
                <a:solidFill>
                  <a:schemeClr val="bg1"/>
                </a:solidFill>
                <a:latin typeface="IBM Plex Mono" panose="020B0604020202020204" charset="-52"/>
              </a:rPr>
              <a:t> правила та </a:t>
            </a:r>
            <a:r>
              <a:rPr lang="ru-RU" sz="2000" b="1" dirty="0" err="1">
                <a:solidFill>
                  <a:schemeClr val="bg1"/>
                </a:solidFill>
                <a:latin typeface="IBM Plex Mono" panose="020B0604020202020204" charset="-52"/>
              </a:rPr>
              <a:t>отримувати</a:t>
            </a:r>
            <a:r>
              <a:rPr lang="ru-RU" sz="2000" b="1" dirty="0">
                <a:solidFill>
                  <a:schemeClr val="bg1"/>
                </a:solidFill>
                <a:latin typeface="IBM Plex Mono" panose="020B0604020202020204" charset="-52"/>
              </a:rPr>
              <a:t> кайф </a:t>
            </a:r>
            <a:r>
              <a:rPr lang="ru-RU" sz="2000" b="1" dirty="0" err="1">
                <a:solidFill>
                  <a:schemeClr val="bg1"/>
                </a:solidFill>
                <a:latin typeface="IBM Plex Mono" panose="020B0604020202020204" charset="-52"/>
              </a:rPr>
              <a:t>від</a:t>
            </a:r>
            <a:r>
              <a:rPr lang="ru-RU" sz="2000" b="1" dirty="0">
                <a:solidFill>
                  <a:schemeClr val="bg1"/>
                </a:solidFill>
                <a:latin typeface="IBM Plex Mono" panose="020B0604020202020204" charset="-52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IBM Plex Mono" panose="020B0604020202020204" charset="-52"/>
              </a:rPr>
              <a:t>роботи</a:t>
            </a:r>
            <a:r>
              <a:rPr lang="ru-RU" sz="2000" b="1" dirty="0">
                <a:solidFill>
                  <a:schemeClr val="bg1"/>
                </a:solidFill>
                <a:latin typeface="IBM Plex Mono" panose="020B0604020202020204" charset="-52"/>
              </a:rPr>
              <a:t>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37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00247" y="2000253"/>
            <a:ext cx="9143996" cy="514349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843" y="1365633"/>
            <a:ext cx="46269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  <a:latin typeface="IBM Plex Mono" panose="020B0509050203000203"/>
              </a:rPr>
              <a:t>Створимо драйвові </a:t>
            </a:r>
            <a:r>
              <a:rPr lang="en-US" sz="2800" b="1" dirty="0">
                <a:solidFill>
                  <a:schemeClr val="bg1"/>
                </a:solidFill>
                <a:latin typeface="IBM Plex Mono" panose="020B0509050203000203"/>
              </a:rPr>
              <a:t>IT-</a:t>
            </a:r>
            <a:r>
              <a:rPr lang="uk-UA" sz="2800" b="1" dirty="0">
                <a:solidFill>
                  <a:schemeClr val="bg1"/>
                </a:solidFill>
                <a:latin typeface="IBM Plex Mono" panose="020B0509050203000203"/>
              </a:rPr>
              <a:t>продукти для мільйонів українців разом</a:t>
            </a:r>
            <a:r>
              <a:rPr lang="uk-UA" sz="2800" b="1" dirty="0">
                <a:solidFill>
                  <a:srgbClr val="E4000B"/>
                </a:solidFill>
                <a:latin typeface="IBM Plex Mono" panose="020B0509050203000203"/>
                <a:cs typeface="Arial" panose="020B0604020202020204" pitchFamily="34" charset="0"/>
              </a:rPr>
              <a:t>!</a:t>
            </a:r>
          </a:p>
          <a:p>
            <a:endParaRPr lang="uk-UA" sz="2800" b="1" dirty="0">
              <a:solidFill>
                <a:srgbClr val="E4000B"/>
              </a:solidFill>
              <a:latin typeface="IBM Plex Mono" panose="020B0509050203000203"/>
              <a:cs typeface="Arial" panose="020B0604020202020204" pitchFamily="34" charset="0"/>
            </a:endParaRPr>
          </a:p>
        </p:txBody>
      </p:sp>
      <p:sp>
        <p:nvSpPr>
          <p:cNvPr id="13" name="Прямоугольник с двумя усеченными противолежащими углами 12"/>
          <p:cNvSpPr/>
          <p:nvPr/>
        </p:nvSpPr>
        <p:spPr>
          <a:xfrm>
            <a:off x="593548" y="3882789"/>
            <a:ext cx="4142331" cy="1727180"/>
          </a:xfrm>
          <a:prstGeom prst="snip2DiagRect">
            <a:avLst/>
          </a:prstGeom>
          <a:solidFill>
            <a:srgbClr val="E4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усеченными противолежащими углами 13"/>
          <p:cNvSpPr/>
          <p:nvPr/>
        </p:nvSpPr>
        <p:spPr>
          <a:xfrm>
            <a:off x="354843" y="4090402"/>
            <a:ext cx="4176214" cy="178220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01850" y="4364497"/>
            <a:ext cx="25717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IBM Plex Mono" panose="020B0509050203000203" charset="-52"/>
              </a:rPr>
              <a:t>Наш оф</a:t>
            </a:r>
            <a:r>
              <a:rPr lang="en-US" b="1" dirty="0" err="1">
                <a:solidFill>
                  <a:srgbClr val="FF0000"/>
                </a:solidFill>
                <a:latin typeface="IBM Plex Mono" panose="020B0509050203000203" charset="-52"/>
              </a:rPr>
              <a:t>i</a:t>
            </a:r>
            <a:r>
              <a:rPr lang="ru-RU" b="1" dirty="0">
                <a:solidFill>
                  <a:srgbClr val="FF0000"/>
                </a:solidFill>
                <a:latin typeface="IBM Plex Mono" panose="020B0509050203000203" charset="-52"/>
              </a:rPr>
              <a:t>с: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01849" y="4733829"/>
            <a:ext cx="3738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IBM Plex Mono" panose="020B0509050203000203" charset="-52"/>
              </a:rPr>
              <a:t>м. </a:t>
            </a:r>
            <a:r>
              <a:rPr lang="ru-RU" sz="1600" dirty="0" err="1">
                <a:solidFill>
                  <a:schemeClr val="bg1"/>
                </a:solidFill>
                <a:latin typeface="IBM Plex Mono" panose="020B0509050203000203" charset="-52"/>
              </a:rPr>
              <a:t>Київ</a:t>
            </a:r>
            <a:r>
              <a:rPr lang="ru-RU" sz="1600" dirty="0">
                <a:solidFill>
                  <a:schemeClr val="bg1"/>
                </a:solidFill>
                <a:latin typeface="IBM Plex Mono" panose="020B0509050203000203" charset="-52"/>
              </a:rPr>
              <a:t>, проспект Павла </a:t>
            </a:r>
            <a:r>
              <a:rPr lang="ru-RU" sz="1600" dirty="0" err="1">
                <a:solidFill>
                  <a:schemeClr val="bg1"/>
                </a:solidFill>
                <a:latin typeface="IBM Plex Mono" panose="020B0509050203000203" charset="-52"/>
              </a:rPr>
              <a:t>Тичини</a:t>
            </a:r>
            <a:r>
              <a:rPr lang="ru-RU" sz="1600" dirty="0">
                <a:solidFill>
                  <a:schemeClr val="bg1"/>
                </a:solidFill>
                <a:latin typeface="IBM Plex Mono" panose="020B0509050203000203" charset="-52"/>
              </a:rPr>
              <a:t>, 1В </a:t>
            </a:r>
          </a:p>
          <a:p>
            <a:r>
              <a:rPr lang="ru-RU" sz="1600" dirty="0">
                <a:solidFill>
                  <a:schemeClr val="bg1"/>
                </a:solidFill>
                <a:latin typeface="IBM Plex Mono" panose="020B0509050203000203" charset="-52"/>
              </a:rPr>
              <a:t>ТЦ “</a:t>
            </a:r>
            <a:r>
              <a:rPr lang="ru-RU" sz="1600" dirty="0" err="1">
                <a:solidFill>
                  <a:schemeClr val="bg1"/>
                </a:solidFill>
                <a:latin typeface="IBM Plex Mono" panose="020B0509050203000203" charset="-52"/>
              </a:rPr>
              <a:t>Silver</a:t>
            </a:r>
            <a:r>
              <a:rPr lang="ru-RU" sz="1600" dirty="0">
                <a:solidFill>
                  <a:schemeClr val="bg1"/>
                </a:solidFill>
                <a:latin typeface="IBM Plex Mono" panose="020B0509050203000203" charset="-52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IBM Plex Mono" panose="020B0509050203000203" charset="-52"/>
              </a:rPr>
              <a:t>Breeze</a:t>
            </a:r>
            <a:r>
              <a:rPr lang="ru-RU" sz="1600" dirty="0">
                <a:solidFill>
                  <a:schemeClr val="bg1"/>
                </a:solidFill>
                <a:latin typeface="IBM Plex Mono" panose="020B0509050203000203" charset="-52"/>
              </a:rPr>
              <a:t>”</a:t>
            </a:r>
          </a:p>
          <a:p>
            <a:endParaRPr lang="ru-RU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ru-RU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93548" y="7060536"/>
            <a:ext cx="25717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IBM Plex Mono" panose="020B0509050203000203"/>
              </a:rPr>
              <a:t>Про нашу команду</a:t>
            </a:r>
          </a:p>
          <a:p>
            <a:endParaRPr lang="ru-RU" sz="1600" dirty="0">
              <a:solidFill>
                <a:schemeClr val="bg1"/>
              </a:solidFill>
              <a:latin typeface="IBM Plex Mono" panose="020B0509050203000203"/>
            </a:endParaRPr>
          </a:p>
          <a:p>
            <a:r>
              <a:rPr lang="ru-RU" sz="1600" dirty="0">
                <a:solidFill>
                  <a:schemeClr val="bg1"/>
                </a:solidFill>
                <a:latin typeface="IBM Plex Mono" panose="020B0509050203000203"/>
                <a:hlinkClick r:id="rId3"/>
              </a:rPr>
              <a:t>кар</a:t>
            </a:r>
            <a:r>
              <a:rPr lang="en-US" sz="1600" dirty="0">
                <a:solidFill>
                  <a:schemeClr val="bg1"/>
                </a:solidFill>
                <a:latin typeface="IBM Plex Mono" panose="020B0509050203000203"/>
                <a:hlinkClick r:id="rId3"/>
              </a:rPr>
              <a:t>’</a:t>
            </a:r>
            <a:r>
              <a:rPr lang="uk-UA" sz="1600" dirty="0" err="1">
                <a:solidFill>
                  <a:schemeClr val="bg1"/>
                </a:solidFill>
                <a:latin typeface="IBM Plex Mono" panose="020B0509050203000203"/>
                <a:hlinkClick r:id="rId3"/>
              </a:rPr>
              <a:t>єрний</a:t>
            </a:r>
            <a:r>
              <a:rPr lang="uk-UA" sz="1600" dirty="0">
                <a:solidFill>
                  <a:schemeClr val="bg1"/>
                </a:solidFill>
                <a:latin typeface="IBM Plex Mono" panose="020B0509050203000203"/>
                <a:hlinkClick r:id="rId3"/>
              </a:rPr>
              <a:t> сайт</a:t>
            </a:r>
            <a:endParaRPr lang="ru-RU" sz="1600" dirty="0">
              <a:solidFill>
                <a:schemeClr val="bg1"/>
              </a:solidFill>
              <a:latin typeface="IBM Plex Mono" panose="020B0509050203000203"/>
            </a:endParaRPr>
          </a:p>
          <a:p>
            <a:r>
              <a:rPr lang="en-US" sz="1600" dirty="0">
                <a:solidFill>
                  <a:schemeClr val="bg1"/>
                </a:solidFill>
                <a:latin typeface="IBM Plex Mono" panose="020B0509050203000203"/>
                <a:hlinkClick r:id="rId4"/>
              </a:rPr>
              <a:t>Facebook</a:t>
            </a:r>
            <a:r>
              <a:rPr lang="en-US" sz="1600" dirty="0">
                <a:solidFill>
                  <a:schemeClr val="bg1"/>
                </a:solidFill>
                <a:latin typeface="IBM Plex Mono" panose="020B0509050203000203"/>
              </a:rPr>
              <a:t> </a:t>
            </a:r>
            <a:endParaRPr lang="ru-RU" sz="1600" dirty="0">
              <a:solidFill>
                <a:schemeClr val="bg1"/>
              </a:solidFill>
              <a:latin typeface="IBM Plex Mono" panose="020B0509050203000203"/>
            </a:endParaRPr>
          </a:p>
          <a:p>
            <a:r>
              <a:rPr lang="en-US" sz="1600" dirty="0">
                <a:solidFill>
                  <a:schemeClr val="bg1"/>
                </a:solidFill>
                <a:latin typeface="IBM Plex Mono" panose="020B0509050203000203"/>
                <a:hlinkClick r:id="rId5"/>
              </a:rPr>
              <a:t>LinkedIn</a:t>
            </a:r>
            <a:endParaRPr lang="uk-UA" sz="1600" dirty="0">
              <a:solidFill>
                <a:schemeClr val="bg1"/>
              </a:solidFill>
              <a:latin typeface="IBM Plex Mono" panose="020B0509050203000203" pitchFamily="49" charset="-52"/>
              <a:cs typeface="Arial" panose="020B0604020202020204" pitchFamily="34" charset="0"/>
            </a:endParaRPr>
          </a:p>
        </p:txBody>
      </p:sp>
      <p:pic>
        <p:nvPicPr>
          <p:cNvPr id="10" name="Google Shape;93;gf966d0c2bb_0_32"/>
          <p:cNvPicPr preferRelativeResize="0"/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39" y="265521"/>
            <a:ext cx="1777541" cy="406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770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203</Words>
  <Application>Microsoft Office PowerPoint</Application>
  <PresentationFormat>Экран (16:9)</PresentationFormat>
  <Paragraphs>33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IBM Plex Mono</vt:lpstr>
      <vt:lpstr>IBM Plex Sans Medium</vt:lpstr>
      <vt:lpstr>Wingdings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</dc:creator>
  <cp:lastModifiedBy>Портунов Павло Володимирович</cp:lastModifiedBy>
  <cp:revision>91</cp:revision>
  <dcterms:created xsi:type="dcterms:W3CDTF">2021-12-04T15:27:33Z</dcterms:created>
  <dcterms:modified xsi:type="dcterms:W3CDTF">2023-02-25T12:55:43Z</dcterms:modified>
</cp:coreProperties>
</file>