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6"/>
  </p:notesMasterIdLst>
  <p:sldIdLst>
    <p:sldId id="256" r:id="rId2"/>
    <p:sldId id="277" r:id="rId3"/>
    <p:sldId id="280" r:id="rId4"/>
    <p:sldId id="261" r:id="rId5"/>
    <p:sldId id="257" r:id="rId6"/>
    <p:sldId id="262" r:id="rId7"/>
    <p:sldId id="274" r:id="rId8"/>
    <p:sldId id="282" r:id="rId9"/>
    <p:sldId id="267" r:id="rId10"/>
    <p:sldId id="281" r:id="rId11"/>
    <p:sldId id="276" r:id="rId12"/>
    <p:sldId id="270" r:id="rId13"/>
    <p:sldId id="27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85965" autoAdjust="0"/>
  </p:normalViewPr>
  <p:slideViewPr>
    <p:cSldViewPr snapToGrid="0" showGuides="1">
      <p:cViewPr>
        <p:scale>
          <a:sx n="90" d="100"/>
          <a:sy n="90" d="100"/>
        </p:scale>
        <p:origin x="1440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6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Популярные технологии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Расширение функциональности приложения</a:t>
            </a:r>
          </a:p>
          <a:p>
            <a:r>
              <a:rPr lang="ru-RU" dirty="0"/>
              <a:t>В долгосрочной перспективе</a:t>
            </a:r>
          </a:p>
          <a:p>
            <a:r>
              <a:rPr lang="ru-RU" dirty="0"/>
              <a:t>Визуализация столов</a:t>
            </a:r>
          </a:p>
          <a:p>
            <a:r>
              <a:rPr lang="ru-RU" dirty="0"/>
              <a:t>Аналитика броней и гостей</a:t>
            </a:r>
          </a:p>
          <a:p>
            <a:r>
              <a:rPr lang="ru-RU" dirty="0"/>
              <a:t>Интеграция с сервисом автоматизации ресторанов </a:t>
            </a:r>
            <a:r>
              <a:rPr lang="ru-RU" dirty="0" err="1"/>
              <a:t>Айко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0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Путин Павел Александрович</a:t>
            </a:r>
          </a:p>
          <a:p>
            <a:r>
              <a:rPr lang="ru-RU" dirty="0"/>
              <a:t>Ефремов Михаил Витальевич</a:t>
            </a:r>
          </a:p>
          <a:p>
            <a:r>
              <a:rPr lang="ru-RU" dirty="0" err="1"/>
              <a:t>Насайр</a:t>
            </a:r>
            <a:r>
              <a:rPr lang="ru-RU" dirty="0"/>
              <a:t> Марьям </a:t>
            </a:r>
            <a:r>
              <a:rPr lang="ru-RU" dirty="0" err="1"/>
              <a:t>Магди</a:t>
            </a:r>
            <a:r>
              <a:rPr lang="ru-RU" dirty="0"/>
              <a:t> Захи</a:t>
            </a:r>
          </a:p>
          <a:p>
            <a:r>
              <a:rPr lang="ru-RU" dirty="0"/>
              <a:t>Ноэль </a:t>
            </a:r>
            <a:r>
              <a:rPr lang="ru-RU" dirty="0" err="1"/>
              <a:t>Жулмист</a:t>
            </a:r>
            <a:r>
              <a:rPr lang="ru-RU" dirty="0"/>
              <a:t> Филс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0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Исследование </a:t>
            </a:r>
            <a:r>
              <a:rPr lang="en-US" dirty="0" err="1"/>
              <a:t>Busines</a:t>
            </a:r>
            <a:r>
              <a:rPr lang="en-US" dirty="0"/>
              <a:t> Stat</a:t>
            </a:r>
            <a:endParaRPr lang="ru-RU" dirty="0"/>
          </a:p>
          <a:p>
            <a:r>
              <a:rPr lang="ru-RU" dirty="0"/>
              <a:t>Оборот рынка за 5 лет в России</a:t>
            </a:r>
          </a:p>
          <a:p>
            <a:r>
              <a:rPr lang="ru-RU" dirty="0"/>
              <a:t>В 2 раза! 2 триллиона 800 миллионов рублей</a:t>
            </a:r>
          </a:p>
          <a:p>
            <a:r>
              <a:rPr lang="ru-RU" dirty="0"/>
              <a:t>Продолжает расти!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5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потребителей 123 миллиона человек</a:t>
            </a:r>
          </a:p>
          <a:p>
            <a:r>
              <a:rPr lang="ru-RU" dirty="0"/>
              <a:t>Превысил доковидный показатель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2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Бумажная книга резервов – неудобно</a:t>
            </a:r>
          </a:p>
          <a:p>
            <a:r>
              <a:rPr lang="ru-RU" dirty="0"/>
              <a:t>Трудно синхронизировать между сотрудниками</a:t>
            </a:r>
          </a:p>
          <a:p>
            <a:r>
              <a:rPr lang="ru-RU" dirty="0"/>
              <a:t>Портиться опыт посетителей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Средние рестораны</a:t>
            </a:r>
          </a:p>
          <a:p>
            <a:r>
              <a:rPr lang="ru-RU" dirty="0"/>
              <a:t>До 100 человек в день</a:t>
            </a:r>
          </a:p>
          <a:p>
            <a:r>
              <a:rPr lang="ru-RU" dirty="0"/>
              <a:t>Не готовы платить за дорогие и сложные 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0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Упрощение доступа к информации о зале</a:t>
            </a:r>
          </a:p>
          <a:p>
            <a:r>
              <a:rPr lang="ru-RU" dirty="0"/>
              <a:t>Обеспечение синхронизации данных о бронях</a:t>
            </a:r>
          </a:p>
          <a:p>
            <a:r>
              <a:rPr lang="ru-RU" dirty="0"/>
              <a:t>И о занятости столов</a:t>
            </a:r>
          </a:p>
          <a:p>
            <a:endParaRPr lang="ru-RU" dirty="0"/>
          </a:p>
          <a:p>
            <a:r>
              <a:rPr lang="ru-RU" dirty="0"/>
              <a:t>Для администраторов – управление столами и сотрудниками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Приступить к созданию брони в один клик!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7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Ежемесячная подписка</a:t>
            </a:r>
          </a:p>
          <a:p>
            <a:r>
              <a:rPr lang="ru-RU" dirty="0"/>
              <a:t>В будущем дополнительные тарифы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5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конкурентов минимальная подписка – 1100 рублей в месяц</a:t>
            </a:r>
          </a:p>
          <a:p>
            <a:r>
              <a:rPr lang="ru-RU" dirty="0"/>
              <a:t>У нас – 750!</a:t>
            </a:r>
          </a:p>
          <a:p>
            <a:r>
              <a:rPr lang="ru-RU" dirty="0"/>
              <a:t>Покрывают расходы на хостинг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2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15.06.2024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b="0" cap="none" dirty="0"/>
              <a:t>Путин Павел</a:t>
            </a:r>
          </a:p>
          <a:p>
            <a:pPr algn="r"/>
            <a:r>
              <a:rPr lang="ru-RU" b="0" cap="none" dirty="0"/>
              <a:t>Ефремов Михаил</a:t>
            </a:r>
          </a:p>
          <a:p>
            <a:pPr algn="r"/>
            <a:r>
              <a:rPr lang="ru-RU" b="0" cap="none" dirty="0" err="1"/>
              <a:t>Насайр</a:t>
            </a:r>
            <a:r>
              <a:rPr lang="ru-RU" b="0" cap="none" dirty="0"/>
              <a:t> Марьям</a:t>
            </a:r>
          </a:p>
          <a:p>
            <a:pPr algn="r"/>
            <a:r>
              <a:rPr lang="ru-RU" b="0" cap="none" dirty="0"/>
              <a:t>Ноэль </a:t>
            </a:r>
            <a:r>
              <a:rPr lang="ru-RU" b="0" cap="none" dirty="0" err="1"/>
              <a:t>Жулмист</a:t>
            </a:r>
            <a:endParaRPr lang="ru-RU" b="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Команда 7.1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BF0F9-DA98-8C47-0C84-327A5A33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C13F68-B13E-B0F9-4C6C-94EA12E1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484FD-8532-FA12-CA91-FE2AA5B7C0C4}"/>
              </a:ext>
            </a:extLst>
          </p:cNvPr>
          <p:cNvSpPr txBox="1"/>
          <p:nvPr/>
        </p:nvSpPr>
        <p:spPr>
          <a:xfrm>
            <a:off x="4986476" y="2301105"/>
            <a:ext cx="22717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800" b="1" dirty="0"/>
              <a:t>750</a:t>
            </a:r>
          </a:p>
          <a:p>
            <a:pPr algn="ctr"/>
            <a:r>
              <a:rPr lang="ru-RU" sz="4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₽/месяц</a:t>
            </a:r>
            <a:endParaRPr lang="ru-RU" sz="4000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9E69A5A-0EA4-7C64-AC89-C098EBA631A5}"/>
              </a:ext>
            </a:extLst>
          </p:cNvPr>
          <p:cNvGrpSpPr/>
          <p:nvPr/>
        </p:nvGrpSpPr>
        <p:grpSpPr>
          <a:xfrm>
            <a:off x="1348937" y="2377853"/>
            <a:ext cx="1440000" cy="1980000"/>
            <a:chOff x="1779013" y="2397949"/>
            <a:chExt cx="1738703" cy="2560896"/>
          </a:xfrm>
        </p:grpSpPr>
        <p:pic>
          <p:nvPicPr>
            <p:cNvPr id="6" name="Рисунок 5" descr="Сервер">
              <a:extLst>
                <a:ext uri="{FF2B5EF4-FFF2-40B4-BE49-F238E27FC236}">
                  <a16:creationId xmlns:a16="http://schemas.microsoft.com/office/drawing/2014/main" id="{8C0C524F-9D74-6BD8-94AF-B4736E7C7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9013" y="2397949"/>
              <a:ext cx="1738703" cy="20487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444077-2B73-6B52-8F96-DCB783AD9C39}"/>
                </a:ext>
              </a:extLst>
            </p:cNvPr>
            <p:cNvSpPr txBox="1"/>
            <p:nvPr/>
          </p:nvSpPr>
          <p:spPr>
            <a:xfrm>
              <a:off x="1935034" y="4460052"/>
              <a:ext cx="1438024" cy="498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Хостинг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7FD1C21-5A97-6656-21E6-53564DB68C75}"/>
              </a:ext>
            </a:extLst>
          </p:cNvPr>
          <p:cNvGrpSpPr/>
          <p:nvPr/>
        </p:nvGrpSpPr>
        <p:grpSpPr>
          <a:xfrm>
            <a:off x="3015387" y="3844903"/>
            <a:ext cx="1440000" cy="1980001"/>
            <a:chOff x="8040182" y="2516073"/>
            <a:chExt cx="1779061" cy="2223828"/>
          </a:xfrm>
        </p:grpSpPr>
        <p:pic>
          <p:nvPicPr>
            <p:cNvPr id="10" name="Рисунок 9" descr="Линейчатая диаграмма с тенденцией к повышению">
              <a:extLst>
                <a:ext uri="{FF2B5EF4-FFF2-40B4-BE49-F238E27FC236}">
                  <a16:creationId xmlns:a16="http://schemas.microsoft.com/office/drawing/2014/main" id="{06E21B09-9710-6BDF-EDC0-DD5641055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0182" y="2516073"/>
              <a:ext cx="1779061" cy="17790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BE66-E671-EF1A-AD2D-65F3801150F2}"/>
                </a:ext>
              </a:extLst>
            </p:cNvPr>
            <p:cNvSpPr txBox="1"/>
            <p:nvPr/>
          </p:nvSpPr>
          <p:spPr>
            <a:xfrm>
              <a:off x="8097791" y="4249592"/>
              <a:ext cx="1618300" cy="490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Прибыль</a:t>
              </a:r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6FB0B0B-5849-AA1C-1A6C-4E3E185D31B1}"/>
              </a:ext>
            </a:extLst>
          </p:cNvPr>
          <p:cNvGrpSpPr/>
          <p:nvPr/>
        </p:nvGrpSpPr>
        <p:grpSpPr>
          <a:xfrm>
            <a:off x="9455792" y="2377853"/>
            <a:ext cx="1896673" cy="2283463"/>
            <a:chOff x="8903140" y="2417756"/>
            <a:chExt cx="1896673" cy="2283463"/>
          </a:xfrm>
        </p:grpSpPr>
        <p:pic>
          <p:nvPicPr>
            <p:cNvPr id="14" name="Рисунок 13" descr="Открытая книга">
              <a:extLst>
                <a:ext uri="{FF2B5EF4-FFF2-40B4-BE49-F238E27FC236}">
                  <a16:creationId xmlns:a16="http://schemas.microsoft.com/office/drawing/2014/main" id="{74D171FF-92A8-F792-B294-521AC9A96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31471" y="2417756"/>
              <a:ext cx="1440000" cy="144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D747C-E6F0-A49C-F63C-94364A965E28}"/>
                </a:ext>
              </a:extLst>
            </p:cNvPr>
            <p:cNvSpPr txBox="1"/>
            <p:nvPr/>
          </p:nvSpPr>
          <p:spPr>
            <a:xfrm>
              <a:off x="8903140" y="3870222"/>
              <a:ext cx="18966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/>
                <a:t>Книга</a:t>
              </a:r>
            </a:p>
            <a:p>
              <a:pPr algn="ctr"/>
              <a:r>
                <a:rPr lang="ru-RU" sz="2400" dirty="0"/>
                <a:t>резервации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063C281-8B89-96E1-6D08-15354287F4C1}"/>
              </a:ext>
            </a:extLst>
          </p:cNvPr>
          <p:cNvGrpSpPr/>
          <p:nvPr/>
        </p:nvGrpSpPr>
        <p:grpSpPr>
          <a:xfrm>
            <a:off x="7637030" y="3918333"/>
            <a:ext cx="1601721" cy="1911713"/>
            <a:chOff x="7415962" y="3817853"/>
            <a:chExt cx="1601721" cy="1911713"/>
          </a:xfrm>
        </p:grpSpPr>
        <p:pic>
          <p:nvPicPr>
            <p:cNvPr id="18" name="Рисунок 17" descr="Группа людей">
              <a:extLst>
                <a:ext uri="{FF2B5EF4-FFF2-40B4-BE49-F238E27FC236}">
                  <a16:creationId xmlns:a16="http://schemas.microsoft.com/office/drawing/2014/main" id="{A406CD4D-BC4D-B3D1-4F8C-A8F9BA7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96822" y="3817853"/>
              <a:ext cx="1440000" cy="14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BE300-47C8-8768-5EE7-D6EA35E4F55E}"/>
                </a:ext>
              </a:extLst>
            </p:cNvPr>
            <p:cNvSpPr txBox="1"/>
            <p:nvPr/>
          </p:nvSpPr>
          <p:spPr>
            <a:xfrm>
              <a:off x="7415962" y="5267901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Персонал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5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158506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629664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750</a:t>
                      </a:r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</a:t>
            </a:r>
            <a:r>
              <a:rPr lang="ru-RU" sz="2400" dirty="0"/>
              <a:t>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</a:t>
            </a:r>
            <a:r>
              <a:rPr lang="en-US" sz="2400"/>
              <a:t>, PM</a:t>
            </a:r>
            <a:r>
              <a:rPr lang="ru-RU" sz="2400"/>
              <a:t>, </a:t>
            </a:r>
            <a:r>
              <a:rPr lang="ru-RU" sz="2400" dirty="0"/>
              <a:t>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разработчик, тестировщик , технический писатель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специалист по продажам</a:t>
            </a:r>
            <a:endParaRPr lang="en-US" sz="2400" dirty="0"/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AF188E5-9B6C-35D2-B986-DAAE8DB2F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74" y="2286000"/>
            <a:ext cx="9121802" cy="3594100"/>
          </a:xfrm>
        </p:spPr>
      </p:pic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E8A6F6F-89B9-113E-3D9B-AD54A8821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74" y="2286000"/>
            <a:ext cx="9121802" cy="3594100"/>
          </a:xfrm>
        </p:spPr>
      </p:pic>
    </p:spTree>
    <p:extLst>
      <p:ext uri="{BB962C8B-B14F-4D97-AF65-F5344CB8AC3E}">
        <p14:creationId xmlns:p14="http://schemas.microsoft.com/office/powerpoint/2010/main" val="7862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один клик!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800" b="0" dirty="0">
                <a:solidFill>
                  <a:schemeClr val="tx1"/>
                </a:solidFill>
              </a:rPr>
              <a:t>Создание брони всегда под рукой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97"/>
          <a:stretch/>
        </p:blipFill>
        <p:spPr>
          <a:xfrm>
            <a:off x="1257301" y="381000"/>
            <a:ext cx="2828051" cy="5981700"/>
          </a:xfrm>
          <a:prstGeom prst="roundRect">
            <a:avLst>
              <a:gd name="adj" fmla="val 3118"/>
            </a:avLst>
          </a:prstGeom>
        </p:spPr>
      </p:pic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F0011-7042-4779-C424-5700C4B0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12F56D2-D3A4-FFA5-6BF8-D1810BE2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74" y="2286000"/>
            <a:ext cx="9121802" cy="35941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EDBDDB-2646-90E1-4E44-0EBFC3C5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641</TotalTime>
  <Words>373</Words>
  <Application>Microsoft Office PowerPoint</Application>
  <PresentationFormat>Широкоэкранный</PresentationFormat>
  <Paragraphs>127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Динамика рынка</vt:lpstr>
      <vt:lpstr>Динамика рынка</vt:lpstr>
      <vt:lpstr>Проблема</vt:lpstr>
      <vt:lpstr>Целевая аудитория</vt:lpstr>
      <vt:lpstr>Предлагаемое решение</vt:lpstr>
      <vt:lpstr>В один клик!</vt:lpstr>
      <vt:lpstr>Воронка конверсии</vt:lpstr>
      <vt:lpstr>Бизнес-модель</vt:lpstr>
      <vt:lpstr>Бизнес-модель</vt:lpstr>
      <vt:lpstr>Конкурентное преимущество</vt:lpstr>
      <vt:lpstr>Технологии и инновации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96</cp:revision>
  <dcterms:created xsi:type="dcterms:W3CDTF">2024-03-09T17:48:15Z</dcterms:created>
  <dcterms:modified xsi:type="dcterms:W3CDTF">2024-06-15T19:35:29Z</dcterms:modified>
</cp:coreProperties>
</file>