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79" r:id="rId9"/>
    <p:sldId id="267" r:id="rId10"/>
    <p:sldId id="281" r:id="rId11"/>
    <p:sldId id="276" r:id="rId12"/>
    <p:sldId id="270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85965" autoAdjust="0"/>
  </p:normalViewPr>
  <p:slideViewPr>
    <p:cSldViewPr snapToGrid="0" showGuides="1">
      <p:cViewPr>
        <p:scale>
          <a:sx n="75" d="100"/>
          <a:sy n="75" d="100"/>
        </p:scale>
        <p:origin x="2004" y="50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Оборот рынка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23590673317716795"/>
          <c:w val="0.93885834139728164"/>
          <c:h val="0.627203830253923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9CE9A72-BCA1-4D47-8178-BF6F0E50EB10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1A96954-62FC-4335-9FE2-67075CADC7E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F073676-854C-4F05-806B-A5A717DE7FB8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87F8FAB-11E2-4B1B-8F69-58931996C08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трлн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руб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Число потребителей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25175960652918689"/>
          <c:w val="0.93885834139728164"/>
          <c:h val="0.611350956901904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120</c:v>
                </c:pt>
                <c:pt idx="1">
                  <c:v>119</c:v>
                </c:pt>
                <c:pt idx="2">
                  <c:v>111</c:v>
                </c:pt>
                <c:pt idx="3">
                  <c:v>120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D5AFE0A-957A-4B3E-85EA-328595241ED7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DB9B6A-74D5-458E-8ABD-839C6D6A51A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534AE4-2F9F-43A6-87C6-5137C366C476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FF336F7-3945-4045-8724-E84514A12B8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119</c:v>
                </c:pt>
                <c:pt idx="1">
                  <c:v>111</c:v>
                </c:pt>
                <c:pt idx="2">
                  <c:v>120</c:v>
                </c:pt>
                <c:pt idx="3">
                  <c:v>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-0,8%</c:v>
                  </c:pt>
                  <c:pt idx="1">
                    <c:v>-6,7%</c:v>
                  </c:pt>
                  <c:pt idx="2">
                    <c:v>8,1%</c:v>
                  </c:pt>
                  <c:pt idx="3">
                    <c:v>2,5%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chemeClr val="tx1"/>
                    </a:solidFill>
                  </a:rPr>
                  <a:t>Млн человек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Создание брони</a:t>
            </a:r>
            <a:r>
              <a:rPr lang="en-US" sz="3200" dirty="0">
                <a:solidFill>
                  <a:schemeClr val="tx1"/>
                </a:solidFill>
              </a:rPr>
              <a:t> 21%</a:t>
            </a:r>
            <a:endParaRPr lang="ru-RU" sz="3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14713064240586202"/>
          <c:w val="0.93885834139728164"/>
          <c:h val="0.715979921025229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37</c:v>
                </c:pt>
                <c:pt idx="1">
                  <c:v>12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8F9CB16-8726-4C54-825D-10244AF655E1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548B92-34BF-41AA-A84A-E4C299DD4772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-25</c:v>
                  </c:pt>
                  <c:pt idx="1">
                    <c:v>-4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-25</c:v>
                  </c:pt>
                  <c:pt idx="1">
                    <c:v>-4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12</c:v>
                </c:pt>
                <c:pt idx="1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-68%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chemeClr val="tx1"/>
                    </a:solidFill>
                  </a:rPr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6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конкурентов минимальная подписка – 1100 рублей в месяц</a:t>
            </a:r>
          </a:p>
          <a:p>
            <a:r>
              <a:rPr lang="ru-RU" dirty="0"/>
              <a:t>У нас – 750!</a:t>
            </a:r>
          </a:p>
          <a:p>
            <a:r>
              <a:rPr lang="ru-RU" dirty="0"/>
              <a:t>Покрывают расходы на хостинг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функциональности приложения</a:t>
            </a:r>
          </a:p>
          <a:p>
            <a:r>
              <a:rPr lang="ru-RU" dirty="0"/>
              <a:t>В долгосрочной перспективе</a:t>
            </a:r>
          </a:p>
          <a:p>
            <a:r>
              <a:rPr lang="ru-RU" dirty="0"/>
              <a:t>Визуализация столов</a:t>
            </a:r>
          </a:p>
          <a:p>
            <a:r>
              <a:rPr lang="ru-RU" dirty="0"/>
              <a:t>Аналитика броней и гостей</a:t>
            </a:r>
          </a:p>
          <a:p>
            <a:r>
              <a:rPr lang="ru-RU" dirty="0"/>
              <a:t>Интеграция с сервисом автоматизации ресторанов </a:t>
            </a:r>
            <a:r>
              <a:rPr lang="ru-RU" dirty="0" err="1"/>
              <a:t>Айко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Путин Павел Александрович</a:t>
            </a:r>
          </a:p>
          <a:p>
            <a:r>
              <a:rPr lang="ru-RU" dirty="0"/>
              <a:t>Ефремов Михаил Витальевич</a:t>
            </a:r>
          </a:p>
          <a:p>
            <a:r>
              <a:rPr lang="ru-RU" dirty="0" err="1"/>
              <a:t>Насайр</a:t>
            </a:r>
            <a:r>
              <a:rPr lang="ru-RU" dirty="0"/>
              <a:t> Марьям </a:t>
            </a:r>
            <a:r>
              <a:rPr lang="ru-RU" dirty="0" err="1"/>
              <a:t>Магди</a:t>
            </a:r>
            <a:r>
              <a:rPr lang="ru-RU" dirty="0"/>
              <a:t> Захи</a:t>
            </a:r>
          </a:p>
          <a:p>
            <a:r>
              <a:rPr lang="ru-RU" dirty="0"/>
              <a:t>Ноэль </a:t>
            </a:r>
            <a:r>
              <a:rPr lang="ru-RU" dirty="0" err="1"/>
              <a:t>Жулмист</a:t>
            </a:r>
            <a:r>
              <a:rPr lang="ru-RU" dirty="0"/>
              <a:t> Филс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0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  <a:r>
              <a:rPr lang="en-US" dirty="0" err="1"/>
              <a:t>Busines</a:t>
            </a:r>
            <a:r>
              <a:rPr lang="en-US" dirty="0"/>
              <a:t> Stat</a:t>
            </a:r>
            <a:endParaRPr lang="ru-RU" dirty="0"/>
          </a:p>
          <a:p>
            <a:r>
              <a:rPr lang="ru-RU" dirty="0"/>
              <a:t>Оборот рынка за 5 лет в России</a:t>
            </a:r>
          </a:p>
          <a:p>
            <a:r>
              <a:rPr lang="ru-RU" dirty="0"/>
              <a:t>В 2 раза! 2 триллиона 800 миллионов рублей</a:t>
            </a:r>
          </a:p>
          <a:p>
            <a:r>
              <a:rPr lang="ru-RU" dirty="0"/>
              <a:t>Продолжает расти!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потребителей 123 миллиона человек</a:t>
            </a:r>
          </a:p>
          <a:p>
            <a:r>
              <a:rPr lang="ru-RU" dirty="0"/>
              <a:t>Превысил доковидный показатель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Бумажная книга резервов – неудобно</a:t>
            </a:r>
          </a:p>
          <a:p>
            <a:r>
              <a:rPr lang="ru-RU" dirty="0"/>
              <a:t>Трудно синхронизировать между сотрудниками</a:t>
            </a:r>
          </a:p>
          <a:p>
            <a:r>
              <a:rPr lang="ru-RU" dirty="0"/>
              <a:t>Портиться опыт посетителей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Средние рестораны</a:t>
            </a:r>
          </a:p>
          <a:p>
            <a:r>
              <a:rPr lang="ru-RU" dirty="0"/>
              <a:t>До 100 человек в день</a:t>
            </a:r>
          </a:p>
          <a:p>
            <a:r>
              <a:rPr lang="ru-RU" dirty="0"/>
              <a:t>Не готовы платить за дорогие и сложные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0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доступа к информации о зале</a:t>
            </a:r>
          </a:p>
          <a:p>
            <a:r>
              <a:rPr lang="ru-RU" dirty="0"/>
              <a:t>Обеспечение синхронизации данных о бронях</a:t>
            </a:r>
          </a:p>
          <a:p>
            <a:r>
              <a:rPr lang="ru-RU" dirty="0"/>
              <a:t>И о занятости столов</a:t>
            </a:r>
          </a:p>
          <a:p>
            <a:endParaRPr lang="ru-RU" dirty="0"/>
          </a:p>
          <a:p>
            <a:r>
              <a:rPr lang="ru-RU" dirty="0"/>
              <a:t>Для администраторов – управление столами и сотрудниками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Приступить к созданию брони в один клик!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направления улучшения</a:t>
            </a:r>
          </a:p>
          <a:p>
            <a:r>
              <a:rPr lang="ru-RU" dirty="0"/>
              <a:t>Упростить способ ввода данных о брони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Ежемесячная подписка</a:t>
            </a:r>
          </a:p>
          <a:p>
            <a:r>
              <a:rPr lang="ru-RU" dirty="0"/>
              <a:t>В будущем дополнительные тарифы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b="0" cap="none" dirty="0"/>
              <a:t>Путин Павел</a:t>
            </a:r>
          </a:p>
          <a:p>
            <a:pPr algn="r"/>
            <a:r>
              <a:rPr lang="ru-RU" b="0" cap="none" dirty="0"/>
              <a:t>Ефремов Михаил</a:t>
            </a:r>
          </a:p>
          <a:p>
            <a:pPr algn="r"/>
            <a:r>
              <a:rPr lang="ru-RU" b="0" cap="none" dirty="0" err="1"/>
              <a:t>Насайр</a:t>
            </a:r>
            <a:r>
              <a:rPr lang="ru-RU" b="0" cap="none" dirty="0"/>
              <a:t> Марьям</a:t>
            </a:r>
          </a:p>
          <a:p>
            <a:pPr algn="r"/>
            <a:r>
              <a:rPr lang="ru-RU" b="0" cap="none" dirty="0"/>
              <a:t>Ноэль </a:t>
            </a:r>
            <a:r>
              <a:rPr lang="ru-RU" b="0" cap="none" dirty="0" err="1"/>
              <a:t>Жулмист</a:t>
            </a:r>
            <a:endParaRPr lang="ru-RU" b="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 7.1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BF0F9-DA98-8C47-0C84-327A5A33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C13F68-B13E-B0F9-4C6C-94EA12E1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484FD-8532-FA12-CA91-FE2AA5B7C0C4}"/>
              </a:ext>
            </a:extLst>
          </p:cNvPr>
          <p:cNvSpPr txBox="1"/>
          <p:nvPr/>
        </p:nvSpPr>
        <p:spPr>
          <a:xfrm>
            <a:off x="4986476" y="2301105"/>
            <a:ext cx="22717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800" b="1" dirty="0"/>
              <a:t>750</a:t>
            </a:r>
          </a:p>
          <a:p>
            <a:pPr algn="ctr"/>
            <a:r>
              <a:rPr lang="ru-RU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₽/месяц</a:t>
            </a:r>
            <a:endParaRPr lang="ru-RU" sz="4000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9E69A5A-0EA4-7C64-AC89-C098EBA631A5}"/>
              </a:ext>
            </a:extLst>
          </p:cNvPr>
          <p:cNvGrpSpPr/>
          <p:nvPr/>
        </p:nvGrpSpPr>
        <p:grpSpPr>
          <a:xfrm>
            <a:off x="1348937" y="2377853"/>
            <a:ext cx="1440000" cy="1980000"/>
            <a:chOff x="1779013" y="2397949"/>
            <a:chExt cx="1738703" cy="2560896"/>
          </a:xfrm>
        </p:grpSpPr>
        <p:pic>
          <p:nvPicPr>
            <p:cNvPr id="6" name="Рисунок 5" descr="Сервер">
              <a:extLst>
                <a:ext uri="{FF2B5EF4-FFF2-40B4-BE49-F238E27FC236}">
                  <a16:creationId xmlns:a16="http://schemas.microsoft.com/office/drawing/2014/main" id="{8C0C524F-9D74-6BD8-94AF-B4736E7C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9013" y="2397949"/>
              <a:ext cx="1738703" cy="20487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444077-2B73-6B52-8F96-DCB783AD9C39}"/>
                </a:ext>
              </a:extLst>
            </p:cNvPr>
            <p:cNvSpPr txBox="1"/>
            <p:nvPr/>
          </p:nvSpPr>
          <p:spPr>
            <a:xfrm>
              <a:off x="1935034" y="4460052"/>
              <a:ext cx="1438024" cy="498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Хостинг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7FD1C21-5A97-6656-21E6-53564DB68C75}"/>
              </a:ext>
            </a:extLst>
          </p:cNvPr>
          <p:cNvGrpSpPr/>
          <p:nvPr/>
        </p:nvGrpSpPr>
        <p:grpSpPr>
          <a:xfrm>
            <a:off x="3015387" y="3844903"/>
            <a:ext cx="1440000" cy="1980001"/>
            <a:chOff x="8040182" y="2516073"/>
            <a:chExt cx="1779061" cy="2223828"/>
          </a:xfrm>
        </p:grpSpPr>
        <p:pic>
          <p:nvPicPr>
            <p:cNvPr id="10" name="Рисунок 9" descr="Линейчатая диаграмма с тенденцией к повышению">
              <a:extLst>
                <a:ext uri="{FF2B5EF4-FFF2-40B4-BE49-F238E27FC236}">
                  <a16:creationId xmlns:a16="http://schemas.microsoft.com/office/drawing/2014/main" id="{06E21B09-9710-6BDF-EDC0-DD5641055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0182" y="2516073"/>
              <a:ext cx="1779061" cy="17790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BE66-E671-EF1A-AD2D-65F3801150F2}"/>
                </a:ext>
              </a:extLst>
            </p:cNvPr>
            <p:cNvSpPr txBox="1"/>
            <p:nvPr/>
          </p:nvSpPr>
          <p:spPr>
            <a:xfrm>
              <a:off x="8097791" y="4249592"/>
              <a:ext cx="1618300" cy="490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Прибыль</a:t>
              </a:r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6FB0B0B-5849-AA1C-1A6C-4E3E185D31B1}"/>
              </a:ext>
            </a:extLst>
          </p:cNvPr>
          <p:cNvGrpSpPr/>
          <p:nvPr/>
        </p:nvGrpSpPr>
        <p:grpSpPr>
          <a:xfrm>
            <a:off x="9455792" y="2377853"/>
            <a:ext cx="1896673" cy="2283463"/>
            <a:chOff x="8903140" y="2417756"/>
            <a:chExt cx="1896673" cy="2283463"/>
          </a:xfrm>
        </p:grpSpPr>
        <p:pic>
          <p:nvPicPr>
            <p:cNvPr id="14" name="Рисунок 13" descr="Открытая книга">
              <a:extLst>
                <a:ext uri="{FF2B5EF4-FFF2-40B4-BE49-F238E27FC236}">
                  <a16:creationId xmlns:a16="http://schemas.microsoft.com/office/drawing/2014/main" id="{74D171FF-92A8-F792-B294-521AC9A96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31471" y="2417756"/>
              <a:ext cx="1440000" cy="144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D747C-E6F0-A49C-F63C-94364A965E28}"/>
                </a:ext>
              </a:extLst>
            </p:cNvPr>
            <p:cNvSpPr txBox="1"/>
            <p:nvPr/>
          </p:nvSpPr>
          <p:spPr>
            <a:xfrm>
              <a:off x="8903140" y="3870222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Книга</a:t>
              </a:r>
            </a:p>
            <a:p>
              <a:pPr algn="ctr"/>
              <a:r>
                <a:rPr lang="ru-RU" sz="2400" dirty="0"/>
                <a:t>резервации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063C281-8B89-96E1-6D08-15354287F4C1}"/>
              </a:ext>
            </a:extLst>
          </p:cNvPr>
          <p:cNvGrpSpPr/>
          <p:nvPr/>
        </p:nvGrpSpPr>
        <p:grpSpPr>
          <a:xfrm>
            <a:off x="7637030" y="3918333"/>
            <a:ext cx="1601721" cy="1911713"/>
            <a:chOff x="7415962" y="3817853"/>
            <a:chExt cx="1601721" cy="1911713"/>
          </a:xfrm>
        </p:grpSpPr>
        <p:pic>
          <p:nvPicPr>
            <p:cNvPr id="18" name="Рисунок 17" descr="Группа людей">
              <a:extLst>
                <a:ext uri="{FF2B5EF4-FFF2-40B4-BE49-F238E27FC236}">
                  <a16:creationId xmlns:a16="http://schemas.microsoft.com/office/drawing/2014/main" id="{A406CD4D-BC4D-B3D1-4F8C-A8F9BA7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6822" y="3817853"/>
              <a:ext cx="1440000" cy="14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BE300-47C8-8768-5EE7-D6EA35E4F55E}"/>
                </a:ext>
              </a:extLst>
            </p:cNvPr>
            <p:cNvSpPr txBox="1"/>
            <p:nvPr/>
          </p:nvSpPr>
          <p:spPr>
            <a:xfrm>
              <a:off x="7415962" y="5267901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Персонал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5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58506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629664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444800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28980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800" b="0" dirty="0">
                <a:solidFill>
                  <a:schemeClr val="tx1"/>
                </a:solidFill>
              </a:rPr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198295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640</TotalTime>
  <Words>400</Words>
  <Application>Microsoft Office PowerPoint</Application>
  <PresentationFormat>Широкоэкранный</PresentationFormat>
  <Paragraphs>140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95</cp:revision>
  <dcterms:created xsi:type="dcterms:W3CDTF">2024-03-09T17:48:15Z</dcterms:created>
  <dcterms:modified xsi:type="dcterms:W3CDTF">2024-06-15T19:34:10Z</dcterms:modified>
</cp:coreProperties>
</file>