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3"/>
  </p:notesMasterIdLst>
  <p:sldIdLst>
    <p:sldId id="256" r:id="rId2"/>
    <p:sldId id="261" r:id="rId3"/>
    <p:sldId id="257" r:id="rId4"/>
    <p:sldId id="262" r:id="rId5"/>
    <p:sldId id="270" r:id="rId6"/>
    <p:sldId id="265" r:id="rId7"/>
    <p:sldId id="273" r:id="rId8"/>
    <p:sldId id="274" r:id="rId9"/>
    <p:sldId id="267" r:id="rId10"/>
    <p:sldId id="27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50" y="144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08000" cy="108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BE644-5DA6-4F42-9056-5E70F70D6CF2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D9A67-3DE5-459E-8D3F-A02553138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687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2D52420-6A92-4DC2-8591-889C8603F9D7}" type="datetime1">
              <a:rPr lang="ru-RU" smtClean="0"/>
              <a:t>11.03.2024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193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AFC6059B-B3EB-47F3-8BC6-5CF7158CCF5E}" type="datetime1">
              <a:rPr lang="ru-RU" smtClean="0"/>
              <a:t>11.03.2024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679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672DA8F7-9E1C-4330-89D8-5ACAE3F4BA4B}" type="datetime1">
              <a:rPr lang="ru-RU" smtClean="0"/>
              <a:t>11.03.2024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68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F4997B83-498B-4930-8185-A988F003D33A}" type="datetime1">
              <a:rPr lang="ru-RU" smtClean="0"/>
              <a:t>11.03.2024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51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ABD95BC-C76F-444E-B3FB-BD27E4F798B7}" type="datetime1">
              <a:rPr lang="ru-RU" smtClean="0"/>
              <a:t>11.03.2024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4122825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E13DA6AE-AB60-4652-AB2E-D952392D1655}" type="datetime1">
              <a:rPr lang="ru-RU" smtClean="0"/>
              <a:t>11.03.2024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5737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5E0F9A4F-E2CF-4D07-BEAB-A6631996DDD1}" type="datetime1">
              <a:rPr lang="ru-RU" smtClean="0"/>
              <a:t>11.03.2024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4928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06D2A858-6E04-484B-9C45-539F27E3937C}" type="datetime1">
              <a:rPr lang="ru-RU" smtClean="0"/>
              <a:t>11.03.2024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72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AC6B3F91-F2E8-4402-9B00-8213E0D61D50}" type="datetime1">
              <a:rPr lang="ru-RU" smtClean="0"/>
              <a:t>11.03.2024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86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  <a:prstGeom prst="rect">
            <a:avLst/>
          </a:prstGeom>
        </p:spPr>
        <p:txBody>
          <a:bodyPr/>
          <a:lstStyle/>
          <a:p>
            <a:fld id="{50FCF844-36E3-4D2D-9EE0-8615F370CF07}" type="datetime1">
              <a:rPr lang="ru-RU" smtClean="0"/>
              <a:t>11.03.2024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28993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1" title="right scallop background shape"/>
          <p:cNvSpPr/>
          <p:nvPr/>
        </p:nvSpPr>
        <p:spPr bwMode="auto">
          <a:xfrm flipH="1">
            <a:off x="0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3950" y="381000"/>
            <a:ext cx="6496050" cy="119667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5100" b="1" i="0" spc="30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7301" y="380997"/>
            <a:ext cx="2829600" cy="59832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3950" y="2286000"/>
            <a:ext cx="6496050" cy="36195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2000" b="1" baseline="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  <a:prstGeom prst="rect">
            <a:avLst/>
          </a:prstGeom>
        </p:spPr>
        <p:txBody>
          <a:bodyPr/>
          <a:lstStyle/>
          <a:p>
            <a:fld id="{8C256B46-112F-45DA-B602-9179791C6F92}" type="datetime1">
              <a:rPr lang="ru-RU" smtClean="0"/>
              <a:t>11.03.2024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95560" y="6362700"/>
            <a:ext cx="1234440" cy="345796"/>
          </a:xfrm>
        </p:spPr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131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Pacifico" panose="00000500000000000000" pitchFamily="2" charset="-52"/>
              </a:defRPr>
            </a:lvl1pPr>
          </a:lstStyle>
          <a:p>
            <a:fld id="{172A1284-7535-4B5C-A2F7-F2F074E8B2F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9709741-6079-6155-4901-955209C67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4EE742E-1E11-BC22-6F81-93B50A085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9" name="Дата 8">
            <a:extLst>
              <a:ext uri="{FF2B5EF4-FFF2-40B4-BE49-F238E27FC236}">
                <a16:creationId xmlns:a16="http://schemas.microsoft.com/office/drawing/2014/main" id="{EDBFC39C-FE85-5122-DCC5-02B9DB6BF0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052EF-D6AA-42E2-9131-813E79594612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904DB48A-41B0-A0BE-503A-2ED49CAA9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295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61D267-7ABA-27B7-F3BD-066ADBF5E1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 err="1">
                <a:effectLst/>
                <a:latin typeface="Pacifico" panose="020F0502020204030204" pitchFamily="2" charset="-52"/>
              </a:rPr>
              <a:t>Restobook</a:t>
            </a:r>
            <a:endParaRPr lang="ru-RU" sz="8800" dirty="0">
              <a:latin typeface="Pacifico" panose="020F0502020204030204" pitchFamily="2" charset="-52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8DDD43-378F-E051-4ADF-31E261ACF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2" y="4955458"/>
            <a:ext cx="4164418" cy="1663885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Путин Павел</a:t>
            </a:r>
          </a:p>
          <a:p>
            <a:pPr algn="r"/>
            <a:r>
              <a:rPr lang="ru-RU" dirty="0"/>
              <a:t>Ефремов Михаил</a:t>
            </a:r>
          </a:p>
          <a:p>
            <a:pPr algn="r"/>
            <a:r>
              <a:rPr lang="ru-RU" dirty="0" err="1"/>
              <a:t>Насайр</a:t>
            </a:r>
            <a:r>
              <a:rPr lang="ru-RU" dirty="0"/>
              <a:t> Марьям</a:t>
            </a:r>
          </a:p>
          <a:p>
            <a:pPr algn="r"/>
            <a:r>
              <a:rPr lang="ru-RU" dirty="0"/>
              <a:t>Ноэль </a:t>
            </a:r>
            <a:r>
              <a:rPr lang="ru-RU" dirty="0" err="1"/>
              <a:t>Жулмист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FAA1C-CF67-0768-6EFE-885C42FC65BC}"/>
              </a:ext>
            </a:extLst>
          </p:cNvPr>
          <p:cNvSpPr txBox="1"/>
          <p:nvPr/>
        </p:nvSpPr>
        <p:spPr>
          <a:xfrm>
            <a:off x="2436184" y="3671726"/>
            <a:ext cx="7319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tx2"/>
                </a:solidFill>
              </a:rPr>
              <a:t>Освободим время от поиска столов!</a:t>
            </a:r>
          </a:p>
        </p:txBody>
      </p:sp>
    </p:spTree>
    <p:extLst>
      <p:ext uri="{BB962C8B-B14F-4D97-AF65-F5344CB8AC3E}">
        <p14:creationId xmlns:p14="http://schemas.microsoft.com/office/powerpoint/2010/main" val="1487191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0BACB8-86DB-3C54-41CE-9EC8D2E16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развития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C7821F-8F63-D6E6-11D4-858147CF89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800" dirty="0"/>
              <a:t>Краткосрочный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E866CC-9078-42DE-0254-96C5A29829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Запуск </a:t>
            </a:r>
            <a:r>
              <a:rPr lang="en-US" sz="2400" dirty="0"/>
              <a:t>MVP</a:t>
            </a:r>
          </a:p>
          <a:p>
            <a:r>
              <a:rPr lang="ru-RU" sz="2400" dirty="0"/>
              <a:t>Сбор обратной связи</a:t>
            </a:r>
          </a:p>
          <a:p>
            <a:r>
              <a:rPr lang="ru-RU" sz="2400" dirty="0"/>
              <a:t>Сбор аналитики</a:t>
            </a:r>
            <a:endParaRPr lang="en-US" sz="24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E63576C-A0B5-B317-FB32-1D0E76BB4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sz="2800" dirty="0"/>
              <a:t>Долгосрочный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179121B-88E3-D7BC-02C6-60D0B1A7D0B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sz="2400" dirty="0"/>
              <a:t>Визуализация столов</a:t>
            </a:r>
          </a:p>
          <a:p>
            <a:r>
              <a:rPr lang="ru-RU" sz="2400" dirty="0"/>
              <a:t>Аналитика броней</a:t>
            </a:r>
          </a:p>
          <a:p>
            <a:r>
              <a:rPr lang="ru-RU" sz="2400" dirty="0"/>
              <a:t>Интеграция с </a:t>
            </a:r>
            <a:r>
              <a:rPr lang="en-US" sz="2400" dirty="0" err="1"/>
              <a:t>iikoAPI</a:t>
            </a:r>
            <a:endParaRPr lang="en-US" sz="2400" dirty="0"/>
          </a:p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0F5148-6C2C-1AA0-EFC5-1E8F86386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715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49D199-8B45-9739-4219-3E48A6478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 7-1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59E8A4-EB42-676E-1F5C-85F2B9329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chemeClr val="accent1"/>
                </a:solidFill>
              </a:rPr>
              <a:t>Путин Павел Александрович </a:t>
            </a:r>
            <a:r>
              <a:rPr lang="en-US" sz="2400" dirty="0"/>
              <a:t>- team lead, </a:t>
            </a:r>
            <a:r>
              <a:rPr lang="ru-RU" sz="2400" dirty="0" err="1"/>
              <a:t>проджект</a:t>
            </a:r>
            <a:r>
              <a:rPr lang="ru-RU" sz="2400" dirty="0"/>
              <a:t>-менеджер, архитектор, </a:t>
            </a:r>
            <a:r>
              <a:rPr lang="en-US" sz="2400" dirty="0" err="1"/>
              <a:t>fullstack</a:t>
            </a:r>
            <a:endParaRPr lang="en-US" sz="2400" dirty="0"/>
          </a:p>
          <a:p>
            <a:r>
              <a:rPr lang="ru-RU" sz="2400" dirty="0">
                <a:solidFill>
                  <a:schemeClr val="accent1"/>
                </a:solidFill>
              </a:rPr>
              <a:t>Ефремов Михаил Витальевич</a:t>
            </a:r>
            <a:r>
              <a:rPr lang="ru-RU" sz="2400" dirty="0"/>
              <a:t> </a:t>
            </a:r>
            <a:r>
              <a:rPr lang="en-US" sz="2400" dirty="0"/>
              <a:t>- </a:t>
            </a:r>
            <a:r>
              <a:rPr lang="ru-RU" sz="2400" dirty="0"/>
              <a:t>аналитик, технический писатель, специалист по продажам, тестировщик</a:t>
            </a:r>
          </a:p>
          <a:p>
            <a:r>
              <a:rPr lang="ru-RU" sz="2400" dirty="0" err="1">
                <a:solidFill>
                  <a:schemeClr val="accent1"/>
                </a:solidFill>
              </a:rPr>
              <a:t>Насайр</a:t>
            </a:r>
            <a:r>
              <a:rPr lang="ru-RU" sz="2400" dirty="0">
                <a:solidFill>
                  <a:schemeClr val="accent1"/>
                </a:solidFill>
              </a:rPr>
              <a:t> Марьям </a:t>
            </a:r>
            <a:r>
              <a:rPr lang="ru-RU" sz="2400" dirty="0" err="1">
                <a:solidFill>
                  <a:schemeClr val="accent1"/>
                </a:solidFill>
              </a:rPr>
              <a:t>Магди</a:t>
            </a:r>
            <a:r>
              <a:rPr lang="ru-RU" sz="2400" dirty="0">
                <a:solidFill>
                  <a:schemeClr val="accent1"/>
                </a:solidFill>
              </a:rPr>
              <a:t> Захи </a:t>
            </a:r>
            <a:r>
              <a:rPr lang="en-US" sz="2400" dirty="0"/>
              <a:t>– backend</a:t>
            </a:r>
            <a:r>
              <a:rPr lang="ru-RU" sz="2400" dirty="0"/>
              <a:t> разработчик</a:t>
            </a:r>
            <a:endParaRPr lang="en-US" sz="2400" dirty="0"/>
          </a:p>
          <a:p>
            <a:r>
              <a:rPr lang="ru-RU" sz="2400" dirty="0">
                <a:solidFill>
                  <a:schemeClr val="accent1"/>
                </a:solidFill>
              </a:rPr>
              <a:t>Ноэль </a:t>
            </a:r>
            <a:r>
              <a:rPr lang="ru-RU" sz="2400" dirty="0" err="1">
                <a:solidFill>
                  <a:schemeClr val="accent1"/>
                </a:solidFill>
              </a:rPr>
              <a:t>Жулмист</a:t>
            </a:r>
            <a:r>
              <a:rPr lang="ru-RU" sz="2400" dirty="0">
                <a:solidFill>
                  <a:schemeClr val="accent1"/>
                </a:solidFill>
              </a:rPr>
              <a:t> Филс </a:t>
            </a:r>
            <a:r>
              <a:rPr lang="en-US" sz="2400" dirty="0"/>
              <a:t>– </a:t>
            </a:r>
            <a:r>
              <a:rPr lang="ru-RU" sz="2400" dirty="0"/>
              <a:t>дизайнер, </a:t>
            </a:r>
            <a:r>
              <a:rPr lang="en-US" sz="2400" dirty="0"/>
              <a:t>backend</a:t>
            </a:r>
            <a:r>
              <a:rPr lang="ru-RU" sz="2400" dirty="0"/>
              <a:t> разработчик</a:t>
            </a:r>
            <a:r>
              <a:rPr lang="en-US" sz="2400" dirty="0"/>
              <a:t> </a:t>
            </a: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9B0B15-FE99-C587-BDE3-7BEB0015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35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3EBC7-9491-46A5-B035-9122A1003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F089F3-6E05-C1C4-ACC3-419CF7644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1CF881-D850-8B95-CC84-64CD83B69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326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2C7006-885B-9F5B-51ED-15FFE6733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Целевая аудитория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BF75D4-301B-2F42-716F-7D7C5D268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500" b="1" dirty="0"/>
              <a:t>Рестораторы</a:t>
            </a:r>
          </a:p>
          <a:p>
            <a:pPr lvl="1"/>
            <a:r>
              <a:rPr lang="ru-RU" sz="2500" dirty="0"/>
              <a:t>Владельцы заведений</a:t>
            </a:r>
          </a:p>
          <a:p>
            <a:r>
              <a:rPr lang="ru-RU" sz="3500" b="1" dirty="0"/>
              <a:t>Официанты и хостес</a:t>
            </a:r>
          </a:p>
          <a:p>
            <a:pPr lvl="1"/>
            <a:r>
              <a:rPr lang="ru-RU" sz="2500" dirty="0"/>
              <a:t>Сотрудники заведений</a:t>
            </a:r>
          </a:p>
          <a:p>
            <a:r>
              <a:rPr lang="ru-RU" sz="3500" b="1" dirty="0"/>
              <a:t>Администраторы заведений</a:t>
            </a:r>
            <a:endParaRPr lang="ru-RU" sz="3300" b="1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71C47D-2FF5-6ACF-7FAA-B13551BD4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994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7FCA4-AF0E-0E5D-9165-49B1D63C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Предлагаемое 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36775D-428F-9D87-416A-3AB291B1B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/>
              <a:t>Мобильное приложение</a:t>
            </a:r>
            <a:r>
              <a:rPr lang="en-US" sz="2400" dirty="0"/>
              <a:t>, </a:t>
            </a:r>
            <a:r>
              <a:rPr lang="ru-RU" sz="2400" dirty="0"/>
              <a:t>позволяющее в реальном времени </a:t>
            </a:r>
          </a:p>
          <a:p>
            <a:r>
              <a:rPr lang="ru-RU" sz="2500" dirty="0"/>
              <a:t>видеть занятость столов</a:t>
            </a:r>
          </a:p>
          <a:p>
            <a:r>
              <a:rPr lang="ru-RU" sz="2500" dirty="0"/>
              <a:t>отслеживать статус броней</a:t>
            </a:r>
          </a:p>
          <a:p>
            <a:r>
              <a:rPr lang="ru-RU" sz="2500" dirty="0"/>
              <a:t>управлять столами</a:t>
            </a:r>
          </a:p>
          <a:p>
            <a:r>
              <a:rPr lang="ru-RU" sz="2500" dirty="0"/>
              <a:t>и сотрудниками в зале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6D489C-BABF-2C07-DC28-17D028ABE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93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D3B6A-0D2B-8552-8DB2-904DAE69F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 и инновации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B48096-C892-13E9-EB2C-AF6EE45559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800" dirty="0"/>
              <a:t>Серверная часть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AEDFC72-0C3E-76AD-8B5E-A5E4D9FE80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Java 21</a:t>
            </a:r>
          </a:p>
          <a:p>
            <a:r>
              <a:rPr lang="en-US" sz="2400" dirty="0"/>
              <a:t>Spring Boot 3.2.3</a:t>
            </a:r>
          </a:p>
          <a:p>
            <a:r>
              <a:rPr lang="en-US" sz="2400" dirty="0"/>
              <a:t>PostgreSQL 16.2</a:t>
            </a:r>
          </a:p>
          <a:p>
            <a:r>
              <a:rPr lang="en-US" sz="2400" dirty="0" err="1"/>
              <a:t>Keycloak</a:t>
            </a:r>
            <a:r>
              <a:rPr lang="en-US" sz="2400" dirty="0"/>
              <a:t> 23.0.7</a:t>
            </a:r>
            <a:endParaRPr lang="ru-RU" sz="24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9B80FEE-4ACA-74A2-AA8D-E2909890C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sz="2800" dirty="0"/>
              <a:t>Клиентская часть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804649C-302F-3253-03EB-933B37931A8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Dart 3.3.0</a:t>
            </a:r>
          </a:p>
          <a:p>
            <a:r>
              <a:rPr lang="en-US" sz="2400" dirty="0"/>
              <a:t>Flutter SDK 3.19.1</a:t>
            </a:r>
            <a:endParaRPr lang="ru-RU" sz="2400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50F867-D327-1826-498E-FDD9097B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694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257B07-8FC0-7E9F-C49C-DADBBA4AB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Конкурентное преимущество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192799-65EF-E012-25E4-00268EEA5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  <a:p>
            <a:r>
              <a:rPr lang="ru-RU" dirty="0"/>
              <a:t>Стоимость ежемесячной оплаты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3AF874-0AB7-62BF-8528-80340A9B2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416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5122CB-0AA2-318A-F661-BF4AB7504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050AC20-17FD-689B-F9EC-D00A3FE6D3F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1" b="1131"/>
          <a:stretch/>
        </p:blipFill>
        <p:spPr>
          <a:xfrm>
            <a:off x="1257301" y="380999"/>
            <a:ext cx="2828051" cy="5981701"/>
          </a:xfrm>
          <a:prstGeom prst="roundRect">
            <a:avLst>
              <a:gd name="adj" fmla="val 5812"/>
            </a:avLst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643FF45D-A125-7C6E-6808-0B38F1309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Экран входа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F63201-27D8-11CC-788A-514BBA2C5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7547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5122CB-0AA2-318A-F661-BF4AB7504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050AC20-17FD-689B-F9EC-D00A3FE6D3F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8" b="96"/>
          <a:stretch/>
        </p:blipFill>
        <p:spPr>
          <a:xfrm>
            <a:off x="1257301" y="380999"/>
            <a:ext cx="2828051" cy="5981701"/>
          </a:xfrm>
          <a:prstGeom prst="roundRect">
            <a:avLst>
              <a:gd name="adj" fmla="val 5812"/>
            </a:avLst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643FF45D-A125-7C6E-6808-0B38F1309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Обзор занятости столов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F63201-27D8-11CC-788A-514BBA2C5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0852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DE5413-B320-C1DA-DB36-5DB682C34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 модель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D43D83-B873-4784-FA7E-A18237E83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500" dirty="0"/>
              <a:t>Предоставление доступа по ежемесячной подписке</a:t>
            </a:r>
          </a:p>
          <a:p>
            <a:r>
              <a:rPr lang="ru-RU" sz="2500" dirty="0"/>
              <a:t>2000 рублей в месяц</a:t>
            </a:r>
          </a:p>
          <a:p>
            <a:pPr marL="0" indent="0">
              <a:buNone/>
            </a:pPr>
            <a:r>
              <a:rPr lang="ru-RU" sz="2500" dirty="0"/>
              <a:t>В дальнейшем возможно введение дополнительных тарифных планов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65B0EA-BB0B-0B23-F5D5-7AACFE2D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695847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Restobook">
      <a:dk1>
        <a:srgbClr val="3D0400"/>
      </a:dk1>
      <a:lt1>
        <a:srgbClr val="DEBDBA"/>
      </a:lt1>
      <a:dk2>
        <a:srgbClr val="2A1A00"/>
      </a:dk2>
      <a:lt2>
        <a:srgbClr val="FFECEB"/>
      </a:lt2>
      <a:accent1>
        <a:srgbClr val="DE3B30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Другая 2">
      <a:majorFont>
        <a:latin typeface="Impact"/>
        <a:ea typeface=""/>
        <a:cs typeface=""/>
      </a:majorFont>
      <a:minorFont>
        <a:latin typeface="Roboto"/>
        <a:ea typeface=""/>
        <a:cs typeface="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224</TotalTime>
  <Words>171</Words>
  <Application>Microsoft Office PowerPoint</Application>
  <PresentationFormat>Широкоэкранный</PresentationFormat>
  <Paragraphs>63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Gill Sans MT</vt:lpstr>
      <vt:lpstr>Impact</vt:lpstr>
      <vt:lpstr>Pacifico</vt:lpstr>
      <vt:lpstr>Roboto</vt:lpstr>
      <vt:lpstr>Эмблема</vt:lpstr>
      <vt:lpstr>Restobook</vt:lpstr>
      <vt:lpstr>Проблема</vt:lpstr>
      <vt:lpstr>Целевая аудитория</vt:lpstr>
      <vt:lpstr>Предлагаемое решение</vt:lpstr>
      <vt:lpstr>Технологии и инновации</vt:lpstr>
      <vt:lpstr>Конкурентное преимущество</vt:lpstr>
      <vt:lpstr>Демонстрация</vt:lpstr>
      <vt:lpstr>Демонстрация</vt:lpstr>
      <vt:lpstr>Бизнес модель</vt:lpstr>
      <vt:lpstr>План развития</vt:lpstr>
      <vt:lpstr>Команда 7-1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Restobook</dc:title>
  <dc:creator>Павел Путин</dc:creator>
  <cp:lastModifiedBy>Павел Путин</cp:lastModifiedBy>
  <cp:revision>22</cp:revision>
  <dcterms:created xsi:type="dcterms:W3CDTF">2024-03-09T17:48:15Z</dcterms:created>
  <dcterms:modified xsi:type="dcterms:W3CDTF">2024-03-11T14:05:53Z</dcterms:modified>
</cp:coreProperties>
</file>