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6" r:id="rId2"/>
    <p:sldId id="261" r:id="rId3"/>
    <p:sldId id="257" r:id="rId4"/>
    <p:sldId id="277" r:id="rId5"/>
    <p:sldId id="262" r:id="rId6"/>
    <p:sldId id="274" r:id="rId7"/>
    <p:sldId id="279" r:id="rId8"/>
    <p:sldId id="267" r:id="rId9"/>
    <p:sldId id="276" r:id="rId10"/>
    <p:sldId id="270" r:id="rId11"/>
    <p:sldId id="27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" y="18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1.83</c:v>
                </c:pt>
                <c:pt idx="1">
                  <c:v>1.45</c:v>
                </c:pt>
                <c:pt idx="2">
                  <c:v>1.93</c:v>
                </c:pt>
                <c:pt idx="3">
                  <c:v>2.35</c:v>
                </c:pt>
                <c:pt idx="4">
                  <c:v>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2-48EF-A900-D25B5471FDF6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9EA9911-1DE8-498B-B016-D8E5EFC6C3E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2E2-48EF-A900-D25B5471FDF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33BDFAF-1DE3-40FF-AF9B-4CE611169A12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2E2-48EF-A900-D25B5471FDF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D965D9E-A660-4680-A978-1CD7838D2899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E2-48EF-A900-D25B5471FD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92F8A37-75ED-4022-BCE5-B53178DAF175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2E2-48EF-A900-D25B5471FDF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2E2-48EF-A900-D25B5471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triangle"/>
              </a:ln>
              <a:effectLst/>
            </c:spPr>
          </c:errBar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1.45</c:v>
                </c:pt>
                <c:pt idx="1">
                  <c:v>1.93</c:v>
                </c:pt>
                <c:pt idx="2">
                  <c:v>2.35</c:v>
                </c:pt>
                <c:pt idx="3">
                  <c:v>2.83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-21%</c:v>
                  </c:pt>
                  <c:pt idx="1">
                    <c:v>33%</c:v>
                  </c:pt>
                  <c:pt idx="2">
                    <c:v>22%</c:v>
                  </c:pt>
                  <c:pt idx="3">
                    <c:v>20%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42E2-48EF-A900-D25B5471FD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noMultiLvlLbl val="0"/>
      </c:catAx>
      <c:valAx>
        <c:axId val="413311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Вошли</c:v>
                </c:pt>
                <c:pt idx="1">
                  <c:v>Создали</c:v>
                </c:pt>
                <c:pt idx="2">
                  <c:v>Редактировали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26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D-4589-8273-1E3AB5A59F24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71EDFF6-9524-4A22-BC25-BCEFB8094365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8AD-4589-8273-1E3AB5A59F2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438EF18-9F1C-488B-88E9-2E66B47DB61B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8AD-4589-8273-1E3AB5A59F2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8AD-4589-8273-1E3AB5A59F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-20</c:v>
                  </c:pt>
                  <c:pt idx="1">
                    <c:v>-2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-20</c:v>
                  </c:pt>
                  <c:pt idx="1">
                    <c:v>-2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triangle"/>
              </a:ln>
              <a:effectLst/>
            </c:spPr>
          </c:errBars>
          <c:cat>
            <c:strRef>
              <c:f>Лист1!$A$2:$A$4</c:f>
              <c:strCache>
                <c:ptCount val="3"/>
                <c:pt idx="0">
                  <c:v>Вошли</c:v>
                </c:pt>
                <c:pt idx="1">
                  <c:v>Создали</c:v>
                </c:pt>
                <c:pt idx="2">
                  <c:v>Редактировали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-77%</c:v>
                  </c:pt>
                  <c:pt idx="1">
                    <c:v>-33%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88AD-4589-8273-1E3AB5A59F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tickMarkSkip val="1"/>
        <c:noMultiLvlLbl val="0"/>
      </c:catAx>
      <c:valAx>
        <c:axId val="413311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Пользователи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7AF28C-05D5-E342-8651-4E34D736C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19524" r="19504" b="13663"/>
          <a:stretch/>
        </p:blipFill>
        <p:spPr>
          <a:xfrm>
            <a:off x="5331441" y="1262224"/>
            <a:ext cx="1605318" cy="17663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584163"/>
            <a:ext cx="10318418" cy="4394988"/>
          </a:xfrm>
        </p:spPr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5010912"/>
            <a:ext cx="4164418" cy="1608432"/>
          </a:xfrm>
        </p:spPr>
        <p:txBody>
          <a:bodyPr anchor="b">
            <a:normAutofit/>
          </a:bodyPr>
          <a:lstStyle/>
          <a:p>
            <a:pPr algn="r"/>
            <a:r>
              <a:rPr lang="ru-RU" dirty="0"/>
              <a:t>Путин Павел</a:t>
            </a:r>
          </a:p>
          <a:p>
            <a:pPr algn="r"/>
            <a:r>
              <a:rPr lang="ru-RU" dirty="0"/>
              <a:t>Ефремов Михаил</a:t>
            </a:r>
          </a:p>
          <a:p>
            <a:pPr algn="r"/>
            <a:r>
              <a:rPr lang="ru-RU" dirty="0" err="1"/>
              <a:t>Насайр</a:t>
            </a:r>
            <a:r>
              <a:rPr lang="ru-RU" dirty="0"/>
              <a:t> Марьям</a:t>
            </a:r>
          </a:p>
          <a:p>
            <a:pPr algn="r"/>
            <a:r>
              <a:rPr lang="ru-RU" dirty="0"/>
              <a:t>Ноэль </a:t>
            </a:r>
            <a:r>
              <a:rPr lang="ru-RU" dirty="0" err="1"/>
              <a:t>Жулмист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3006853" y="4157501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Освободим время от учёта столов!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2A35E-1EE2-460F-D0A8-D51860B6DB31}"/>
              </a:ext>
            </a:extLst>
          </p:cNvPr>
          <p:cNvSpPr txBox="1"/>
          <p:nvPr/>
        </p:nvSpPr>
        <p:spPr>
          <a:xfrm>
            <a:off x="5422578" y="4998642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+mj-lt"/>
              </a:rPr>
              <a:t>Команда 7.1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3B6A-0D2B-8552-8DB2-904DAE6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8096-C892-13E9-EB2C-AF6EE455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Серверная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DFC72-0C3E-76AD-8B5E-A5E4D9FE8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21</a:t>
            </a:r>
          </a:p>
          <a:p>
            <a:r>
              <a:rPr lang="en-US" sz="2400" dirty="0"/>
              <a:t>Spring Boot 3.2.3</a:t>
            </a:r>
          </a:p>
          <a:p>
            <a:r>
              <a:rPr lang="en-US" sz="2400" dirty="0"/>
              <a:t>PostgreSQL 16.2</a:t>
            </a:r>
          </a:p>
          <a:p>
            <a:r>
              <a:rPr lang="en-US" sz="2400" dirty="0" err="1"/>
              <a:t>Keycloak</a:t>
            </a:r>
            <a:r>
              <a:rPr lang="en-US" sz="2400" dirty="0"/>
              <a:t> 2</a:t>
            </a:r>
            <a:r>
              <a:rPr lang="ru-RU" sz="2400" dirty="0"/>
              <a:t>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0FEE-4ACA-74A2-AA8D-E2909890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Клиентская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04649C-302F-3253-03EB-933B37931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 3.3.0</a:t>
            </a:r>
          </a:p>
          <a:p>
            <a:r>
              <a:rPr lang="en-US" sz="2400" dirty="0"/>
              <a:t>Flutter SDK 3.19.1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0F867-D327-1826-498E-FDD9097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9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ACB8-86DB-3C54-41CE-9EC8D2E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7821F-8F63-D6E6-11D4-858147CF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Краткосрочный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866CC-9078-42DE-0254-96C5A298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</a:t>
            </a:r>
            <a:r>
              <a:rPr lang="en-US" sz="2400" dirty="0"/>
              <a:t>MVP</a:t>
            </a:r>
          </a:p>
          <a:p>
            <a:r>
              <a:rPr lang="ru-RU" sz="2400" dirty="0"/>
              <a:t>Сбор обратной связи</a:t>
            </a:r>
          </a:p>
          <a:p>
            <a:r>
              <a:rPr lang="ru-RU" sz="2400" dirty="0"/>
              <a:t>Сбор аналитики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63576C-A0B5-B317-FB32-1D0E76BB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Долгосрочный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9121B-88E3-D7BC-02C6-60D0B1A7D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400" dirty="0"/>
              <a:t>Визуализация столов</a:t>
            </a:r>
          </a:p>
          <a:p>
            <a:r>
              <a:rPr lang="ru-RU" sz="2400" dirty="0"/>
              <a:t>Аналитика броней</a:t>
            </a:r>
          </a:p>
          <a:p>
            <a:r>
              <a:rPr lang="ru-RU" sz="2400" dirty="0"/>
              <a:t>Интеграция с </a:t>
            </a:r>
            <a:r>
              <a:rPr lang="en-US" sz="2400" dirty="0" err="1"/>
              <a:t>iiko</a:t>
            </a:r>
            <a:endParaRPr lang="en-US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F5148-6C2C-1AA0-EFC5-1E8F863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lead, </a:t>
            </a:r>
            <a:r>
              <a:rPr lang="ru-RU" sz="2400" dirty="0" err="1"/>
              <a:t>проджект</a:t>
            </a:r>
            <a:r>
              <a:rPr lang="ru-RU" sz="2400" dirty="0"/>
              <a:t>-менеджер, архитектор, </a:t>
            </a:r>
            <a:r>
              <a:rPr lang="en-US" sz="2400" dirty="0" err="1"/>
              <a:t>fullstack</a:t>
            </a:r>
            <a:r>
              <a:rPr lang="en-US" sz="2400" dirty="0"/>
              <a:t> </a:t>
            </a:r>
            <a:r>
              <a:rPr lang="ru-RU" sz="2400" dirty="0"/>
              <a:t>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технический писатель, специалист по продажам, тестировщик</a:t>
            </a:r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Трудности при отслеживании броней</a:t>
            </a:r>
          </a:p>
          <a:p>
            <a:r>
              <a:rPr lang="ru-RU" sz="2500" dirty="0"/>
              <a:t>Неудобство учёта забронированных столов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CF881-D850-8B95-CC84-64CD83B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75D4-301B-2F42-716F-7D7C5D26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b="1" dirty="0"/>
              <a:t>Рестораторы</a:t>
            </a:r>
          </a:p>
          <a:p>
            <a:pPr marL="457200" lvl="1" indent="0">
              <a:buNone/>
            </a:pPr>
            <a:r>
              <a:rPr lang="ru-RU" sz="2500" dirty="0"/>
              <a:t>Владельцы малых и средних заведений</a:t>
            </a:r>
          </a:p>
          <a:p>
            <a:r>
              <a:rPr lang="ru-RU" sz="3500" b="1" dirty="0"/>
              <a:t>Официанты и хостес</a:t>
            </a:r>
          </a:p>
          <a:p>
            <a:pPr marL="457200" lvl="1" indent="0">
              <a:buNone/>
            </a:pPr>
            <a:r>
              <a:rPr lang="ru-RU" sz="2500" dirty="0"/>
              <a:t>Сотрудники заведений</a:t>
            </a:r>
          </a:p>
          <a:p>
            <a:r>
              <a:rPr lang="ru-RU" sz="3500" b="1" dirty="0"/>
              <a:t>Администраторы заведений</a:t>
            </a:r>
            <a:endParaRPr lang="ru-RU" sz="33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D18FF5F-DBDC-C53A-ADD9-09F053E9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71391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6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Мобильное приложение</a:t>
            </a:r>
            <a:r>
              <a:rPr lang="en-US" sz="2400" dirty="0"/>
              <a:t>, </a:t>
            </a:r>
            <a:r>
              <a:rPr lang="ru-RU" sz="2400" dirty="0"/>
              <a:t>позволяющее в реальном времени </a:t>
            </a:r>
          </a:p>
          <a:p>
            <a:r>
              <a:rPr lang="ru-RU" sz="2500" dirty="0"/>
              <a:t>видеть занятость столов</a:t>
            </a:r>
          </a:p>
          <a:p>
            <a:r>
              <a:rPr lang="ru-RU" sz="2500" dirty="0"/>
              <a:t>отслеживать статус броней</a:t>
            </a:r>
          </a:p>
          <a:p>
            <a:r>
              <a:rPr lang="ru-RU" sz="2500" dirty="0"/>
              <a:t>управлять столами и</a:t>
            </a:r>
          </a:p>
          <a:p>
            <a:r>
              <a:rPr lang="ru-RU" sz="2500" dirty="0"/>
              <a:t>сотрудниками в зале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один клик!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Создание брони всегда под рукой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3" b="1197"/>
          <a:stretch/>
        </p:blipFill>
        <p:spPr>
          <a:xfrm>
            <a:off x="1257301" y="381000"/>
            <a:ext cx="2828051" cy="5981700"/>
          </a:xfrm>
          <a:prstGeom prst="roundRect">
            <a:avLst>
              <a:gd name="adj" fmla="val 3118"/>
            </a:avLst>
          </a:prstGeom>
        </p:spPr>
      </p:pic>
    </p:spTree>
    <p:extLst>
      <p:ext uri="{BB962C8B-B14F-4D97-AF65-F5344CB8AC3E}">
        <p14:creationId xmlns:p14="http://schemas.microsoft.com/office/powerpoint/2010/main" val="72085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Воронка конверсии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6" name="Объект 6">
            <a:extLst>
              <a:ext uri="{FF2B5EF4-FFF2-40B4-BE49-F238E27FC236}">
                <a16:creationId xmlns:a16="http://schemas.microsoft.com/office/drawing/2014/main" id="{D55BC018-F56F-BF7B-904A-1153EC7A4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80197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245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5413-B320-C1DA-DB36-5DB682C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3D83-B873-4784-FA7E-A18237E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Предоставление доступа по ежемесячной подписке</a:t>
            </a:r>
          </a:p>
          <a:p>
            <a:r>
              <a:rPr lang="ru-RU" sz="2500" dirty="0"/>
              <a:t>750 рублей в месяц</a:t>
            </a:r>
          </a:p>
          <a:p>
            <a:pPr marL="0" indent="0">
              <a:buNone/>
            </a:pPr>
            <a:r>
              <a:rPr lang="ru-RU" sz="2500" dirty="0"/>
              <a:t>В дальнейшем возможно введение дополнительных тарифных планов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B0EA-BB0B-0B23-F5D5-7AACFE2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7B07-8FC0-7E9F-C49C-DADBBA4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BC59ED2-76AF-B33E-ECC4-526A6226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786911"/>
              </p:ext>
            </p:extLst>
          </p:nvPr>
        </p:nvGraphicFramePr>
        <p:xfrm>
          <a:off x="1250950" y="2286000"/>
          <a:ext cx="10179048" cy="27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66">
                  <a:extLst>
                    <a:ext uri="{9D8B030D-6E8A-4147-A177-3AD203B41FA5}">
                      <a16:colId xmlns:a16="http://schemas.microsoft.com/office/drawing/2014/main" val="519921703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4106884218"/>
                    </a:ext>
                  </a:extLst>
                </a:gridCol>
                <a:gridCol w="7031734">
                  <a:extLst>
                    <a:ext uri="{9D8B030D-6E8A-4147-A177-3AD203B41FA5}">
                      <a16:colId xmlns:a16="http://schemas.microsoft.com/office/drawing/2014/main" val="810763547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Restoplace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₽/</a:t>
                      </a:r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600" dirty="0" err="1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Restobook</a:t>
                      </a:r>
                      <a:endParaRPr lang="en-US" sz="9600" dirty="0">
                        <a:solidFill>
                          <a:schemeClr val="tx1"/>
                        </a:solidFill>
                        <a:effectLst/>
                        <a:latin typeface="Pacifico" panose="020F0502020204030204" pitchFamily="2" charset="-52"/>
                      </a:endParaRPr>
                    </a:p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750 </a:t>
                      </a:r>
                      <a:r>
                        <a:rPr lang="ru-RU" sz="4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₽/месяц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45444"/>
                  </a:ext>
                </a:extLst>
              </a:tr>
              <a:tr h="206654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GuestMe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 ₽/мес.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3062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AF874-0AB7-62BF-8528-80340A9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38784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517</TotalTime>
  <Words>209</Words>
  <Application>Microsoft Office PowerPoint</Application>
  <PresentationFormat>Широкоэкранный</PresentationFormat>
  <Paragraphs>74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Проблема</vt:lpstr>
      <vt:lpstr>Целевая аудитория</vt:lpstr>
      <vt:lpstr>Динамика рынка</vt:lpstr>
      <vt:lpstr>Предлагаемое решение</vt:lpstr>
      <vt:lpstr>В один клик!</vt:lpstr>
      <vt:lpstr>Воронка конверсии</vt:lpstr>
      <vt:lpstr>Бизнес-модель</vt:lpstr>
      <vt:lpstr>Конкурентное преимущество</vt:lpstr>
      <vt:lpstr>Технологии и инновации</vt:lpstr>
      <vt:lpstr>План развития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60</cp:revision>
  <dcterms:created xsi:type="dcterms:W3CDTF">2024-03-09T17:48:15Z</dcterms:created>
  <dcterms:modified xsi:type="dcterms:W3CDTF">2024-05-27T13:04:05Z</dcterms:modified>
</cp:coreProperties>
</file>