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4"/>
  </p:notesMasterIdLst>
  <p:sldIdLst>
    <p:sldId id="256" r:id="rId2"/>
    <p:sldId id="261" r:id="rId3"/>
    <p:sldId id="257" r:id="rId4"/>
    <p:sldId id="277" r:id="rId5"/>
    <p:sldId id="262" r:id="rId6"/>
    <p:sldId id="274" r:id="rId7"/>
    <p:sldId id="279" r:id="rId8"/>
    <p:sldId id="267" r:id="rId9"/>
    <p:sldId id="276" r:id="rId10"/>
    <p:sldId id="270" r:id="rId11"/>
    <p:sldId id="27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044" y="186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08000" cy="108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Лист1!$A$2:$A$6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1.83</c:v>
                </c:pt>
                <c:pt idx="1">
                  <c:v>1.45</c:v>
                </c:pt>
                <c:pt idx="2">
                  <c:v>1.93</c:v>
                </c:pt>
                <c:pt idx="3">
                  <c:v>2.35</c:v>
                </c:pt>
                <c:pt idx="4">
                  <c:v>2.83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E2-48EF-A900-D25B5471FDF6}"/>
            </c:ext>
          </c:extLst>
        </c:ser>
        <c:ser>
          <c:idx val="1"/>
          <c:order val="1"/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C80F325F-2208-4990-8DD8-103424C40065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42E2-48EF-A900-D25B5471FDF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0C0C690-5071-4F99-9CCD-C874371BE917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42E2-48EF-A900-D25B5471FDF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88890B0-4243-4615-B6B5-35B14A63DDDE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42E2-48EF-A900-D25B5471FDF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83B7097-2747-4A53-A84C-8AD62D1F5623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42E2-48EF-A900-D25B5471FDF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42E2-48EF-A900-D25B5471FD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minus"/>
            <c:errValType val="cust"/>
            <c:noEndCap val="1"/>
            <c:plus>
              <c:numRef>
                <c:f>Лист1!$D$2:$D$5</c:f>
                <c:numCache>
                  <c:formatCode>General</c:formatCode>
                  <c:ptCount val="4"/>
                  <c:pt idx="0">
                    <c:v>-0.38000000000000012</c:v>
                  </c:pt>
                  <c:pt idx="1">
                    <c:v>0.48</c:v>
                  </c:pt>
                  <c:pt idx="2">
                    <c:v>0.42000000000000015</c:v>
                  </c:pt>
                  <c:pt idx="3">
                    <c:v>0.48</c:v>
                  </c:pt>
                </c:numCache>
              </c:numRef>
            </c:plus>
            <c:minus>
              <c:numRef>
                <c:f>Лист1!$D$2:$D$5</c:f>
                <c:numCache>
                  <c:formatCode>General</c:formatCode>
                  <c:ptCount val="4"/>
                  <c:pt idx="0">
                    <c:v>-0.38000000000000012</c:v>
                  </c:pt>
                  <c:pt idx="1">
                    <c:v>0.48</c:v>
                  </c:pt>
                  <c:pt idx="2">
                    <c:v>0.42000000000000015</c:v>
                  </c:pt>
                  <c:pt idx="3">
                    <c:v>0.48</c:v>
                  </c:pt>
                </c:numCache>
              </c:numRef>
            </c:minus>
            <c:spPr>
              <a:noFill/>
              <a:ln w="381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triangle"/>
              </a:ln>
              <a:effectLst/>
            </c:spPr>
          </c:errBars>
          <c:cat>
            <c:numRef>
              <c:f>Лист1!$A$2:$A$6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1.45</c:v>
                </c:pt>
                <c:pt idx="1">
                  <c:v>1.93</c:v>
                </c:pt>
                <c:pt idx="2">
                  <c:v>2.35</c:v>
                </c:pt>
                <c:pt idx="3">
                  <c:v>2.83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Лист1!$E$2:$E$5</c15:f>
                <c15:dlblRangeCache>
                  <c:ptCount val="4"/>
                  <c:pt idx="0">
                    <c:v>-21%</c:v>
                  </c:pt>
                  <c:pt idx="1">
                    <c:v>33%</c:v>
                  </c:pt>
                  <c:pt idx="2">
                    <c:v>22%</c:v>
                  </c:pt>
                  <c:pt idx="3">
                    <c:v>20%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42E2-48EF-A900-D25B5471FDF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413314703"/>
        <c:axId val="413311343"/>
      </c:barChart>
      <c:catAx>
        <c:axId val="413314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3311343"/>
        <c:crosses val="autoZero"/>
        <c:auto val="1"/>
        <c:lblAlgn val="ctr"/>
        <c:lblOffset val="100"/>
        <c:noMultiLvlLbl val="0"/>
      </c:catAx>
      <c:valAx>
        <c:axId val="4133113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3314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Вошли</c:v>
                </c:pt>
                <c:pt idx="1">
                  <c:v>Создали</c:v>
                </c:pt>
                <c:pt idx="2">
                  <c:v>Редактировали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26</c:v>
                </c:pt>
                <c:pt idx="1">
                  <c:v>6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AD-4589-8273-1E3AB5A59F24}"/>
            </c:ext>
          </c:extLst>
        </c:ser>
        <c:ser>
          <c:idx val="1"/>
          <c:order val="1"/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D67148-B187-4550-AC6D-E3DC8F1DA668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8AD-4589-8273-1E3AB5A59F2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6E06441-869C-4C78-BE52-A6E40DF5EEF2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88AD-4589-8273-1E3AB5A59F2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ru-RU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8AD-4589-8273-1E3AB5A59F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minus"/>
            <c:errValType val="cust"/>
            <c:noEndCap val="1"/>
            <c:plus>
              <c:numRef>
                <c:f>Лист1!$D$2:$D$5</c:f>
                <c:numCache>
                  <c:formatCode>General</c:formatCode>
                  <c:ptCount val="4"/>
                  <c:pt idx="0">
                    <c:v>-20</c:v>
                  </c:pt>
                  <c:pt idx="1">
                    <c:v>-2</c:v>
                  </c:pt>
                </c:numCache>
              </c:numRef>
            </c:plus>
            <c:minus>
              <c:numRef>
                <c:f>Лист1!$D$2:$D$5</c:f>
                <c:numCache>
                  <c:formatCode>General</c:formatCode>
                  <c:ptCount val="4"/>
                  <c:pt idx="0">
                    <c:v>-20</c:v>
                  </c:pt>
                  <c:pt idx="1">
                    <c:v>-2</c:v>
                  </c:pt>
                </c:numCache>
              </c:numRef>
            </c:minus>
            <c:spPr>
              <a:noFill/>
              <a:ln w="381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triangle"/>
              </a:ln>
              <a:effectLst/>
            </c:spPr>
          </c:errBars>
          <c:cat>
            <c:strRef>
              <c:f>Лист1!$A$2:$A$4</c:f>
              <c:strCache>
                <c:ptCount val="3"/>
                <c:pt idx="0">
                  <c:v>Вошли</c:v>
                </c:pt>
                <c:pt idx="1">
                  <c:v>Создали</c:v>
                </c:pt>
                <c:pt idx="2">
                  <c:v>Редактировали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Лист1!$E$2:$E$5</c15:f>
                <c15:dlblRangeCache>
                  <c:ptCount val="4"/>
                  <c:pt idx="0">
                    <c:v>-77%</c:v>
                  </c:pt>
                  <c:pt idx="1">
                    <c:v>-33%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88AD-4589-8273-1E3AB5A59F2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413314703"/>
        <c:axId val="413311343"/>
      </c:barChart>
      <c:catAx>
        <c:axId val="413314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3311343"/>
        <c:crosses val="autoZero"/>
        <c:auto val="1"/>
        <c:lblAlgn val="ctr"/>
        <c:lblOffset val="100"/>
        <c:tickMarkSkip val="1"/>
        <c:noMultiLvlLbl val="0"/>
      </c:catAx>
      <c:valAx>
        <c:axId val="41331134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Пользователи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3314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BE644-5DA6-4F42-9056-5E70F70D6CF2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D9A67-3DE5-459E-8D3F-A02553138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687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2D52420-6A92-4DC2-8591-889C8603F9D7}" type="datetime1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193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AFC6059B-B3EB-47F3-8BC6-5CF7158CCF5E}" type="datetime1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67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672DA8F7-9E1C-4330-89D8-5ACAE3F4BA4B}" type="datetime1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68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F4997B83-498B-4930-8185-A988F003D33A}" type="datetime1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51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BD95BC-C76F-444E-B3FB-BD27E4F798B7}" type="datetime1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122825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E13DA6AE-AB60-4652-AB2E-D952392D1655}" type="datetime1">
              <a:rPr lang="ru-RU" smtClean="0"/>
              <a:t>28.05.2024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573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5E0F9A4F-E2CF-4D07-BEAB-A6631996DDD1}" type="datetime1">
              <a:rPr lang="ru-RU" smtClean="0"/>
              <a:t>28.05.2024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492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06D2A858-6E04-484B-9C45-539F27E3937C}" type="datetime1">
              <a:rPr lang="ru-RU" smtClean="0"/>
              <a:t>28.05.2024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72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AC6B3F91-F2E8-4402-9B00-8213E0D61D50}" type="datetime1">
              <a:rPr lang="ru-RU" smtClean="0"/>
              <a:t>28.05.2024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8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</p:spPr>
        <p:txBody>
          <a:bodyPr/>
          <a:lstStyle/>
          <a:p>
            <a:fld id="{50FCF844-36E3-4D2D-9EE0-8615F370CF07}" type="datetime1">
              <a:rPr lang="ru-RU" smtClean="0"/>
              <a:t>28.05.2024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2899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 title="right scallop background shape"/>
          <p:cNvSpPr/>
          <p:nvPr/>
        </p:nvSpPr>
        <p:spPr bwMode="auto">
          <a:xfrm flipH="1">
            <a:off x="0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3950" y="381000"/>
            <a:ext cx="6496050" cy="119667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5100" b="1" i="0" spc="3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7301" y="380997"/>
            <a:ext cx="2829600" cy="59832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3950" y="2286000"/>
            <a:ext cx="6496050" cy="3619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2000" b="1" baseline="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</p:spPr>
        <p:txBody>
          <a:bodyPr/>
          <a:lstStyle/>
          <a:p>
            <a:fld id="{8C256B46-112F-45DA-B602-9179791C6F92}" type="datetime1">
              <a:rPr lang="ru-RU" smtClean="0"/>
              <a:t>28.05.2024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5560" y="6362700"/>
            <a:ext cx="1234440" cy="345796"/>
          </a:xfrm>
        </p:spPr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31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Pacifico" panose="00000500000000000000" pitchFamily="2" charset="-52"/>
              </a:defRPr>
            </a:lvl1pPr>
          </a:lstStyle>
          <a:p>
            <a:fld id="{172A1284-7535-4B5C-A2F7-F2F074E8B2F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9709741-6079-6155-4901-955209C6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4EE742E-1E11-BC22-6F81-93B50A085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EDBFC39C-FE85-5122-DCC5-02B9DB6BF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052EF-D6AA-42E2-9131-813E79594612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904DB48A-41B0-A0BE-503A-2ED49CAA9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29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37AF28C-05D5-E342-8651-4E34D736C9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2" t="19524" r="19504" b="13663"/>
          <a:stretch/>
        </p:blipFill>
        <p:spPr>
          <a:xfrm>
            <a:off x="5331441" y="1262224"/>
            <a:ext cx="1605318" cy="176630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1D267-7ABA-27B7-F3BD-066ADBF5E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1584163"/>
            <a:ext cx="10318418" cy="4394988"/>
          </a:xfrm>
        </p:spPr>
        <p:txBody>
          <a:bodyPr/>
          <a:lstStyle/>
          <a:p>
            <a:r>
              <a:rPr lang="en-US" sz="8800" dirty="0" err="1">
                <a:effectLst/>
                <a:latin typeface="Pacifico" panose="020F0502020204030204" pitchFamily="2" charset="-52"/>
              </a:rPr>
              <a:t>Restobook</a:t>
            </a:r>
            <a:endParaRPr lang="ru-RU" sz="8800" dirty="0">
              <a:latin typeface="Pacifico" panose="020F0502020204030204" pitchFamily="2" charset="-52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8DDD43-378F-E051-4ADF-31E261ACF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2" y="5010912"/>
            <a:ext cx="4164418" cy="1608432"/>
          </a:xfrm>
        </p:spPr>
        <p:txBody>
          <a:bodyPr anchor="b">
            <a:normAutofit/>
          </a:bodyPr>
          <a:lstStyle/>
          <a:p>
            <a:pPr algn="r"/>
            <a:r>
              <a:rPr lang="ru-RU" dirty="0"/>
              <a:t>Путин Павел</a:t>
            </a:r>
          </a:p>
          <a:p>
            <a:pPr algn="r"/>
            <a:r>
              <a:rPr lang="ru-RU" dirty="0"/>
              <a:t>Ефремов Михаил</a:t>
            </a:r>
          </a:p>
          <a:p>
            <a:pPr algn="r"/>
            <a:r>
              <a:rPr lang="ru-RU" dirty="0" err="1"/>
              <a:t>Насайр</a:t>
            </a:r>
            <a:r>
              <a:rPr lang="ru-RU" dirty="0"/>
              <a:t> Марьям</a:t>
            </a:r>
          </a:p>
          <a:p>
            <a:pPr algn="r"/>
            <a:r>
              <a:rPr lang="ru-RU" dirty="0"/>
              <a:t>Ноэль </a:t>
            </a:r>
            <a:r>
              <a:rPr lang="ru-RU" dirty="0" err="1"/>
              <a:t>Жулмист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FAA1C-CF67-0768-6EFE-885C42FC65BC}"/>
              </a:ext>
            </a:extLst>
          </p:cNvPr>
          <p:cNvSpPr txBox="1"/>
          <p:nvPr/>
        </p:nvSpPr>
        <p:spPr>
          <a:xfrm>
            <a:off x="3006853" y="4157501"/>
            <a:ext cx="6178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</a:rPr>
              <a:t>Освободим время от учёта столов!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2A35E-1EE2-460F-D0A8-D51860B6DB31}"/>
              </a:ext>
            </a:extLst>
          </p:cNvPr>
          <p:cNvSpPr txBox="1"/>
          <p:nvPr/>
        </p:nvSpPr>
        <p:spPr>
          <a:xfrm>
            <a:off x="5422578" y="4998642"/>
            <a:ext cx="147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  <a:latin typeface="+mj-lt"/>
              </a:rPr>
              <a:t>Команда 7.1</a:t>
            </a:r>
            <a:endParaRPr lang="en-US" sz="20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7191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D3B6A-0D2B-8552-8DB2-904DAE69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и инновации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B48096-C892-13E9-EB2C-AF6EE4555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dirty="0"/>
              <a:t>Серверная часть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EDFC72-0C3E-76AD-8B5E-A5E4D9FE80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Java 21</a:t>
            </a:r>
          </a:p>
          <a:p>
            <a:r>
              <a:rPr lang="en-US" sz="2400" dirty="0"/>
              <a:t>Spring Boot 3.2.3</a:t>
            </a:r>
          </a:p>
          <a:p>
            <a:r>
              <a:rPr lang="en-US" sz="2400" dirty="0"/>
              <a:t>PostgreSQL 16.2</a:t>
            </a:r>
          </a:p>
          <a:p>
            <a:r>
              <a:rPr lang="en-US" sz="2400" dirty="0" err="1"/>
              <a:t>Keycloak</a:t>
            </a:r>
            <a:r>
              <a:rPr lang="en-US" sz="2400" dirty="0"/>
              <a:t> 2</a:t>
            </a:r>
            <a:r>
              <a:rPr lang="ru-RU" sz="2400" dirty="0"/>
              <a:t>4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9B80FEE-4ACA-74A2-AA8D-E2909890C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2800" dirty="0"/>
              <a:t>Клиентская часть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804649C-302F-3253-03EB-933B37931A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Dart 3.3.0</a:t>
            </a:r>
          </a:p>
          <a:p>
            <a:r>
              <a:rPr lang="en-US" sz="2400" dirty="0"/>
              <a:t>Flutter SDK 3.19.1</a:t>
            </a:r>
            <a:endParaRPr lang="ru-RU" sz="24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50F867-D327-1826-498E-FDD9097B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694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BACB8-86DB-3C54-41CE-9EC8D2E1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развития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C7821F-8F63-D6E6-11D4-858147CF8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dirty="0"/>
              <a:t>Краткосрочный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E866CC-9078-42DE-0254-96C5A29829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Запуск </a:t>
            </a:r>
            <a:r>
              <a:rPr lang="en-US" sz="2400" dirty="0"/>
              <a:t>MVP</a:t>
            </a:r>
          </a:p>
          <a:p>
            <a:r>
              <a:rPr lang="ru-RU" sz="2400" dirty="0"/>
              <a:t>Сбор обратной связи</a:t>
            </a:r>
          </a:p>
          <a:p>
            <a:r>
              <a:rPr lang="ru-RU" sz="2400" dirty="0"/>
              <a:t>Сбор аналитики</a:t>
            </a:r>
            <a:endParaRPr lang="en-US" sz="2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E63576C-A0B5-B317-FB32-1D0E76BB4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2800" dirty="0"/>
              <a:t>Долгосрочный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179121B-88E3-D7BC-02C6-60D0B1A7D0B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sz="2400" dirty="0"/>
              <a:t>Визуализация столов</a:t>
            </a:r>
          </a:p>
          <a:p>
            <a:r>
              <a:rPr lang="ru-RU" sz="2400" dirty="0"/>
              <a:t>Аналитика броней</a:t>
            </a:r>
          </a:p>
          <a:p>
            <a:r>
              <a:rPr lang="ru-RU" sz="2400" dirty="0"/>
              <a:t>Интеграция с </a:t>
            </a:r>
            <a:r>
              <a:rPr lang="en-US" sz="2400" dirty="0" err="1"/>
              <a:t>iiko</a:t>
            </a:r>
            <a:endParaRPr lang="en-US" sz="2400" dirty="0"/>
          </a:p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0F5148-6C2C-1AA0-EFC5-1E8F8638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715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9D199-8B45-9739-4219-3E48A647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7-1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59E8A4-EB42-676E-1F5C-85F2B9329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accent1"/>
                </a:solidFill>
              </a:rPr>
              <a:t>Путин Павел Александрович </a:t>
            </a:r>
            <a:r>
              <a:rPr lang="en-US" sz="2400" dirty="0"/>
              <a:t>- team lead</a:t>
            </a:r>
            <a:r>
              <a:rPr lang="en-US" sz="2400"/>
              <a:t>, PM</a:t>
            </a:r>
            <a:r>
              <a:rPr lang="ru-RU" sz="2400"/>
              <a:t>, </a:t>
            </a:r>
            <a:r>
              <a:rPr lang="ru-RU" sz="2400" dirty="0"/>
              <a:t>архитектор, </a:t>
            </a:r>
            <a:r>
              <a:rPr lang="en-US" sz="2400" dirty="0" err="1"/>
              <a:t>fullstack</a:t>
            </a:r>
            <a:r>
              <a:rPr lang="en-US" sz="2400" dirty="0"/>
              <a:t> </a:t>
            </a:r>
            <a:r>
              <a:rPr lang="ru-RU" sz="2400" dirty="0"/>
              <a:t>разработчик, тестировщик , технический писатель</a:t>
            </a:r>
            <a:endParaRPr lang="en-US" sz="2400" dirty="0"/>
          </a:p>
          <a:p>
            <a:r>
              <a:rPr lang="ru-RU" sz="2400" dirty="0">
                <a:solidFill>
                  <a:schemeClr val="accent1"/>
                </a:solidFill>
              </a:rPr>
              <a:t>Ефремов Михаил Витальевич</a:t>
            </a:r>
            <a:r>
              <a:rPr lang="ru-RU" sz="2400" dirty="0"/>
              <a:t> </a:t>
            </a:r>
            <a:r>
              <a:rPr lang="en-US" sz="2400" dirty="0"/>
              <a:t>- </a:t>
            </a:r>
            <a:r>
              <a:rPr lang="ru-RU" sz="2400" dirty="0"/>
              <a:t>аналитик, специалист по продажам</a:t>
            </a:r>
            <a:endParaRPr lang="en-US" sz="2400" dirty="0"/>
          </a:p>
          <a:p>
            <a:r>
              <a:rPr lang="ru-RU" sz="2400" dirty="0" err="1">
                <a:solidFill>
                  <a:schemeClr val="accent1"/>
                </a:solidFill>
              </a:rPr>
              <a:t>Насайр</a:t>
            </a:r>
            <a:r>
              <a:rPr lang="ru-RU" sz="2400" dirty="0">
                <a:solidFill>
                  <a:schemeClr val="accent1"/>
                </a:solidFill>
              </a:rPr>
              <a:t> Марьям </a:t>
            </a:r>
            <a:r>
              <a:rPr lang="ru-RU" sz="2400" dirty="0" err="1">
                <a:solidFill>
                  <a:schemeClr val="accent1"/>
                </a:solidFill>
              </a:rPr>
              <a:t>Магди</a:t>
            </a:r>
            <a:r>
              <a:rPr lang="ru-RU" sz="2400" dirty="0">
                <a:solidFill>
                  <a:schemeClr val="accent1"/>
                </a:solidFill>
              </a:rPr>
              <a:t> Захи </a:t>
            </a:r>
            <a:r>
              <a:rPr lang="en-US" sz="2400" dirty="0"/>
              <a:t>– backend</a:t>
            </a:r>
            <a:r>
              <a:rPr lang="ru-RU" sz="2400" dirty="0"/>
              <a:t> разработчик</a:t>
            </a:r>
            <a:endParaRPr lang="en-US" sz="2400" dirty="0"/>
          </a:p>
          <a:p>
            <a:r>
              <a:rPr lang="ru-RU" sz="2400" dirty="0">
                <a:solidFill>
                  <a:schemeClr val="accent1"/>
                </a:solidFill>
              </a:rPr>
              <a:t>Ноэль </a:t>
            </a:r>
            <a:r>
              <a:rPr lang="ru-RU" sz="2400" dirty="0" err="1">
                <a:solidFill>
                  <a:schemeClr val="accent1"/>
                </a:solidFill>
              </a:rPr>
              <a:t>Жулмист</a:t>
            </a:r>
            <a:r>
              <a:rPr lang="ru-RU" sz="2400" dirty="0">
                <a:solidFill>
                  <a:schemeClr val="accent1"/>
                </a:solidFill>
              </a:rPr>
              <a:t> Филс </a:t>
            </a:r>
            <a:r>
              <a:rPr lang="en-US" sz="2400" dirty="0"/>
              <a:t>– </a:t>
            </a:r>
            <a:r>
              <a:rPr lang="ru-RU" sz="2400" dirty="0"/>
              <a:t>дизайнер, </a:t>
            </a:r>
            <a:r>
              <a:rPr lang="en-US" sz="2400" dirty="0"/>
              <a:t>backend</a:t>
            </a:r>
            <a:r>
              <a:rPr lang="ru-RU" sz="2400" dirty="0"/>
              <a:t> разработчик</a:t>
            </a:r>
            <a:r>
              <a:rPr lang="en-US" sz="2400" dirty="0"/>
              <a:t> 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9B0B15-FE99-C587-BDE3-7BEB001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35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089F3-6E05-C1C4-ACC3-419CF7644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500" dirty="0"/>
              <a:t>Трудности при отслеживании броней</a:t>
            </a:r>
          </a:p>
          <a:p>
            <a:r>
              <a:rPr lang="ru-RU" sz="2500" dirty="0"/>
              <a:t>Неудобство учёта забронированных столов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1CF881-D850-8B95-CC84-64CD83B6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2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C7006-885B-9F5B-51ED-15FFE673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BF75D4-301B-2F42-716F-7D7C5D268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500" b="1" dirty="0"/>
              <a:t>Рестораторы</a:t>
            </a:r>
          </a:p>
          <a:p>
            <a:pPr marL="457200" lvl="1" indent="0">
              <a:buNone/>
            </a:pPr>
            <a:r>
              <a:rPr lang="ru-RU" sz="2500" dirty="0"/>
              <a:t>Владельцы малых и средних заведений</a:t>
            </a:r>
          </a:p>
          <a:p>
            <a:r>
              <a:rPr lang="ru-RU" sz="3500" b="1" dirty="0"/>
              <a:t>Официанты и хостес</a:t>
            </a:r>
          </a:p>
          <a:p>
            <a:pPr marL="457200" lvl="1" indent="0">
              <a:buNone/>
            </a:pPr>
            <a:r>
              <a:rPr lang="ru-RU" sz="2500" dirty="0"/>
              <a:t>Сотрудники заведений</a:t>
            </a:r>
          </a:p>
          <a:p>
            <a:r>
              <a:rPr lang="ru-RU" sz="3500" b="1" dirty="0"/>
              <a:t>Администраторы заведений</a:t>
            </a:r>
            <a:endParaRPr lang="ru-RU" sz="3300" b="1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71C47D-2FF5-6ACF-7FAA-B13551BD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99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C7006-885B-9F5B-51ED-15FFE673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Динамика рынка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ED18FF5F-DBDC-C53A-ADD9-09F053E9C3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713915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71C47D-2FF5-6ACF-7FAA-B13551BD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16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7FCA4-AF0E-0E5D-9165-49B1D63C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Предлагаемое 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6775D-428F-9D87-416A-3AB291B1B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Мобильное приложение</a:t>
            </a:r>
            <a:r>
              <a:rPr lang="en-US" sz="2400" dirty="0"/>
              <a:t>, </a:t>
            </a:r>
            <a:r>
              <a:rPr lang="ru-RU" sz="2400" dirty="0"/>
              <a:t>позволяющее в реальном времени </a:t>
            </a:r>
          </a:p>
          <a:p>
            <a:r>
              <a:rPr lang="ru-RU" sz="2500" dirty="0"/>
              <a:t>видеть занятость столов</a:t>
            </a:r>
          </a:p>
          <a:p>
            <a:r>
              <a:rPr lang="ru-RU" sz="2500" dirty="0"/>
              <a:t>отслеживать статус броней</a:t>
            </a:r>
          </a:p>
          <a:p>
            <a:r>
              <a:rPr lang="ru-RU" sz="2500" dirty="0"/>
              <a:t>управлять столами и</a:t>
            </a:r>
          </a:p>
          <a:p>
            <a:r>
              <a:rPr lang="ru-RU" sz="2500" dirty="0"/>
              <a:t>сотрудниками в зале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6D489C-BABF-2C07-DC28-17D028AB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93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122CB-0AA2-318A-F661-BF4AB750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один клик!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3FF45D-A125-7C6E-6808-0B38F1309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Создание брони всегда под рукой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F63201-27D8-11CC-788A-514BBA2C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6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050AC20-17FD-689B-F9EC-D00A3FE6D3F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3" b="1197"/>
          <a:stretch/>
        </p:blipFill>
        <p:spPr>
          <a:xfrm>
            <a:off x="1257301" y="381000"/>
            <a:ext cx="2828051" cy="5981700"/>
          </a:xfrm>
          <a:prstGeom prst="roundRect">
            <a:avLst>
              <a:gd name="adj" fmla="val 3118"/>
            </a:avLst>
          </a:prstGeom>
        </p:spPr>
      </p:pic>
    </p:spTree>
    <p:extLst>
      <p:ext uri="{BB962C8B-B14F-4D97-AF65-F5344CB8AC3E}">
        <p14:creationId xmlns:p14="http://schemas.microsoft.com/office/powerpoint/2010/main" val="720852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7FCA4-AF0E-0E5D-9165-49B1D63C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Воронка конверсии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6775D-428F-9D87-416A-3AB291B1B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6D489C-BABF-2C07-DC28-17D028AB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7</a:t>
            </a:fld>
            <a:endParaRPr lang="ru-RU"/>
          </a:p>
        </p:txBody>
      </p:sp>
      <p:graphicFrame>
        <p:nvGraphicFramePr>
          <p:cNvPr id="6" name="Объект 6">
            <a:extLst>
              <a:ext uri="{FF2B5EF4-FFF2-40B4-BE49-F238E27FC236}">
                <a16:creationId xmlns:a16="http://schemas.microsoft.com/office/drawing/2014/main" id="{D55BC018-F56F-BF7B-904A-1153EC7A47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4801971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245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E5413-B320-C1DA-DB36-5DB682C3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D43D83-B873-4784-FA7E-A18237E83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dirty="0"/>
              <a:t>Предоставление доступа по ежемесячной подписке</a:t>
            </a:r>
          </a:p>
          <a:p>
            <a:r>
              <a:rPr lang="ru-RU" sz="2500" dirty="0"/>
              <a:t>750 рублей в месяц</a:t>
            </a:r>
          </a:p>
          <a:p>
            <a:pPr marL="0" indent="0">
              <a:buNone/>
            </a:pPr>
            <a:r>
              <a:rPr lang="ru-RU" sz="2500" dirty="0"/>
              <a:t>В дальнейшем возможно введение дополнительных тарифных планов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65B0EA-BB0B-0B23-F5D5-7AACFE2D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695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57B07-8FC0-7E9F-C49C-DADBBA4A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Конкурентное преимущество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1BC59ED2-76AF-B33E-ECC4-526A622608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786911"/>
              </p:ext>
            </p:extLst>
          </p:nvPr>
        </p:nvGraphicFramePr>
        <p:xfrm>
          <a:off x="1250950" y="2286000"/>
          <a:ext cx="10179048" cy="2715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666">
                  <a:extLst>
                    <a:ext uri="{9D8B030D-6E8A-4147-A177-3AD203B41FA5}">
                      <a16:colId xmlns:a16="http://schemas.microsoft.com/office/drawing/2014/main" val="519921703"/>
                    </a:ext>
                  </a:extLst>
                </a:gridCol>
                <a:gridCol w="1755648">
                  <a:extLst>
                    <a:ext uri="{9D8B030D-6E8A-4147-A177-3AD203B41FA5}">
                      <a16:colId xmlns:a16="http://schemas.microsoft.com/office/drawing/2014/main" val="4106884218"/>
                    </a:ext>
                  </a:extLst>
                </a:gridCol>
                <a:gridCol w="7031734">
                  <a:extLst>
                    <a:ext uri="{9D8B030D-6E8A-4147-A177-3AD203B41FA5}">
                      <a16:colId xmlns:a16="http://schemas.microsoft.com/office/drawing/2014/main" val="810763547"/>
                    </a:ext>
                  </a:extLst>
                </a:gridCol>
              </a:tblGrid>
              <a:tr h="649224">
                <a:tc>
                  <a:txBody>
                    <a:bodyPr/>
                    <a:lstStyle/>
                    <a:p>
                      <a:r>
                        <a:rPr lang="ru-RU" sz="18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Restoplace</a:t>
                      </a:r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r>
                        <a:rPr lang="ru-RU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₽/</a:t>
                      </a:r>
                      <a:r>
                        <a:rPr lang="ru-RU" sz="18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мес</a:t>
                      </a:r>
                      <a:r>
                        <a:rPr lang="en-US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9600" dirty="0" err="1">
                          <a:solidFill>
                            <a:schemeClr val="tx1"/>
                          </a:solidFill>
                          <a:effectLst/>
                          <a:latin typeface="Pacifico" panose="020F0502020204030204" pitchFamily="2" charset="-52"/>
                        </a:rPr>
                        <a:t>Restobook</a:t>
                      </a:r>
                      <a:endParaRPr lang="en-US" sz="9600" dirty="0">
                        <a:solidFill>
                          <a:schemeClr val="tx1"/>
                        </a:solidFill>
                        <a:effectLst/>
                        <a:latin typeface="Pacifico" panose="020F0502020204030204" pitchFamily="2" charset="-52"/>
                      </a:endParaRPr>
                    </a:p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effectLst/>
                          <a:latin typeface="Pacifico" panose="020F0502020204030204" pitchFamily="2" charset="-52"/>
                        </a:rPr>
                        <a:t>750 </a:t>
                      </a:r>
                      <a:r>
                        <a:rPr lang="ru-RU" sz="4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₽/месяц</a:t>
                      </a:r>
                      <a:endParaRPr lang="ru-RU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245444"/>
                  </a:ext>
                </a:extLst>
              </a:tr>
              <a:tr h="2066544">
                <a:tc>
                  <a:txBody>
                    <a:bodyPr/>
                    <a:lstStyle/>
                    <a:p>
                      <a:r>
                        <a:rPr lang="ru-RU" sz="18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GuestMe</a:t>
                      </a:r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2900 ₽/мес.</a:t>
                      </a:r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030629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3AF874-0AB7-62BF-8528-80340A9B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338784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Restobook">
      <a:dk1>
        <a:srgbClr val="3D0400"/>
      </a:dk1>
      <a:lt1>
        <a:srgbClr val="DEBDBA"/>
      </a:lt1>
      <a:dk2>
        <a:srgbClr val="2A1A00"/>
      </a:dk2>
      <a:lt2>
        <a:srgbClr val="FFECEB"/>
      </a:lt2>
      <a:accent1>
        <a:srgbClr val="DE3B30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Другая 2">
      <a:majorFont>
        <a:latin typeface="Impact"/>
        <a:ea typeface=""/>
        <a:cs typeface=""/>
      </a:majorFont>
      <a:minorFont>
        <a:latin typeface="Roboto"/>
        <a:ea typeface=""/>
        <a:cs typeface="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518</TotalTime>
  <Words>209</Words>
  <Application>Microsoft Office PowerPoint</Application>
  <PresentationFormat>Широкоэкранный</PresentationFormat>
  <Paragraphs>74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Gill Sans MT</vt:lpstr>
      <vt:lpstr>Impact</vt:lpstr>
      <vt:lpstr>Pacifico</vt:lpstr>
      <vt:lpstr>Roboto</vt:lpstr>
      <vt:lpstr>Эмблема</vt:lpstr>
      <vt:lpstr>Restobook</vt:lpstr>
      <vt:lpstr>Проблема</vt:lpstr>
      <vt:lpstr>Целевая аудитория</vt:lpstr>
      <vt:lpstr>Динамика рынка</vt:lpstr>
      <vt:lpstr>Предлагаемое решение</vt:lpstr>
      <vt:lpstr>В один клик!</vt:lpstr>
      <vt:lpstr>Воронка конверсии</vt:lpstr>
      <vt:lpstr>Бизнес-модель</vt:lpstr>
      <vt:lpstr>Конкурентное преимущество</vt:lpstr>
      <vt:lpstr>Технологии и инновации</vt:lpstr>
      <vt:lpstr>План развития</vt:lpstr>
      <vt:lpstr>Команда 7-1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Restobook</dc:title>
  <dc:creator>Павел Путин</dc:creator>
  <cp:lastModifiedBy>Павел Путин</cp:lastModifiedBy>
  <cp:revision>62</cp:revision>
  <dcterms:created xsi:type="dcterms:W3CDTF">2024-03-09T17:48:15Z</dcterms:created>
  <dcterms:modified xsi:type="dcterms:W3CDTF">2024-05-28T06:44:34Z</dcterms:modified>
</cp:coreProperties>
</file>