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77" r:id="rId3"/>
    <p:sldId id="280" r:id="rId4"/>
    <p:sldId id="261" r:id="rId5"/>
    <p:sldId id="257" r:id="rId6"/>
    <p:sldId id="262" r:id="rId7"/>
    <p:sldId id="274" r:id="rId8"/>
    <p:sldId id="279" r:id="rId9"/>
    <p:sldId id="267" r:id="rId10"/>
    <p:sldId id="276" r:id="rId11"/>
    <p:sldId id="270" r:id="rId12"/>
    <p:sldId id="27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69123" autoAdjust="0"/>
  </p:normalViewPr>
  <p:slideViewPr>
    <p:cSldViewPr snapToGrid="0" showGuides="1">
      <p:cViewPr varScale="1">
        <p:scale>
          <a:sx n="75" d="100"/>
          <a:sy n="75" d="100"/>
        </p:scale>
        <p:origin x="2004" y="6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Оборот рынка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1.83</c:v>
                </c:pt>
                <c:pt idx="1">
                  <c:v>1.45</c:v>
                </c:pt>
                <c:pt idx="2">
                  <c:v>1.93</c:v>
                </c:pt>
                <c:pt idx="3">
                  <c:v>2.35</c:v>
                </c:pt>
                <c:pt idx="4">
                  <c:v>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FCBF3C2-4038-4447-9FB2-1D68D9810C0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0F51BB1-63D0-4EC9-ABA1-F759F056D57D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1EDC5D-F55A-4ECC-8DC8-41C7F96CF25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198A920-F8B2-4A82-AB59-E18BFDDCC846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1.45</c:v>
                </c:pt>
                <c:pt idx="1">
                  <c:v>1.93</c:v>
                </c:pt>
                <c:pt idx="2">
                  <c:v>2.35</c:v>
                </c:pt>
                <c:pt idx="3">
                  <c:v>2.83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-21%</c:v>
                  </c:pt>
                  <c:pt idx="1">
                    <c:v>33%</c:v>
                  </c:pt>
                  <c:pt idx="2">
                    <c:v>22%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Трлн рублей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Число потребителей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120</c:v>
                </c:pt>
                <c:pt idx="1">
                  <c:v>119</c:v>
                </c:pt>
                <c:pt idx="2">
                  <c:v>111</c:v>
                </c:pt>
                <c:pt idx="3">
                  <c:v>120</c:v>
                </c:pt>
                <c:pt idx="4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D1CBAD9-F644-4399-BB32-1F4B1218610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6FE1A57-F61E-4FB3-B956-0C789E6448B5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189EE74-DB45-4E68-AD04-6FBE48D7EA43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3A5DF22-DF41-47D2-B43C-8BEFE9A1FF13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119</c:v>
                </c:pt>
                <c:pt idx="1">
                  <c:v>111</c:v>
                </c:pt>
                <c:pt idx="2">
                  <c:v>120</c:v>
                </c:pt>
                <c:pt idx="3">
                  <c:v>123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-0,8%</c:v>
                  </c:pt>
                  <c:pt idx="1">
                    <c:v>-6,7%</c:v>
                  </c:pt>
                  <c:pt idx="2">
                    <c:v>8,1%</c:v>
                  </c:pt>
                  <c:pt idx="3">
                    <c:v>2,5%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Млн человек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Создание брони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D-4589-8273-1E3AB5A59F24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7A934C2-286B-43B4-8F61-D1A1513E1E4D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8AD-4589-8273-1E3AB5A59F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76E3DB-FA3B-4596-AFFD-EFED53C3C649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AD-4589-8273-1E3AB5A59F2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AD-4589-8273-1E3AB5A59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-77%</c:v>
                  </c:pt>
                  <c:pt idx="1">
                    <c:v>-33%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8AD-4589-8273-1E3AB5A59F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tickMarkSkip val="1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6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конкурентов минимальная подписка – 1100 рублей в месяц</a:t>
            </a:r>
          </a:p>
          <a:p>
            <a:r>
              <a:rPr lang="ru-RU" dirty="0"/>
              <a:t>У нас – 750!</a:t>
            </a:r>
          </a:p>
          <a:p>
            <a:r>
              <a:rPr lang="ru-RU" dirty="0"/>
              <a:t>Покрывают расходы на хостинг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2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Популярные технологии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Расширение функциональности приложения</a:t>
            </a:r>
          </a:p>
          <a:p>
            <a:r>
              <a:rPr lang="ru-RU" dirty="0"/>
              <a:t>В долгосрочной перспективе</a:t>
            </a:r>
          </a:p>
          <a:p>
            <a:r>
              <a:rPr lang="ru-RU" dirty="0"/>
              <a:t>Визуализация столов</a:t>
            </a:r>
          </a:p>
          <a:p>
            <a:r>
              <a:rPr lang="ru-RU" dirty="0"/>
              <a:t>Аналитика броней и гостей</a:t>
            </a:r>
          </a:p>
          <a:p>
            <a:r>
              <a:rPr lang="ru-RU" dirty="0"/>
              <a:t>Интеграция с сервисом автоматизации ресторанов </a:t>
            </a:r>
            <a:r>
              <a:rPr lang="ru-RU" dirty="0" err="1"/>
              <a:t>Айко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Путин Павел Александрович</a:t>
            </a:r>
          </a:p>
          <a:p>
            <a:r>
              <a:rPr lang="ru-RU" dirty="0"/>
              <a:t>Ефремов Михаил Витальевич</a:t>
            </a:r>
          </a:p>
          <a:p>
            <a:r>
              <a:rPr lang="ru-RU" dirty="0" err="1"/>
              <a:t>Насайр</a:t>
            </a:r>
            <a:r>
              <a:rPr lang="ru-RU" dirty="0"/>
              <a:t> Марьям </a:t>
            </a:r>
            <a:r>
              <a:rPr lang="ru-RU" dirty="0" err="1"/>
              <a:t>Магди</a:t>
            </a:r>
            <a:r>
              <a:rPr lang="ru-RU" dirty="0"/>
              <a:t> Захи</a:t>
            </a:r>
          </a:p>
          <a:p>
            <a:r>
              <a:rPr lang="ru-RU" dirty="0"/>
              <a:t>Ноэль </a:t>
            </a:r>
            <a:r>
              <a:rPr lang="ru-RU" dirty="0" err="1"/>
              <a:t>Жулмист</a:t>
            </a:r>
            <a:r>
              <a:rPr lang="ru-RU" dirty="0"/>
              <a:t> Филс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0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Исследование </a:t>
            </a:r>
            <a:r>
              <a:rPr lang="en-US" dirty="0" err="1"/>
              <a:t>Busines</a:t>
            </a:r>
            <a:r>
              <a:rPr lang="en-US" dirty="0"/>
              <a:t> Stat</a:t>
            </a:r>
            <a:endParaRPr lang="ru-RU" dirty="0"/>
          </a:p>
          <a:p>
            <a:r>
              <a:rPr lang="ru-RU" dirty="0"/>
              <a:t>Оборот рынка за 5 лет в России</a:t>
            </a:r>
          </a:p>
          <a:p>
            <a:r>
              <a:rPr lang="ru-RU" dirty="0"/>
              <a:t>В 2 раза! 2 триллиона 800 миллионов рублей</a:t>
            </a:r>
          </a:p>
          <a:p>
            <a:r>
              <a:rPr lang="ru-RU" dirty="0"/>
              <a:t>Продолжает расти!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5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потребителей 123 миллиона человек</a:t>
            </a:r>
          </a:p>
          <a:p>
            <a:r>
              <a:rPr lang="ru-RU" dirty="0"/>
              <a:t>Превысил доковидный показатель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12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Бумажная книга резервов – неудобно</a:t>
            </a:r>
          </a:p>
          <a:p>
            <a:r>
              <a:rPr lang="ru-RU" dirty="0"/>
              <a:t>Трудно синхронизировать между сотрудниками</a:t>
            </a:r>
          </a:p>
          <a:p>
            <a:r>
              <a:rPr lang="ru-RU" dirty="0"/>
              <a:t>Портиться опыт посетителей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Средние рестораны</a:t>
            </a:r>
          </a:p>
          <a:p>
            <a:r>
              <a:rPr lang="ru-RU" dirty="0"/>
              <a:t>До 100 человек в день</a:t>
            </a:r>
          </a:p>
          <a:p>
            <a:r>
              <a:rPr lang="ru-RU" dirty="0"/>
              <a:t>Не готовы платить за дорогие и сложные решения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0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Упрощение доступа к информации о зале</a:t>
            </a:r>
          </a:p>
          <a:p>
            <a:r>
              <a:rPr lang="ru-RU" dirty="0"/>
              <a:t>Обеспечение синхронизации данных о бронях</a:t>
            </a:r>
          </a:p>
          <a:p>
            <a:r>
              <a:rPr lang="ru-RU" dirty="0"/>
              <a:t>И о занятости столов</a:t>
            </a:r>
          </a:p>
          <a:p>
            <a:endParaRPr lang="ru-RU" dirty="0"/>
          </a:p>
          <a:p>
            <a:r>
              <a:rPr lang="ru-RU" dirty="0"/>
              <a:t>Для администраторов – управление столами и сотрудниками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Приступить к созданию брони в один клик!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7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направления улучшения</a:t>
            </a:r>
          </a:p>
          <a:p>
            <a:r>
              <a:rPr lang="ru-RU" dirty="0"/>
              <a:t>Упростить способ ввода данных о брони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Ежемесячная подписка</a:t>
            </a:r>
          </a:p>
          <a:p>
            <a:r>
              <a:rPr lang="ru-RU" dirty="0"/>
              <a:t>В будущем дополнительные тарифы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5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28.05.2024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28.05.2024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5010912"/>
            <a:ext cx="4164418" cy="1608432"/>
          </a:xfrm>
        </p:spPr>
        <p:txBody>
          <a:bodyPr anchor="b">
            <a:normAutofit/>
          </a:bodyPr>
          <a:lstStyle/>
          <a:p>
            <a:pPr algn="r"/>
            <a:r>
              <a:rPr lang="ru-RU" b="0" cap="none" dirty="0"/>
              <a:t>Путин Павел</a:t>
            </a:r>
          </a:p>
          <a:p>
            <a:pPr algn="r"/>
            <a:r>
              <a:rPr lang="ru-RU" b="0" cap="none" dirty="0"/>
              <a:t>Ефремов Михаил</a:t>
            </a:r>
          </a:p>
          <a:p>
            <a:pPr algn="r"/>
            <a:r>
              <a:rPr lang="ru-RU" b="0" cap="none" dirty="0" err="1"/>
              <a:t>Насайр</a:t>
            </a:r>
            <a:r>
              <a:rPr lang="ru-RU" b="0" cap="none" dirty="0"/>
              <a:t> Марьям</a:t>
            </a:r>
          </a:p>
          <a:p>
            <a:pPr algn="r"/>
            <a:r>
              <a:rPr lang="ru-RU" b="0" cap="none" dirty="0"/>
              <a:t>Ноэль </a:t>
            </a:r>
            <a:r>
              <a:rPr lang="ru-RU" b="0" cap="none" dirty="0" err="1"/>
              <a:t>Жулмист</a:t>
            </a:r>
            <a:endParaRPr lang="ru-RU" b="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2A35E-1EE2-460F-D0A8-D51860B6DB31}"/>
              </a:ext>
            </a:extLst>
          </p:cNvPr>
          <p:cNvSpPr txBox="1"/>
          <p:nvPr/>
        </p:nvSpPr>
        <p:spPr>
          <a:xfrm>
            <a:off x="5422578" y="499864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Команда 7.1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011179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66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750</a:t>
                      </a:r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</a:t>
            </a:r>
            <a:r>
              <a:rPr lang="ru-RU" sz="2400" dirty="0"/>
              <a:t>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</a:t>
            </a:r>
            <a:r>
              <a:rPr lang="en-US" sz="2400"/>
              <a:t>, PM</a:t>
            </a:r>
            <a:r>
              <a:rPr lang="ru-RU" sz="2400"/>
              <a:t>, </a:t>
            </a:r>
            <a:r>
              <a:rPr lang="ru-RU" sz="2400" dirty="0"/>
              <a:t>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разработчик, тестировщик , технический писатель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специалист по продажам</a:t>
            </a:r>
            <a:endParaRPr lang="en-US" sz="2400" dirty="0"/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47606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69360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один клик!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b="0" dirty="0">
                <a:solidFill>
                  <a:schemeClr val="tx1"/>
                </a:solidFill>
              </a:rPr>
              <a:t>Создание брони всегда под рукой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b="1197"/>
          <a:stretch/>
        </p:blipFill>
        <p:spPr>
          <a:xfrm>
            <a:off x="1257301" y="381000"/>
            <a:ext cx="2828051" cy="5981700"/>
          </a:xfrm>
          <a:prstGeom prst="roundRect">
            <a:avLst>
              <a:gd name="adj" fmla="val 3118"/>
            </a:avLst>
          </a:prstGeom>
        </p:spPr>
      </p:pic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D55BC018-F56F-BF7B-904A-1153EC7A4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4825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245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597</TotalTime>
  <Words>389</Words>
  <Application>Microsoft Office PowerPoint</Application>
  <PresentationFormat>Широкоэкранный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Динамика рынка</vt:lpstr>
      <vt:lpstr>Динамика рынка</vt:lpstr>
      <vt:lpstr>Проблема</vt:lpstr>
      <vt:lpstr>Целевая аудитория</vt:lpstr>
      <vt:lpstr>Предлагаемое решение</vt:lpstr>
      <vt:lpstr>В один клик!</vt:lpstr>
      <vt:lpstr>Воронка конверсии</vt:lpstr>
      <vt:lpstr>Бизнес-модель</vt:lpstr>
      <vt:lpstr>Конкурентное преимущество</vt:lpstr>
      <vt:lpstr>Технологии и инновации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79</cp:revision>
  <dcterms:created xsi:type="dcterms:W3CDTF">2024-03-09T17:48:15Z</dcterms:created>
  <dcterms:modified xsi:type="dcterms:W3CDTF">2024-05-28T10:45:11Z</dcterms:modified>
</cp:coreProperties>
</file>