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6"/>
  </p:notesMasterIdLst>
  <p:sldIdLst>
    <p:sldId id="256" r:id="rId2"/>
    <p:sldId id="277" r:id="rId3"/>
    <p:sldId id="280" r:id="rId4"/>
    <p:sldId id="261" r:id="rId5"/>
    <p:sldId id="257" r:id="rId6"/>
    <p:sldId id="262" r:id="rId7"/>
    <p:sldId id="274" r:id="rId8"/>
    <p:sldId id="279" r:id="rId9"/>
    <p:sldId id="267" r:id="rId10"/>
    <p:sldId id="281" r:id="rId11"/>
    <p:sldId id="276" r:id="rId12"/>
    <p:sldId id="270" r:id="rId13"/>
    <p:sldId id="27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88538" autoAdjust="0"/>
  </p:normalViewPr>
  <p:slideViewPr>
    <p:cSldViewPr snapToGrid="0" showGuides="1">
      <p:cViewPr>
        <p:scale>
          <a:sx n="70" d="100"/>
          <a:sy n="70" d="100"/>
        </p:scale>
        <p:origin x="2202" y="684"/>
      </p:cViewPr>
      <p:guideLst>
        <p:guide orient="horz" pos="2137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3200" dirty="0">
                <a:solidFill>
                  <a:schemeClr val="tx1"/>
                </a:solidFill>
              </a:rPr>
              <a:t>Оборот рынка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417391603342157E-2"/>
          <c:y val="0.23590673317716795"/>
          <c:w val="0.93885834139728164"/>
          <c:h val="0.6272038302539232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1.83</c:v>
                </c:pt>
                <c:pt idx="1">
                  <c:v>1.45</c:v>
                </c:pt>
                <c:pt idx="2">
                  <c:v>1.93</c:v>
                </c:pt>
                <c:pt idx="3">
                  <c:v>2.35</c:v>
                </c:pt>
                <c:pt idx="4">
                  <c:v>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2-48EF-A900-D25B5471FDF6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0AD1C2C-7CA6-4857-B952-F0339A14F2A1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2E2-48EF-A900-D25B5471FDF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D521DB1-2754-4778-B6FF-0145A34A325C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2E2-48EF-A900-D25B5471FDF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297E23B-F5C3-45EC-8227-9580531525AF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E2-48EF-A900-D25B5471FD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965D550-9A58-49E2-81D3-EA1FDFBC2054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2E2-48EF-A900-D25B5471FDF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2E2-48EF-A900-D25B5471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/>
                </a:solidFill>
                <a:round/>
                <a:headEnd type="triangle"/>
              </a:ln>
              <a:effectLst/>
            </c:spPr>
          </c:errBar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1.45</c:v>
                </c:pt>
                <c:pt idx="1">
                  <c:v>1.93</c:v>
                </c:pt>
                <c:pt idx="2">
                  <c:v>2.35</c:v>
                </c:pt>
                <c:pt idx="3">
                  <c:v>2.83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-21%</c:v>
                  </c:pt>
                  <c:pt idx="1">
                    <c:v>33%</c:v>
                  </c:pt>
                  <c:pt idx="2">
                    <c:v>22%</c:v>
                  </c:pt>
                  <c:pt idx="3">
                    <c:v>20%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42E2-48EF-A900-D25B5471FD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noMultiLvlLbl val="0"/>
      </c:catAx>
      <c:valAx>
        <c:axId val="41331134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трлн</a:t>
                </a:r>
                <a:r>
                  <a:rPr lang="ru-RU" baseline="0" dirty="0"/>
                  <a:t> </a:t>
                </a:r>
                <a:r>
                  <a:rPr lang="ru-RU" baseline="0" dirty="0" err="1"/>
                  <a:t>руб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3200" dirty="0">
                <a:solidFill>
                  <a:schemeClr val="tx1"/>
                </a:solidFill>
              </a:rPr>
              <a:t>Число потребителей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417391603342157E-2"/>
          <c:y val="0.25175960652918689"/>
          <c:w val="0.93885834139728164"/>
          <c:h val="0.6113509569019042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120</c:v>
                </c:pt>
                <c:pt idx="1">
                  <c:v>119</c:v>
                </c:pt>
                <c:pt idx="2">
                  <c:v>111</c:v>
                </c:pt>
                <c:pt idx="3">
                  <c:v>120</c:v>
                </c:pt>
                <c:pt idx="4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2-48EF-A900-D25B5471FDF6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46A5468-4244-4303-8E6A-B7CAE1ACA59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2E2-48EF-A900-D25B5471FDF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8299220-61E7-4ED7-B9F0-550D01E5B4DA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42E2-48EF-A900-D25B5471FDF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EB261E9-344C-478F-912A-C338F793960D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E2-48EF-A900-D25B5471FD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D5F1F1E-F877-4BEC-AC24-DF934F122943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2E2-48EF-A900-D25B5471FDF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2E2-48EF-A900-D25B5471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-1</c:v>
                  </c:pt>
                  <c:pt idx="1">
                    <c:v>-8</c:v>
                  </c:pt>
                  <c:pt idx="2">
                    <c:v>9</c:v>
                  </c:pt>
                  <c:pt idx="3">
                    <c:v>3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-1</c:v>
                  </c:pt>
                  <c:pt idx="1">
                    <c:v>-8</c:v>
                  </c:pt>
                  <c:pt idx="2">
                    <c:v>9</c:v>
                  </c:pt>
                  <c:pt idx="3">
                    <c:v>3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/>
                </a:solidFill>
                <a:round/>
                <a:headEnd type="triangle"/>
              </a:ln>
              <a:effectLst/>
            </c:spPr>
          </c:errBars>
          <c:cat>
            <c:numRef>
              <c:f>Лист1!$A$2:$A$6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119</c:v>
                </c:pt>
                <c:pt idx="1">
                  <c:v>111</c:v>
                </c:pt>
                <c:pt idx="2">
                  <c:v>120</c:v>
                </c:pt>
                <c:pt idx="3">
                  <c:v>123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-0,8%</c:v>
                  </c:pt>
                  <c:pt idx="1">
                    <c:v>-6,7%</c:v>
                  </c:pt>
                  <c:pt idx="2">
                    <c:v>8,1%</c:v>
                  </c:pt>
                  <c:pt idx="3">
                    <c:v>2,5%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42E2-48EF-A900-D25B5471FD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noMultiLvlLbl val="0"/>
      </c:catAx>
      <c:valAx>
        <c:axId val="41331134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>
                    <a:solidFill>
                      <a:schemeClr val="tx1"/>
                    </a:solidFill>
                  </a:rPr>
                  <a:t>Млн человек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3200" dirty="0">
                <a:solidFill>
                  <a:schemeClr val="tx1"/>
                </a:solidFill>
              </a:rPr>
              <a:t>Создание брони</a:t>
            </a:r>
            <a:r>
              <a:rPr lang="en-US" sz="3200" dirty="0">
                <a:solidFill>
                  <a:schemeClr val="tx1"/>
                </a:solidFill>
              </a:rPr>
              <a:t> 21%</a:t>
            </a:r>
            <a:endParaRPr lang="ru-RU" sz="32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417391603342157E-2"/>
          <c:y val="0.14713064240586202"/>
          <c:w val="0.93885834139728164"/>
          <c:h val="0.7159799210252291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Вошли</c:v>
                </c:pt>
                <c:pt idx="1">
                  <c:v>Создали</c:v>
                </c:pt>
                <c:pt idx="2">
                  <c:v>Редактировали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37</c:v>
                </c:pt>
                <c:pt idx="1">
                  <c:v>12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D-4589-8273-1E3AB5A59F24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E63D05E-6254-44E4-A114-884719236CF0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8AD-4589-8273-1E3AB5A59F2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FE9AEC9-B5FF-4C8E-951F-635FE6D79765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8AD-4589-8273-1E3AB5A59F2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8AD-4589-8273-1E3AB5A59F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-25</c:v>
                  </c:pt>
                  <c:pt idx="1">
                    <c:v>-4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-25</c:v>
                  </c:pt>
                  <c:pt idx="1">
                    <c:v>-4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/>
                </a:solidFill>
                <a:round/>
                <a:headEnd type="triangle"/>
              </a:ln>
              <a:effectLst/>
            </c:spPr>
          </c:errBars>
          <c:cat>
            <c:strRef>
              <c:f>Лист1!$A$2:$A$4</c:f>
              <c:strCache>
                <c:ptCount val="3"/>
                <c:pt idx="0">
                  <c:v>Вошли</c:v>
                </c:pt>
                <c:pt idx="1">
                  <c:v>Создали</c:v>
                </c:pt>
                <c:pt idx="2">
                  <c:v>Редактировали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12</c:v>
                </c:pt>
                <c:pt idx="1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-68%</c:v>
                  </c:pt>
                  <c:pt idx="1">
                    <c:v>-33%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88AD-4589-8273-1E3AB5A59F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tickMarkSkip val="1"/>
        <c:noMultiLvlLbl val="0"/>
      </c:catAx>
      <c:valAx>
        <c:axId val="41331134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>
                    <a:solidFill>
                      <a:schemeClr val="tx1"/>
                    </a:solidFill>
                  </a:rPr>
                  <a:t>Пользователи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66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конкурентов минимальная подписка – 1100 рублей в месяц</a:t>
            </a:r>
          </a:p>
          <a:p>
            <a:r>
              <a:rPr lang="ru-RU" dirty="0"/>
              <a:t>У нас – 750!</a:t>
            </a:r>
          </a:p>
          <a:p>
            <a:r>
              <a:rPr lang="ru-RU" dirty="0"/>
              <a:t>Покрывают расходы на хостинг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62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Популярные технологии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Расширение функциональности приложения</a:t>
            </a:r>
          </a:p>
          <a:p>
            <a:r>
              <a:rPr lang="ru-RU" dirty="0"/>
              <a:t>В долгосрочной перспективе</a:t>
            </a:r>
          </a:p>
          <a:p>
            <a:r>
              <a:rPr lang="ru-RU" dirty="0"/>
              <a:t>Визуализация столов</a:t>
            </a:r>
          </a:p>
          <a:p>
            <a:r>
              <a:rPr lang="ru-RU" dirty="0"/>
              <a:t>Аналитика броней и гостей</a:t>
            </a:r>
          </a:p>
          <a:p>
            <a:r>
              <a:rPr lang="ru-RU" dirty="0"/>
              <a:t>Интеграция с сервисом автоматизации ресторанов </a:t>
            </a:r>
            <a:r>
              <a:rPr lang="ru-RU" dirty="0" err="1"/>
              <a:t>Айко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0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Путин Павел Александрович</a:t>
            </a:r>
          </a:p>
          <a:p>
            <a:r>
              <a:rPr lang="ru-RU" dirty="0"/>
              <a:t>Ефремов Михаил Витальевич</a:t>
            </a:r>
          </a:p>
          <a:p>
            <a:r>
              <a:rPr lang="ru-RU" dirty="0" err="1"/>
              <a:t>Насайр</a:t>
            </a:r>
            <a:r>
              <a:rPr lang="ru-RU" dirty="0"/>
              <a:t> Марьям </a:t>
            </a:r>
            <a:r>
              <a:rPr lang="ru-RU" dirty="0" err="1"/>
              <a:t>Магди</a:t>
            </a:r>
            <a:r>
              <a:rPr lang="ru-RU" dirty="0"/>
              <a:t> Захи</a:t>
            </a:r>
          </a:p>
          <a:p>
            <a:r>
              <a:rPr lang="ru-RU" dirty="0"/>
              <a:t>Ноэль </a:t>
            </a:r>
            <a:r>
              <a:rPr lang="ru-RU" dirty="0" err="1"/>
              <a:t>Жулмист</a:t>
            </a:r>
            <a:r>
              <a:rPr lang="ru-RU" dirty="0"/>
              <a:t> Филс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0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Исследование </a:t>
            </a:r>
            <a:r>
              <a:rPr lang="en-US" dirty="0" err="1"/>
              <a:t>Busines</a:t>
            </a:r>
            <a:r>
              <a:rPr lang="en-US" dirty="0"/>
              <a:t> Stat</a:t>
            </a:r>
            <a:endParaRPr lang="ru-RU" dirty="0"/>
          </a:p>
          <a:p>
            <a:r>
              <a:rPr lang="ru-RU" dirty="0"/>
              <a:t>Оборот рынка за 5 лет в России</a:t>
            </a:r>
          </a:p>
          <a:p>
            <a:r>
              <a:rPr lang="ru-RU" dirty="0"/>
              <a:t>В 2 раза! 2 триллиона 800 миллионов рублей</a:t>
            </a:r>
          </a:p>
          <a:p>
            <a:r>
              <a:rPr lang="ru-RU" dirty="0"/>
              <a:t>Продолжает расти!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5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потребителей 123 миллиона человек</a:t>
            </a:r>
          </a:p>
          <a:p>
            <a:r>
              <a:rPr lang="ru-RU" dirty="0"/>
              <a:t>Превысил доковидный показатель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12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Бумажная книга резервов – неудобно</a:t>
            </a:r>
          </a:p>
          <a:p>
            <a:r>
              <a:rPr lang="ru-RU" dirty="0"/>
              <a:t>Трудно синхронизировать между сотрудниками</a:t>
            </a:r>
          </a:p>
          <a:p>
            <a:r>
              <a:rPr lang="ru-RU" dirty="0"/>
              <a:t>Портиться опыт посетителей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2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Средние рестораны</a:t>
            </a:r>
          </a:p>
          <a:p>
            <a:r>
              <a:rPr lang="ru-RU" dirty="0"/>
              <a:t>До 100 человек в день</a:t>
            </a:r>
          </a:p>
          <a:p>
            <a:r>
              <a:rPr lang="ru-RU" dirty="0"/>
              <a:t>Не готовы платить за дорогие и сложные решения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0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Упрощение доступа к информации о зале</a:t>
            </a:r>
          </a:p>
          <a:p>
            <a:r>
              <a:rPr lang="ru-RU" dirty="0"/>
              <a:t>Обеспечение синхронизации данных о бронях</a:t>
            </a:r>
          </a:p>
          <a:p>
            <a:r>
              <a:rPr lang="ru-RU" dirty="0"/>
              <a:t>И о занятости столов</a:t>
            </a:r>
          </a:p>
          <a:p>
            <a:endParaRPr lang="ru-RU" dirty="0"/>
          </a:p>
          <a:p>
            <a:r>
              <a:rPr lang="ru-RU" dirty="0"/>
              <a:t>Для администраторов – управление столами и сотрудниками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8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Приступить к созданию брони в один клик!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75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направления улучшения</a:t>
            </a:r>
          </a:p>
          <a:p>
            <a:r>
              <a:rPr lang="ru-RU" dirty="0"/>
              <a:t>Упростить способ ввода данных о брони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8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Ежемесячная подписка</a:t>
            </a:r>
          </a:p>
          <a:p>
            <a:r>
              <a:rPr lang="ru-RU" dirty="0"/>
              <a:t>В будущем дополнительные тарифы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5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16.06.2024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16.06.2024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16.06.2024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7AF28C-05D5-E342-8651-4E34D736C9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19524" r="19504" b="13663"/>
          <a:stretch/>
        </p:blipFill>
        <p:spPr>
          <a:xfrm>
            <a:off x="5331441" y="1262224"/>
            <a:ext cx="1605318" cy="17663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584163"/>
            <a:ext cx="10318418" cy="4394988"/>
          </a:xfrm>
        </p:spPr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5010912"/>
            <a:ext cx="4164418" cy="1608432"/>
          </a:xfrm>
        </p:spPr>
        <p:txBody>
          <a:bodyPr anchor="b">
            <a:normAutofit/>
          </a:bodyPr>
          <a:lstStyle/>
          <a:p>
            <a:pPr algn="r"/>
            <a:r>
              <a:rPr lang="ru-RU" b="0" cap="none" dirty="0"/>
              <a:t>Путин Павел</a:t>
            </a:r>
          </a:p>
          <a:p>
            <a:pPr algn="r"/>
            <a:r>
              <a:rPr lang="ru-RU" b="0" cap="none" dirty="0"/>
              <a:t>Ефремов Михаил</a:t>
            </a:r>
          </a:p>
          <a:p>
            <a:pPr algn="r"/>
            <a:r>
              <a:rPr lang="ru-RU" b="0" cap="none" dirty="0" err="1"/>
              <a:t>Насайр</a:t>
            </a:r>
            <a:r>
              <a:rPr lang="ru-RU" b="0" cap="none" dirty="0"/>
              <a:t> Марьям</a:t>
            </a:r>
          </a:p>
          <a:p>
            <a:pPr algn="r"/>
            <a:r>
              <a:rPr lang="ru-RU" b="0" cap="none" dirty="0"/>
              <a:t>Ноэль </a:t>
            </a:r>
            <a:r>
              <a:rPr lang="ru-RU" b="0" cap="none" dirty="0" err="1"/>
              <a:t>Жулмист</a:t>
            </a:r>
            <a:endParaRPr lang="ru-RU" b="0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3006853" y="4157501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Освободим время от учёта столов!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2A35E-1EE2-460F-D0A8-D51860B6DB31}"/>
              </a:ext>
            </a:extLst>
          </p:cNvPr>
          <p:cNvSpPr txBox="1"/>
          <p:nvPr/>
        </p:nvSpPr>
        <p:spPr>
          <a:xfrm>
            <a:off x="5422578" y="4998642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Команда 7.1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BF0F9-DA98-8C47-0C84-327A5A33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C13F68-B13E-B0F9-4C6C-94EA12E1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484FD-8532-FA12-CA91-FE2AA5B7C0C4}"/>
              </a:ext>
            </a:extLst>
          </p:cNvPr>
          <p:cNvSpPr txBox="1"/>
          <p:nvPr/>
        </p:nvSpPr>
        <p:spPr>
          <a:xfrm>
            <a:off x="4986476" y="2301105"/>
            <a:ext cx="22717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8800" b="1" dirty="0"/>
              <a:t>750</a:t>
            </a:r>
          </a:p>
          <a:p>
            <a:pPr algn="ctr"/>
            <a:r>
              <a:rPr lang="ru-RU" sz="4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₽/месяц</a:t>
            </a:r>
            <a:endParaRPr lang="ru-RU" sz="4000" b="1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9E69A5A-0EA4-7C64-AC89-C098EBA631A5}"/>
              </a:ext>
            </a:extLst>
          </p:cNvPr>
          <p:cNvGrpSpPr/>
          <p:nvPr/>
        </p:nvGrpSpPr>
        <p:grpSpPr>
          <a:xfrm>
            <a:off x="1376233" y="2418797"/>
            <a:ext cx="1440000" cy="1980000"/>
            <a:chOff x="1779013" y="2397949"/>
            <a:chExt cx="1738703" cy="2560896"/>
          </a:xfrm>
        </p:grpSpPr>
        <p:pic>
          <p:nvPicPr>
            <p:cNvPr id="6" name="Рисунок 5" descr="Сервер">
              <a:extLst>
                <a:ext uri="{FF2B5EF4-FFF2-40B4-BE49-F238E27FC236}">
                  <a16:creationId xmlns:a16="http://schemas.microsoft.com/office/drawing/2014/main" id="{8C0C524F-9D74-6BD8-94AF-B4736E7C7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79013" y="2397949"/>
              <a:ext cx="1738703" cy="20487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444077-2B73-6B52-8F96-DCB783AD9C39}"/>
                </a:ext>
              </a:extLst>
            </p:cNvPr>
            <p:cNvSpPr txBox="1"/>
            <p:nvPr/>
          </p:nvSpPr>
          <p:spPr>
            <a:xfrm>
              <a:off x="1935034" y="4460052"/>
              <a:ext cx="1438025" cy="498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Хостинг</a:t>
              </a: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7FD1C21-5A97-6656-21E6-53564DB68C75}"/>
              </a:ext>
            </a:extLst>
          </p:cNvPr>
          <p:cNvGrpSpPr/>
          <p:nvPr/>
        </p:nvGrpSpPr>
        <p:grpSpPr>
          <a:xfrm>
            <a:off x="3042683" y="3817607"/>
            <a:ext cx="1440000" cy="1980001"/>
            <a:chOff x="8040181" y="2516073"/>
            <a:chExt cx="1779061" cy="2223828"/>
          </a:xfrm>
        </p:grpSpPr>
        <p:pic>
          <p:nvPicPr>
            <p:cNvPr id="10" name="Рисунок 9" descr="Линейчатая диаграмма с тенденцией к повышению">
              <a:extLst>
                <a:ext uri="{FF2B5EF4-FFF2-40B4-BE49-F238E27FC236}">
                  <a16:creationId xmlns:a16="http://schemas.microsoft.com/office/drawing/2014/main" id="{06E21B09-9710-6BDF-EDC0-DD5641055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0181" y="2516073"/>
              <a:ext cx="1779061" cy="17790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EBBE66-E671-EF1A-AD2D-65F3801150F2}"/>
                </a:ext>
              </a:extLst>
            </p:cNvPr>
            <p:cNvSpPr txBox="1"/>
            <p:nvPr/>
          </p:nvSpPr>
          <p:spPr>
            <a:xfrm>
              <a:off x="8097788" y="4249592"/>
              <a:ext cx="1618300" cy="490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Прибыль</a:t>
              </a:r>
              <a:endParaRPr lang="ru-RU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6FB0B0B-5849-AA1C-1A6C-4E3E185D31B1}"/>
              </a:ext>
            </a:extLst>
          </p:cNvPr>
          <p:cNvGrpSpPr/>
          <p:nvPr/>
        </p:nvGrpSpPr>
        <p:grpSpPr>
          <a:xfrm>
            <a:off x="9428496" y="2418797"/>
            <a:ext cx="1896673" cy="2283463"/>
            <a:chOff x="8903140" y="2417756"/>
            <a:chExt cx="1896673" cy="2283463"/>
          </a:xfrm>
        </p:grpSpPr>
        <p:pic>
          <p:nvPicPr>
            <p:cNvPr id="14" name="Рисунок 13" descr="Открытая книга">
              <a:extLst>
                <a:ext uri="{FF2B5EF4-FFF2-40B4-BE49-F238E27FC236}">
                  <a16:creationId xmlns:a16="http://schemas.microsoft.com/office/drawing/2014/main" id="{74D171FF-92A8-F792-B294-521AC9A96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31471" y="2417756"/>
              <a:ext cx="1440000" cy="144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1D747C-E6F0-A49C-F63C-94364A965E28}"/>
                </a:ext>
              </a:extLst>
            </p:cNvPr>
            <p:cNvSpPr txBox="1"/>
            <p:nvPr/>
          </p:nvSpPr>
          <p:spPr>
            <a:xfrm>
              <a:off x="8903140" y="3870222"/>
              <a:ext cx="18966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400" dirty="0"/>
                <a:t>Книга</a:t>
              </a:r>
            </a:p>
            <a:p>
              <a:pPr algn="ctr"/>
              <a:r>
                <a:rPr lang="ru-RU" sz="2400" dirty="0"/>
                <a:t>резервации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063C281-8B89-96E1-6D08-15354287F4C1}"/>
              </a:ext>
            </a:extLst>
          </p:cNvPr>
          <p:cNvGrpSpPr/>
          <p:nvPr/>
        </p:nvGrpSpPr>
        <p:grpSpPr>
          <a:xfrm>
            <a:off x="7596086" y="3891037"/>
            <a:ext cx="1601721" cy="1911713"/>
            <a:chOff x="7415962" y="3817853"/>
            <a:chExt cx="1601721" cy="1911713"/>
          </a:xfrm>
        </p:grpSpPr>
        <p:pic>
          <p:nvPicPr>
            <p:cNvPr id="18" name="Рисунок 17" descr="Группа людей">
              <a:extLst>
                <a:ext uri="{FF2B5EF4-FFF2-40B4-BE49-F238E27FC236}">
                  <a16:creationId xmlns:a16="http://schemas.microsoft.com/office/drawing/2014/main" id="{A406CD4D-BC4D-B3D1-4F8C-A8F9BA7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96822" y="3817853"/>
              <a:ext cx="1440000" cy="14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BE300-47C8-8768-5EE7-D6EA35E4F55E}"/>
                </a:ext>
              </a:extLst>
            </p:cNvPr>
            <p:cNvSpPr txBox="1"/>
            <p:nvPr/>
          </p:nvSpPr>
          <p:spPr>
            <a:xfrm>
              <a:off x="7415962" y="5267901"/>
              <a:ext cx="1601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Персонал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4352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7B07-8FC0-7E9F-C49C-DADBBA4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BC59ED2-76AF-B33E-ECC4-526A6226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158506"/>
              </p:ext>
            </p:extLst>
          </p:nvPr>
        </p:nvGraphicFramePr>
        <p:xfrm>
          <a:off x="1250950" y="2286000"/>
          <a:ext cx="10179048" cy="27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val="519921703"/>
                    </a:ext>
                  </a:extLst>
                </a:gridCol>
                <a:gridCol w="1629664">
                  <a:extLst>
                    <a:ext uri="{9D8B030D-6E8A-4147-A177-3AD203B41FA5}">
                      <a16:colId xmlns:a16="http://schemas.microsoft.com/office/drawing/2014/main" val="4106884218"/>
                    </a:ext>
                  </a:extLst>
                </a:gridCol>
                <a:gridCol w="7031734">
                  <a:extLst>
                    <a:ext uri="{9D8B030D-6E8A-4147-A177-3AD203B41FA5}">
                      <a16:colId xmlns:a16="http://schemas.microsoft.com/office/drawing/2014/main" val="810763547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r>
                        <a:rPr lang="ru-RU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Restoplace</a:t>
                      </a:r>
                      <a:endParaRPr lang="ru-RU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r>
                        <a:rPr lang="ru-RU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₽/</a:t>
                      </a:r>
                      <a:r>
                        <a:rPr lang="ru-RU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en-US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600" dirty="0" err="1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Restobook</a:t>
                      </a:r>
                      <a:endParaRPr lang="en-US" sz="9600" dirty="0">
                        <a:solidFill>
                          <a:schemeClr val="tx1"/>
                        </a:solidFill>
                        <a:effectLst/>
                        <a:latin typeface="Pacifico" panose="020F0502020204030204" pitchFamily="2" charset="-52"/>
                      </a:endParaRPr>
                    </a:p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750</a:t>
                      </a:r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 </a:t>
                      </a:r>
                      <a:r>
                        <a:rPr lang="ru-RU" sz="4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₽/месяц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45444"/>
                  </a:ext>
                </a:extLst>
              </a:tr>
              <a:tr h="2066544">
                <a:tc>
                  <a:txBody>
                    <a:bodyPr/>
                    <a:lstStyle/>
                    <a:p>
                      <a:r>
                        <a:rPr lang="ru-RU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GuestMe</a:t>
                      </a:r>
                      <a:endParaRPr lang="ru-RU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 ₽/мес.</a:t>
                      </a:r>
                      <a:endParaRPr lang="ru-RU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3062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AF874-0AB7-62BF-8528-80340A9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3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3B6A-0D2B-8552-8DB2-904DAE6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8096-C892-13E9-EB2C-AF6EE455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Серверная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DFC72-0C3E-76AD-8B5E-A5E4D9FE8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21</a:t>
            </a:r>
          </a:p>
          <a:p>
            <a:r>
              <a:rPr lang="en-US" sz="2400" dirty="0"/>
              <a:t>Spring Boot 3.2.3</a:t>
            </a:r>
          </a:p>
          <a:p>
            <a:r>
              <a:rPr lang="en-US" sz="2400" dirty="0"/>
              <a:t>PostgreSQL 16.2</a:t>
            </a:r>
          </a:p>
          <a:p>
            <a:r>
              <a:rPr lang="en-US" sz="2400" dirty="0" err="1"/>
              <a:t>Keycloak</a:t>
            </a:r>
            <a:r>
              <a:rPr lang="en-US" sz="2400" dirty="0"/>
              <a:t> 2</a:t>
            </a:r>
            <a:r>
              <a:rPr lang="ru-RU" sz="2400" dirty="0"/>
              <a:t>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0FEE-4ACA-74A2-AA8D-E2909890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Клиентская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04649C-302F-3253-03EB-933B37931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 3.3.0</a:t>
            </a:r>
          </a:p>
          <a:p>
            <a:r>
              <a:rPr lang="en-US" sz="2400" dirty="0"/>
              <a:t>Flutter SDK 3.19.1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0F867-D327-1826-498E-FDD9097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9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ACB8-86DB-3C54-41CE-9EC8D2E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7821F-8F63-D6E6-11D4-858147CF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Краткосрочный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866CC-9078-42DE-0254-96C5A298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</a:t>
            </a:r>
            <a:r>
              <a:rPr lang="en-US" sz="2400" dirty="0"/>
              <a:t>MVP</a:t>
            </a:r>
          </a:p>
          <a:p>
            <a:r>
              <a:rPr lang="ru-RU" sz="2400" dirty="0"/>
              <a:t>Сбор обратной связи</a:t>
            </a:r>
          </a:p>
          <a:p>
            <a:r>
              <a:rPr lang="ru-RU" sz="2400" dirty="0"/>
              <a:t>Сбор аналитики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63576C-A0B5-B317-FB32-1D0E76BB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Долгосрочный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9121B-88E3-D7BC-02C6-60D0B1A7D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400" dirty="0"/>
              <a:t>Визуализация столов</a:t>
            </a:r>
          </a:p>
          <a:p>
            <a:r>
              <a:rPr lang="ru-RU" sz="2400" dirty="0"/>
              <a:t>Аналитика броней</a:t>
            </a:r>
          </a:p>
          <a:p>
            <a:r>
              <a:rPr lang="ru-RU" sz="2400" dirty="0"/>
              <a:t>Интеграция с </a:t>
            </a:r>
            <a:r>
              <a:rPr lang="en-US" sz="2400" dirty="0" err="1"/>
              <a:t>iiko</a:t>
            </a:r>
            <a:endParaRPr lang="en-US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F5148-6C2C-1AA0-EFC5-1E8F863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</a:t>
            </a:r>
            <a:r>
              <a:rPr lang="en-US" sz="2400"/>
              <a:t>, PM</a:t>
            </a:r>
            <a:r>
              <a:rPr lang="ru-RU" sz="2400"/>
              <a:t>, </a:t>
            </a:r>
            <a:r>
              <a:rPr lang="ru-RU" sz="2400" dirty="0"/>
              <a:t>архитектор, </a:t>
            </a:r>
            <a:r>
              <a:rPr lang="en-US" sz="2400" dirty="0" err="1"/>
              <a:t>fullstack</a:t>
            </a:r>
            <a:r>
              <a:rPr lang="en-US" sz="2400" dirty="0"/>
              <a:t> </a:t>
            </a:r>
            <a:r>
              <a:rPr lang="ru-RU" sz="2400" dirty="0"/>
              <a:t>разработчик, тестировщик , технический писатель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специалист по продажам</a:t>
            </a:r>
            <a:endParaRPr lang="en-US" sz="2400" dirty="0"/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D18FF5F-DBDC-C53A-ADD9-09F053E9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444800"/>
              </p:ext>
            </p:extLst>
          </p:nvPr>
        </p:nvGraphicFramePr>
        <p:xfrm>
          <a:off x="1250950" y="1874517"/>
          <a:ext cx="10179050" cy="400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6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D18FF5F-DBDC-C53A-ADD9-09F053E9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928980"/>
              </p:ext>
            </p:extLst>
          </p:nvPr>
        </p:nvGraphicFramePr>
        <p:xfrm>
          <a:off x="1250950" y="1874517"/>
          <a:ext cx="10179050" cy="400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2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Трудности при отслеживании броней</a:t>
            </a:r>
          </a:p>
          <a:p>
            <a:r>
              <a:rPr lang="ru-RU" sz="2500" dirty="0"/>
              <a:t>Неудобство учёта забронированных столов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CF881-D850-8B95-CC84-64CD83B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2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75D4-301B-2F42-716F-7D7C5D26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b="1" dirty="0"/>
              <a:t>Рестораторы</a:t>
            </a:r>
          </a:p>
          <a:p>
            <a:pPr marL="457200" lvl="1" indent="0">
              <a:buNone/>
            </a:pPr>
            <a:r>
              <a:rPr lang="ru-RU" sz="2500" dirty="0"/>
              <a:t>Владельцы малых и средних заведений</a:t>
            </a:r>
          </a:p>
          <a:p>
            <a:r>
              <a:rPr lang="ru-RU" sz="3500" b="1" dirty="0"/>
              <a:t>Официанты и хостес</a:t>
            </a:r>
          </a:p>
          <a:p>
            <a:pPr marL="457200" lvl="1" indent="0">
              <a:buNone/>
            </a:pPr>
            <a:r>
              <a:rPr lang="ru-RU" sz="2500" dirty="0"/>
              <a:t>Сотрудники заведений</a:t>
            </a:r>
          </a:p>
          <a:p>
            <a:r>
              <a:rPr lang="ru-RU" sz="3500" b="1" dirty="0"/>
              <a:t>Администраторы заведений</a:t>
            </a:r>
            <a:endParaRPr lang="ru-RU" sz="33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Мобильное приложение</a:t>
            </a:r>
            <a:r>
              <a:rPr lang="en-US" sz="2400" dirty="0"/>
              <a:t>, </a:t>
            </a:r>
            <a:r>
              <a:rPr lang="ru-RU" sz="2400" dirty="0"/>
              <a:t>позволяющее</a:t>
            </a:r>
          </a:p>
          <a:p>
            <a:r>
              <a:rPr lang="ru-RU" sz="2500" dirty="0"/>
              <a:t>видеть занятость столов</a:t>
            </a:r>
          </a:p>
          <a:p>
            <a:r>
              <a:rPr lang="ru-RU" sz="2500" dirty="0"/>
              <a:t>отслеживать статус броней</a:t>
            </a:r>
          </a:p>
          <a:p>
            <a:r>
              <a:rPr lang="ru-RU" sz="2500" dirty="0"/>
              <a:t>управлять столами и</a:t>
            </a:r>
          </a:p>
          <a:p>
            <a:r>
              <a:rPr lang="ru-RU" sz="2500" dirty="0"/>
              <a:t>сотрудниками в зале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один клик!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800" b="0" dirty="0">
                <a:solidFill>
                  <a:schemeClr val="tx1"/>
                </a:solidFill>
              </a:rPr>
              <a:t>Создание брони всегда под рукой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3" b="1197"/>
          <a:stretch/>
        </p:blipFill>
        <p:spPr>
          <a:xfrm>
            <a:off x="1257301" y="381000"/>
            <a:ext cx="2828051" cy="5981700"/>
          </a:xfrm>
          <a:prstGeom prst="roundRect">
            <a:avLst>
              <a:gd name="adj" fmla="val 3118"/>
            </a:avLst>
          </a:prstGeom>
        </p:spPr>
      </p:pic>
    </p:spTree>
    <p:extLst>
      <p:ext uri="{BB962C8B-B14F-4D97-AF65-F5344CB8AC3E}">
        <p14:creationId xmlns:p14="http://schemas.microsoft.com/office/powerpoint/2010/main" val="72085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Воронка конверсии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6" name="Объект 6">
            <a:extLst>
              <a:ext uri="{FF2B5EF4-FFF2-40B4-BE49-F238E27FC236}">
                <a16:creationId xmlns:a16="http://schemas.microsoft.com/office/drawing/2014/main" id="{D55BC018-F56F-BF7B-904A-1153EC7A4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198295"/>
              </p:ext>
            </p:extLst>
          </p:nvPr>
        </p:nvGraphicFramePr>
        <p:xfrm>
          <a:off x="1250950" y="1874517"/>
          <a:ext cx="10179050" cy="400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245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5413-B320-C1DA-DB36-5DB682C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3D83-B873-4784-FA7E-A18237E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Предоставление доступа по ежемесячной подписке</a:t>
            </a:r>
          </a:p>
          <a:p>
            <a:r>
              <a:rPr lang="ru-RU" sz="2500" dirty="0"/>
              <a:t>750 рублей в месяц</a:t>
            </a:r>
          </a:p>
          <a:p>
            <a:pPr marL="0" indent="0">
              <a:buNone/>
            </a:pPr>
            <a:r>
              <a:rPr lang="ru-RU" sz="2500" dirty="0"/>
              <a:t>В дальнейшем возможно введение дополнительных тарифных планов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B0EA-BB0B-0B23-F5D5-7AACFE2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584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654</TotalTime>
  <Words>400</Words>
  <Application>Microsoft Office PowerPoint</Application>
  <PresentationFormat>Широкоэкранный</PresentationFormat>
  <Paragraphs>140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Динамика рынка</vt:lpstr>
      <vt:lpstr>Динамика рынка</vt:lpstr>
      <vt:lpstr>Проблема</vt:lpstr>
      <vt:lpstr>Целевая аудитория</vt:lpstr>
      <vt:lpstr>Предлагаемое решение</vt:lpstr>
      <vt:lpstr>В один клик!</vt:lpstr>
      <vt:lpstr>Воронка конверсии</vt:lpstr>
      <vt:lpstr>Бизнес-модель</vt:lpstr>
      <vt:lpstr>Бизнес-модель</vt:lpstr>
      <vt:lpstr>Конкурентное преимущество</vt:lpstr>
      <vt:lpstr>Технологии и инновации</vt:lpstr>
      <vt:lpstr>План развития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96</cp:revision>
  <dcterms:created xsi:type="dcterms:W3CDTF">2024-03-09T17:48:15Z</dcterms:created>
  <dcterms:modified xsi:type="dcterms:W3CDTF">2024-06-16T06:50:26Z</dcterms:modified>
</cp:coreProperties>
</file>