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88" r:id="rId3"/>
    <p:sldId id="277" r:id="rId4"/>
    <p:sldId id="282" r:id="rId5"/>
    <p:sldId id="283" r:id="rId6"/>
    <p:sldId id="284" r:id="rId7"/>
    <p:sldId id="285" r:id="rId8"/>
    <p:sldId id="291" r:id="rId9"/>
    <p:sldId id="290" r:id="rId10"/>
    <p:sldId id="287"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29EF2-85AE-4AC7-96CF-71E27B6A817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4C878258-52A3-46F4-B701-CCDA49F760AF}">
      <dgm:prSet phldrT="[Text]" custT="1"/>
      <dgm:spPr>
        <a:solidFill>
          <a:srgbClr val="212121"/>
        </a:solidFill>
      </dgm:spPr>
      <dgm:t>
        <a:bodyPr/>
        <a:lstStyle/>
        <a:p>
          <a:r>
            <a:rPr lang="en-GB" sz="1600" b="1" dirty="0">
              <a:solidFill>
                <a:srgbClr val="F2F2F2"/>
              </a:solidFill>
            </a:rPr>
            <a:t>Mobile APP Appointment</a:t>
          </a:r>
          <a:endParaRPr lang="en-US" sz="1600" b="1" dirty="0">
            <a:solidFill>
              <a:srgbClr val="F2F2F2"/>
            </a:solidFill>
          </a:endParaRPr>
        </a:p>
      </dgm:t>
    </dgm:pt>
    <dgm:pt modelId="{6C929609-3D7F-4E2F-A949-87AF6AD9D177}" type="parTrans" cxnId="{010B7566-5494-4ED9-8ACE-83502EA12BF2}">
      <dgm:prSet/>
      <dgm:spPr/>
      <dgm:t>
        <a:bodyPr/>
        <a:lstStyle/>
        <a:p>
          <a:endParaRPr lang="en-US"/>
        </a:p>
      </dgm:t>
    </dgm:pt>
    <dgm:pt modelId="{82C1A9DF-B0EC-4181-9249-48F3DF2933FF}" type="sibTrans" cxnId="{010B7566-5494-4ED9-8ACE-83502EA12BF2}">
      <dgm:prSet/>
      <dgm:spPr/>
      <dgm:t>
        <a:bodyPr/>
        <a:lstStyle/>
        <a:p>
          <a:endParaRPr lang="en-US"/>
        </a:p>
      </dgm:t>
    </dgm:pt>
    <dgm:pt modelId="{3C7949A1-6CD3-4BDF-A1AF-FAAAD26F7F45}">
      <dgm:prSet phldrT="[Text]" custT="1"/>
      <dgm:spPr>
        <a:solidFill>
          <a:srgbClr val="212121"/>
        </a:solidFill>
      </dgm:spPr>
      <dgm:t>
        <a:bodyPr/>
        <a:lstStyle/>
        <a:p>
          <a:r>
            <a:rPr lang="en-GB" sz="1600" b="1" dirty="0">
              <a:solidFill>
                <a:srgbClr val="F2F2F2"/>
              </a:solidFill>
            </a:rPr>
            <a:t>In Service Center</a:t>
          </a:r>
          <a:endParaRPr lang="en-US" sz="1600" b="1" dirty="0">
            <a:solidFill>
              <a:srgbClr val="F2F2F2"/>
            </a:solidFill>
          </a:endParaRPr>
        </a:p>
      </dgm:t>
    </dgm:pt>
    <dgm:pt modelId="{FA3BC667-CB48-4C7E-8FBC-623220378D16}" type="parTrans" cxnId="{662F058A-03DA-4B41-83B6-D1003836ECE2}">
      <dgm:prSet/>
      <dgm:spPr/>
      <dgm:t>
        <a:bodyPr/>
        <a:lstStyle/>
        <a:p>
          <a:endParaRPr lang="en-US"/>
        </a:p>
      </dgm:t>
    </dgm:pt>
    <dgm:pt modelId="{285B8B07-AF67-4886-9978-A0CBC29E18E7}" type="sibTrans" cxnId="{662F058A-03DA-4B41-83B6-D1003836ECE2}">
      <dgm:prSet/>
      <dgm:spPr/>
      <dgm:t>
        <a:bodyPr/>
        <a:lstStyle/>
        <a:p>
          <a:endParaRPr lang="en-US"/>
        </a:p>
      </dgm:t>
    </dgm:pt>
    <dgm:pt modelId="{C8D66C1F-654F-4503-92DD-3153A421E8FB}">
      <dgm:prSet custT="1"/>
      <dgm:spPr>
        <a:solidFill>
          <a:srgbClr val="212121"/>
        </a:solidFill>
      </dgm:spPr>
      <dgm:t>
        <a:bodyPr/>
        <a:lstStyle/>
        <a:p>
          <a:r>
            <a:rPr lang="en-GB" sz="1600" b="1" dirty="0">
              <a:solidFill>
                <a:srgbClr val="F2F2F2"/>
              </a:solidFill>
            </a:rPr>
            <a:t>Technical review</a:t>
          </a:r>
          <a:endParaRPr lang="en-US" sz="1600" b="1" dirty="0">
            <a:solidFill>
              <a:srgbClr val="F2F2F2"/>
            </a:solidFill>
          </a:endParaRPr>
        </a:p>
      </dgm:t>
    </dgm:pt>
    <dgm:pt modelId="{F60E5DE0-B852-494E-A439-DDE142511CB7}" type="parTrans" cxnId="{15DC1746-C37D-4821-863C-8F81248247B1}">
      <dgm:prSet/>
      <dgm:spPr/>
      <dgm:t>
        <a:bodyPr/>
        <a:lstStyle/>
        <a:p>
          <a:endParaRPr lang="en-US"/>
        </a:p>
      </dgm:t>
    </dgm:pt>
    <dgm:pt modelId="{CEC55B77-4BBD-49DB-A447-79CCE516E849}" type="sibTrans" cxnId="{15DC1746-C37D-4821-863C-8F81248247B1}">
      <dgm:prSet/>
      <dgm:spPr/>
      <dgm:t>
        <a:bodyPr/>
        <a:lstStyle/>
        <a:p>
          <a:endParaRPr lang="en-US"/>
        </a:p>
      </dgm:t>
    </dgm:pt>
    <dgm:pt modelId="{22D0C49C-FAF1-4256-A333-623D499582EC}">
      <dgm:prSet custT="1"/>
      <dgm:spPr>
        <a:solidFill>
          <a:srgbClr val="212121"/>
        </a:solidFill>
      </dgm:spPr>
      <dgm:t>
        <a:bodyPr/>
        <a:lstStyle/>
        <a:p>
          <a:r>
            <a:rPr lang="en-GB" sz="1600" b="1" dirty="0">
              <a:solidFill>
                <a:srgbClr val="F2F2F2"/>
              </a:solidFill>
            </a:rPr>
            <a:t>Pickup car</a:t>
          </a:r>
          <a:endParaRPr lang="en-US" sz="1600" b="1" dirty="0">
            <a:solidFill>
              <a:srgbClr val="F2F2F2"/>
            </a:solidFill>
          </a:endParaRPr>
        </a:p>
      </dgm:t>
    </dgm:pt>
    <dgm:pt modelId="{E6952AB1-3258-4422-84C1-B26DAB49A648}" type="parTrans" cxnId="{D24A7A90-98E3-4EDA-8535-BB8BCF76F747}">
      <dgm:prSet/>
      <dgm:spPr/>
      <dgm:t>
        <a:bodyPr/>
        <a:lstStyle/>
        <a:p>
          <a:endParaRPr lang="en-US"/>
        </a:p>
      </dgm:t>
    </dgm:pt>
    <dgm:pt modelId="{8EDFB69C-033E-4CB1-BF95-B686D6510210}" type="sibTrans" cxnId="{D24A7A90-98E3-4EDA-8535-BB8BCF76F747}">
      <dgm:prSet/>
      <dgm:spPr/>
      <dgm:t>
        <a:bodyPr/>
        <a:lstStyle/>
        <a:p>
          <a:endParaRPr lang="en-US"/>
        </a:p>
      </dgm:t>
    </dgm:pt>
    <dgm:pt modelId="{FE7F024A-5F63-4B80-BC98-09F053DE60F4}">
      <dgm:prSet phldrT="[Text]" custT="1"/>
      <dgm:spPr>
        <a:solidFill>
          <a:srgbClr val="212121"/>
        </a:solidFill>
      </dgm:spPr>
      <dgm:t>
        <a:bodyPr/>
        <a:lstStyle/>
        <a:p>
          <a:r>
            <a:rPr lang="en-GB" sz="1600" b="1" dirty="0">
              <a:solidFill>
                <a:srgbClr val="F2F2F2"/>
              </a:solidFill>
            </a:rPr>
            <a:t>Before Arrival</a:t>
          </a:r>
          <a:endParaRPr lang="en-US" sz="1600" b="1" dirty="0">
            <a:solidFill>
              <a:srgbClr val="F2F2F2"/>
            </a:solidFill>
          </a:endParaRPr>
        </a:p>
      </dgm:t>
    </dgm:pt>
    <dgm:pt modelId="{EF3F72C1-EAB3-403A-BDA7-CAFAAE915851}" type="sibTrans" cxnId="{5C6890C8-EDC0-46C6-BF80-AD3D7191009E}">
      <dgm:prSet/>
      <dgm:spPr/>
      <dgm:t>
        <a:bodyPr/>
        <a:lstStyle/>
        <a:p>
          <a:endParaRPr lang="en-US"/>
        </a:p>
      </dgm:t>
    </dgm:pt>
    <dgm:pt modelId="{1AA619D0-F667-43C2-8CB4-0DA7892CFA7A}" type="parTrans" cxnId="{5C6890C8-EDC0-46C6-BF80-AD3D7191009E}">
      <dgm:prSet/>
      <dgm:spPr/>
      <dgm:t>
        <a:bodyPr/>
        <a:lstStyle/>
        <a:p>
          <a:endParaRPr lang="en-US"/>
        </a:p>
      </dgm:t>
    </dgm:pt>
    <dgm:pt modelId="{86A2E7DE-44FE-4C87-B512-A8088AD5F1A9}" type="pres">
      <dgm:prSet presAssocID="{6B229EF2-85AE-4AC7-96CF-71E27B6A8176}" presName="Name0" presStyleCnt="0">
        <dgm:presLayoutVars>
          <dgm:dir/>
          <dgm:animLvl val="lvl"/>
          <dgm:resizeHandles val="exact"/>
        </dgm:presLayoutVars>
      </dgm:prSet>
      <dgm:spPr/>
    </dgm:pt>
    <dgm:pt modelId="{109C411F-903B-41DE-995A-BF726DA02288}" type="pres">
      <dgm:prSet presAssocID="{4C878258-52A3-46F4-B701-CCDA49F760AF}" presName="parTxOnly" presStyleLbl="node1" presStyleIdx="0" presStyleCnt="5" custLinFactX="-41871" custLinFactNeighborX="-100000" custLinFactNeighborY="-57237">
        <dgm:presLayoutVars>
          <dgm:chMax val="0"/>
          <dgm:chPref val="0"/>
          <dgm:bulletEnabled val="1"/>
        </dgm:presLayoutVars>
      </dgm:prSet>
      <dgm:spPr/>
    </dgm:pt>
    <dgm:pt modelId="{EFAC06ED-D5FB-45E9-8003-2C3035B4EC02}" type="pres">
      <dgm:prSet presAssocID="{82C1A9DF-B0EC-4181-9249-48F3DF2933FF}" presName="parTxOnlySpace" presStyleCnt="0"/>
      <dgm:spPr/>
    </dgm:pt>
    <dgm:pt modelId="{E046EF74-4FEA-4546-8129-AEDEDEE709AB}" type="pres">
      <dgm:prSet presAssocID="{FE7F024A-5F63-4B80-BC98-09F053DE60F4}" presName="parTxOnly" presStyleLbl="node1" presStyleIdx="1" presStyleCnt="5">
        <dgm:presLayoutVars>
          <dgm:chMax val="0"/>
          <dgm:chPref val="0"/>
          <dgm:bulletEnabled val="1"/>
        </dgm:presLayoutVars>
      </dgm:prSet>
      <dgm:spPr/>
    </dgm:pt>
    <dgm:pt modelId="{9B7BEF3D-EBF4-4FEA-B7FE-9939BF7A58F9}" type="pres">
      <dgm:prSet presAssocID="{EF3F72C1-EAB3-403A-BDA7-CAFAAE915851}" presName="parTxOnlySpace" presStyleCnt="0"/>
      <dgm:spPr/>
    </dgm:pt>
    <dgm:pt modelId="{51C590D2-135F-470D-BD4F-08A2AB110C98}" type="pres">
      <dgm:prSet presAssocID="{3C7949A1-6CD3-4BDF-A1AF-FAAAD26F7F45}" presName="parTxOnly" presStyleLbl="node1" presStyleIdx="2" presStyleCnt="5">
        <dgm:presLayoutVars>
          <dgm:chMax val="0"/>
          <dgm:chPref val="0"/>
          <dgm:bulletEnabled val="1"/>
        </dgm:presLayoutVars>
      </dgm:prSet>
      <dgm:spPr/>
    </dgm:pt>
    <dgm:pt modelId="{414A67EE-F921-4002-9A7A-442C0C8B41CC}" type="pres">
      <dgm:prSet presAssocID="{285B8B07-AF67-4886-9978-A0CBC29E18E7}" presName="parTxOnlySpace" presStyleCnt="0"/>
      <dgm:spPr/>
    </dgm:pt>
    <dgm:pt modelId="{265CB7F2-2185-439F-8704-7D848C5DE6A3}" type="pres">
      <dgm:prSet presAssocID="{C8D66C1F-654F-4503-92DD-3153A421E8FB}" presName="parTxOnly" presStyleLbl="node1" presStyleIdx="3" presStyleCnt="5">
        <dgm:presLayoutVars>
          <dgm:chMax val="0"/>
          <dgm:chPref val="0"/>
          <dgm:bulletEnabled val="1"/>
        </dgm:presLayoutVars>
      </dgm:prSet>
      <dgm:spPr/>
    </dgm:pt>
    <dgm:pt modelId="{13ABC21C-82CB-41DF-B783-1172B595CB6A}" type="pres">
      <dgm:prSet presAssocID="{CEC55B77-4BBD-49DB-A447-79CCE516E849}" presName="parTxOnlySpace" presStyleCnt="0"/>
      <dgm:spPr/>
    </dgm:pt>
    <dgm:pt modelId="{641918EE-4EED-411D-B3B0-B1455D498C18}" type="pres">
      <dgm:prSet presAssocID="{22D0C49C-FAF1-4256-A333-623D499582EC}" presName="parTxOnly" presStyleLbl="node1" presStyleIdx="4" presStyleCnt="5">
        <dgm:presLayoutVars>
          <dgm:chMax val="0"/>
          <dgm:chPref val="0"/>
          <dgm:bulletEnabled val="1"/>
        </dgm:presLayoutVars>
      </dgm:prSet>
      <dgm:spPr/>
    </dgm:pt>
  </dgm:ptLst>
  <dgm:cxnLst>
    <dgm:cxn modelId="{C935AF1B-92AE-4715-A803-E5A8CECE8310}" type="presOf" srcId="{4C878258-52A3-46F4-B701-CCDA49F760AF}" destId="{109C411F-903B-41DE-995A-BF726DA02288}" srcOrd="0" destOrd="0" presId="urn:microsoft.com/office/officeart/2005/8/layout/chevron1"/>
    <dgm:cxn modelId="{1CF1F21F-4A7A-44F6-8807-1D8DC377960B}" type="presOf" srcId="{22D0C49C-FAF1-4256-A333-623D499582EC}" destId="{641918EE-4EED-411D-B3B0-B1455D498C18}" srcOrd="0" destOrd="0" presId="urn:microsoft.com/office/officeart/2005/8/layout/chevron1"/>
    <dgm:cxn modelId="{15DC1746-C37D-4821-863C-8F81248247B1}" srcId="{6B229EF2-85AE-4AC7-96CF-71E27B6A8176}" destId="{C8D66C1F-654F-4503-92DD-3153A421E8FB}" srcOrd="3" destOrd="0" parTransId="{F60E5DE0-B852-494E-A439-DDE142511CB7}" sibTransId="{CEC55B77-4BBD-49DB-A447-79CCE516E849}"/>
    <dgm:cxn modelId="{010B7566-5494-4ED9-8ACE-83502EA12BF2}" srcId="{6B229EF2-85AE-4AC7-96CF-71E27B6A8176}" destId="{4C878258-52A3-46F4-B701-CCDA49F760AF}" srcOrd="0" destOrd="0" parTransId="{6C929609-3D7F-4E2F-A949-87AF6AD9D177}" sibTransId="{82C1A9DF-B0EC-4181-9249-48F3DF2933FF}"/>
    <dgm:cxn modelId="{7F43A86C-5270-4C8D-BE08-58C139CA5C0B}" type="presOf" srcId="{3C7949A1-6CD3-4BDF-A1AF-FAAAD26F7F45}" destId="{51C590D2-135F-470D-BD4F-08A2AB110C98}" srcOrd="0" destOrd="0" presId="urn:microsoft.com/office/officeart/2005/8/layout/chevron1"/>
    <dgm:cxn modelId="{0F4D6975-FCE5-4EF5-8F61-F5ED36B8AF40}" type="presOf" srcId="{6B229EF2-85AE-4AC7-96CF-71E27B6A8176}" destId="{86A2E7DE-44FE-4C87-B512-A8088AD5F1A9}" srcOrd="0" destOrd="0" presId="urn:microsoft.com/office/officeart/2005/8/layout/chevron1"/>
    <dgm:cxn modelId="{662F058A-03DA-4B41-83B6-D1003836ECE2}" srcId="{6B229EF2-85AE-4AC7-96CF-71E27B6A8176}" destId="{3C7949A1-6CD3-4BDF-A1AF-FAAAD26F7F45}" srcOrd="2" destOrd="0" parTransId="{FA3BC667-CB48-4C7E-8FBC-623220378D16}" sibTransId="{285B8B07-AF67-4886-9978-A0CBC29E18E7}"/>
    <dgm:cxn modelId="{D24A7A90-98E3-4EDA-8535-BB8BCF76F747}" srcId="{6B229EF2-85AE-4AC7-96CF-71E27B6A8176}" destId="{22D0C49C-FAF1-4256-A333-623D499582EC}" srcOrd="4" destOrd="0" parTransId="{E6952AB1-3258-4422-84C1-B26DAB49A648}" sibTransId="{8EDFB69C-033E-4CB1-BF95-B686D6510210}"/>
    <dgm:cxn modelId="{33B96F9A-E0D3-40C7-B315-A53063970E83}" type="presOf" srcId="{FE7F024A-5F63-4B80-BC98-09F053DE60F4}" destId="{E046EF74-4FEA-4546-8129-AEDEDEE709AB}" srcOrd="0" destOrd="0" presId="urn:microsoft.com/office/officeart/2005/8/layout/chevron1"/>
    <dgm:cxn modelId="{5C6890C8-EDC0-46C6-BF80-AD3D7191009E}" srcId="{6B229EF2-85AE-4AC7-96CF-71E27B6A8176}" destId="{FE7F024A-5F63-4B80-BC98-09F053DE60F4}" srcOrd="1" destOrd="0" parTransId="{1AA619D0-F667-43C2-8CB4-0DA7892CFA7A}" sibTransId="{EF3F72C1-EAB3-403A-BDA7-CAFAAE915851}"/>
    <dgm:cxn modelId="{BA8AFBD3-D1B2-49E6-A02F-A67D5B98F0B9}" type="presOf" srcId="{C8D66C1F-654F-4503-92DD-3153A421E8FB}" destId="{265CB7F2-2185-439F-8704-7D848C5DE6A3}" srcOrd="0" destOrd="0" presId="urn:microsoft.com/office/officeart/2005/8/layout/chevron1"/>
    <dgm:cxn modelId="{0E54A768-D035-4A24-AA91-6DDADBFA5950}" type="presParOf" srcId="{86A2E7DE-44FE-4C87-B512-A8088AD5F1A9}" destId="{109C411F-903B-41DE-995A-BF726DA02288}" srcOrd="0" destOrd="0" presId="urn:microsoft.com/office/officeart/2005/8/layout/chevron1"/>
    <dgm:cxn modelId="{8D820444-BD61-4C4B-BE87-1C6FB0E0AE09}" type="presParOf" srcId="{86A2E7DE-44FE-4C87-B512-A8088AD5F1A9}" destId="{EFAC06ED-D5FB-45E9-8003-2C3035B4EC02}" srcOrd="1" destOrd="0" presId="urn:microsoft.com/office/officeart/2005/8/layout/chevron1"/>
    <dgm:cxn modelId="{35345545-608F-434D-80F2-E70A711455A8}" type="presParOf" srcId="{86A2E7DE-44FE-4C87-B512-A8088AD5F1A9}" destId="{E046EF74-4FEA-4546-8129-AEDEDEE709AB}" srcOrd="2" destOrd="0" presId="urn:microsoft.com/office/officeart/2005/8/layout/chevron1"/>
    <dgm:cxn modelId="{43A3CD40-9F91-48B7-9A82-E3A4CF51FC0F}" type="presParOf" srcId="{86A2E7DE-44FE-4C87-B512-A8088AD5F1A9}" destId="{9B7BEF3D-EBF4-4FEA-B7FE-9939BF7A58F9}" srcOrd="3" destOrd="0" presId="urn:microsoft.com/office/officeart/2005/8/layout/chevron1"/>
    <dgm:cxn modelId="{5AC6ABE6-768E-48CC-B340-AD8DACE5DF2A}" type="presParOf" srcId="{86A2E7DE-44FE-4C87-B512-A8088AD5F1A9}" destId="{51C590D2-135F-470D-BD4F-08A2AB110C98}" srcOrd="4" destOrd="0" presId="urn:microsoft.com/office/officeart/2005/8/layout/chevron1"/>
    <dgm:cxn modelId="{9096203F-1A70-4E1D-8F51-AB1BAFD915E0}" type="presParOf" srcId="{86A2E7DE-44FE-4C87-B512-A8088AD5F1A9}" destId="{414A67EE-F921-4002-9A7A-442C0C8B41CC}" srcOrd="5" destOrd="0" presId="urn:microsoft.com/office/officeart/2005/8/layout/chevron1"/>
    <dgm:cxn modelId="{8361F9A7-5B00-409D-9D5E-BEEDBB87F5E0}" type="presParOf" srcId="{86A2E7DE-44FE-4C87-B512-A8088AD5F1A9}" destId="{265CB7F2-2185-439F-8704-7D848C5DE6A3}" srcOrd="6" destOrd="0" presId="urn:microsoft.com/office/officeart/2005/8/layout/chevron1"/>
    <dgm:cxn modelId="{0469DBB6-BCCD-4ECB-BE44-6C22BE8F7BF0}" type="presParOf" srcId="{86A2E7DE-44FE-4C87-B512-A8088AD5F1A9}" destId="{13ABC21C-82CB-41DF-B783-1172B595CB6A}" srcOrd="7" destOrd="0" presId="urn:microsoft.com/office/officeart/2005/8/layout/chevron1"/>
    <dgm:cxn modelId="{DF3D93E0-B814-4F72-A196-2E80C8AAF379}" type="presParOf" srcId="{86A2E7DE-44FE-4C87-B512-A8088AD5F1A9}" destId="{641918EE-4EED-411D-B3B0-B1455D498C18}"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D034490-9F47-445D-B359-81BE0143436E}" type="doc">
      <dgm:prSet loTypeId="urn:microsoft.com/office/officeart/2011/layout/CircleProcess" loCatId="process" qsTypeId="urn:microsoft.com/office/officeart/2005/8/quickstyle/simple1" qsCatId="simple" csTypeId="urn:microsoft.com/office/officeart/2005/8/colors/colorful3" csCatId="colorful" phldr="1"/>
      <dgm:spPr/>
      <dgm:t>
        <a:bodyPr/>
        <a:lstStyle/>
        <a:p>
          <a:endParaRPr lang="en-US"/>
        </a:p>
      </dgm:t>
    </dgm:pt>
    <dgm:pt modelId="{18E71591-3381-4597-B0CF-3428EA35D675}">
      <dgm:prSet phldrT="[Text]"/>
      <dgm:spPr/>
      <dgm:t>
        <a:bodyPr/>
        <a:lstStyle/>
        <a:p>
          <a:r>
            <a:rPr lang="en-GB" dirty="0"/>
            <a:t>Branch Implementation</a:t>
          </a:r>
          <a:endParaRPr lang="en-US" dirty="0"/>
        </a:p>
      </dgm:t>
    </dgm:pt>
    <dgm:pt modelId="{07A5E737-A7FC-4F70-8063-E3F9189A7D99}" type="parTrans" cxnId="{4B64A455-577E-4CC4-86F5-90075D23A03D}">
      <dgm:prSet/>
      <dgm:spPr/>
      <dgm:t>
        <a:bodyPr/>
        <a:lstStyle/>
        <a:p>
          <a:endParaRPr lang="en-US"/>
        </a:p>
      </dgm:t>
    </dgm:pt>
    <dgm:pt modelId="{8384B878-C592-4DC3-8897-171FC0510F40}" type="sibTrans" cxnId="{4B64A455-577E-4CC4-86F5-90075D23A03D}">
      <dgm:prSet/>
      <dgm:spPr/>
      <dgm:t>
        <a:bodyPr/>
        <a:lstStyle/>
        <a:p>
          <a:endParaRPr lang="en-US"/>
        </a:p>
      </dgm:t>
    </dgm:pt>
    <dgm:pt modelId="{13044FE2-1D1A-44A5-903D-4CB0D4EC8D91}">
      <dgm:prSet phldrT="[Text]"/>
      <dgm:spPr/>
      <dgm:t>
        <a:bodyPr/>
        <a:lstStyle/>
        <a:p>
          <a:r>
            <a:rPr lang="en-GB" dirty="0"/>
            <a:t>Systems –Mobile Adaptation</a:t>
          </a:r>
          <a:endParaRPr lang="en-US" dirty="0"/>
        </a:p>
      </dgm:t>
    </dgm:pt>
    <dgm:pt modelId="{57FBECFA-547F-4E40-85E4-894B1F7467AC}" type="parTrans" cxnId="{FF4BBCB1-A861-4F45-8228-6C1AC3B0CCF2}">
      <dgm:prSet/>
      <dgm:spPr/>
      <dgm:t>
        <a:bodyPr/>
        <a:lstStyle/>
        <a:p>
          <a:endParaRPr lang="en-US"/>
        </a:p>
      </dgm:t>
    </dgm:pt>
    <dgm:pt modelId="{E305782E-7FDC-4ED7-A250-6117EE5E38FF}" type="sibTrans" cxnId="{FF4BBCB1-A861-4F45-8228-6C1AC3B0CCF2}">
      <dgm:prSet/>
      <dgm:spPr/>
      <dgm:t>
        <a:bodyPr/>
        <a:lstStyle/>
        <a:p>
          <a:endParaRPr lang="en-US"/>
        </a:p>
      </dgm:t>
    </dgm:pt>
    <dgm:pt modelId="{5ED6583E-3DC9-4E01-A298-7A45DEA62443}">
      <dgm:prSet phldrT="[Text]"/>
      <dgm:spPr/>
      <dgm:t>
        <a:bodyPr/>
        <a:lstStyle/>
        <a:p>
          <a:r>
            <a:rPr lang="en-GB" dirty="0"/>
            <a:t>Training – People adaptation</a:t>
          </a:r>
          <a:endParaRPr lang="en-US" dirty="0"/>
        </a:p>
      </dgm:t>
    </dgm:pt>
    <dgm:pt modelId="{BED842AB-04A8-4E5D-A501-07CD8E8A998C}" type="parTrans" cxnId="{3B40BB47-25F7-4C79-82CC-21EAE43AEDAC}">
      <dgm:prSet/>
      <dgm:spPr/>
      <dgm:t>
        <a:bodyPr/>
        <a:lstStyle/>
        <a:p>
          <a:endParaRPr lang="en-US"/>
        </a:p>
      </dgm:t>
    </dgm:pt>
    <dgm:pt modelId="{9F2E1892-622D-4041-AA25-72B31E4C765F}" type="sibTrans" cxnId="{3B40BB47-25F7-4C79-82CC-21EAE43AEDAC}">
      <dgm:prSet/>
      <dgm:spPr/>
      <dgm:t>
        <a:bodyPr/>
        <a:lstStyle/>
        <a:p>
          <a:endParaRPr lang="en-US"/>
        </a:p>
      </dgm:t>
    </dgm:pt>
    <dgm:pt modelId="{9AEFDAD0-C7E5-4019-9ADB-5224150070E9}" type="pres">
      <dgm:prSet presAssocID="{ED034490-9F47-445D-B359-81BE0143436E}" presName="Name0" presStyleCnt="0">
        <dgm:presLayoutVars>
          <dgm:chMax val="11"/>
          <dgm:chPref val="11"/>
          <dgm:dir/>
          <dgm:resizeHandles/>
        </dgm:presLayoutVars>
      </dgm:prSet>
      <dgm:spPr/>
    </dgm:pt>
    <dgm:pt modelId="{A72D2E01-11D0-4576-806C-96AAF1A132E5}" type="pres">
      <dgm:prSet presAssocID="{5ED6583E-3DC9-4E01-A298-7A45DEA62443}" presName="Accent3" presStyleCnt="0"/>
      <dgm:spPr/>
    </dgm:pt>
    <dgm:pt modelId="{FBBB8947-256F-41E0-B93D-D82A8864D189}" type="pres">
      <dgm:prSet presAssocID="{5ED6583E-3DC9-4E01-A298-7A45DEA62443}" presName="Accent" presStyleLbl="node1" presStyleIdx="0" presStyleCnt="3"/>
      <dgm:spPr/>
    </dgm:pt>
    <dgm:pt modelId="{C7FAE012-9494-4AC7-888E-9F532722C359}" type="pres">
      <dgm:prSet presAssocID="{5ED6583E-3DC9-4E01-A298-7A45DEA62443}" presName="ParentBackground3" presStyleCnt="0"/>
      <dgm:spPr/>
    </dgm:pt>
    <dgm:pt modelId="{10EB2160-1377-47E4-B235-13E637A74681}" type="pres">
      <dgm:prSet presAssocID="{5ED6583E-3DC9-4E01-A298-7A45DEA62443}" presName="ParentBackground" presStyleLbl="fgAcc1" presStyleIdx="0" presStyleCnt="3"/>
      <dgm:spPr/>
    </dgm:pt>
    <dgm:pt modelId="{1381D724-5495-4B31-8AFC-151A5B8BDDED}" type="pres">
      <dgm:prSet presAssocID="{5ED6583E-3DC9-4E01-A298-7A45DEA62443}" presName="Parent3" presStyleLbl="revTx" presStyleIdx="0" presStyleCnt="0">
        <dgm:presLayoutVars>
          <dgm:chMax val="1"/>
          <dgm:chPref val="1"/>
          <dgm:bulletEnabled val="1"/>
        </dgm:presLayoutVars>
      </dgm:prSet>
      <dgm:spPr/>
    </dgm:pt>
    <dgm:pt modelId="{A9574C42-49C7-4FCA-85C2-ACE856252209}" type="pres">
      <dgm:prSet presAssocID="{13044FE2-1D1A-44A5-903D-4CB0D4EC8D91}" presName="Accent2" presStyleCnt="0"/>
      <dgm:spPr/>
    </dgm:pt>
    <dgm:pt modelId="{97535597-7C81-4534-B953-F3DB2F7FD285}" type="pres">
      <dgm:prSet presAssocID="{13044FE2-1D1A-44A5-903D-4CB0D4EC8D91}" presName="Accent" presStyleLbl="node1" presStyleIdx="1" presStyleCnt="3"/>
      <dgm:spPr/>
    </dgm:pt>
    <dgm:pt modelId="{0D5ABF20-6C4B-4444-88A3-768B3A224DB2}" type="pres">
      <dgm:prSet presAssocID="{13044FE2-1D1A-44A5-903D-4CB0D4EC8D91}" presName="ParentBackground2" presStyleCnt="0"/>
      <dgm:spPr/>
    </dgm:pt>
    <dgm:pt modelId="{E2BBB66B-177E-45F2-BA01-EE24BDC57D75}" type="pres">
      <dgm:prSet presAssocID="{13044FE2-1D1A-44A5-903D-4CB0D4EC8D91}" presName="ParentBackground" presStyleLbl="fgAcc1" presStyleIdx="1" presStyleCnt="3"/>
      <dgm:spPr/>
    </dgm:pt>
    <dgm:pt modelId="{BA4FE452-632E-41A3-9470-C9731C4F6A20}" type="pres">
      <dgm:prSet presAssocID="{13044FE2-1D1A-44A5-903D-4CB0D4EC8D91}" presName="Parent2" presStyleLbl="revTx" presStyleIdx="0" presStyleCnt="0">
        <dgm:presLayoutVars>
          <dgm:chMax val="1"/>
          <dgm:chPref val="1"/>
          <dgm:bulletEnabled val="1"/>
        </dgm:presLayoutVars>
      </dgm:prSet>
      <dgm:spPr/>
    </dgm:pt>
    <dgm:pt modelId="{42AA41EF-29FF-4FC3-AAD8-902ACC0E5F22}" type="pres">
      <dgm:prSet presAssocID="{18E71591-3381-4597-B0CF-3428EA35D675}" presName="Accent1" presStyleCnt="0"/>
      <dgm:spPr/>
    </dgm:pt>
    <dgm:pt modelId="{370F52C7-B92D-4E84-803B-F8EB1421E7FB}" type="pres">
      <dgm:prSet presAssocID="{18E71591-3381-4597-B0CF-3428EA35D675}" presName="Accent" presStyleLbl="node1" presStyleIdx="2" presStyleCnt="3"/>
      <dgm:spPr/>
    </dgm:pt>
    <dgm:pt modelId="{AD0E9DA2-9B17-4509-AAC8-4DE99896404A}" type="pres">
      <dgm:prSet presAssocID="{18E71591-3381-4597-B0CF-3428EA35D675}" presName="ParentBackground1" presStyleCnt="0"/>
      <dgm:spPr/>
    </dgm:pt>
    <dgm:pt modelId="{109C9870-66E1-4C72-9625-5E942BE27155}" type="pres">
      <dgm:prSet presAssocID="{18E71591-3381-4597-B0CF-3428EA35D675}" presName="ParentBackground" presStyleLbl="fgAcc1" presStyleIdx="2" presStyleCnt="3"/>
      <dgm:spPr/>
    </dgm:pt>
    <dgm:pt modelId="{2AB08F13-DE2C-4F29-889D-D66CE19F9E8F}" type="pres">
      <dgm:prSet presAssocID="{18E71591-3381-4597-B0CF-3428EA35D675}" presName="Parent1" presStyleLbl="revTx" presStyleIdx="0" presStyleCnt="0">
        <dgm:presLayoutVars>
          <dgm:chMax val="1"/>
          <dgm:chPref val="1"/>
          <dgm:bulletEnabled val="1"/>
        </dgm:presLayoutVars>
      </dgm:prSet>
      <dgm:spPr/>
    </dgm:pt>
  </dgm:ptLst>
  <dgm:cxnLst>
    <dgm:cxn modelId="{F9231812-B6E7-4715-A3C3-6E762483D797}" type="presOf" srcId="{5ED6583E-3DC9-4E01-A298-7A45DEA62443}" destId="{10EB2160-1377-47E4-B235-13E637A74681}" srcOrd="0" destOrd="0" presId="urn:microsoft.com/office/officeart/2011/layout/CircleProcess"/>
    <dgm:cxn modelId="{5EE94D3A-DD80-459E-8C17-8A6C8BC65199}" type="presOf" srcId="{5ED6583E-3DC9-4E01-A298-7A45DEA62443}" destId="{1381D724-5495-4B31-8AFC-151A5B8BDDED}" srcOrd="1" destOrd="0" presId="urn:microsoft.com/office/officeart/2011/layout/CircleProcess"/>
    <dgm:cxn modelId="{56F16B45-0AE9-417D-9C59-B973FF78F104}" type="presOf" srcId="{18E71591-3381-4597-B0CF-3428EA35D675}" destId="{109C9870-66E1-4C72-9625-5E942BE27155}" srcOrd="0" destOrd="0" presId="urn:microsoft.com/office/officeart/2011/layout/CircleProcess"/>
    <dgm:cxn modelId="{3B40BB47-25F7-4C79-82CC-21EAE43AEDAC}" srcId="{ED034490-9F47-445D-B359-81BE0143436E}" destId="{5ED6583E-3DC9-4E01-A298-7A45DEA62443}" srcOrd="2" destOrd="0" parTransId="{BED842AB-04A8-4E5D-A501-07CD8E8A998C}" sibTransId="{9F2E1892-622D-4041-AA25-72B31E4C765F}"/>
    <dgm:cxn modelId="{6616344D-1084-43C5-BF7D-9317A12BD539}" type="presOf" srcId="{ED034490-9F47-445D-B359-81BE0143436E}" destId="{9AEFDAD0-C7E5-4019-9ADB-5224150070E9}" srcOrd="0" destOrd="0" presId="urn:microsoft.com/office/officeart/2011/layout/CircleProcess"/>
    <dgm:cxn modelId="{4B64A455-577E-4CC4-86F5-90075D23A03D}" srcId="{ED034490-9F47-445D-B359-81BE0143436E}" destId="{18E71591-3381-4597-B0CF-3428EA35D675}" srcOrd="0" destOrd="0" parTransId="{07A5E737-A7FC-4F70-8063-E3F9189A7D99}" sibTransId="{8384B878-C592-4DC3-8897-171FC0510F40}"/>
    <dgm:cxn modelId="{E1A6C479-E5D3-42CD-A5A8-C7D2E362CD57}" type="presOf" srcId="{18E71591-3381-4597-B0CF-3428EA35D675}" destId="{2AB08F13-DE2C-4F29-889D-D66CE19F9E8F}" srcOrd="1" destOrd="0" presId="urn:microsoft.com/office/officeart/2011/layout/CircleProcess"/>
    <dgm:cxn modelId="{FF4BBCB1-A861-4F45-8228-6C1AC3B0CCF2}" srcId="{ED034490-9F47-445D-B359-81BE0143436E}" destId="{13044FE2-1D1A-44A5-903D-4CB0D4EC8D91}" srcOrd="1" destOrd="0" parTransId="{57FBECFA-547F-4E40-85E4-894B1F7467AC}" sibTransId="{E305782E-7FDC-4ED7-A250-6117EE5E38FF}"/>
    <dgm:cxn modelId="{A1387BDA-D6FA-4ABE-B52D-15A705947DB0}" type="presOf" srcId="{13044FE2-1D1A-44A5-903D-4CB0D4EC8D91}" destId="{BA4FE452-632E-41A3-9470-C9731C4F6A20}" srcOrd="1" destOrd="0" presId="urn:microsoft.com/office/officeart/2011/layout/CircleProcess"/>
    <dgm:cxn modelId="{A53C41DB-B220-4675-A2BB-730A4E6BCDC0}" type="presOf" srcId="{13044FE2-1D1A-44A5-903D-4CB0D4EC8D91}" destId="{E2BBB66B-177E-45F2-BA01-EE24BDC57D75}" srcOrd="0" destOrd="0" presId="urn:microsoft.com/office/officeart/2011/layout/CircleProcess"/>
    <dgm:cxn modelId="{2D016DDC-ED09-4962-B81B-2B01E0B895B9}" type="presParOf" srcId="{9AEFDAD0-C7E5-4019-9ADB-5224150070E9}" destId="{A72D2E01-11D0-4576-806C-96AAF1A132E5}" srcOrd="0" destOrd="0" presId="urn:microsoft.com/office/officeart/2011/layout/CircleProcess"/>
    <dgm:cxn modelId="{CA5CBF48-D3F7-46A9-8653-A3FF11CEFF65}" type="presParOf" srcId="{A72D2E01-11D0-4576-806C-96AAF1A132E5}" destId="{FBBB8947-256F-41E0-B93D-D82A8864D189}" srcOrd="0" destOrd="0" presId="urn:microsoft.com/office/officeart/2011/layout/CircleProcess"/>
    <dgm:cxn modelId="{B59AB7B8-F3B4-4E5E-8E24-201F0DE34FB9}" type="presParOf" srcId="{9AEFDAD0-C7E5-4019-9ADB-5224150070E9}" destId="{C7FAE012-9494-4AC7-888E-9F532722C359}" srcOrd="1" destOrd="0" presId="urn:microsoft.com/office/officeart/2011/layout/CircleProcess"/>
    <dgm:cxn modelId="{F2231F63-CF20-42B6-BD6C-6CF44CE4C147}" type="presParOf" srcId="{C7FAE012-9494-4AC7-888E-9F532722C359}" destId="{10EB2160-1377-47E4-B235-13E637A74681}" srcOrd="0" destOrd="0" presId="urn:microsoft.com/office/officeart/2011/layout/CircleProcess"/>
    <dgm:cxn modelId="{74B92C0E-0AD7-4ED5-8A29-4A92529A474D}" type="presParOf" srcId="{9AEFDAD0-C7E5-4019-9ADB-5224150070E9}" destId="{1381D724-5495-4B31-8AFC-151A5B8BDDED}" srcOrd="2" destOrd="0" presId="urn:microsoft.com/office/officeart/2011/layout/CircleProcess"/>
    <dgm:cxn modelId="{69ED33DB-06F7-46DF-A846-DA2967AD6229}" type="presParOf" srcId="{9AEFDAD0-C7E5-4019-9ADB-5224150070E9}" destId="{A9574C42-49C7-4FCA-85C2-ACE856252209}" srcOrd="3" destOrd="0" presId="urn:microsoft.com/office/officeart/2011/layout/CircleProcess"/>
    <dgm:cxn modelId="{5B7316DC-2171-4CEF-920D-77C36FA923D5}" type="presParOf" srcId="{A9574C42-49C7-4FCA-85C2-ACE856252209}" destId="{97535597-7C81-4534-B953-F3DB2F7FD285}" srcOrd="0" destOrd="0" presId="urn:microsoft.com/office/officeart/2011/layout/CircleProcess"/>
    <dgm:cxn modelId="{75ADC76D-5381-4E0D-9D83-3ABA64FF14DF}" type="presParOf" srcId="{9AEFDAD0-C7E5-4019-9ADB-5224150070E9}" destId="{0D5ABF20-6C4B-4444-88A3-768B3A224DB2}" srcOrd="4" destOrd="0" presId="urn:microsoft.com/office/officeart/2011/layout/CircleProcess"/>
    <dgm:cxn modelId="{F1FD1BBD-A4FE-4E47-B167-A6F79DFF2446}" type="presParOf" srcId="{0D5ABF20-6C4B-4444-88A3-768B3A224DB2}" destId="{E2BBB66B-177E-45F2-BA01-EE24BDC57D75}" srcOrd="0" destOrd="0" presId="urn:microsoft.com/office/officeart/2011/layout/CircleProcess"/>
    <dgm:cxn modelId="{DB94A976-7ADF-40A7-ABB8-5E1E57B5CA3F}" type="presParOf" srcId="{9AEFDAD0-C7E5-4019-9ADB-5224150070E9}" destId="{BA4FE452-632E-41A3-9470-C9731C4F6A20}" srcOrd="5" destOrd="0" presId="urn:microsoft.com/office/officeart/2011/layout/CircleProcess"/>
    <dgm:cxn modelId="{A3EEE9BF-6FCC-4FC3-80E4-10169E8338E0}" type="presParOf" srcId="{9AEFDAD0-C7E5-4019-9ADB-5224150070E9}" destId="{42AA41EF-29FF-4FC3-AAD8-902ACC0E5F22}" srcOrd="6" destOrd="0" presId="urn:microsoft.com/office/officeart/2011/layout/CircleProcess"/>
    <dgm:cxn modelId="{CD389068-6EB3-49EB-A714-D648A21CF0D6}" type="presParOf" srcId="{42AA41EF-29FF-4FC3-AAD8-902ACC0E5F22}" destId="{370F52C7-B92D-4E84-803B-F8EB1421E7FB}" srcOrd="0" destOrd="0" presId="urn:microsoft.com/office/officeart/2011/layout/CircleProcess"/>
    <dgm:cxn modelId="{1E460744-EEE3-4C7F-A8A8-B38F581C0775}" type="presParOf" srcId="{9AEFDAD0-C7E5-4019-9ADB-5224150070E9}" destId="{AD0E9DA2-9B17-4509-AAC8-4DE99896404A}" srcOrd="7" destOrd="0" presId="urn:microsoft.com/office/officeart/2011/layout/CircleProcess"/>
    <dgm:cxn modelId="{3B6A0749-200D-48EA-913A-FD974F10131B}" type="presParOf" srcId="{AD0E9DA2-9B17-4509-AAC8-4DE99896404A}" destId="{109C9870-66E1-4C72-9625-5E942BE27155}" srcOrd="0" destOrd="0" presId="urn:microsoft.com/office/officeart/2011/layout/CircleProcess"/>
    <dgm:cxn modelId="{E387B703-FA0F-4F29-A028-FB8B789E3CC9}" type="presParOf" srcId="{9AEFDAD0-C7E5-4019-9ADB-5224150070E9}" destId="{2AB08F13-DE2C-4F29-889D-D66CE19F9E8F}"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C411F-903B-41DE-995A-BF726DA02288}">
      <dsp:nvSpPr>
        <dsp:cNvPr id="0" name=""/>
        <dsp:cNvSpPr/>
      </dsp:nvSpPr>
      <dsp:spPr>
        <a:xfrm>
          <a:off x="0" y="0"/>
          <a:ext cx="2416306" cy="623917"/>
        </a:xfrm>
        <a:prstGeom prst="chevron">
          <a:avLst/>
        </a:prstGeom>
        <a:solidFill>
          <a:srgbClr val="2121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2F2F2"/>
              </a:solidFill>
            </a:rPr>
            <a:t>Mobile APP Appointment</a:t>
          </a:r>
          <a:endParaRPr lang="en-US" sz="1600" b="1" kern="1200" dirty="0">
            <a:solidFill>
              <a:srgbClr val="F2F2F2"/>
            </a:solidFill>
          </a:endParaRPr>
        </a:p>
      </dsp:txBody>
      <dsp:txXfrm>
        <a:off x="311959" y="0"/>
        <a:ext cx="1792389" cy="623917"/>
      </dsp:txXfrm>
    </dsp:sp>
    <dsp:sp modelId="{E046EF74-4FEA-4546-8129-AEDEDEE709AB}">
      <dsp:nvSpPr>
        <dsp:cNvPr id="0" name=""/>
        <dsp:cNvSpPr/>
      </dsp:nvSpPr>
      <dsp:spPr>
        <a:xfrm>
          <a:off x="2177390" y="0"/>
          <a:ext cx="2416306" cy="623917"/>
        </a:xfrm>
        <a:prstGeom prst="chevron">
          <a:avLst/>
        </a:prstGeom>
        <a:solidFill>
          <a:srgbClr val="2121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2F2F2"/>
              </a:solidFill>
            </a:rPr>
            <a:t>Before Arrival</a:t>
          </a:r>
          <a:endParaRPr lang="en-US" sz="1600" b="1" kern="1200" dirty="0">
            <a:solidFill>
              <a:srgbClr val="F2F2F2"/>
            </a:solidFill>
          </a:endParaRPr>
        </a:p>
      </dsp:txBody>
      <dsp:txXfrm>
        <a:off x="2489349" y="0"/>
        <a:ext cx="1792389" cy="623917"/>
      </dsp:txXfrm>
    </dsp:sp>
    <dsp:sp modelId="{51C590D2-135F-470D-BD4F-08A2AB110C98}">
      <dsp:nvSpPr>
        <dsp:cNvPr id="0" name=""/>
        <dsp:cNvSpPr/>
      </dsp:nvSpPr>
      <dsp:spPr>
        <a:xfrm>
          <a:off x="4352065" y="0"/>
          <a:ext cx="2416306" cy="623917"/>
        </a:xfrm>
        <a:prstGeom prst="chevron">
          <a:avLst/>
        </a:prstGeom>
        <a:solidFill>
          <a:srgbClr val="2121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2F2F2"/>
              </a:solidFill>
            </a:rPr>
            <a:t>In Service Center</a:t>
          </a:r>
          <a:endParaRPr lang="en-US" sz="1600" b="1" kern="1200" dirty="0">
            <a:solidFill>
              <a:srgbClr val="F2F2F2"/>
            </a:solidFill>
          </a:endParaRPr>
        </a:p>
      </dsp:txBody>
      <dsp:txXfrm>
        <a:off x="4664024" y="0"/>
        <a:ext cx="1792389" cy="623917"/>
      </dsp:txXfrm>
    </dsp:sp>
    <dsp:sp modelId="{265CB7F2-2185-439F-8704-7D848C5DE6A3}">
      <dsp:nvSpPr>
        <dsp:cNvPr id="0" name=""/>
        <dsp:cNvSpPr/>
      </dsp:nvSpPr>
      <dsp:spPr>
        <a:xfrm>
          <a:off x="6526741" y="0"/>
          <a:ext cx="2416306" cy="623917"/>
        </a:xfrm>
        <a:prstGeom prst="chevron">
          <a:avLst/>
        </a:prstGeom>
        <a:solidFill>
          <a:srgbClr val="2121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2F2F2"/>
              </a:solidFill>
            </a:rPr>
            <a:t>Technical review</a:t>
          </a:r>
          <a:endParaRPr lang="en-US" sz="1600" b="1" kern="1200" dirty="0">
            <a:solidFill>
              <a:srgbClr val="F2F2F2"/>
            </a:solidFill>
          </a:endParaRPr>
        </a:p>
      </dsp:txBody>
      <dsp:txXfrm>
        <a:off x="6838700" y="0"/>
        <a:ext cx="1792389" cy="623917"/>
      </dsp:txXfrm>
    </dsp:sp>
    <dsp:sp modelId="{641918EE-4EED-411D-B3B0-B1455D498C18}">
      <dsp:nvSpPr>
        <dsp:cNvPr id="0" name=""/>
        <dsp:cNvSpPr/>
      </dsp:nvSpPr>
      <dsp:spPr>
        <a:xfrm>
          <a:off x="8701416" y="0"/>
          <a:ext cx="2416306" cy="623917"/>
        </a:xfrm>
        <a:prstGeom prst="chevron">
          <a:avLst/>
        </a:prstGeom>
        <a:solidFill>
          <a:srgbClr val="2121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srgbClr val="F2F2F2"/>
              </a:solidFill>
            </a:rPr>
            <a:t>Pickup car</a:t>
          </a:r>
          <a:endParaRPr lang="en-US" sz="1600" b="1" kern="1200" dirty="0">
            <a:solidFill>
              <a:srgbClr val="F2F2F2"/>
            </a:solidFill>
          </a:endParaRPr>
        </a:p>
      </dsp:txBody>
      <dsp:txXfrm>
        <a:off x="9013375" y="0"/>
        <a:ext cx="1792389" cy="62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B8947-256F-41E0-B93D-D82A8864D189}">
      <dsp:nvSpPr>
        <dsp:cNvPr id="0" name=""/>
        <dsp:cNvSpPr/>
      </dsp:nvSpPr>
      <dsp:spPr>
        <a:xfrm>
          <a:off x="4644842" y="344640"/>
          <a:ext cx="912943" cy="91311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B2160-1377-47E4-B235-13E637A74681}">
      <dsp:nvSpPr>
        <dsp:cNvPr id="0" name=""/>
        <dsp:cNvSpPr/>
      </dsp:nvSpPr>
      <dsp:spPr>
        <a:xfrm>
          <a:off x="4675154" y="375082"/>
          <a:ext cx="852317" cy="852227"/>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dirty="0"/>
            <a:t>Training – People adaptation</a:t>
          </a:r>
          <a:endParaRPr lang="en-US" sz="700" kern="1200" dirty="0"/>
        </a:p>
      </dsp:txBody>
      <dsp:txXfrm>
        <a:off x="4796999" y="496852"/>
        <a:ext cx="608628" cy="608687"/>
      </dsp:txXfrm>
    </dsp:sp>
    <dsp:sp modelId="{97535597-7C81-4534-B953-F3DB2F7FD285}">
      <dsp:nvSpPr>
        <dsp:cNvPr id="0" name=""/>
        <dsp:cNvSpPr/>
      </dsp:nvSpPr>
      <dsp:spPr>
        <a:xfrm rot="2700000">
          <a:off x="3702388" y="345743"/>
          <a:ext cx="910744" cy="910744"/>
        </a:xfrm>
        <a:prstGeom prst="teardrop">
          <a:avLst>
            <a:gd name="adj" fmla="val 10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BB66B-177E-45F2-BA01-EE24BDC57D75}">
      <dsp:nvSpPr>
        <dsp:cNvPr id="0" name=""/>
        <dsp:cNvSpPr/>
      </dsp:nvSpPr>
      <dsp:spPr>
        <a:xfrm>
          <a:off x="3731601" y="375082"/>
          <a:ext cx="852317" cy="852227"/>
        </a:xfrm>
        <a:prstGeom prst="ellipse">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dirty="0"/>
            <a:t>Systems –Mobile Adaptation</a:t>
          </a:r>
          <a:endParaRPr lang="en-US" sz="700" kern="1200" dirty="0"/>
        </a:p>
      </dsp:txBody>
      <dsp:txXfrm>
        <a:off x="3853446" y="496852"/>
        <a:ext cx="608628" cy="608687"/>
      </dsp:txXfrm>
    </dsp:sp>
    <dsp:sp modelId="{370F52C7-B92D-4E84-803B-F8EB1421E7FB}">
      <dsp:nvSpPr>
        <dsp:cNvPr id="0" name=""/>
        <dsp:cNvSpPr/>
      </dsp:nvSpPr>
      <dsp:spPr>
        <a:xfrm rot="2700000">
          <a:off x="2758836" y="345743"/>
          <a:ext cx="910744" cy="910744"/>
        </a:xfrm>
        <a:prstGeom prst="teardrop">
          <a:avLst>
            <a:gd name="adj" fmla="val 10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C9870-66E1-4C72-9625-5E942BE27155}">
      <dsp:nvSpPr>
        <dsp:cNvPr id="0" name=""/>
        <dsp:cNvSpPr/>
      </dsp:nvSpPr>
      <dsp:spPr>
        <a:xfrm>
          <a:off x="2788049" y="375082"/>
          <a:ext cx="852317" cy="852227"/>
        </a:xfrm>
        <a:prstGeom prst="ellipse">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dirty="0"/>
            <a:t>Branch Implementation</a:t>
          </a:r>
          <a:endParaRPr lang="en-US" sz="700" kern="1200" dirty="0"/>
        </a:p>
      </dsp:txBody>
      <dsp:txXfrm>
        <a:off x="2909893" y="496852"/>
        <a:ext cx="608628" cy="6086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4BF7-2665-9136-ACFA-7B747FDC9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EFE6D-5663-3686-1FE9-D19AFA860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0BD887-9FB6-0E12-52DF-C25189719902}"/>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0A2A6816-823D-666A-3EBA-4D8EAE9FB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A327-0461-E4C6-21F3-044250674DE7}"/>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330151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7414-2828-DD27-9094-92093AE21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D5854F-BCA5-ACE7-8D04-03F4C913EE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BC96A-1A08-4971-8044-5B1F9B107310}"/>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B7B3AC7E-E564-F269-A48C-44A5E1309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D5933-0486-631C-E381-6AEB426BA846}"/>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29264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62CCD-0652-4095-91A8-3B6F052E67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BA38DD-67F9-F1BE-3B86-E5B7DF1B6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FEF85-EE41-6D98-C4E9-4B4DBF01AA37}"/>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AB70301C-0F87-A01B-2F53-CEB5F8CB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2E4DB-AD88-0C58-AAFB-29FB65B3D1D0}"/>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280546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5FF1-9998-C27D-FE9C-9BC593167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E8BD1-D7DF-148E-89E1-2669DEFF4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982BC-C0B2-7D39-8BBF-25BFEA28CACD}"/>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EF0C0172-9EFF-D600-0B40-59530ABD4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BDAF1-A7F9-714E-C9D9-F2AC21F4C78A}"/>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140523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8449-9503-C336-F210-931C4F076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A5159-3657-DC96-A1A2-8D99B3707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26D14-F632-7F24-8C15-D4CFE3694A3C}"/>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5E77260A-3B14-BE65-D8FD-3945AA52A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7DB27-2BAF-4167-5DC4-3F16D2A3F4E0}"/>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41168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0B31-DBB6-FB5B-A3C5-CF9EECBC6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97EB-B196-6DAA-1888-141CDA8E4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906D5-CB4E-BFF0-F478-C4BBEAF537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51CEA-2FF2-3FB2-EC49-AC44CA4611EB}"/>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6" name="Footer Placeholder 5">
            <a:extLst>
              <a:ext uri="{FF2B5EF4-FFF2-40B4-BE49-F238E27FC236}">
                <a16:creationId xmlns:a16="http://schemas.microsoft.com/office/drawing/2014/main" id="{80429E2B-FE41-31EC-ECCA-7BFB679E5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9CAD9-B9DC-11B2-777E-8C601682187A}"/>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142569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53E9-EA91-B05D-1092-54B41E9A57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7AEACB-572A-E2D0-28C3-9319A0051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4C7FA-3CBB-7D2B-7EA8-0E18DA947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EECBA-27E7-AC42-70FC-42D925D7E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24D76-E7EA-176E-FD0E-434FE31B7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387CA2-CC2B-51A8-D94E-D0C020114E71}"/>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8" name="Footer Placeholder 7">
            <a:extLst>
              <a:ext uri="{FF2B5EF4-FFF2-40B4-BE49-F238E27FC236}">
                <a16:creationId xmlns:a16="http://schemas.microsoft.com/office/drawing/2014/main" id="{504C7590-90F8-8A1F-0F1E-4D8C99D0E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4AD6C-4075-CFDA-6FB8-C0D057E03C20}"/>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103313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7036-D9FC-2827-F770-182463F822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8C7F6A-880D-18C3-7C1F-AF9F69A19EEF}"/>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4" name="Footer Placeholder 3">
            <a:extLst>
              <a:ext uri="{FF2B5EF4-FFF2-40B4-BE49-F238E27FC236}">
                <a16:creationId xmlns:a16="http://schemas.microsoft.com/office/drawing/2014/main" id="{04738104-5710-4C9C-ED9B-81AF18C76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FD7327-31DF-979D-3F7D-6D9F7888D88A}"/>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279811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8144B-E086-036B-396C-BB5371E83984}"/>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3" name="Footer Placeholder 2">
            <a:extLst>
              <a:ext uri="{FF2B5EF4-FFF2-40B4-BE49-F238E27FC236}">
                <a16:creationId xmlns:a16="http://schemas.microsoft.com/office/drawing/2014/main" id="{0A47A2C8-5742-77B6-A2B6-BE4293F4A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FA093-0599-D53A-3732-084B13E9BDE4}"/>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5720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C724-E4B0-BF23-8802-B34411BC0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4507C-7A8E-27EE-616F-594EEA2AB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42891-8BCB-11C2-7910-E729A7088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E66D3-A3FD-F763-3034-E142503887BB}"/>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6" name="Footer Placeholder 5">
            <a:extLst>
              <a:ext uri="{FF2B5EF4-FFF2-40B4-BE49-F238E27FC236}">
                <a16:creationId xmlns:a16="http://schemas.microsoft.com/office/drawing/2014/main" id="{27E3FE8D-FAF4-4BE3-AB5B-D4AB13990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DE71A-A180-EDFB-43E2-AAD83C28BF73}"/>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73153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96D5-7517-5B92-A964-340CC36D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076EA-9974-09AE-9B6D-97E31472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54DA6-F460-DB2E-D06E-5B255EC13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A0D2C-BC8D-9DB4-0057-2AB54202F068}"/>
              </a:ext>
            </a:extLst>
          </p:cNvPr>
          <p:cNvSpPr>
            <a:spLocks noGrp="1"/>
          </p:cNvSpPr>
          <p:nvPr>
            <p:ph type="dt" sz="half" idx="10"/>
          </p:nvPr>
        </p:nvSpPr>
        <p:spPr/>
        <p:txBody>
          <a:bodyPr/>
          <a:lstStyle/>
          <a:p>
            <a:fld id="{99BFD2A8-52FF-4115-89D7-06799021EBE3}" type="datetimeFigureOut">
              <a:rPr lang="en-US" smtClean="0"/>
              <a:t>10/7/2022</a:t>
            </a:fld>
            <a:endParaRPr lang="en-US"/>
          </a:p>
        </p:txBody>
      </p:sp>
      <p:sp>
        <p:nvSpPr>
          <p:cNvPr id="6" name="Footer Placeholder 5">
            <a:extLst>
              <a:ext uri="{FF2B5EF4-FFF2-40B4-BE49-F238E27FC236}">
                <a16:creationId xmlns:a16="http://schemas.microsoft.com/office/drawing/2014/main" id="{696A4BD4-6C67-E802-705B-CD6F51995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346D5-0912-2C06-36BD-004C46EBB260}"/>
              </a:ext>
            </a:extLst>
          </p:cNvPr>
          <p:cNvSpPr>
            <a:spLocks noGrp="1"/>
          </p:cNvSpPr>
          <p:nvPr>
            <p:ph type="sldNum" sz="quarter" idx="12"/>
          </p:nvPr>
        </p:nvSpPr>
        <p:spPr/>
        <p:txBody>
          <a:bodyPr/>
          <a:lstStyle/>
          <a:p>
            <a:fld id="{747F375B-8058-4C5A-A505-3F8C24886B7A}" type="slidenum">
              <a:rPr lang="en-US" smtClean="0"/>
              <a:t>‹#›</a:t>
            </a:fld>
            <a:endParaRPr lang="en-US"/>
          </a:p>
        </p:txBody>
      </p:sp>
    </p:spTree>
    <p:extLst>
      <p:ext uri="{BB962C8B-B14F-4D97-AF65-F5344CB8AC3E}">
        <p14:creationId xmlns:p14="http://schemas.microsoft.com/office/powerpoint/2010/main" val="390297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B0BD3-458D-FCCB-0943-4093198A4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AB829-5C84-EB58-A7C9-8F03477FF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B684C-B6AE-20CE-2817-FE7183C10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FD2A8-52FF-4115-89D7-06799021EBE3}" type="datetimeFigureOut">
              <a:rPr lang="en-US" smtClean="0"/>
              <a:t>10/7/2022</a:t>
            </a:fld>
            <a:endParaRPr lang="en-US"/>
          </a:p>
        </p:txBody>
      </p:sp>
      <p:sp>
        <p:nvSpPr>
          <p:cNvPr id="5" name="Footer Placeholder 4">
            <a:extLst>
              <a:ext uri="{FF2B5EF4-FFF2-40B4-BE49-F238E27FC236}">
                <a16:creationId xmlns:a16="http://schemas.microsoft.com/office/drawing/2014/main" id="{1537F275-84A6-15E4-97C2-FBCDE62BC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2A93A-D84C-88FC-4EA2-6CB4E1B76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F375B-8058-4C5A-A505-3F8C24886B7A}" type="slidenum">
              <a:rPr lang="en-US" smtClean="0"/>
              <a:t>‹#›</a:t>
            </a:fld>
            <a:endParaRPr lang="en-US"/>
          </a:p>
        </p:txBody>
      </p:sp>
    </p:spTree>
    <p:extLst>
      <p:ext uri="{BB962C8B-B14F-4D97-AF65-F5344CB8AC3E}">
        <p14:creationId xmlns:p14="http://schemas.microsoft.com/office/powerpoint/2010/main" val="36439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9B72C6-311A-4390-A828-F25E0065B8AB}"/>
              </a:ext>
            </a:extLst>
          </p:cNvPr>
          <p:cNvSpPr txBox="1"/>
          <p:nvPr/>
        </p:nvSpPr>
        <p:spPr>
          <a:xfrm>
            <a:off x="648586" y="680484"/>
            <a:ext cx="7591647" cy="4832092"/>
          </a:xfrm>
          <a:prstGeom prst="rect">
            <a:avLst/>
          </a:prstGeom>
          <a:noFill/>
        </p:spPr>
        <p:txBody>
          <a:bodyPr wrap="square" rtlCol="0">
            <a:spAutoFit/>
          </a:bodyPr>
          <a:lstStyle/>
          <a:p>
            <a:r>
              <a:rPr lang="en-GB" sz="2800" dirty="0">
                <a:solidFill>
                  <a:srgbClr val="C00000"/>
                </a:solidFill>
              </a:rPr>
              <a:t>Agenda</a:t>
            </a:r>
          </a:p>
          <a:p>
            <a:endParaRPr lang="en-GB" sz="2800" dirty="0">
              <a:solidFill>
                <a:srgbClr val="C00000"/>
              </a:solidFill>
            </a:endParaRPr>
          </a:p>
          <a:p>
            <a:r>
              <a:rPr lang="en-GB" sz="2800" dirty="0"/>
              <a:t>1. Current Situation </a:t>
            </a:r>
          </a:p>
          <a:p>
            <a:r>
              <a:rPr lang="en-GB" sz="2800" dirty="0"/>
              <a:t>2. Problem Identification</a:t>
            </a:r>
          </a:p>
          <a:p>
            <a:r>
              <a:rPr lang="en-GB" sz="2800" dirty="0"/>
              <a:t>3. Problem definition and Strategy</a:t>
            </a:r>
          </a:p>
          <a:p>
            <a:r>
              <a:rPr lang="en-GB" sz="2800" dirty="0"/>
              <a:t>4. Detailed process for ‘touchless’ experience</a:t>
            </a:r>
          </a:p>
          <a:p>
            <a:r>
              <a:rPr lang="en-GB" sz="2800" dirty="0"/>
              <a:t>5. Potential problems – Risks</a:t>
            </a:r>
          </a:p>
          <a:p>
            <a:r>
              <a:rPr lang="en-GB" sz="2800" dirty="0"/>
              <a:t>6. Financial Analysis</a:t>
            </a:r>
          </a:p>
          <a:p>
            <a:r>
              <a:rPr lang="en-GB" sz="2800" dirty="0"/>
              <a:t>7. Requirement's prioritization</a:t>
            </a:r>
          </a:p>
          <a:p>
            <a:r>
              <a:rPr lang="en-GB" sz="2800" dirty="0"/>
              <a:t>8. Conclusions</a:t>
            </a:r>
          </a:p>
          <a:p>
            <a:r>
              <a:rPr lang="en-GB" sz="2800" dirty="0"/>
              <a:t>9. Recommendations</a:t>
            </a:r>
            <a:endParaRPr lang="en-US" sz="2800" dirty="0"/>
          </a:p>
        </p:txBody>
      </p:sp>
    </p:spTree>
    <p:extLst>
      <p:ext uri="{BB962C8B-B14F-4D97-AF65-F5344CB8AC3E}">
        <p14:creationId xmlns:p14="http://schemas.microsoft.com/office/powerpoint/2010/main" val="31800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6673174" y="2607012"/>
            <a:ext cx="4944786" cy="769441"/>
          </a:xfrm>
          <a:prstGeom prst="rect">
            <a:avLst/>
          </a:prstGeom>
          <a:noFill/>
        </p:spPr>
        <p:txBody>
          <a:bodyPr wrap="square" rtlCol="0">
            <a:spAutoFit/>
          </a:bodyPr>
          <a:lstStyle/>
          <a:p>
            <a:pPr algn="r"/>
            <a:r>
              <a:rPr lang="en-US" sz="4400" b="1" dirty="0"/>
              <a:t>Appendix</a:t>
            </a:r>
          </a:p>
        </p:txBody>
      </p:sp>
    </p:spTree>
    <p:extLst>
      <p:ext uri="{BB962C8B-B14F-4D97-AF65-F5344CB8AC3E}">
        <p14:creationId xmlns:p14="http://schemas.microsoft.com/office/powerpoint/2010/main" val="329155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DC7FA6B-5A74-4B40-82BF-66A096F5D1DC}"/>
              </a:ext>
            </a:extLst>
          </p:cNvPr>
          <p:cNvSpPr/>
          <p:nvPr/>
        </p:nvSpPr>
        <p:spPr>
          <a:xfrm>
            <a:off x="6136164" y="252663"/>
            <a:ext cx="4922153" cy="6352674"/>
          </a:xfrm>
          <a:prstGeom prst="rect">
            <a:avLst/>
          </a:prstGeom>
          <a:solidFill>
            <a:srgbClr val="F2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04EF24-C0F9-471A-8D65-38F93F1D1726}"/>
              </a:ext>
            </a:extLst>
          </p:cNvPr>
          <p:cNvSpPr/>
          <p:nvPr/>
        </p:nvSpPr>
        <p:spPr>
          <a:xfrm>
            <a:off x="211756" y="269507"/>
            <a:ext cx="5784783" cy="63526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
            <a:extLst>
              <a:ext uri="{FF2B5EF4-FFF2-40B4-BE49-F238E27FC236}">
                <a16:creationId xmlns:a16="http://schemas.microsoft.com/office/drawing/2014/main" id="{9751A046-8A2B-4384-AE2B-0EA8CF76FFCF}"/>
              </a:ext>
            </a:extLst>
          </p:cNvPr>
          <p:cNvGraphicFramePr>
            <a:graphicFrameLocks noGrp="1"/>
          </p:cNvGraphicFramePr>
          <p:nvPr/>
        </p:nvGraphicFramePr>
        <p:xfrm>
          <a:off x="827942" y="4099299"/>
          <a:ext cx="2717800" cy="2336800"/>
        </p:xfrm>
        <a:graphic>
          <a:graphicData uri="http://schemas.openxmlformats.org/drawingml/2006/table">
            <a:tbl>
              <a:tblPr/>
              <a:tblGrid>
                <a:gridCol w="838200">
                  <a:extLst>
                    <a:ext uri="{9D8B030D-6E8A-4147-A177-3AD203B41FA5}">
                      <a16:colId xmlns:a16="http://schemas.microsoft.com/office/drawing/2014/main" val="1305394061"/>
                    </a:ext>
                  </a:extLst>
                </a:gridCol>
                <a:gridCol w="1193800">
                  <a:extLst>
                    <a:ext uri="{9D8B030D-6E8A-4147-A177-3AD203B41FA5}">
                      <a16:colId xmlns:a16="http://schemas.microsoft.com/office/drawing/2014/main" val="523387400"/>
                    </a:ext>
                  </a:extLst>
                </a:gridCol>
                <a:gridCol w="685800">
                  <a:extLst>
                    <a:ext uri="{9D8B030D-6E8A-4147-A177-3AD203B41FA5}">
                      <a16:colId xmlns:a16="http://schemas.microsoft.com/office/drawing/2014/main" val="4051772670"/>
                    </a:ext>
                  </a:extLst>
                </a:gridCol>
              </a:tblGrid>
              <a:tr h="184150">
                <a:tc>
                  <a:txBody>
                    <a:bodyPr/>
                    <a:lstStyle/>
                    <a:p>
                      <a:pPr algn="ctr" fontAlgn="b"/>
                      <a:r>
                        <a:rPr lang="en-US" sz="1000" b="1" i="0" u="none" strike="noStrike" dirty="0">
                          <a:solidFill>
                            <a:schemeClr val="bg1"/>
                          </a:solidFill>
                          <a:effectLst/>
                          <a:latin typeface="Calibri" panose="020F0502020204030204" pitchFamily="34" charset="0"/>
                        </a:rPr>
                        <a:t>Year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tc>
                  <a:txBody>
                    <a:bodyPr/>
                    <a:lstStyle/>
                    <a:p>
                      <a:pPr algn="ctr" fontAlgn="b"/>
                      <a:r>
                        <a:rPr lang="en-US" sz="1000" b="1" i="0" u="none" strike="noStrike" dirty="0">
                          <a:solidFill>
                            <a:schemeClr val="bg1"/>
                          </a:solidFill>
                          <a:effectLst/>
                          <a:latin typeface="Calibri" panose="020F0502020204030204" pitchFamily="34" charset="0"/>
                        </a:rPr>
                        <a:t>Amount of Services</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tc>
                  <a:txBody>
                    <a:bodyPr/>
                    <a:lstStyle/>
                    <a:p>
                      <a:pPr algn="ctr" fontAlgn="b"/>
                      <a:r>
                        <a:rPr lang="en-US" sz="1000" b="1" i="0" u="none" strike="noStrike" dirty="0">
                          <a:solidFill>
                            <a:schemeClr val="bg1"/>
                          </a:solidFill>
                          <a:effectLst/>
                          <a:latin typeface="Calibri" panose="020F0502020204030204" pitchFamily="34" charset="0"/>
                        </a:rPr>
                        <a:t>Revenue</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extLst>
                  <a:ext uri="{0D108BD9-81ED-4DB2-BD59-A6C34878D82A}">
                    <a16:rowId xmlns:a16="http://schemas.microsoft.com/office/drawing/2014/main" val="2910364654"/>
                  </a:ext>
                </a:extLst>
              </a:tr>
              <a:tr h="184150">
                <a:tc>
                  <a:txBody>
                    <a:bodyPr/>
                    <a:lstStyle/>
                    <a:p>
                      <a:pPr algn="ctr" fontAlgn="b"/>
                      <a:r>
                        <a:rPr lang="en-US" sz="1000" b="0" i="0" u="none" strike="noStrike" dirty="0">
                          <a:solidFill>
                            <a:srgbClr val="000000"/>
                          </a:solidFill>
                          <a:effectLst/>
                          <a:latin typeface="Calibri" panose="020F050202020403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2,496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835,349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3588732120"/>
                  </a:ext>
                </a:extLst>
              </a:tr>
              <a:tr h="184150">
                <a:tc>
                  <a:txBody>
                    <a:bodyPr/>
                    <a:lstStyle/>
                    <a:p>
                      <a:pPr algn="ctr" fontAlgn="b"/>
                      <a:r>
                        <a:rPr lang="en-US" sz="1000" b="0" i="0" u="none" strike="noStrike" dirty="0">
                          <a:solidFill>
                            <a:srgbClr val="000000"/>
                          </a:solidFill>
                          <a:effectLst/>
                          <a:latin typeface="Calibri" panose="020F050202020403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2,746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919,018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198632181"/>
                  </a:ext>
                </a:extLst>
              </a:tr>
              <a:tr h="184150">
                <a:tc>
                  <a:txBody>
                    <a:bodyPr/>
                    <a:lstStyle/>
                    <a:p>
                      <a:pPr algn="ctr" fontAlgn="b"/>
                      <a:r>
                        <a:rPr lang="en-US" sz="1000" b="0" i="0" u="none" strike="noStrike" dirty="0">
                          <a:solidFill>
                            <a:srgbClr val="000000"/>
                          </a:solidFill>
                          <a:effectLst/>
                          <a:latin typeface="Calibri" panose="020F050202020403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3,021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1,011,053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538406584"/>
                  </a:ext>
                </a:extLst>
              </a:tr>
              <a:tr h="184150">
                <a:tc>
                  <a:txBody>
                    <a:bodyPr/>
                    <a:lstStyle/>
                    <a:p>
                      <a:pPr algn="ctr" fontAlgn="b"/>
                      <a:r>
                        <a:rPr lang="en-US" sz="1000" b="0" i="0" u="none" strike="noStrike" dirty="0">
                          <a:solidFill>
                            <a:srgbClr val="000000"/>
                          </a:solidFill>
                          <a:effectLst/>
                          <a:latin typeface="Calibri" panose="020F050202020403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3,323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1,112,125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915150587"/>
                  </a:ext>
                </a:extLst>
              </a:tr>
              <a:tr h="184150">
                <a:tc>
                  <a:txBody>
                    <a:bodyPr/>
                    <a:lstStyle/>
                    <a:p>
                      <a:pPr algn="ctr" fontAlgn="b"/>
                      <a:r>
                        <a:rPr lang="en-US" sz="1000" b="0" i="0" u="none" strike="noStrike" dirty="0">
                          <a:solidFill>
                            <a:srgbClr val="000000"/>
                          </a:solidFill>
                          <a:effectLst/>
                          <a:latin typeface="Calibri" panose="020F050202020403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a:solidFill>
                            <a:srgbClr val="000000"/>
                          </a:solidFill>
                          <a:effectLst/>
                          <a:latin typeface="Calibri" panose="020F0502020204030204" pitchFamily="34" charset="0"/>
                        </a:rPr>
                        <a:t>3,655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1,223,237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848831329"/>
                  </a:ext>
                </a:extLst>
              </a:tr>
              <a:tr h="184150">
                <a:tc>
                  <a:txBody>
                    <a:bodyPr/>
                    <a:lstStyle/>
                    <a:p>
                      <a:pPr algn="ctr" fontAlgn="b"/>
                      <a:r>
                        <a:rPr lang="en-US" sz="1000" b="0" i="0" u="none" strike="noStrike" dirty="0">
                          <a:solidFill>
                            <a:srgbClr val="000000"/>
                          </a:solidFill>
                          <a:effectLst/>
                          <a:latin typeface="Calibri" panose="020F050202020403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a:solidFill>
                            <a:srgbClr val="000000"/>
                          </a:solidFill>
                          <a:effectLst/>
                          <a:latin typeface="Calibri" panose="020F0502020204030204" pitchFamily="34" charset="0"/>
                        </a:rPr>
                        <a:t>4,021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1,345,728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749432833"/>
                  </a:ext>
                </a:extLst>
              </a:tr>
              <a:tr h="184150">
                <a:tc>
                  <a:txBody>
                    <a:bodyPr/>
                    <a:lstStyle/>
                    <a:p>
                      <a:pPr algn="ctr" fontAlgn="b"/>
                      <a:r>
                        <a:rPr lang="en-US" sz="1000" b="0" i="0" u="none" strike="noStrike" dirty="0">
                          <a:solidFill>
                            <a:srgbClr val="000000"/>
                          </a:solidFill>
                          <a:effectLst/>
                          <a:latin typeface="Calibri" panose="020F050202020403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4,423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1,480,268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636441470"/>
                  </a:ext>
                </a:extLst>
              </a:tr>
              <a:tr h="184150">
                <a:tc>
                  <a:txBody>
                    <a:bodyPr/>
                    <a:lstStyle/>
                    <a:p>
                      <a:pPr algn="ctr" fontAlgn="b"/>
                      <a:r>
                        <a:rPr lang="en-US" sz="1000" b="0" i="0" u="none" strike="noStrike" dirty="0">
                          <a:solidFill>
                            <a:srgbClr val="000000"/>
                          </a:solidFill>
                          <a:effectLst/>
                          <a:latin typeface="Calibri" panose="020F050202020403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a:solidFill>
                            <a:srgbClr val="000000"/>
                          </a:solidFill>
                          <a:effectLst/>
                          <a:latin typeface="Calibri" panose="020F0502020204030204" pitchFamily="34" charset="0"/>
                        </a:rPr>
                        <a:t>4,865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1,628,194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241027167"/>
                  </a:ext>
                </a:extLst>
              </a:tr>
              <a:tr h="184150">
                <a:tc>
                  <a:txBody>
                    <a:bodyPr/>
                    <a:lstStyle/>
                    <a:p>
                      <a:pPr algn="ctr" fontAlgn="b"/>
                      <a:r>
                        <a:rPr lang="en-US" sz="1000" b="0" i="0" u="none" strike="noStrike" dirty="0">
                          <a:solidFill>
                            <a:srgbClr val="000000"/>
                          </a:solidFill>
                          <a:effectLst/>
                          <a:latin typeface="Calibri" panose="020F050202020403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a:solidFill>
                            <a:srgbClr val="000000"/>
                          </a:solidFill>
                          <a:effectLst/>
                          <a:latin typeface="Calibri" panose="020F0502020204030204" pitchFamily="34" charset="0"/>
                        </a:rPr>
                        <a:t>5,352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1,791,181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2821266711"/>
                  </a:ext>
                </a:extLst>
              </a:tr>
              <a:tr h="184150">
                <a:tc>
                  <a:txBody>
                    <a:bodyPr/>
                    <a:lstStyle/>
                    <a:p>
                      <a:pPr algn="ctr" fontAlgn="b"/>
                      <a:r>
                        <a:rPr lang="en-US" sz="1000" b="0" i="0" u="none" strike="noStrike" dirty="0">
                          <a:solidFill>
                            <a:srgbClr val="000000"/>
                          </a:solidFill>
                          <a:effectLst/>
                          <a:latin typeface="Calibri" panose="020F0502020204030204" pitchFamily="34" charset="0"/>
                        </a:rPr>
                        <a:t>10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a:solidFill>
                            <a:srgbClr val="000000"/>
                          </a:solidFill>
                          <a:effectLst/>
                          <a:latin typeface="Calibri" panose="020F0502020204030204" pitchFamily="34" charset="0"/>
                        </a:rPr>
                        <a:t>5,887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0" i="0" u="none" strike="noStrike" dirty="0">
                          <a:solidFill>
                            <a:srgbClr val="000000"/>
                          </a:solidFill>
                          <a:effectLst/>
                          <a:latin typeface="Calibri" panose="020F0502020204030204" pitchFamily="34" charset="0"/>
                        </a:rPr>
                        <a:t>1,970,232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837524260"/>
                  </a:ext>
                </a:extLst>
              </a:tr>
              <a:tr h="184150">
                <a:tc>
                  <a:txBody>
                    <a:bodyPr/>
                    <a:lstStyle/>
                    <a:p>
                      <a:pPr algn="ctr" fontAlgn="b"/>
                      <a:r>
                        <a:rPr lang="en-US" sz="1000" b="1" i="0" u="none" strike="noStrike" dirty="0">
                          <a:solidFill>
                            <a:srgbClr val="000000"/>
                          </a:solidFill>
                          <a:effectLst/>
                          <a:highlight>
                            <a:srgbClr val="FFFF00"/>
                          </a:highlight>
                          <a:latin typeface="Calibri" panose="020F0502020204030204" pitchFamily="34" charset="0"/>
                        </a:rPr>
                        <a:t>Total Revenues 10 years</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endParaRPr lang="en-US" sz="1000" b="1" i="0" u="none" strike="noStrike" dirty="0">
                        <a:solidFill>
                          <a:srgbClr val="000000"/>
                        </a:solidFill>
                        <a:effectLst/>
                        <a:highlight>
                          <a:srgbClr val="FFFF00"/>
                        </a:highlight>
                        <a:latin typeface="Calibri" panose="020F050202020403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b"/>
                      <a:r>
                        <a:rPr lang="en-US" sz="1000" b="1" i="0" u="none" strike="noStrike" dirty="0">
                          <a:solidFill>
                            <a:srgbClr val="000000"/>
                          </a:solidFill>
                          <a:effectLst/>
                          <a:highlight>
                            <a:srgbClr val="FFFF00"/>
                          </a:highlight>
                          <a:latin typeface="Calibri" panose="020F0502020204030204" pitchFamily="34" charset="0"/>
                        </a:rPr>
                        <a:t>13,316,384</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730292727"/>
                  </a:ext>
                </a:extLst>
              </a:tr>
            </a:tbl>
          </a:graphicData>
        </a:graphic>
      </p:graphicFrame>
      <p:sp>
        <p:nvSpPr>
          <p:cNvPr id="22" name="TextBox 6">
            <a:extLst>
              <a:ext uri="{FF2B5EF4-FFF2-40B4-BE49-F238E27FC236}">
                <a16:creationId xmlns:a16="http://schemas.microsoft.com/office/drawing/2014/main" id="{53EA614B-F517-4F1E-A8E6-A76FB187F8C7}"/>
              </a:ext>
            </a:extLst>
          </p:cNvPr>
          <p:cNvSpPr txBox="1"/>
          <p:nvPr/>
        </p:nvSpPr>
        <p:spPr>
          <a:xfrm>
            <a:off x="3651720" y="4438424"/>
            <a:ext cx="1796180" cy="1077218"/>
          </a:xfrm>
          <a:prstGeom prst="rect">
            <a:avLst/>
          </a:prstGeom>
          <a:noFill/>
        </p:spPr>
        <p:txBody>
          <a:bodyPr wrap="square" rtlCol="0">
            <a:spAutoFit/>
          </a:bodyPr>
          <a:lstStyle/>
          <a:p>
            <a:r>
              <a:rPr lang="en-GB" sz="800" dirty="0"/>
              <a:t>Amount of services = </a:t>
            </a:r>
          </a:p>
          <a:p>
            <a:r>
              <a:rPr lang="en-GB" sz="800" dirty="0"/>
              <a:t>8 services per day x 25 days per month x 12 months.</a:t>
            </a:r>
          </a:p>
          <a:p>
            <a:endParaRPr lang="en-GB" sz="800" dirty="0"/>
          </a:p>
          <a:p>
            <a:r>
              <a:rPr lang="en-GB" sz="800" dirty="0"/>
              <a:t>Amount of services increase in 10%.every year.</a:t>
            </a:r>
          </a:p>
          <a:p>
            <a:r>
              <a:rPr lang="en-GB" sz="800" dirty="0"/>
              <a:t>Revenues = Amount of services x 334.6 EUR (average Ticket).</a:t>
            </a:r>
          </a:p>
        </p:txBody>
      </p:sp>
      <p:sp>
        <p:nvSpPr>
          <p:cNvPr id="23" name="TextBox 9">
            <a:extLst>
              <a:ext uri="{FF2B5EF4-FFF2-40B4-BE49-F238E27FC236}">
                <a16:creationId xmlns:a16="http://schemas.microsoft.com/office/drawing/2014/main" id="{27AAFDA7-0246-47FC-9A27-9C553A3B3C4F}"/>
              </a:ext>
            </a:extLst>
          </p:cNvPr>
          <p:cNvSpPr txBox="1"/>
          <p:nvPr/>
        </p:nvSpPr>
        <p:spPr>
          <a:xfrm>
            <a:off x="959437" y="3561301"/>
            <a:ext cx="4881433" cy="215444"/>
          </a:xfrm>
          <a:prstGeom prst="rect">
            <a:avLst/>
          </a:prstGeom>
          <a:noFill/>
        </p:spPr>
        <p:txBody>
          <a:bodyPr wrap="square">
            <a:spAutoFit/>
          </a:bodyPr>
          <a:lstStyle/>
          <a:p>
            <a:r>
              <a:rPr lang="en-US" sz="800" b="0" i="1" u="none" strike="noStrike" dirty="0">
                <a:solidFill>
                  <a:srgbClr val="000000"/>
                </a:solidFill>
                <a:effectLst/>
                <a:latin typeface="Calibri" panose="020F0502020204030204" pitchFamily="34" charset="0"/>
              </a:rPr>
              <a:t>Source for maintenance costs: https://www.motor1.com/reviews/406938/Car company-maintenance-cost/</a:t>
            </a:r>
            <a:r>
              <a:rPr lang="en-US" sz="800" i="1" dirty="0"/>
              <a:t> </a:t>
            </a:r>
          </a:p>
        </p:txBody>
      </p:sp>
      <p:graphicFrame>
        <p:nvGraphicFramePr>
          <p:cNvPr id="24" name="Table 11">
            <a:extLst>
              <a:ext uri="{FF2B5EF4-FFF2-40B4-BE49-F238E27FC236}">
                <a16:creationId xmlns:a16="http://schemas.microsoft.com/office/drawing/2014/main" id="{D474C9CA-76DE-4696-B1FB-4065F20480B4}"/>
              </a:ext>
            </a:extLst>
          </p:cNvPr>
          <p:cNvGraphicFramePr>
            <a:graphicFrameLocks noGrp="1"/>
          </p:cNvGraphicFramePr>
          <p:nvPr/>
        </p:nvGraphicFramePr>
        <p:xfrm>
          <a:off x="8329861" y="995098"/>
          <a:ext cx="2565400" cy="2229182"/>
        </p:xfrm>
        <a:graphic>
          <a:graphicData uri="http://schemas.openxmlformats.org/drawingml/2006/table">
            <a:tbl>
              <a:tblPr/>
              <a:tblGrid>
                <a:gridCol w="609600">
                  <a:extLst>
                    <a:ext uri="{9D8B030D-6E8A-4147-A177-3AD203B41FA5}">
                      <a16:colId xmlns:a16="http://schemas.microsoft.com/office/drawing/2014/main" val="2246978874"/>
                    </a:ext>
                  </a:extLst>
                </a:gridCol>
                <a:gridCol w="736600">
                  <a:extLst>
                    <a:ext uri="{9D8B030D-6E8A-4147-A177-3AD203B41FA5}">
                      <a16:colId xmlns:a16="http://schemas.microsoft.com/office/drawing/2014/main" val="603878619"/>
                    </a:ext>
                  </a:extLst>
                </a:gridCol>
                <a:gridCol w="609600">
                  <a:extLst>
                    <a:ext uri="{9D8B030D-6E8A-4147-A177-3AD203B41FA5}">
                      <a16:colId xmlns:a16="http://schemas.microsoft.com/office/drawing/2014/main" val="1489707086"/>
                    </a:ext>
                  </a:extLst>
                </a:gridCol>
                <a:gridCol w="609600">
                  <a:extLst>
                    <a:ext uri="{9D8B030D-6E8A-4147-A177-3AD203B41FA5}">
                      <a16:colId xmlns:a16="http://schemas.microsoft.com/office/drawing/2014/main" val="3881260061"/>
                    </a:ext>
                  </a:extLst>
                </a:gridCol>
              </a:tblGrid>
              <a:tr h="184150">
                <a:tc>
                  <a:txBody>
                    <a:bodyPr/>
                    <a:lstStyle/>
                    <a:p>
                      <a:pPr algn="ctr" fontAlgn="b"/>
                      <a:r>
                        <a:rPr lang="en-US" sz="1000" b="1" i="0" u="none" strike="noStrike" dirty="0">
                          <a:solidFill>
                            <a:schemeClr val="bg1"/>
                          </a:solidFill>
                          <a:effectLst/>
                          <a:latin typeface="Calibri" panose="020F0502020204030204" pitchFamily="34" charset="0"/>
                        </a:rPr>
                        <a:t>Year</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tc>
                  <a:txBody>
                    <a:bodyPr/>
                    <a:lstStyle/>
                    <a:p>
                      <a:pPr algn="ctr" fontAlgn="b"/>
                      <a:r>
                        <a:rPr lang="en-US" sz="1000" b="1" i="0" u="none" strike="noStrike" dirty="0">
                          <a:solidFill>
                            <a:schemeClr val="bg1"/>
                          </a:solidFill>
                          <a:effectLst/>
                          <a:latin typeface="Calibri" panose="020F0502020204030204" pitchFamily="34" charset="0"/>
                        </a:rPr>
                        <a:t>Technicians</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tc>
                  <a:txBody>
                    <a:bodyPr/>
                    <a:lstStyle/>
                    <a:p>
                      <a:pPr algn="ctr" fontAlgn="b"/>
                      <a:r>
                        <a:rPr lang="en-US" sz="1000" b="1" i="0" u="none" strike="noStrike" dirty="0">
                          <a:solidFill>
                            <a:schemeClr val="bg1"/>
                          </a:solidFill>
                          <a:effectLst/>
                          <a:latin typeface="Calibri" panose="020F0502020204030204" pitchFamily="34" charset="0"/>
                        </a:rPr>
                        <a:t>Admins</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tc>
                  <a:txBody>
                    <a:bodyPr/>
                    <a:lstStyle/>
                    <a:p>
                      <a:pPr algn="ctr" fontAlgn="b"/>
                      <a:r>
                        <a:rPr lang="en-US" sz="1000" b="1" i="0" u="none" strike="noStrike" dirty="0">
                          <a:solidFill>
                            <a:schemeClr val="bg1"/>
                          </a:solidFill>
                          <a:effectLst/>
                          <a:latin typeface="Calibri" panose="020F0502020204030204" pitchFamily="34" charset="0"/>
                        </a:rPr>
                        <a:t>Manager</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8181"/>
                    </a:solidFill>
                  </a:tcPr>
                </a:tc>
                <a:extLst>
                  <a:ext uri="{0D108BD9-81ED-4DB2-BD59-A6C34878D82A}">
                    <a16:rowId xmlns:a16="http://schemas.microsoft.com/office/drawing/2014/main" val="3005472265"/>
                  </a:ext>
                </a:extLst>
              </a:tr>
              <a:tr h="184150">
                <a:tc>
                  <a:txBody>
                    <a:bodyPr/>
                    <a:lstStyle/>
                    <a:p>
                      <a:pPr algn="ctr" fontAlgn="b"/>
                      <a:r>
                        <a:rPr lang="en-US" sz="1000" b="0" i="0" u="none" strike="noStrike" dirty="0">
                          <a:solidFill>
                            <a:srgbClr val="000000"/>
                          </a:solidFill>
                          <a:effectLst/>
                          <a:latin typeface="Calibri" panose="020F0502020204030204" pitchFamily="34" charset="0"/>
                        </a:rPr>
                        <a:t>1</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180,000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639551"/>
                  </a:ext>
                </a:extLst>
              </a:tr>
              <a:tr h="184150">
                <a:tc>
                  <a:txBody>
                    <a:bodyPr/>
                    <a:lstStyle/>
                    <a:p>
                      <a:pPr algn="ctr" fontAlgn="b"/>
                      <a:r>
                        <a:rPr lang="en-US" sz="1000" b="0" i="0" u="none" strike="noStrike" dirty="0">
                          <a:solidFill>
                            <a:srgbClr val="000000"/>
                          </a:solidFill>
                          <a:effectLst/>
                          <a:latin typeface="Calibri" panose="020F0502020204030204" pitchFamily="34" charset="0"/>
                        </a:rPr>
                        <a:t>2</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180,000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9117185"/>
                  </a:ext>
                </a:extLst>
              </a:tr>
              <a:tr h="184150">
                <a:tc>
                  <a:txBody>
                    <a:bodyPr/>
                    <a:lstStyle/>
                    <a:p>
                      <a:pPr algn="ctr" fontAlgn="b"/>
                      <a:r>
                        <a:rPr lang="en-US" sz="1000" b="0" i="0" u="none" strike="noStrike" dirty="0">
                          <a:solidFill>
                            <a:srgbClr val="000000"/>
                          </a:solidFill>
                          <a:effectLst/>
                          <a:latin typeface="Calibri" panose="020F0502020204030204" pitchFamily="34" charset="0"/>
                        </a:rPr>
                        <a:t>3</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180,000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012338"/>
                  </a:ext>
                </a:extLst>
              </a:tr>
              <a:tr h="184150">
                <a:tc>
                  <a:txBody>
                    <a:bodyPr/>
                    <a:lstStyle/>
                    <a:p>
                      <a:pPr algn="ctr" fontAlgn="b"/>
                      <a:r>
                        <a:rPr lang="en-US" sz="1000" b="0" i="0" u="none" strike="noStrike" dirty="0">
                          <a:solidFill>
                            <a:srgbClr val="000000"/>
                          </a:solidFill>
                          <a:effectLst/>
                          <a:latin typeface="Calibri" panose="020F0502020204030204" pitchFamily="34" charset="0"/>
                        </a:rPr>
                        <a:t>4</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240,000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431520"/>
                  </a:ext>
                </a:extLst>
              </a:tr>
              <a:tr h="184150">
                <a:tc>
                  <a:txBody>
                    <a:bodyPr/>
                    <a:lstStyle/>
                    <a:p>
                      <a:pPr algn="ctr" fontAlgn="b"/>
                      <a:r>
                        <a:rPr lang="en-US" sz="1000" b="0" i="0" u="none" strike="noStrike" dirty="0">
                          <a:solidFill>
                            <a:srgbClr val="000000"/>
                          </a:solidFill>
                          <a:effectLst/>
                          <a:latin typeface="Calibri" panose="020F0502020204030204" pitchFamily="34" charset="0"/>
                        </a:rPr>
                        <a:t>5</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240,000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2501799"/>
                  </a:ext>
                </a:extLst>
              </a:tr>
              <a:tr h="184150">
                <a:tc>
                  <a:txBody>
                    <a:bodyPr/>
                    <a:lstStyle/>
                    <a:p>
                      <a:pPr algn="ctr" fontAlgn="b"/>
                      <a:r>
                        <a:rPr lang="en-US" sz="1000" b="0" i="0" u="none" strike="noStrike" dirty="0">
                          <a:solidFill>
                            <a:srgbClr val="000000"/>
                          </a:solidFill>
                          <a:effectLst/>
                          <a:latin typeface="Calibri" panose="020F0502020204030204" pitchFamily="34" charset="0"/>
                        </a:rPr>
                        <a:t>6</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240,000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0099652"/>
                  </a:ext>
                </a:extLst>
              </a:tr>
              <a:tr h="184150">
                <a:tc>
                  <a:txBody>
                    <a:bodyPr/>
                    <a:lstStyle/>
                    <a:p>
                      <a:pPr algn="ctr" fontAlgn="b"/>
                      <a:r>
                        <a:rPr lang="en-US" sz="1000" b="0" i="0" u="none" strike="noStrike" dirty="0">
                          <a:solidFill>
                            <a:srgbClr val="000000"/>
                          </a:solidFill>
                          <a:effectLst/>
                          <a:latin typeface="Calibri" panose="020F0502020204030204" pitchFamily="34" charset="0"/>
                        </a:rPr>
                        <a:t>7</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240,000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425497"/>
                  </a:ext>
                </a:extLst>
              </a:tr>
              <a:tr h="184150">
                <a:tc>
                  <a:txBody>
                    <a:bodyPr/>
                    <a:lstStyle/>
                    <a:p>
                      <a:pPr algn="ctr" fontAlgn="b"/>
                      <a:r>
                        <a:rPr lang="en-US" sz="1000" b="0" i="0" u="none" strike="noStrike" dirty="0">
                          <a:solidFill>
                            <a:srgbClr val="000000"/>
                          </a:solidFill>
                          <a:effectLst/>
                          <a:latin typeface="Calibri" panose="020F0502020204030204" pitchFamily="34" charset="0"/>
                        </a:rPr>
                        <a:t>8</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300,000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9684580"/>
                  </a:ext>
                </a:extLst>
              </a:tr>
              <a:tr h="203532">
                <a:tc>
                  <a:txBody>
                    <a:bodyPr/>
                    <a:lstStyle/>
                    <a:p>
                      <a:pPr algn="ctr" fontAlgn="b"/>
                      <a:r>
                        <a:rPr lang="en-US" sz="1000" b="0" i="0" u="none" strike="noStrike" dirty="0">
                          <a:solidFill>
                            <a:srgbClr val="000000"/>
                          </a:solidFill>
                          <a:effectLst/>
                          <a:latin typeface="Calibri" panose="020F0502020204030204" pitchFamily="34" charset="0"/>
                        </a:rPr>
                        <a:t>9</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300,000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928215"/>
                  </a:ext>
                </a:extLst>
              </a:tr>
              <a:tr h="184150">
                <a:tc>
                  <a:txBody>
                    <a:bodyPr/>
                    <a:lstStyle/>
                    <a:p>
                      <a:pPr algn="ctr" fontAlgn="b"/>
                      <a:r>
                        <a:rPr lang="en-US" sz="1000" b="0" i="0" u="none" strike="noStrike" dirty="0">
                          <a:solidFill>
                            <a:srgbClr val="000000"/>
                          </a:solidFill>
                          <a:effectLst/>
                          <a:latin typeface="Calibri" panose="020F0502020204030204" pitchFamily="34" charset="0"/>
                        </a:rPr>
                        <a:t>10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300,000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a:solidFill>
                            <a:srgbClr val="000000"/>
                          </a:solidFill>
                          <a:effectLst/>
                          <a:latin typeface="Calibri" panose="020F0502020204030204" pitchFamily="34" charset="0"/>
                        </a:rPr>
                        <a:t>36,000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a:solidFill>
                            <a:srgbClr val="000000"/>
                          </a:solidFill>
                          <a:effectLst/>
                          <a:latin typeface="Calibri" panose="020F0502020204030204" pitchFamily="34" charset="0"/>
                        </a:rPr>
                        <a:t>72,000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1622399"/>
                  </a:ext>
                </a:extLst>
              </a:tr>
              <a:tr h="184150">
                <a:tc>
                  <a:txBody>
                    <a:bodyPr/>
                    <a:lstStyle/>
                    <a:p>
                      <a:pPr algn="ctr" fontAlgn="b"/>
                      <a:r>
                        <a:rPr lang="en-US" sz="1100" b="1" i="0" u="none" strike="noStrike" dirty="0">
                          <a:solidFill>
                            <a:srgbClr val="000000"/>
                          </a:solidFill>
                          <a:effectLst/>
                          <a:latin typeface="Calibri" panose="020F0502020204030204" pitchFamily="34" charset="0"/>
                        </a:rPr>
                        <a:t>Total</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l" fontAlgn="b"/>
                      <a:r>
                        <a:rPr lang="en-US" sz="1100" b="1" i="0" u="none" strike="noStrike" dirty="0">
                          <a:solidFill>
                            <a:srgbClr val="000000"/>
                          </a:solidFill>
                          <a:effectLst/>
                          <a:latin typeface="Calibri" panose="020F0502020204030204" pitchFamily="34" charset="0"/>
                        </a:rPr>
                        <a:t>  3,480,000</a:t>
                      </a: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4901983"/>
                  </a:ext>
                </a:extLst>
              </a:tr>
            </a:tbl>
          </a:graphicData>
        </a:graphic>
      </p:graphicFrame>
      <p:sp>
        <p:nvSpPr>
          <p:cNvPr id="25" name="TextBox 12">
            <a:extLst>
              <a:ext uri="{FF2B5EF4-FFF2-40B4-BE49-F238E27FC236}">
                <a16:creationId xmlns:a16="http://schemas.microsoft.com/office/drawing/2014/main" id="{84507753-7A78-4444-B915-63D605F55491}"/>
              </a:ext>
            </a:extLst>
          </p:cNvPr>
          <p:cNvSpPr txBox="1"/>
          <p:nvPr/>
        </p:nvSpPr>
        <p:spPr>
          <a:xfrm>
            <a:off x="6479960" y="1530228"/>
            <a:ext cx="1755250" cy="86177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sz="1000" b="1" i="0" u="none" strike="noStrike" dirty="0">
                <a:solidFill>
                  <a:srgbClr val="000000"/>
                </a:solidFill>
                <a:effectLst/>
                <a:latin typeface="Calibri" panose="020F0502020204030204" pitchFamily="34" charset="0"/>
              </a:rPr>
              <a:t>Payrolls</a:t>
            </a:r>
          </a:p>
          <a:p>
            <a:pPr marL="171450" indent="-171450">
              <a:buFont typeface="Arial" panose="020B0604020202020204" pitchFamily="34" charset="0"/>
              <a:buChar char="•"/>
            </a:pPr>
            <a:r>
              <a:rPr lang="en-US" sz="800" dirty="0">
                <a:solidFill>
                  <a:srgbClr val="000000"/>
                </a:solidFill>
                <a:latin typeface="Calibri" panose="020F0502020204030204" pitchFamily="34" charset="0"/>
              </a:rPr>
              <a:t>Manager: 1 for 72K per year</a:t>
            </a:r>
          </a:p>
          <a:p>
            <a:pPr marL="171450" indent="-171450">
              <a:buFont typeface="Arial" panose="020B0604020202020204" pitchFamily="34" charset="0"/>
              <a:buChar char="•"/>
            </a:pPr>
            <a:r>
              <a:rPr lang="en-US" sz="800" dirty="0">
                <a:solidFill>
                  <a:srgbClr val="000000"/>
                </a:solidFill>
                <a:latin typeface="Calibri" panose="020F0502020204030204" pitchFamily="34" charset="0"/>
              </a:rPr>
              <a:t>Admin: 1 per 36K per year</a:t>
            </a:r>
          </a:p>
          <a:p>
            <a:pPr marL="171450" indent="-171450">
              <a:buFont typeface="Arial" panose="020B0604020202020204" pitchFamily="34" charset="0"/>
              <a:buChar char="•"/>
            </a:pPr>
            <a:r>
              <a:rPr lang="en-US" sz="800" dirty="0">
                <a:solidFill>
                  <a:srgbClr val="000000"/>
                </a:solidFill>
                <a:latin typeface="Calibri" panose="020F0502020204030204" pitchFamily="34" charset="0"/>
              </a:rPr>
              <a:t>Technicians: 3 in first 3 years. 4 in 4 next years, 5 in last 3 years. Each of them with 60k per year</a:t>
            </a:r>
            <a:r>
              <a:rPr lang="en-US" sz="800" dirty="0"/>
              <a:t> </a:t>
            </a:r>
          </a:p>
        </p:txBody>
      </p:sp>
      <p:sp>
        <p:nvSpPr>
          <p:cNvPr id="26" name="TextBox 13">
            <a:extLst>
              <a:ext uri="{FF2B5EF4-FFF2-40B4-BE49-F238E27FC236}">
                <a16:creationId xmlns:a16="http://schemas.microsoft.com/office/drawing/2014/main" id="{94C2F348-4D7E-40E8-AE95-EA120CD1ABB9}"/>
              </a:ext>
            </a:extLst>
          </p:cNvPr>
          <p:cNvSpPr txBox="1"/>
          <p:nvPr/>
        </p:nvSpPr>
        <p:spPr>
          <a:xfrm>
            <a:off x="7220398" y="3807482"/>
            <a:ext cx="2753684" cy="237757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sz="1000" b="1" dirty="0">
                <a:solidFill>
                  <a:srgbClr val="000000"/>
                </a:solidFill>
                <a:latin typeface="Calibri" panose="020F0502020204030204" pitchFamily="34" charset="0"/>
              </a:rPr>
              <a:t>Reparation</a:t>
            </a:r>
          </a:p>
          <a:p>
            <a:r>
              <a:rPr lang="en-US" sz="800" b="0" i="0" u="none" strike="noStrike" dirty="0">
                <a:solidFill>
                  <a:srgbClr val="000000"/>
                </a:solidFill>
                <a:effectLst/>
                <a:latin typeface="Calibri" panose="020F0502020204030204" pitchFamily="34" charset="0"/>
              </a:rPr>
              <a:t>Reparation cost is a % of the average maintenance ticket: 15%</a:t>
            </a:r>
          </a:p>
          <a:p>
            <a:r>
              <a:rPr lang="en-US" sz="800" dirty="0">
                <a:solidFill>
                  <a:srgbClr val="000000"/>
                </a:solidFill>
                <a:latin typeface="Calibri" panose="020F0502020204030204" pitchFamily="34" charset="0"/>
              </a:rPr>
              <a:t>0.15 x 334 = 50</a:t>
            </a:r>
          </a:p>
          <a:p>
            <a:endParaRPr lang="en-US" sz="1000" b="1" dirty="0">
              <a:solidFill>
                <a:srgbClr val="000000"/>
              </a:solidFill>
              <a:latin typeface="Calibri" panose="020F0502020204030204" pitchFamily="34" charset="0"/>
            </a:endParaRPr>
          </a:p>
          <a:p>
            <a:r>
              <a:rPr lang="en-US" sz="1000" b="1" dirty="0">
                <a:solidFill>
                  <a:srgbClr val="000000"/>
                </a:solidFill>
                <a:latin typeface="Calibri" panose="020F0502020204030204" pitchFamily="34" charset="0"/>
              </a:rPr>
              <a:t>Rental</a:t>
            </a:r>
          </a:p>
          <a:p>
            <a:r>
              <a:rPr lang="en-US" sz="800" dirty="0">
                <a:solidFill>
                  <a:srgbClr val="000000"/>
                </a:solidFill>
                <a:latin typeface="Calibri" panose="020F0502020204030204" pitchFamily="34" charset="0"/>
              </a:rPr>
              <a:t>Rented Space is 80 x 80 m2</a:t>
            </a:r>
          </a:p>
          <a:p>
            <a:r>
              <a:rPr lang="en-US" sz="800" dirty="0">
                <a:solidFill>
                  <a:srgbClr val="000000"/>
                </a:solidFill>
                <a:latin typeface="Calibri" panose="020F0502020204030204" pitchFamily="34" charset="0"/>
              </a:rPr>
              <a:t>Cost per m2 per year is 50 EUR</a:t>
            </a:r>
          </a:p>
          <a:p>
            <a:r>
              <a:rPr lang="en-US" sz="800" dirty="0">
                <a:solidFill>
                  <a:srgbClr val="000000"/>
                </a:solidFill>
                <a:latin typeface="Calibri" panose="020F0502020204030204" pitchFamily="34" charset="0"/>
              </a:rPr>
              <a:t>Total rental cost per year = 80 x 80 x 50 = 320,000</a:t>
            </a:r>
          </a:p>
          <a:p>
            <a:endParaRPr lang="en-US" sz="800" dirty="0">
              <a:solidFill>
                <a:srgbClr val="000000"/>
              </a:solidFill>
              <a:latin typeface="Calibri" panose="020F0502020204030204" pitchFamily="34" charset="0"/>
            </a:endParaRPr>
          </a:p>
          <a:p>
            <a:endParaRPr lang="en-US" sz="800" dirty="0">
              <a:solidFill>
                <a:srgbClr val="000000"/>
              </a:solidFill>
              <a:latin typeface="Calibri" panose="020F0502020204030204" pitchFamily="34" charset="0"/>
            </a:endParaRPr>
          </a:p>
          <a:p>
            <a:r>
              <a:rPr lang="en-US" sz="1050" b="1" dirty="0">
                <a:solidFill>
                  <a:srgbClr val="000000"/>
                </a:solidFill>
                <a:latin typeface="Calibri" panose="020F0502020204030204" pitchFamily="34" charset="0"/>
              </a:rPr>
              <a:t>Total Cost 10 years</a:t>
            </a:r>
            <a:r>
              <a:rPr lang="en-US" sz="800" dirty="0">
                <a:solidFill>
                  <a:srgbClr val="000000"/>
                </a:solidFill>
                <a:latin typeface="Calibri" panose="020F0502020204030204" pitchFamily="34" charset="0"/>
              </a:rPr>
              <a:t>:</a:t>
            </a:r>
          </a:p>
          <a:p>
            <a:endParaRPr lang="en-US" sz="800" dirty="0">
              <a:solidFill>
                <a:srgbClr val="000000"/>
              </a:solidFill>
              <a:latin typeface="Calibri" panose="020F0502020204030204" pitchFamily="34" charset="0"/>
            </a:endParaRPr>
          </a:p>
          <a:p>
            <a:r>
              <a:rPr lang="en-US" sz="800" dirty="0">
                <a:solidFill>
                  <a:srgbClr val="000000"/>
                </a:solidFill>
                <a:latin typeface="Calibri" panose="020F0502020204030204" pitchFamily="34" charset="0"/>
              </a:rPr>
              <a:t>Rental: 320,000 x 10</a:t>
            </a:r>
          </a:p>
          <a:p>
            <a:r>
              <a:rPr lang="en-US" sz="800" dirty="0">
                <a:solidFill>
                  <a:srgbClr val="000000"/>
                </a:solidFill>
                <a:latin typeface="Calibri" panose="020F0502020204030204" pitchFamily="34" charset="0"/>
              </a:rPr>
              <a:t>Leased Equipment = 24,000 X 10</a:t>
            </a:r>
          </a:p>
          <a:p>
            <a:r>
              <a:rPr lang="en-US" sz="800" dirty="0">
                <a:solidFill>
                  <a:srgbClr val="000000"/>
                </a:solidFill>
                <a:latin typeface="Calibri" panose="020F0502020204030204" pitchFamily="34" charset="0"/>
              </a:rPr>
              <a:t>Reparation Cost = 0.15x 334.575 x 39,789</a:t>
            </a:r>
          </a:p>
          <a:p>
            <a:r>
              <a:rPr lang="en-US" sz="800" dirty="0">
                <a:solidFill>
                  <a:srgbClr val="000000"/>
                </a:solidFill>
                <a:latin typeface="Calibri" panose="020F0502020204030204" pitchFamily="34" charset="0"/>
              </a:rPr>
              <a:t>Payroll = 3,480,000</a:t>
            </a:r>
          </a:p>
          <a:p>
            <a:r>
              <a:rPr lang="en-US" sz="1200" b="1" dirty="0">
                <a:solidFill>
                  <a:srgbClr val="000000"/>
                </a:solidFill>
                <a:highlight>
                  <a:srgbClr val="FFFF00"/>
                </a:highlight>
                <a:latin typeface="Calibri" panose="020F0502020204030204" pitchFamily="34" charset="0"/>
              </a:rPr>
              <a:t>Total costs 10 years = 8,917,458</a:t>
            </a:r>
            <a:endParaRPr lang="en-US" sz="1200" b="1" dirty="0">
              <a:highlight>
                <a:srgbClr val="FFFF00"/>
              </a:highlight>
            </a:endParaRPr>
          </a:p>
        </p:txBody>
      </p:sp>
      <p:graphicFrame>
        <p:nvGraphicFramePr>
          <p:cNvPr id="3" name="表格 2"/>
          <p:cNvGraphicFramePr>
            <a:graphicFrameLocks noGrp="1"/>
          </p:cNvGraphicFramePr>
          <p:nvPr/>
        </p:nvGraphicFramePr>
        <p:xfrm>
          <a:off x="959437" y="1961115"/>
          <a:ext cx="2916830" cy="1589230"/>
        </p:xfrm>
        <a:graphic>
          <a:graphicData uri="http://schemas.openxmlformats.org/drawingml/2006/table">
            <a:tbl>
              <a:tblPr firstRow="1" bandRow="1">
                <a:tableStyleId>{5C22544A-7EE6-4342-B048-85BDC9FD1C3A}</a:tableStyleId>
              </a:tblPr>
              <a:tblGrid>
                <a:gridCol w="349404">
                  <a:extLst>
                    <a:ext uri="{9D8B030D-6E8A-4147-A177-3AD203B41FA5}">
                      <a16:colId xmlns:a16="http://schemas.microsoft.com/office/drawing/2014/main" val="3425477597"/>
                    </a:ext>
                  </a:extLst>
                </a:gridCol>
                <a:gridCol w="2018786">
                  <a:extLst>
                    <a:ext uri="{9D8B030D-6E8A-4147-A177-3AD203B41FA5}">
                      <a16:colId xmlns:a16="http://schemas.microsoft.com/office/drawing/2014/main" val="3695046273"/>
                    </a:ext>
                  </a:extLst>
                </a:gridCol>
                <a:gridCol w="548640">
                  <a:extLst>
                    <a:ext uri="{9D8B030D-6E8A-4147-A177-3AD203B41FA5}">
                      <a16:colId xmlns:a16="http://schemas.microsoft.com/office/drawing/2014/main" val="2067708351"/>
                    </a:ext>
                  </a:extLst>
                </a:gridCol>
              </a:tblGrid>
              <a:tr h="158923">
                <a:tc>
                  <a:txBody>
                    <a:bodyPr/>
                    <a:lstStyle/>
                    <a:p>
                      <a:pPr algn="ctr" fontAlgn="b"/>
                      <a:r>
                        <a:rPr lang="en-US" sz="900" b="1" i="0" u="none" strike="noStrike" dirty="0">
                          <a:solidFill>
                            <a:schemeClr val="bg1"/>
                          </a:solidFill>
                          <a:effectLst/>
                          <a:latin typeface="Calibri" panose="020F0502020204030204" pitchFamily="34" charset="0"/>
                        </a:rPr>
                        <a:t> Year</a:t>
                      </a:r>
                    </a:p>
                  </a:txBody>
                  <a:tcPr marL="6350" marR="6350" marT="6350" marB="0" anchor="ctr">
                    <a:solidFill>
                      <a:srgbClr val="818181"/>
                    </a:solidFill>
                  </a:tcPr>
                </a:tc>
                <a:tc>
                  <a:txBody>
                    <a:bodyPr/>
                    <a:lstStyle/>
                    <a:p>
                      <a:pPr algn="ctr" fontAlgn="b"/>
                      <a:r>
                        <a:rPr lang="en-US" sz="900" b="1" i="0" u="none" strike="noStrike" dirty="0">
                          <a:solidFill>
                            <a:schemeClr val="bg1"/>
                          </a:solidFill>
                          <a:effectLst/>
                          <a:latin typeface="Calibri" panose="020F0502020204030204" pitchFamily="34" charset="0"/>
                        </a:rPr>
                        <a:t> Maintenance Service</a:t>
                      </a:r>
                    </a:p>
                  </a:txBody>
                  <a:tcPr marL="6350" marR="6350" marT="6350" marB="0" anchor="ctr">
                    <a:solidFill>
                      <a:srgbClr val="818181"/>
                    </a:solidFill>
                  </a:tcPr>
                </a:tc>
                <a:tc>
                  <a:txBody>
                    <a:bodyPr/>
                    <a:lstStyle/>
                    <a:p>
                      <a:pPr algn="ctr" fontAlgn="b"/>
                      <a:r>
                        <a:rPr lang="en-US" sz="900" b="1" i="0" u="none" strike="noStrike" dirty="0">
                          <a:solidFill>
                            <a:schemeClr val="bg1"/>
                          </a:solidFill>
                          <a:effectLst/>
                          <a:latin typeface="Calibri" panose="020F0502020204030204" pitchFamily="34" charset="0"/>
                        </a:rPr>
                        <a:t> Cost</a:t>
                      </a:r>
                    </a:p>
                  </a:txBody>
                  <a:tcPr marL="6350" marR="6350" marT="6350" marB="0" anchor="ctr">
                    <a:solidFill>
                      <a:srgbClr val="818181"/>
                    </a:solidFill>
                  </a:tcPr>
                </a:tc>
                <a:extLst>
                  <a:ext uri="{0D108BD9-81ED-4DB2-BD59-A6C34878D82A}">
                    <a16:rowId xmlns:a16="http://schemas.microsoft.com/office/drawing/2014/main" val="2969371375"/>
                  </a:ext>
                </a:extLst>
              </a:tr>
              <a:tr h="158923">
                <a:tc>
                  <a:txBody>
                    <a:bodyPr/>
                    <a:lstStyle/>
                    <a:p>
                      <a:pPr algn="ctr" fontAlgn="b"/>
                      <a:r>
                        <a:rPr lang="en-US" sz="900" b="0" i="0" u="none" strike="noStrike" dirty="0">
                          <a:solidFill>
                            <a:srgbClr val="000000"/>
                          </a:solidFill>
                          <a:effectLst/>
                          <a:latin typeface="Calibri" panose="020F0502020204030204" pitchFamily="34" charset="0"/>
                        </a:rPr>
                        <a:t>1</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Tire rotation</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100</a:t>
                      </a:r>
                    </a:p>
                  </a:txBody>
                  <a:tcPr marL="6350" marR="6350" marT="6350" marB="0" anchor="ctr">
                    <a:solidFill>
                      <a:schemeClr val="bg2"/>
                    </a:solidFill>
                  </a:tcPr>
                </a:tc>
                <a:extLst>
                  <a:ext uri="{0D108BD9-81ED-4DB2-BD59-A6C34878D82A}">
                    <a16:rowId xmlns:a16="http://schemas.microsoft.com/office/drawing/2014/main" val="1358950184"/>
                  </a:ext>
                </a:extLst>
              </a:tr>
              <a:tr h="158923">
                <a:tc>
                  <a:txBody>
                    <a:bodyPr/>
                    <a:lstStyle/>
                    <a:p>
                      <a:pPr algn="ctr" fontAlgn="b"/>
                      <a:r>
                        <a:rPr lang="en-US" sz="900" b="0" i="0" u="none" strike="noStrike" dirty="0">
                          <a:solidFill>
                            <a:srgbClr val="000000"/>
                          </a:solidFill>
                          <a:effectLst/>
                          <a:latin typeface="Calibri" panose="020F0502020204030204" pitchFamily="34" charset="0"/>
                        </a:rPr>
                        <a:t>2</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Full service with A/C </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525</a:t>
                      </a:r>
                    </a:p>
                  </a:txBody>
                  <a:tcPr marL="6350" marR="6350" marT="6350" marB="0" anchor="ctr">
                    <a:solidFill>
                      <a:schemeClr val="bg2"/>
                    </a:solidFill>
                  </a:tcPr>
                </a:tc>
                <a:extLst>
                  <a:ext uri="{0D108BD9-81ED-4DB2-BD59-A6C34878D82A}">
                    <a16:rowId xmlns:a16="http://schemas.microsoft.com/office/drawing/2014/main" val="1148263787"/>
                  </a:ext>
                </a:extLst>
              </a:tr>
              <a:tr h="158923">
                <a:tc>
                  <a:txBody>
                    <a:bodyPr/>
                    <a:lstStyle/>
                    <a:p>
                      <a:pPr algn="ctr" fontAlgn="b"/>
                      <a:r>
                        <a:rPr lang="en-US" sz="900" b="0" i="0" u="none" strike="noStrike" dirty="0">
                          <a:solidFill>
                            <a:srgbClr val="000000"/>
                          </a:solidFill>
                          <a:effectLst/>
                          <a:latin typeface="Calibri" panose="020F0502020204030204" pitchFamily="34" charset="0"/>
                        </a:rPr>
                        <a:t>3</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Tire rotation</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100</a:t>
                      </a:r>
                    </a:p>
                  </a:txBody>
                  <a:tcPr marL="6350" marR="6350" marT="6350" marB="0" anchor="ctr">
                    <a:solidFill>
                      <a:schemeClr val="bg2"/>
                    </a:solidFill>
                  </a:tcPr>
                </a:tc>
                <a:extLst>
                  <a:ext uri="{0D108BD9-81ED-4DB2-BD59-A6C34878D82A}">
                    <a16:rowId xmlns:a16="http://schemas.microsoft.com/office/drawing/2014/main" val="2686811477"/>
                  </a:ext>
                </a:extLst>
              </a:tr>
              <a:tr h="158923">
                <a:tc>
                  <a:txBody>
                    <a:bodyPr/>
                    <a:lstStyle/>
                    <a:p>
                      <a:pPr algn="ctr" fontAlgn="b"/>
                      <a:r>
                        <a:rPr lang="en-US" sz="900" b="0" i="0" u="none" strike="noStrike" dirty="0">
                          <a:solidFill>
                            <a:srgbClr val="000000"/>
                          </a:solidFill>
                          <a:effectLst/>
                          <a:latin typeface="Calibri" panose="020F0502020204030204" pitchFamily="34" charset="0"/>
                        </a:rPr>
                        <a:t>4</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Full service with brake flush</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585</a:t>
                      </a:r>
                    </a:p>
                  </a:txBody>
                  <a:tcPr marL="6350" marR="6350" marT="6350" marB="0" anchor="ctr">
                    <a:solidFill>
                      <a:schemeClr val="bg2"/>
                    </a:solidFill>
                  </a:tcPr>
                </a:tc>
                <a:extLst>
                  <a:ext uri="{0D108BD9-81ED-4DB2-BD59-A6C34878D82A}">
                    <a16:rowId xmlns:a16="http://schemas.microsoft.com/office/drawing/2014/main" val="3597491840"/>
                  </a:ext>
                </a:extLst>
              </a:tr>
              <a:tr h="158923">
                <a:tc>
                  <a:txBody>
                    <a:bodyPr/>
                    <a:lstStyle/>
                    <a:p>
                      <a:pPr algn="ctr" fontAlgn="b"/>
                      <a:r>
                        <a:rPr lang="en-US" sz="900" b="0" i="0" u="none" strike="noStrike" dirty="0">
                          <a:solidFill>
                            <a:srgbClr val="000000"/>
                          </a:solidFill>
                          <a:effectLst/>
                          <a:latin typeface="Calibri" panose="020F0502020204030204" pitchFamily="34" charset="0"/>
                        </a:rPr>
                        <a:t>5</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Tire rotation</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100</a:t>
                      </a:r>
                    </a:p>
                  </a:txBody>
                  <a:tcPr marL="6350" marR="6350" marT="6350" marB="0" anchor="ctr">
                    <a:solidFill>
                      <a:schemeClr val="bg2"/>
                    </a:solidFill>
                  </a:tcPr>
                </a:tc>
                <a:extLst>
                  <a:ext uri="{0D108BD9-81ED-4DB2-BD59-A6C34878D82A}">
                    <a16:rowId xmlns:a16="http://schemas.microsoft.com/office/drawing/2014/main" val="803885038"/>
                  </a:ext>
                </a:extLst>
              </a:tr>
              <a:tr h="158923">
                <a:tc>
                  <a:txBody>
                    <a:bodyPr/>
                    <a:lstStyle/>
                    <a:p>
                      <a:pPr algn="ctr" fontAlgn="b"/>
                      <a:r>
                        <a:rPr lang="en-US" sz="900" b="0" i="0" u="none" strike="noStrike" dirty="0">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Total maintenance 5 years</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1,410</a:t>
                      </a:r>
                    </a:p>
                  </a:txBody>
                  <a:tcPr marL="6350" marR="6350" marT="6350" marB="0" anchor="ctr">
                    <a:solidFill>
                      <a:schemeClr val="bg2"/>
                    </a:solidFill>
                  </a:tcPr>
                </a:tc>
                <a:extLst>
                  <a:ext uri="{0D108BD9-81ED-4DB2-BD59-A6C34878D82A}">
                    <a16:rowId xmlns:a16="http://schemas.microsoft.com/office/drawing/2014/main" val="3949858182"/>
                  </a:ext>
                </a:extLst>
              </a:tr>
              <a:tr h="158923">
                <a:tc>
                  <a:txBody>
                    <a:bodyPr/>
                    <a:lstStyle/>
                    <a:p>
                      <a:pPr algn="ctr" fontAlgn="b"/>
                      <a:endParaRPr lang="en-US" sz="900" b="0" i="0" u="none" strike="noStrike" dirty="0">
                        <a:solidFill>
                          <a:srgbClr val="000000"/>
                        </a:solidFill>
                        <a:effectLst/>
                        <a:latin typeface="Calibri" panose="020F0502020204030204" pitchFamily="34" charset="0"/>
                      </a:endParaRPr>
                    </a:p>
                  </a:txBody>
                  <a:tcPr marL="6350" marR="6350" marT="6350" marB="0" anchor="ctr">
                    <a:solidFill>
                      <a:schemeClr val="bg2"/>
                    </a:solidFill>
                  </a:tcPr>
                </a:tc>
                <a:tc>
                  <a:txBody>
                    <a:bodyPr/>
                    <a:lstStyle/>
                    <a:p>
                      <a:pPr algn="l" fontAlgn="b"/>
                      <a:r>
                        <a:rPr lang="en-US" sz="900" b="1" i="0" u="none" strike="noStrike" dirty="0">
                          <a:solidFill>
                            <a:srgbClr val="000000"/>
                          </a:solidFill>
                          <a:effectLst/>
                          <a:latin typeface="Calibri" panose="020F0502020204030204" pitchFamily="34" charset="0"/>
                        </a:rPr>
                        <a:t>Maintenance cost per year</a:t>
                      </a:r>
                    </a:p>
                  </a:txBody>
                  <a:tcPr marL="6350" marR="6350" marT="6350" marB="0" anchor="ctr">
                    <a:solidFill>
                      <a:schemeClr val="bg2"/>
                    </a:solidFill>
                  </a:tcPr>
                </a:tc>
                <a:tc>
                  <a:txBody>
                    <a:bodyPr/>
                    <a:lstStyle/>
                    <a:p>
                      <a:pPr algn="r" fontAlgn="b"/>
                      <a:r>
                        <a:rPr lang="en-US" sz="900" b="1" i="0" u="none" strike="noStrike" dirty="0">
                          <a:solidFill>
                            <a:srgbClr val="000000"/>
                          </a:solidFill>
                          <a:effectLst/>
                          <a:latin typeface="Calibri" panose="020F0502020204030204" pitchFamily="34" charset="0"/>
                        </a:rPr>
                        <a:t>282</a:t>
                      </a:r>
                    </a:p>
                  </a:txBody>
                  <a:tcPr marL="6350" marR="6350" marT="6350" marB="0" anchor="ctr">
                    <a:solidFill>
                      <a:schemeClr val="bg2"/>
                    </a:solidFill>
                  </a:tcPr>
                </a:tc>
                <a:extLst>
                  <a:ext uri="{0D108BD9-81ED-4DB2-BD59-A6C34878D82A}">
                    <a16:rowId xmlns:a16="http://schemas.microsoft.com/office/drawing/2014/main" val="930657837"/>
                  </a:ext>
                </a:extLst>
              </a:tr>
              <a:tr h="158923">
                <a:tc gridSpan="3">
                  <a:txBody>
                    <a:bodyPr/>
                    <a:lstStyle/>
                    <a:p>
                      <a:pPr algn="ctr" fontAlgn="b"/>
                      <a:endParaRPr lang="en-US" sz="900" b="0" i="0" u="none" strike="noStrike" dirty="0">
                        <a:solidFill>
                          <a:srgbClr val="000000"/>
                        </a:solidFill>
                        <a:effectLst/>
                        <a:latin typeface="Calibri" panose="020F0502020204030204" pitchFamily="34" charset="0"/>
                      </a:endParaRPr>
                    </a:p>
                  </a:txBody>
                  <a:tcPr marL="6350" marR="6350" marT="6350" marB="0" anchor="ctr">
                    <a:noFill/>
                  </a:tcPr>
                </a:tc>
                <a:tc hMerge="1">
                  <a:txBody>
                    <a:bodyPr/>
                    <a:lstStyle/>
                    <a:p>
                      <a:pPr algn="l" fontAlgn="b"/>
                      <a:endParaRPr lang="en-US" sz="1200" b="1" i="0" u="none" strike="noStrike" dirty="0">
                        <a:solidFill>
                          <a:srgbClr val="000000"/>
                        </a:solidFill>
                        <a:effectLst/>
                        <a:latin typeface="Calibri" panose="020F0502020204030204" pitchFamily="34" charset="0"/>
                      </a:endParaRPr>
                    </a:p>
                  </a:txBody>
                  <a:tcPr marL="6350" marR="6350" marT="6350" marB="0" anchor="ctr">
                    <a:noFill/>
                  </a:tcPr>
                </a:tc>
                <a:tc hMerge="1">
                  <a:txBody>
                    <a:bodyPr/>
                    <a:lstStyle/>
                    <a:p>
                      <a:pPr algn="r" fontAlgn="b"/>
                      <a:endParaRPr lang="en-US" sz="1200" b="1" i="0" u="none" strike="noStrike" dirty="0">
                        <a:solidFill>
                          <a:srgbClr val="000000"/>
                        </a:solidFill>
                        <a:effectLst/>
                        <a:latin typeface="Calibri" panose="020F0502020204030204" pitchFamily="34" charset="0"/>
                      </a:endParaRPr>
                    </a:p>
                  </a:txBody>
                  <a:tcPr marL="6350" marR="6350" marT="6350" marB="0" anchor="ctr">
                    <a:noFill/>
                  </a:tcPr>
                </a:tc>
                <a:extLst>
                  <a:ext uri="{0D108BD9-81ED-4DB2-BD59-A6C34878D82A}">
                    <a16:rowId xmlns:a16="http://schemas.microsoft.com/office/drawing/2014/main" val="3621850988"/>
                  </a:ext>
                </a:extLst>
              </a:tr>
              <a:tr h="158923">
                <a:tc>
                  <a:txBody>
                    <a:bodyPr/>
                    <a:lstStyle/>
                    <a:p>
                      <a:pPr algn="ctr" fontAlgn="b"/>
                      <a:endParaRPr lang="en-US" sz="900" b="0" i="0" u="none" strike="noStrike" dirty="0">
                        <a:solidFill>
                          <a:srgbClr val="000000"/>
                        </a:solidFill>
                        <a:effectLst/>
                        <a:latin typeface="Calibri" panose="020F0502020204030204" pitchFamily="34" charset="0"/>
                      </a:endParaRPr>
                    </a:p>
                  </a:txBody>
                  <a:tcPr marL="6350" marR="6350" marT="6350" marB="0" anchor="ctr">
                    <a:solidFill>
                      <a:schemeClr val="bg2"/>
                    </a:solidFill>
                  </a:tcPr>
                </a:tc>
                <a:tc>
                  <a:txBody>
                    <a:bodyPr/>
                    <a:lstStyle/>
                    <a:p>
                      <a:pPr marL="0" algn="r" defTabSz="914400" rtl="0" eaLnBrk="1" fontAlgn="b" latinLnBrk="0" hangingPunct="1"/>
                      <a:r>
                        <a:rPr lang="en-US" sz="900" b="1" i="0" u="none" strike="noStrike" kern="1200" dirty="0">
                          <a:solidFill>
                            <a:srgbClr val="C00000"/>
                          </a:solidFill>
                          <a:effectLst/>
                          <a:latin typeface="Calibri" panose="020F0502020204030204" pitchFamily="34" charset="0"/>
                          <a:ea typeface="+mn-ea"/>
                          <a:cs typeface="+mn-cs"/>
                        </a:rPr>
                        <a:t>Total (Maintenance + Repair)</a:t>
                      </a:r>
                    </a:p>
                  </a:txBody>
                  <a:tcPr marL="6350" marR="6350" marT="6350" marB="0" anchor="ctr">
                    <a:solidFill>
                      <a:schemeClr val="bg2"/>
                    </a:solidFill>
                  </a:tcPr>
                </a:tc>
                <a:tc>
                  <a:txBody>
                    <a:bodyPr/>
                    <a:lstStyle/>
                    <a:p>
                      <a:pPr marL="0" algn="r" defTabSz="914400" rtl="0" eaLnBrk="1" fontAlgn="b" latinLnBrk="0" hangingPunct="1"/>
                      <a:r>
                        <a:rPr lang="en-US" sz="900" b="1" i="0" u="none" strike="noStrike" kern="1200" dirty="0">
                          <a:solidFill>
                            <a:srgbClr val="C00000"/>
                          </a:solidFill>
                          <a:effectLst/>
                          <a:latin typeface="Calibri" panose="020F0502020204030204" pitchFamily="34" charset="0"/>
                          <a:ea typeface="+mn-ea"/>
                          <a:cs typeface="+mn-cs"/>
                        </a:rPr>
                        <a:t>334.675</a:t>
                      </a:r>
                    </a:p>
                  </a:txBody>
                  <a:tcPr marL="6350" marR="6350" marT="6350" marB="0" anchor="ctr">
                    <a:solidFill>
                      <a:schemeClr val="bg2"/>
                    </a:solidFill>
                  </a:tcPr>
                </a:tc>
                <a:extLst>
                  <a:ext uri="{0D108BD9-81ED-4DB2-BD59-A6C34878D82A}">
                    <a16:rowId xmlns:a16="http://schemas.microsoft.com/office/drawing/2014/main" val="3515508186"/>
                  </a:ext>
                </a:extLst>
              </a:tr>
            </a:tbl>
          </a:graphicData>
        </a:graphic>
      </p:graphicFrame>
      <p:graphicFrame>
        <p:nvGraphicFramePr>
          <p:cNvPr id="27" name="表格 26"/>
          <p:cNvGraphicFramePr>
            <a:graphicFrameLocks noGrp="1"/>
          </p:cNvGraphicFramePr>
          <p:nvPr/>
        </p:nvGraphicFramePr>
        <p:xfrm>
          <a:off x="959437" y="588592"/>
          <a:ext cx="3719868" cy="1278890"/>
        </p:xfrm>
        <a:graphic>
          <a:graphicData uri="http://schemas.openxmlformats.org/drawingml/2006/table">
            <a:tbl>
              <a:tblPr firstRow="1" bandRow="1">
                <a:tableStyleId>{5C22544A-7EE6-4342-B048-85BDC9FD1C3A}</a:tableStyleId>
              </a:tblPr>
              <a:tblGrid>
                <a:gridCol w="1632149">
                  <a:extLst>
                    <a:ext uri="{9D8B030D-6E8A-4147-A177-3AD203B41FA5}">
                      <a16:colId xmlns:a16="http://schemas.microsoft.com/office/drawing/2014/main" val="3425477597"/>
                    </a:ext>
                  </a:extLst>
                </a:gridCol>
                <a:gridCol w="574393">
                  <a:extLst>
                    <a:ext uri="{9D8B030D-6E8A-4147-A177-3AD203B41FA5}">
                      <a16:colId xmlns:a16="http://schemas.microsoft.com/office/drawing/2014/main" val="3695046273"/>
                    </a:ext>
                  </a:extLst>
                </a:gridCol>
                <a:gridCol w="362049">
                  <a:extLst>
                    <a:ext uri="{9D8B030D-6E8A-4147-A177-3AD203B41FA5}">
                      <a16:colId xmlns:a16="http://schemas.microsoft.com/office/drawing/2014/main" val="2067708351"/>
                    </a:ext>
                  </a:extLst>
                </a:gridCol>
                <a:gridCol w="517688">
                  <a:extLst>
                    <a:ext uri="{9D8B030D-6E8A-4147-A177-3AD203B41FA5}">
                      <a16:colId xmlns:a16="http://schemas.microsoft.com/office/drawing/2014/main" val="1675243683"/>
                    </a:ext>
                  </a:extLst>
                </a:gridCol>
                <a:gridCol w="633589">
                  <a:extLst>
                    <a:ext uri="{9D8B030D-6E8A-4147-A177-3AD203B41FA5}">
                      <a16:colId xmlns:a16="http://schemas.microsoft.com/office/drawing/2014/main" val="3475703301"/>
                    </a:ext>
                  </a:extLst>
                </a:gridCol>
              </a:tblGrid>
              <a:tr h="142494">
                <a:tc>
                  <a:txBody>
                    <a:bodyPr/>
                    <a:lstStyle/>
                    <a:p>
                      <a:pPr algn="ctr" fontAlgn="b"/>
                      <a:r>
                        <a:rPr lang="en-US" sz="900" b="1" i="0" u="none" strike="noStrike" dirty="0">
                          <a:solidFill>
                            <a:schemeClr val="bg1"/>
                          </a:solidFill>
                          <a:effectLst/>
                          <a:latin typeface="Calibri" panose="020F0502020204030204" pitchFamily="34" charset="0"/>
                        </a:rPr>
                        <a:t>Repair Service</a:t>
                      </a:r>
                    </a:p>
                  </a:txBody>
                  <a:tcPr marL="6350" marR="6350" marT="6350" marB="0" anchor="ctr">
                    <a:solidFill>
                      <a:srgbClr val="818181"/>
                    </a:solidFill>
                  </a:tcPr>
                </a:tc>
                <a:tc>
                  <a:txBody>
                    <a:bodyPr/>
                    <a:lstStyle/>
                    <a:p>
                      <a:pPr algn="ctr" fontAlgn="b"/>
                      <a:r>
                        <a:rPr lang="en-US" sz="900" b="1" i="0" u="none" strike="noStrike" dirty="0">
                          <a:solidFill>
                            <a:schemeClr val="bg1"/>
                          </a:solidFill>
                          <a:effectLst/>
                          <a:latin typeface="Calibri" panose="020F0502020204030204" pitchFamily="34" charset="0"/>
                        </a:rPr>
                        <a:t>Cost</a:t>
                      </a:r>
                    </a:p>
                  </a:txBody>
                  <a:tcPr marL="6350" marR="6350" marT="6350" marB="0" anchor="ctr">
                    <a:solidFill>
                      <a:srgbClr val="818181"/>
                    </a:solidFill>
                  </a:tcPr>
                </a:tc>
                <a:tc>
                  <a:txBody>
                    <a:bodyPr/>
                    <a:lstStyle/>
                    <a:p>
                      <a:pPr algn="ctr" fontAlgn="b"/>
                      <a:r>
                        <a:rPr lang="en-US" sz="900" b="1" i="0" u="none" strike="noStrike" dirty="0">
                          <a:solidFill>
                            <a:schemeClr val="bg1"/>
                          </a:solidFill>
                          <a:effectLst/>
                          <a:latin typeface="Calibri" panose="020F0502020204030204" pitchFamily="34" charset="0"/>
                        </a:rPr>
                        <a:t>Average</a:t>
                      </a:r>
                    </a:p>
                  </a:txBody>
                  <a:tcPr marL="6350" marR="6350" marT="6350" marB="0" anchor="ctr">
                    <a:solidFill>
                      <a:srgbClr val="818181"/>
                    </a:solidFill>
                  </a:tcPr>
                </a:tc>
                <a:tc>
                  <a:txBody>
                    <a:bodyPr/>
                    <a:lstStyle/>
                    <a:p>
                      <a:pPr algn="ctr" fontAlgn="b"/>
                      <a:r>
                        <a:rPr lang="en-US" sz="900" b="1" i="0" u="none" strike="noStrike" dirty="0" err="1">
                          <a:solidFill>
                            <a:schemeClr val="bg1"/>
                          </a:solidFill>
                          <a:effectLst/>
                          <a:latin typeface="Calibri" panose="020F0502020204030204" pitchFamily="34" charset="0"/>
                        </a:rPr>
                        <a:t>Prob</a:t>
                      </a:r>
                      <a:r>
                        <a:rPr lang="en-US" sz="900" b="1" i="0" u="none" strike="noStrike" dirty="0">
                          <a:solidFill>
                            <a:schemeClr val="bg1"/>
                          </a:solidFill>
                          <a:effectLst/>
                          <a:latin typeface="Calibri" panose="020F0502020204030204" pitchFamily="34" charset="0"/>
                        </a:rPr>
                        <a:t> event</a:t>
                      </a:r>
                    </a:p>
                  </a:txBody>
                  <a:tcPr marL="6350" marR="6350" marT="6350" marB="0" anchor="ctr">
                    <a:solidFill>
                      <a:srgbClr val="818181"/>
                    </a:solidFill>
                  </a:tcPr>
                </a:tc>
                <a:tc>
                  <a:txBody>
                    <a:bodyPr/>
                    <a:lstStyle/>
                    <a:p>
                      <a:pPr algn="ctr" fontAlgn="b"/>
                      <a:r>
                        <a:rPr lang="en-US" sz="900" b="1" i="0" u="none" strike="noStrike" dirty="0">
                          <a:solidFill>
                            <a:schemeClr val="bg1"/>
                          </a:solidFill>
                          <a:effectLst/>
                          <a:latin typeface="Calibri" panose="020F0502020204030204" pitchFamily="34" charset="0"/>
                        </a:rPr>
                        <a:t>Cost</a:t>
                      </a:r>
                    </a:p>
                  </a:txBody>
                  <a:tcPr marL="6350" marR="6350" marT="6350" marB="0" anchor="ctr">
                    <a:solidFill>
                      <a:srgbClr val="818181"/>
                    </a:solidFill>
                  </a:tcPr>
                </a:tc>
                <a:extLst>
                  <a:ext uri="{0D108BD9-81ED-4DB2-BD59-A6C34878D82A}">
                    <a16:rowId xmlns:a16="http://schemas.microsoft.com/office/drawing/2014/main" val="2969371375"/>
                  </a:ext>
                </a:extLst>
              </a:tr>
              <a:tr h="142494">
                <a:tc>
                  <a:txBody>
                    <a:bodyPr/>
                    <a:lstStyle/>
                    <a:p>
                      <a:pPr algn="l" fontAlgn="b"/>
                      <a:r>
                        <a:rPr lang="en-US" sz="900" b="0" i="0" u="none" strike="noStrike" dirty="0">
                          <a:solidFill>
                            <a:srgbClr val="000000"/>
                          </a:solidFill>
                          <a:effectLst/>
                          <a:latin typeface="Calibri" panose="020F0502020204030204" pitchFamily="34" charset="0"/>
                        </a:rPr>
                        <a:t> Brake caliper replacement</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$357 - $593</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475</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0.1</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47.5</a:t>
                      </a:r>
                    </a:p>
                  </a:txBody>
                  <a:tcPr marL="6350" marR="6350" marT="6350" marB="0" anchor="ctr">
                    <a:solidFill>
                      <a:schemeClr val="bg2"/>
                    </a:solidFill>
                  </a:tcPr>
                </a:tc>
                <a:extLst>
                  <a:ext uri="{0D108BD9-81ED-4DB2-BD59-A6C34878D82A}">
                    <a16:rowId xmlns:a16="http://schemas.microsoft.com/office/drawing/2014/main" val="1358950184"/>
                  </a:ext>
                </a:extLst>
              </a:tr>
              <a:tr h="142494">
                <a:tc>
                  <a:txBody>
                    <a:bodyPr/>
                    <a:lstStyle/>
                    <a:p>
                      <a:pPr algn="l" fontAlgn="b"/>
                      <a:r>
                        <a:rPr lang="en-US" sz="900" b="0" i="0" u="none" strike="noStrike" dirty="0">
                          <a:solidFill>
                            <a:srgbClr val="000000"/>
                          </a:solidFill>
                          <a:effectLst/>
                          <a:latin typeface="Calibri" panose="020F0502020204030204" pitchFamily="34" charset="0"/>
                        </a:rPr>
                        <a:t> Oxygen sensor replacement</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$271 - $444</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357.5</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0.1</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35.75</a:t>
                      </a:r>
                    </a:p>
                  </a:txBody>
                  <a:tcPr marL="6350" marR="6350" marT="6350" marB="0" anchor="ctr">
                    <a:solidFill>
                      <a:schemeClr val="bg2"/>
                    </a:solidFill>
                  </a:tcPr>
                </a:tc>
                <a:extLst>
                  <a:ext uri="{0D108BD9-81ED-4DB2-BD59-A6C34878D82A}">
                    <a16:rowId xmlns:a16="http://schemas.microsoft.com/office/drawing/2014/main" val="1148263787"/>
                  </a:ext>
                </a:extLst>
              </a:tr>
              <a:tr h="142494">
                <a:tc>
                  <a:txBody>
                    <a:bodyPr/>
                    <a:lstStyle/>
                    <a:p>
                      <a:pPr algn="l" fontAlgn="b"/>
                      <a:r>
                        <a:rPr lang="en-US" sz="900" b="0" i="0" u="none" strike="noStrike" dirty="0">
                          <a:solidFill>
                            <a:srgbClr val="000000"/>
                          </a:solidFill>
                          <a:effectLst/>
                          <a:latin typeface="Calibri" panose="020F0502020204030204" pitchFamily="34" charset="0"/>
                        </a:rPr>
                        <a:t> Window motor regulator replacement</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$592 - $851</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721.5</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0.15</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108.225</a:t>
                      </a:r>
                    </a:p>
                  </a:txBody>
                  <a:tcPr marL="6350" marR="6350" marT="6350" marB="0" anchor="ctr">
                    <a:solidFill>
                      <a:schemeClr val="bg2"/>
                    </a:solidFill>
                  </a:tcPr>
                </a:tc>
                <a:extLst>
                  <a:ext uri="{0D108BD9-81ED-4DB2-BD59-A6C34878D82A}">
                    <a16:rowId xmlns:a16="http://schemas.microsoft.com/office/drawing/2014/main" val="2686811477"/>
                  </a:ext>
                </a:extLst>
              </a:tr>
              <a:tr h="142494">
                <a:tc>
                  <a:txBody>
                    <a:bodyPr/>
                    <a:lstStyle/>
                    <a:p>
                      <a:pPr algn="l" fontAlgn="b"/>
                      <a:r>
                        <a:rPr lang="en-US" sz="900" b="0" i="0" u="none" strike="noStrike" dirty="0">
                          <a:solidFill>
                            <a:srgbClr val="000000"/>
                          </a:solidFill>
                          <a:effectLst/>
                          <a:latin typeface="Calibri" panose="020F0502020204030204" pitchFamily="34" charset="0"/>
                        </a:rPr>
                        <a:t> Wheel bearings replacement</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$325 - $394</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359.5</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0.2</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71.9</a:t>
                      </a:r>
                    </a:p>
                  </a:txBody>
                  <a:tcPr marL="6350" marR="6350" marT="6350" marB="0" anchor="ctr">
                    <a:solidFill>
                      <a:schemeClr val="bg2"/>
                    </a:solidFill>
                  </a:tcPr>
                </a:tc>
                <a:extLst>
                  <a:ext uri="{0D108BD9-81ED-4DB2-BD59-A6C34878D82A}">
                    <a16:rowId xmlns:a16="http://schemas.microsoft.com/office/drawing/2014/main" val="3597491840"/>
                  </a:ext>
                </a:extLst>
              </a:tr>
              <a:tr h="142494">
                <a:tc>
                  <a:txBody>
                    <a:bodyPr/>
                    <a:lstStyle/>
                    <a:p>
                      <a:pPr algn="l" fontAlgn="b"/>
                      <a:r>
                        <a:rPr lang="en-US" sz="900" b="0" i="0" u="none" strike="noStrike" dirty="0">
                          <a:solidFill>
                            <a:srgbClr val="000000"/>
                          </a:solidFill>
                          <a:effectLst/>
                          <a:latin typeface="Calibri" panose="020F0502020204030204" pitchFamily="34" charset="0"/>
                        </a:rPr>
                        <a:t> Repair cost in 5 years</a:t>
                      </a:r>
                    </a:p>
                  </a:txBody>
                  <a:tcPr marL="6350" marR="6350" marT="6350" marB="0" anchor="ctr">
                    <a:solidFill>
                      <a:schemeClr val="bg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r" fontAlgn="b"/>
                      <a:r>
                        <a:rPr lang="en-US" sz="900" b="0" i="0" u="none" strike="noStrike" dirty="0">
                          <a:solidFill>
                            <a:srgbClr val="000000"/>
                          </a:solidFill>
                          <a:effectLst/>
                          <a:latin typeface="Calibri" panose="020F0502020204030204" pitchFamily="34" charset="0"/>
                        </a:rPr>
                        <a:t>263.375</a:t>
                      </a:r>
                    </a:p>
                  </a:txBody>
                  <a:tcPr marL="6350" marR="6350" marT="6350" marB="0" anchor="ctr">
                    <a:solidFill>
                      <a:schemeClr val="bg2"/>
                    </a:solidFill>
                  </a:tcPr>
                </a:tc>
                <a:extLst>
                  <a:ext uri="{0D108BD9-81ED-4DB2-BD59-A6C34878D82A}">
                    <a16:rowId xmlns:a16="http://schemas.microsoft.com/office/drawing/2014/main" val="803885038"/>
                  </a:ext>
                </a:extLst>
              </a:tr>
              <a:tr h="142494">
                <a:tc>
                  <a:txBody>
                    <a:bodyPr/>
                    <a:lstStyle/>
                    <a:p>
                      <a:pPr algn="l" fontAlgn="b"/>
                      <a:r>
                        <a:rPr lang="en-US" sz="900" b="1" i="0" u="none" strike="noStrike" dirty="0">
                          <a:solidFill>
                            <a:srgbClr val="000000"/>
                          </a:solidFill>
                          <a:effectLst/>
                          <a:latin typeface="Calibri" panose="020F0502020204030204" pitchFamily="34" charset="0"/>
                        </a:rPr>
                        <a:t> Repair cost per year</a:t>
                      </a:r>
                    </a:p>
                  </a:txBody>
                  <a:tcPr marL="6350" marR="6350" marT="6350" marB="0" anchor="ctr">
                    <a:solidFill>
                      <a:schemeClr val="bg2"/>
                    </a:solidFill>
                  </a:tcPr>
                </a:tc>
                <a:tc>
                  <a:txBody>
                    <a:bodyPr/>
                    <a:lstStyle/>
                    <a:p>
                      <a:pPr algn="l" fontAlgn="b"/>
                      <a:r>
                        <a:rPr lang="en-US" sz="900" b="1" i="0" u="none" strike="noStrike" dirty="0">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l" fontAlgn="b"/>
                      <a:r>
                        <a:rPr lang="en-US" sz="900" b="1" i="0" u="none" strike="noStrike" dirty="0">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l" fontAlgn="b"/>
                      <a:r>
                        <a:rPr lang="en-US" sz="900" b="1" i="0" u="none" strike="noStrike" dirty="0">
                          <a:solidFill>
                            <a:srgbClr val="000000"/>
                          </a:solidFill>
                          <a:effectLst/>
                          <a:latin typeface="Calibri" panose="020F0502020204030204" pitchFamily="34" charset="0"/>
                        </a:rPr>
                        <a:t> </a:t>
                      </a:r>
                    </a:p>
                  </a:txBody>
                  <a:tcPr marL="6350" marR="6350" marT="6350" marB="0" anchor="ctr">
                    <a:solidFill>
                      <a:schemeClr val="bg2"/>
                    </a:solidFill>
                  </a:tcPr>
                </a:tc>
                <a:tc>
                  <a:txBody>
                    <a:bodyPr/>
                    <a:lstStyle/>
                    <a:p>
                      <a:pPr algn="r" fontAlgn="b"/>
                      <a:r>
                        <a:rPr lang="en-US" sz="900" b="1" i="0" u="none" strike="noStrike" dirty="0">
                          <a:solidFill>
                            <a:srgbClr val="000000"/>
                          </a:solidFill>
                          <a:effectLst/>
                          <a:latin typeface="Calibri" panose="020F0502020204030204" pitchFamily="34" charset="0"/>
                        </a:rPr>
                        <a:t>52.675</a:t>
                      </a:r>
                    </a:p>
                  </a:txBody>
                  <a:tcPr marL="6350" marR="6350" marT="6350" marB="0" anchor="ctr">
                    <a:solidFill>
                      <a:schemeClr val="bg2"/>
                    </a:solidFill>
                  </a:tcPr>
                </a:tc>
                <a:extLst>
                  <a:ext uri="{0D108BD9-81ED-4DB2-BD59-A6C34878D82A}">
                    <a16:rowId xmlns:a16="http://schemas.microsoft.com/office/drawing/2014/main" val="3949858182"/>
                  </a:ext>
                </a:extLst>
              </a:tr>
            </a:tbl>
          </a:graphicData>
        </a:graphic>
      </p:graphicFrame>
      <p:sp>
        <p:nvSpPr>
          <p:cNvPr id="9" name="Rectangle: Rounded Corners 8">
            <a:extLst>
              <a:ext uri="{FF2B5EF4-FFF2-40B4-BE49-F238E27FC236}">
                <a16:creationId xmlns:a16="http://schemas.microsoft.com/office/drawing/2014/main" id="{F16228B8-2213-4725-9ED3-3D024BA114BE}"/>
              </a:ext>
            </a:extLst>
          </p:cNvPr>
          <p:cNvSpPr/>
          <p:nvPr/>
        </p:nvSpPr>
        <p:spPr>
          <a:xfrm>
            <a:off x="616018" y="499645"/>
            <a:ext cx="4831882" cy="33275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AF415D6-77C2-4B9A-B222-AD4A4DACB581}"/>
              </a:ext>
            </a:extLst>
          </p:cNvPr>
          <p:cNvSpPr txBox="1"/>
          <p:nvPr/>
        </p:nvSpPr>
        <p:spPr>
          <a:xfrm>
            <a:off x="2350471" y="83189"/>
            <a:ext cx="1182000" cy="369332"/>
          </a:xfrm>
          <a:prstGeom prst="rect">
            <a:avLst/>
          </a:prstGeom>
          <a:noFill/>
        </p:spPr>
        <p:txBody>
          <a:bodyPr wrap="square" rtlCol="0">
            <a:spAutoFit/>
          </a:bodyPr>
          <a:lstStyle/>
          <a:p>
            <a:r>
              <a:rPr lang="en-GB" dirty="0"/>
              <a:t>Revenues</a:t>
            </a:r>
            <a:endParaRPr lang="en-US" dirty="0"/>
          </a:p>
        </p:txBody>
      </p:sp>
      <p:sp>
        <p:nvSpPr>
          <p:cNvPr id="28" name="TextBox 27">
            <a:extLst>
              <a:ext uri="{FF2B5EF4-FFF2-40B4-BE49-F238E27FC236}">
                <a16:creationId xmlns:a16="http://schemas.microsoft.com/office/drawing/2014/main" id="{0C2110E1-CDB4-4F3B-ADA4-F11787EC45FE}"/>
              </a:ext>
            </a:extLst>
          </p:cNvPr>
          <p:cNvSpPr txBox="1"/>
          <p:nvPr/>
        </p:nvSpPr>
        <p:spPr>
          <a:xfrm>
            <a:off x="8522366" y="82187"/>
            <a:ext cx="1182000" cy="369332"/>
          </a:xfrm>
          <a:prstGeom prst="rect">
            <a:avLst/>
          </a:prstGeom>
          <a:noFill/>
        </p:spPr>
        <p:txBody>
          <a:bodyPr wrap="square" rtlCol="0">
            <a:spAutoFit/>
          </a:bodyPr>
          <a:lstStyle/>
          <a:p>
            <a:r>
              <a:rPr lang="en-GB" dirty="0"/>
              <a:t>Costs</a:t>
            </a:r>
            <a:endParaRPr lang="en-US" dirty="0"/>
          </a:p>
        </p:txBody>
      </p:sp>
      <p:sp>
        <p:nvSpPr>
          <p:cNvPr id="13" name="Rectangle 12">
            <a:extLst>
              <a:ext uri="{FF2B5EF4-FFF2-40B4-BE49-F238E27FC236}">
                <a16:creationId xmlns:a16="http://schemas.microsoft.com/office/drawing/2014/main" id="{6C7E420A-EBF8-405D-89DE-68C4BA3DF041}"/>
              </a:ext>
            </a:extLst>
          </p:cNvPr>
          <p:cNvSpPr/>
          <p:nvPr/>
        </p:nvSpPr>
        <p:spPr>
          <a:xfrm>
            <a:off x="4533900" y="2392002"/>
            <a:ext cx="762000" cy="25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This calculation just for the Average Ticket</a:t>
            </a:r>
            <a:endParaRPr lang="en-US" sz="600" dirty="0"/>
          </a:p>
        </p:txBody>
      </p:sp>
    </p:spTree>
    <p:extLst>
      <p:ext uri="{BB962C8B-B14F-4D97-AF65-F5344CB8AC3E}">
        <p14:creationId xmlns:p14="http://schemas.microsoft.com/office/powerpoint/2010/main" val="17858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7FD4D5-6D04-4A3D-A645-04B296104C3B}"/>
              </a:ext>
            </a:extLst>
          </p:cNvPr>
          <p:cNvSpPr txBox="1"/>
          <p:nvPr/>
        </p:nvSpPr>
        <p:spPr>
          <a:xfrm>
            <a:off x="247650" y="880967"/>
            <a:ext cx="5381625" cy="830997"/>
          </a:xfrm>
          <a:prstGeom prst="rect">
            <a:avLst/>
          </a:prstGeom>
          <a:noFill/>
        </p:spPr>
        <p:txBody>
          <a:bodyPr wrap="square">
            <a:spAutoFit/>
          </a:bodyPr>
          <a:lstStyle/>
          <a:p>
            <a:r>
              <a:rPr lang="en-GB" sz="1600" dirty="0"/>
              <a:t>Car company Cars deliveries (Sales) had been increasing steadily in the last years. In Q2 2021 there’s been a peak of 201K sales.. </a:t>
            </a:r>
            <a:endParaRPr lang="en-US" sz="1600" dirty="0"/>
          </a:p>
        </p:txBody>
      </p:sp>
      <p:sp>
        <p:nvSpPr>
          <p:cNvPr id="6" name="TextBox 5">
            <a:extLst>
              <a:ext uri="{FF2B5EF4-FFF2-40B4-BE49-F238E27FC236}">
                <a16:creationId xmlns:a16="http://schemas.microsoft.com/office/drawing/2014/main" id="{583B6A4E-5D80-49A9-B371-D721171F660E}"/>
              </a:ext>
            </a:extLst>
          </p:cNvPr>
          <p:cNvSpPr txBox="1"/>
          <p:nvPr/>
        </p:nvSpPr>
        <p:spPr>
          <a:xfrm>
            <a:off x="6666048" y="880967"/>
            <a:ext cx="4856049" cy="584775"/>
          </a:xfrm>
          <a:prstGeom prst="rect">
            <a:avLst/>
          </a:prstGeom>
          <a:noFill/>
        </p:spPr>
        <p:txBody>
          <a:bodyPr wrap="square">
            <a:spAutoFit/>
          </a:bodyPr>
          <a:lstStyle/>
          <a:p>
            <a:r>
              <a:rPr lang="en-GB" sz="1600" dirty="0"/>
              <a:t>..The Amount of service </a:t>
            </a:r>
            <a:r>
              <a:rPr lang="en-GB" sz="1600" dirty="0" err="1"/>
              <a:t>center</a:t>
            </a:r>
            <a:r>
              <a:rPr lang="en-GB" sz="1600" dirty="0"/>
              <a:t>, nevertheless, has no increase in the same pace</a:t>
            </a:r>
            <a:endParaRPr lang="en-US" sz="1600" dirty="0"/>
          </a:p>
        </p:txBody>
      </p:sp>
      <p:sp>
        <p:nvSpPr>
          <p:cNvPr id="11" name="TextBox 10">
            <a:extLst>
              <a:ext uri="{FF2B5EF4-FFF2-40B4-BE49-F238E27FC236}">
                <a16:creationId xmlns:a16="http://schemas.microsoft.com/office/drawing/2014/main" id="{5F33E02F-4C78-4A57-BF61-6F40B2BB76A4}"/>
              </a:ext>
            </a:extLst>
          </p:cNvPr>
          <p:cNvSpPr txBox="1"/>
          <p:nvPr/>
        </p:nvSpPr>
        <p:spPr>
          <a:xfrm>
            <a:off x="247650" y="3924098"/>
            <a:ext cx="11430000" cy="338554"/>
          </a:xfrm>
          <a:prstGeom prst="rect">
            <a:avLst/>
          </a:prstGeom>
          <a:noFill/>
        </p:spPr>
        <p:txBody>
          <a:bodyPr wrap="square">
            <a:spAutoFit/>
          </a:bodyPr>
          <a:lstStyle/>
          <a:p>
            <a:r>
              <a:rPr lang="en-GB" sz="1600" dirty="0"/>
              <a:t>In order to get in pace with the peaks in sales, Car company Service team has made huge efforts during the last years: </a:t>
            </a:r>
            <a:endParaRPr lang="en-US" sz="1600" dirty="0"/>
          </a:p>
        </p:txBody>
      </p:sp>
      <p:sp>
        <p:nvSpPr>
          <p:cNvPr id="17" name="TextBox 16">
            <a:extLst>
              <a:ext uri="{FF2B5EF4-FFF2-40B4-BE49-F238E27FC236}">
                <a16:creationId xmlns:a16="http://schemas.microsoft.com/office/drawing/2014/main" id="{D42DCC89-E761-4CFC-BFC0-F6D87B0E5BAB}"/>
              </a:ext>
            </a:extLst>
          </p:cNvPr>
          <p:cNvSpPr txBox="1"/>
          <p:nvPr/>
        </p:nvSpPr>
        <p:spPr>
          <a:xfrm>
            <a:off x="280876" y="151444"/>
            <a:ext cx="5424598" cy="523220"/>
          </a:xfrm>
          <a:prstGeom prst="rect">
            <a:avLst/>
          </a:prstGeom>
          <a:noFill/>
          <a:ln>
            <a:solidFill>
              <a:schemeClr val="accent1"/>
            </a:solidFill>
          </a:ln>
        </p:spPr>
        <p:txBody>
          <a:bodyPr wrap="square">
            <a:spAutoFit/>
          </a:bodyPr>
          <a:lstStyle/>
          <a:p>
            <a:r>
              <a:rPr lang="en-GB" sz="2800" dirty="0">
                <a:solidFill>
                  <a:srgbClr val="0070C0"/>
                </a:solidFill>
              </a:rPr>
              <a:t>1. Current Situation </a:t>
            </a:r>
            <a:endParaRPr lang="en-US" sz="2800" dirty="0">
              <a:solidFill>
                <a:srgbClr val="0070C0"/>
              </a:solidFill>
            </a:endParaRPr>
          </a:p>
        </p:txBody>
      </p:sp>
      <p:pic>
        <p:nvPicPr>
          <p:cNvPr id="19" name="Picture 18">
            <a:extLst>
              <a:ext uri="{FF2B5EF4-FFF2-40B4-BE49-F238E27FC236}">
                <a16:creationId xmlns:a16="http://schemas.microsoft.com/office/drawing/2014/main" id="{8CC94E8C-C83A-4A38-94EE-DED128F4FD3D}"/>
              </a:ext>
            </a:extLst>
          </p:cNvPr>
          <p:cNvPicPr>
            <a:picLocks noChangeAspect="1"/>
          </p:cNvPicPr>
          <p:nvPr/>
        </p:nvPicPr>
        <p:blipFill>
          <a:blip r:embed="rId2"/>
          <a:stretch>
            <a:fillRect/>
          </a:stretch>
        </p:blipFill>
        <p:spPr>
          <a:xfrm>
            <a:off x="1109286" y="1522892"/>
            <a:ext cx="3473347" cy="2086320"/>
          </a:xfrm>
          <a:prstGeom prst="rect">
            <a:avLst/>
          </a:prstGeom>
          <a:ln>
            <a:solidFill>
              <a:schemeClr val="accent1"/>
            </a:solidFill>
          </a:ln>
        </p:spPr>
      </p:pic>
      <p:pic>
        <p:nvPicPr>
          <p:cNvPr id="20" name="Picture 19">
            <a:extLst>
              <a:ext uri="{FF2B5EF4-FFF2-40B4-BE49-F238E27FC236}">
                <a16:creationId xmlns:a16="http://schemas.microsoft.com/office/drawing/2014/main" id="{C7F986B9-26C5-4B43-9DD8-EDE3365F2AE8}"/>
              </a:ext>
            </a:extLst>
          </p:cNvPr>
          <p:cNvPicPr>
            <a:picLocks noChangeAspect="1"/>
          </p:cNvPicPr>
          <p:nvPr/>
        </p:nvPicPr>
        <p:blipFill>
          <a:blip r:embed="rId3"/>
          <a:stretch>
            <a:fillRect/>
          </a:stretch>
        </p:blipFill>
        <p:spPr>
          <a:xfrm>
            <a:off x="7083198" y="1522892"/>
            <a:ext cx="3482995" cy="2086320"/>
          </a:xfrm>
          <a:prstGeom prst="rect">
            <a:avLst/>
          </a:prstGeom>
          <a:noFill/>
          <a:ln>
            <a:solidFill>
              <a:schemeClr val="accent1"/>
            </a:solidFill>
          </a:ln>
        </p:spPr>
      </p:pic>
      <p:pic>
        <p:nvPicPr>
          <p:cNvPr id="27" name="Picture 26" descr="A screenshot of a computer&#10;&#10;Description automatically generated with medium confidence">
            <a:extLst>
              <a:ext uri="{FF2B5EF4-FFF2-40B4-BE49-F238E27FC236}">
                <a16:creationId xmlns:a16="http://schemas.microsoft.com/office/drawing/2014/main" id="{BA9171AB-4092-46FF-95C3-848FC079D911}"/>
              </a:ext>
            </a:extLst>
          </p:cNvPr>
          <p:cNvPicPr>
            <a:picLocks noChangeAspect="1"/>
          </p:cNvPicPr>
          <p:nvPr/>
        </p:nvPicPr>
        <p:blipFill rotWithShape="1">
          <a:blip r:embed="rId4"/>
          <a:srcRect l="11250" t="25892" r="12442" b="15504"/>
          <a:stretch/>
        </p:blipFill>
        <p:spPr>
          <a:xfrm>
            <a:off x="4343060" y="5005811"/>
            <a:ext cx="3519377" cy="1615884"/>
          </a:xfrm>
          <a:prstGeom prst="rect">
            <a:avLst/>
          </a:prstGeom>
          <a:ln>
            <a:solidFill>
              <a:schemeClr val="tx1"/>
            </a:solidFill>
          </a:ln>
        </p:spPr>
      </p:pic>
      <p:pic>
        <p:nvPicPr>
          <p:cNvPr id="3074" name="Picture 2" descr="Easy Appointments">
            <a:extLst>
              <a:ext uri="{FF2B5EF4-FFF2-40B4-BE49-F238E27FC236}">
                <a16:creationId xmlns:a16="http://schemas.microsoft.com/office/drawing/2014/main" id="{1D375B1E-B590-4769-BC76-88F3573CBE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9" y="4963481"/>
            <a:ext cx="2771775" cy="17430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5BE0DDC-4D10-4B8F-A71B-66ED0C476E8E}"/>
              </a:ext>
            </a:extLst>
          </p:cNvPr>
          <p:cNvSpPr txBox="1"/>
          <p:nvPr/>
        </p:nvSpPr>
        <p:spPr>
          <a:xfrm>
            <a:off x="368735" y="4501898"/>
            <a:ext cx="3021939" cy="261610"/>
          </a:xfrm>
          <a:prstGeom prst="rect">
            <a:avLst/>
          </a:prstGeom>
          <a:noFill/>
        </p:spPr>
        <p:txBody>
          <a:bodyPr wrap="square">
            <a:spAutoFit/>
          </a:bodyPr>
          <a:lstStyle/>
          <a:p>
            <a:pPr algn="ctr"/>
            <a:r>
              <a:rPr lang="en-GB" sz="1100" dirty="0">
                <a:solidFill>
                  <a:srgbClr val="0070C0"/>
                </a:solidFill>
              </a:rPr>
              <a:t>Mobile APP service appointments</a:t>
            </a:r>
            <a:endParaRPr lang="en-US" sz="1100" dirty="0">
              <a:solidFill>
                <a:srgbClr val="0070C0"/>
              </a:solidFill>
            </a:endParaRPr>
          </a:p>
        </p:txBody>
      </p:sp>
      <p:sp>
        <p:nvSpPr>
          <p:cNvPr id="30" name="TextBox 29">
            <a:extLst>
              <a:ext uri="{FF2B5EF4-FFF2-40B4-BE49-F238E27FC236}">
                <a16:creationId xmlns:a16="http://schemas.microsoft.com/office/drawing/2014/main" id="{8E88D257-41C2-4CB2-B1B0-C390506FA611}"/>
              </a:ext>
            </a:extLst>
          </p:cNvPr>
          <p:cNvSpPr txBox="1"/>
          <p:nvPr/>
        </p:nvSpPr>
        <p:spPr>
          <a:xfrm>
            <a:off x="4591778" y="4559288"/>
            <a:ext cx="3021939" cy="261610"/>
          </a:xfrm>
          <a:prstGeom prst="rect">
            <a:avLst/>
          </a:prstGeom>
          <a:noFill/>
        </p:spPr>
        <p:txBody>
          <a:bodyPr wrap="square">
            <a:spAutoFit/>
          </a:bodyPr>
          <a:lstStyle/>
          <a:p>
            <a:pPr algn="ctr"/>
            <a:r>
              <a:rPr lang="en-GB" sz="1100" dirty="0">
                <a:solidFill>
                  <a:srgbClr val="0070C0"/>
                </a:solidFill>
              </a:rPr>
              <a:t>Mobile Service ‘Car company Rangers’</a:t>
            </a:r>
            <a:endParaRPr lang="en-US" sz="1100" dirty="0">
              <a:solidFill>
                <a:srgbClr val="0070C0"/>
              </a:solidFill>
            </a:endParaRPr>
          </a:p>
        </p:txBody>
      </p:sp>
      <p:sp>
        <p:nvSpPr>
          <p:cNvPr id="31" name="TextBox 30">
            <a:extLst>
              <a:ext uri="{FF2B5EF4-FFF2-40B4-BE49-F238E27FC236}">
                <a16:creationId xmlns:a16="http://schemas.microsoft.com/office/drawing/2014/main" id="{56C79545-22B9-4525-969D-33F868D096BD}"/>
              </a:ext>
            </a:extLst>
          </p:cNvPr>
          <p:cNvSpPr txBox="1"/>
          <p:nvPr/>
        </p:nvSpPr>
        <p:spPr>
          <a:xfrm>
            <a:off x="8731096" y="4517928"/>
            <a:ext cx="3021939" cy="261610"/>
          </a:xfrm>
          <a:prstGeom prst="rect">
            <a:avLst/>
          </a:prstGeom>
          <a:noFill/>
        </p:spPr>
        <p:txBody>
          <a:bodyPr wrap="square">
            <a:spAutoFit/>
          </a:bodyPr>
          <a:lstStyle/>
          <a:p>
            <a:pPr algn="ctr"/>
            <a:r>
              <a:rPr lang="en-GB" sz="1100" dirty="0">
                <a:solidFill>
                  <a:srgbClr val="0070C0"/>
                </a:solidFill>
              </a:rPr>
              <a:t>More Service </a:t>
            </a:r>
            <a:r>
              <a:rPr lang="en-GB" sz="1100" dirty="0" err="1">
                <a:solidFill>
                  <a:srgbClr val="0070C0"/>
                </a:solidFill>
              </a:rPr>
              <a:t>Center</a:t>
            </a:r>
            <a:endParaRPr lang="en-US" sz="1100" dirty="0">
              <a:solidFill>
                <a:srgbClr val="0070C0"/>
              </a:solidFill>
            </a:endParaRPr>
          </a:p>
        </p:txBody>
      </p:sp>
      <p:pic>
        <p:nvPicPr>
          <p:cNvPr id="3076" name="Picture 4" descr="Service hero">
            <a:extLst>
              <a:ext uri="{FF2B5EF4-FFF2-40B4-BE49-F238E27FC236}">
                <a16:creationId xmlns:a16="http://schemas.microsoft.com/office/drawing/2014/main" id="{97EDF766-73F2-4B95-88DA-351098ED49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73" r="11046"/>
          <a:stretch/>
        </p:blipFill>
        <p:spPr bwMode="auto">
          <a:xfrm>
            <a:off x="8677621" y="4963481"/>
            <a:ext cx="3086355" cy="17415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6" name="直線接點 3">
            <a:extLst>
              <a:ext uri="{FF2B5EF4-FFF2-40B4-BE49-F238E27FC236}">
                <a16:creationId xmlns:a16="http://schemas.microsoft.com/office/drawing/2014/main" id="{1BD1C1A7-EB73-475C-8CB1-2AB2286DD95A}"/>
              </a:ext>
            </a:extLst>
          </p:cNvPr>
          <p:cNvCxnSpPr>
            <a:cxnSpLocks/>
          </p:cNvCxnSpPr>
          <p:nvPr/>
        </p:nvCxnSpPr>
        <p:spPr>
          <a:xfrm>
            <a:off x="0" y="70167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B7706F5-530A-0EC7-653B-E1B7EA881A38}"/>
              </a:ext>
            </a:extLst>
          </p:cNvPr>
          <p:cNvSpPr/>
          <p:nvPr/>
        </p:nvSpPr>
        <p:spPr>
          <a:xfrm>
            <a:off x="6489700" y="5765800"/>
            <a:ext cx="1244600" cy="5207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74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7FD4D5-6D04-4A3D-A645-04B296104C3B}"/>
              </a:ext>
            </a:extLst>
          </p:cNvPr>
          <p:cNvSpPr txBox="1"/>
          <p:nvPr/>
        </p:nvSpPr>
        <p:spPr>
          <a:xfrm>
            <a:off x="290182" y="880967"/>
            <a:ext cx="11448164" cy="584775"/>
          </a:xfrm>
          <a:prstGeom prst="rect">
            <a:avLst/>
          </a:prstGeom>
          <a:noFill/>
        </p:spPr>
        <p:txBody>
          <a:bodyPr wrap="square">
            <a:spAutoFit/>
          </a:bodyPr>
          <a:lstStyle/>
          <a:p>
            <a:r>
              <a:rPr lang="en-GB" sz="1600" dirty="0"/>
              <a:t>To identify the problem/ main problems from our customers in the service </a:t>
            </a:r>
            <a:r>
              <a:rPr lang="en-GB" sz="1600" dirty="0" err="1"/>
              <a:t>center</a:t>
            </a:r>
            <a:r>
              <a:rPr lang="en-GB" sz="1600" dirty="0"/>
              <a:t> / </a:t>
            </a:r>
            <a:r>
              <a:rPr lang="en-GB" sz="1600" dirty="0" err="1"/>
              <a:t>rapair</a:t>
            </a:r>
            <a:r>
              <a:rPr lang="en-GB" sz="1600" dirty="0"/>
              <a:t> process, is important to understand the customer Journey and identify pain points in each phase.</a:t>
            </a:r>
            <a:endParaRPr lang="en-US" sz="1600" dirty="0"/>
          </a:p>
        </p:txBody>
      </p:sp>
      <p:sp>
        <p:nvSpPr>
          <p:cNvPr id="17" name="TextBox 16">
            <a:extLst>
              <a:ext uri="{FF2B5EF4-FFF2-40B4-BE49-F238E27FC236}">
                <a16:creationId xmlns:a16="http://schemas.microsoft.com/office/drawing/2014/main" id="{D42DCC89-E761-4CFC-BFC0-F6D87B0E5BAB}"/>
              </a:ext>
            </a:extLst>
          </p:cNvPr>
          <p:cNvSpPr txBox="1"/>
          <p:nvPr/>
        </p:nvSpPr>
        <p:spPr>
          <a:xfrm>
            <a:off x="280876" y="151444"/>
            <a:ext cx="5424598" cy="523220"/>
          </a:xfrm>
          <a:prstGeom prst="rect">
            <a:avLst/>
          </a:prstGeom>
          <a:noFill/>
          <a:ln>
            <a:solidFill>
              <a:schemeClr val="accent1"/>
            </a:solidFill>
          </a:ln>
        </p:spPr>
        <p:txBody>
          <a:bodyPr wrap="square">
            <a:spAutoFit/>
          </a:bodyPr>
          <a:lstStyle/>
          <a:p>
            <a:r>
              <a:rPr lang="en-GB" sz="2800" dirty="0">
                <a:solidFill>
                  <a:srgbClr val="0070C0"/>
                </a:solidFill>
              </a:rPr>
              <a:t>2. Problem Identification </a:t>
            </a:r>
            <a:endParaRPr lang="en-US" sz="2800" dirty="0">
              <a:solidFill>
                <a:srgbClr val="0070C0"/>
              </a:solidFill>
            </a:endParaRPr>
          </a:p>
        </p:txBody>
      </p:sp>
      <p:sp>
        <p:nvSpPr>
          <p:cNvPr id="4" name="Rectangle 3">
            <a:extLst>
              <a:ext uri="{FF2B5EF4-FFF2-40B4-BE49-F238E27FC236}">
                <a16:creationId xmlns:a16="http://schemas.microsoft.com/office/drawing/2014/main" id="{3A9BD568-7CB3-4053-B7C7-CCE4CA33EDC5}"/>
              </a:ext>
            </a:extLst>
          </p:cNvPr>
          <p:cNvSpPr/>
          <p:nvPr/>
        </p:nvSpPr>
        <p:spPr>
          <a:xfrm>
            <a:off x="84667" y="1899290"/>
            <a:ext cx="466940" cy="523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t>Activity</a:t>
            </a:r>
            <a:endParaRPr lang="en-US" sz="800" dirty="0"/>
          </a:p>
        </p:txBody>
      </p:sp>
      <p:graphicFrame>
        <p:nvGraphicFramePr>
          <p:cNvPr id="8" name="Table 8">
            <a:extLst>
              <a:ext uri="{FF2B5EF4-FFF2-40B4-BE49-F238E27FC236}">
                <a16:creationId xmlns:a16="http://schemas.microsoft.com/office/drawing/2014/main" id="{78E28369-8CED-4919-B883-2873C5CADD9B}"/>
              </a:ext>
            </a:extLst>
          </p:cNvPr>
          <p:cNvGraphicFramePr>
            <a:graphicFrameLocks noGrp="1"/>
          </p:cNvGraphicFramePr>
          <p:nvPr>
            <p:extLst>
              <p:ext uri="{D42A27DB-BD31-4B8C-83A1-F6EECF244321}">
                <p14:modId xmlns:p14="http://schemas.microsoft.com/office/powerpoint/2010/main" val="941465827"/>
              </p:ext>
            </p:extLst>
          </p:nvPr>
        </p:nvGraphicFramePr>
        <p:xfrm>
          <a:off x="554075" y="1895479"/>
          <a:ext cx="4581450" cy="4335223"/>
        </p:xfrm>
        <a:graphic>
          <a:graphicData uri="http://schemas.openxmlformats.org/drawingml/2006/table">
            <a:tbl>
              <a:tblPr firstRow="1" bandRow="1">
                <a:tableStyleId>{073A0DAA-6AF3-43AB-8588-CEC1D06C72B9}</a:tableStyleId>
              </a:tblPr>
              <a:tblGrid>
                <a:gridCol w="916290">
                  <a:extLst>
                    <a:ext uri="{9D8B030D-6E8A-4147-A177-3AD203B41FA5}">
                      <a16:colId xmlns:a16="http://schemas.microsoft.com/office/drawing/2014/main" val="4113198311"/>
                    </a:ext>
                  </a:extLst>
                </a:gridCol>
                <a:gridCol w="916290">
                  <a:extLst>
                    <a:ext uri="{9D8B030D-6E8A-4147-A177-3AD203B41FA5}">
                      <a16:colId xmlns:a16="http://schemas.microsoft.com/office/drawing/2014/main" val="1223836708"/>
                    </a:ext>
                  </a:extLst>
                </a:gridCol>
                <a:gridCol w="916290">
                  <a:extLst>
                    <a:ext uri="{9D8B030D-6E8A-4147-A177-3AD203B41FA5}">
                      <a16:colId xmlns:a16="http://schemas.microsoft.com/office/drawing/2014/main" val="1800678887"/>
                    </a:ext>
                  </a:extLst>
                </a:gridCol>
                <a:gridCol w="916290">
                  <a:extLst>
                    <a:ext uri="{9D8B030D-6E8A-4147-A177-3AD203B41FA5}">
                      <a16:colId xmlns:a16="http://schemas.microsoft.com/office/drawing/2014/main" val="3416291062"/>
                    </a:ext>
                  </a:extLst>
                </a:gridCol>
                <a:gridCol w="916290">
                  <a:extLst>
                    <a:ext uri="{9D8B030D-6E8A-4147-A177-3AD203B41FA5}">
                      <a16:colId xmlns:a16="http://schemas.microsoft.com/office/drawing/2014/main" val="3821469553"/>
                    </a:ext>
                  </a:extLst>
                </a:gridCol>
              </a:tblGrid>
              <a:tr h="602044">
                <a:tc>
                  <a:txBody>
                    <a:bodyPr/>
                    <a:lstStyle/>
                    <a:p>
                      <a:r>
                        <a:rPr lang="en-GB" sz="1000" dirty="0"/>
                        <a:t>Client select type of service</a:t>
                      </a:r>
                      <a:endParaRPr lang="en-US" sz="1000" dirty="0"/>
                    </a:p>
                  </a:txBody>
                  <a:tcPr/>
                </a:tc>
                <a:tc>
                  <a:txBody>
                    <a:bodyPr/>
                    <a:lstStyle/>
                    <a:p>
                      <a:r>
                        <a:rPr lang="en-GB" sz="1000" dirty="0"/>
                        <a:t>Client fill comments and  photos.</a:t>
                      </a:r>
                      <a:endParaRPr lang="en-US" sz="1000" dirty="0"/>
                    </a:p>
                  </a:txBody>
                  <a:tcPr/>
                </a:tc>
                <a:tc>
                  <a:txBody>
                    <a:bodyPr/>
                    <a:lstStyle/>
                    <a:p>
                      <a:r>
                        <a:rPr lang="en-GB" sz="1000" dirty="0"/>
                        <a:t>Client select service </a:t>
                      </a:r>
                      <a:r>
                        <a:rPr lang="en-GB" sz="1000" dirty="0" err="1"/>
                        <a:t>center</a:t>
                      </a:r>
                      <a:r>
                        <a:rPr lang="en-GB" sz="1000" dirty="0"/>
                        <a:t>.</a:t>
                      </a:r>
                      <a:endParaRPr lang="en-US" sz="1000" dirty="0"/>
                    </a:p>
                  </a:txBody>
                  <a:tcPr/>
                </a:tc>
                <a:tc>
                  <a:txBody>
                    <a:bodyPr/>
                    <a:lstStyle/>
                    <a:p>
                      <a:r>
                        <a:rPr lang="en-GB" sz="1000" dirty="0"/>
                        <a:t>Client selects a time for its appointment</a:t>
                      </a:r>
                      <a:endParaRPr lang="en-US" sz="1000" dirty="0"/>
                    </a:p>
                  </a:txBody>
                  <a:tcPr/>
                </a:tc>
                <a:tc>
                  <a:txBody>
                    <a:bodyPr/>
                    <a:lstStyle/>
                    <a:p>
                      <a:r>
                        <a:rPr lang="en-GB" sz="1000" dirty="0"/>
                        <a:t>Client confirms its appointment.</a:t>
                      </a:r>
                      <a:endParaRPr lang="en-US" sz="1000" dirty="0"/>
                    </a:p>
                  </a:txBody>
                  <a:tcPr/>
                </a:tc>
                <a:extLst>
                  <a:ext uri="{0D108BD9-81ED-4DB2-BD59-A6C34878D82A}">
                    <a16:rowId xmlns:a16="http://schemas.microsoft.com/office/drawing/2014/main" val="4100749290"/>
                  </a:ext>
                </a:extLst>
              </a:tr>
              <a:tr h="406937">
                <a:tc>
                  <a:txBody>
                    <a:bodyPr/>
                    <a:lstStyle/>
                    <a:p>
                      <a:r>
                        <a:rPr lang="en-GB" sz="900" dirty="0"/>
                        <a:t>Car company Mobile APP</a:t>
                      </a:r>
                      <a:endParaRPr lang="en-US" sz="900" dirty="0"/>
                    </a:p>
                  </a:txBody>
                  <a:tcPr/>
                </a:tc>
                <a:tc>
                  <a:txBody>
                    <a:bodyPr/>
                    <a:lstStyle/>
                    <a:p>
                      <a:r>
                        <a:rPr lang="en-GB" sz="900" dirty="0"/>
                        <a:t>Car company Mobile APP</a:t>
                      </a:r>
                      <a:endParaRPr lang="en-US" sz="900" dirty="0"/>
                    </a:p>
                  </a:txBody>
                  <a:tcPr/>
                </a:tc>
                <a:tc>
                  <a:txBody>
                    <a:bodyPr/>
                    <a:lstStyle/>
                    <a:p>
                      <a:r>
                        <a:rPr lang="en-GB" sz="900" dirty="0"/>
                        <a:t>Car company Mobile APP</a:t>
                      </a:r>
                      <a:endParaRPr lang="en-US" sz="900" dirty="0"/>
                    </a:p>
                  </a:txBody>
                  <a:tcPr/>
                </a:tc>
                <a:tc>
                  <a:txBody>
                    <a:bodyPr/>
                    <a:lstStyle/>
                    <a:p>
                      <a:r>
                        <a:rPr lang="en-GB" sz="900" dirty="0"/>
                        <a:t>Car company Mobile APP</a:t>
                      </a:r>
                      <a:endParaRPr lang="en-US" sz="900" dirty="0"/>
                    </a:p>
                  </a:txBody>
                  <a:tcPr/>
                </a:tc>
                <a:tc>
                  <a:txBody>
                    <a:bodyPr/>
                    <a:lstStyle/>
                    <a:p>
                      <a:r>
                        <a:rPr lang="en-GB" sz="900" dirty="0"/>
                        <a:t>Car company Mobile APP</a:t>
                      </a:r>
                      <a:endParaRPr lang="en-US" sz="900" dirty="0"/>
                    </a:p>
                  </a:txBody>
                  <a:tcPr/>
                </a:tc>
                <a:extLst>
                  <a:ext uri="{0D108BD9-81ED-4DB2-BD59-A6C34878D82A}">
                    <a16:rowId xmlns:a16="http://schemas.microsoft.com/office/drawing/2014/main" val="3473600654"/>
                  </a:ext>
                </a:extLst>
              </a:tr>
              <a:tr h="250852">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006997224"/>
                  </a:ext>
                </a:extLst>
              </a:tr>
              <a:tr h="250852">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868764343"/>
                  </a:ext>
                </a:extLst>
              </a:tr>
              <a:tr h="260278">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725442725"/>
                  </a:ext>
                </a:extLst>
              </a:tr>
              <a:tr h="852895">
                <a:tc>
                  <a:txBody>
                    <a:bodyPr/>
                    <a:lstStyle/>
                    <a:p>
                      <a:r>
                        <a:rPr lang="en-GB" sz="900" dirty="0"/>
                        <a:t>Client might not find the category / might feel overwhelmed</a:t>
                      </a:r>
                      <a:endParaRPr lang="en-US" sz="900" dirty="0"/>
                    </a:p>
                  </a:txBody>
                  <a:tcPr/>
                </a:tc>
                <a:tc>
                  <a:txBody>
                    <a:bodyPr/>
                    <a:lstStyle/>
                    <a:p>
                      <a:r>
                        <a:rPr lang="en-GB" sz="900" dirty="0"/>
                        <a:t>Client might feel long process or unnecessary step</a:t>
                      </a:r>
                      <a:endParaRPr lang="en-US" sz="900" dirty="0"/>
                    </a:p>
                  </a:txBody>
                  <a:tcPr/>
                </a:tc>
                <a:tc>
                  <a:txBody>
                    <a:bodyPr/>
                    <a:lstStyle/>
                    <a:p>
                      <a:r>
                        <a:rPr lang="en-GB" sz="900" dirty="0"/>
                        <a:t>Client can’t find service </a:t>
                      </a:r>
                      <a:r>
                        <a:rPr lang="en-GB" sz="900" dirty="0" err="1"/>
                        <a:t>center</a:t>
                      </a:r>
                      <a:r>
                        <a:rPr lang="en-GB" sz="900" dirty="0"/>
                        <a:t> near its work/house.</a:t>
                      </a:r>
                    </a:p>
                  </a:txBody>
                  <a:tcPr/>
                </a:tc>
                <a:tc>
                  <a:txBody>
                    <a:bodyPr/>
                    <a:lstStyle/>
                    <a:p>
                      <a:r>
                        <a:rPr lang="en-GB" sz="900" dirty="0"/>
                        <a:t>Client can’t find a suitable timeslot</a:t>
                      </a:r>
                      <a:endParaRPr lang="en-US" sz="900" dirty="0"/>
                    </a:p>
                  </a:txBody>
                  <a:tcPr/>
                </a:tc>
                <a:tc>
                  <a:txBody>
                    <a:bodyPr/>
                    <a:lstStyle/>
                    <a:p>
                      <a:endParaRPr lang="en-US" sz="900" dirty="0"/>
                    </a:p>
                  </a:txBody>
                  <a:tcPr/>
                </a:tc>
                <a:extLst>
                  <a:ext uri="{0D108BD9-81ED-4DB2-BD59-A6C34878D82A}">
                    <a16:rowId xmlns:a16="http://schemas.microsoft.com/office/drawing/2014/main" val="3434722405"/>
                  </a:ext>
                </a:extLst>
              </a:tr>
              <a:tr h="1304428">
                <a:tc>
                  <a:txBody>
                    <a:bodyPr/>
                    <a:lstStyle/>
                    <a:p>
                      <a:endParaRPr lang="en-US" sz="900" dirty="0"/>
                    </a:p>
                  </a:txBody>
                  <a:tcPr/>
                </a:tc>
                <a:tc>
                  <a:txBody>
                    <a:bodyPr/>
                    <a:lstStyle/>
                    <a:p>
                      <a:r>
                        <a:rPr lang="en-GB" sz="900" dirty="0"/>
                        <a:t>Explain importance of this step: this is the single point of contact with technician.</a:t>
                      </a:r>
                    </a:p>
                    <a:p>
                      <a:r>
                        <a:rPr lang="en-GB" sz="900" dirty="0"/>
                        <a:t>Improve UI: progress bar?</a:t>
                      </a:r>
                    </a:p>
                  </a:txBody>
                  <a:tcPr/>
                </a:tc>
                <a:tc>
                  <a:txBody>
                    <a:bodyPr/>
                    <a:lstStyle/>
                    <a:p>
                      <a:r>
                        <a:rPr lang="en-GB" sz="900" dirty="0"/>
                        <a:t>Increase the service locations.</a:t>
                      </a:r>
                    </a:p>
                  </a:txBody>
                  <a:tcPr/>
                </a:tc>
                <a:tc>
                  <a:txBody>
                    <a:bodyPr/>
                    <a:lstStyle/>
                    <a:p>
                      <a:r>
                        <a:rPr lang="en-GB" sz="900" dirty="0"/>
                        <a:t>Increase the service locations.</a:t>
                      </a:r>
                    </a:p>
                    <a:p>
                      <a:r>
                        <a:rPr lang="en-GB" sz="900" dirty="0"/>
                        <a:t>Increase the timeslots (24X7 possible?)</a:t>
                      </a:r>
                      <a:endParaRPr lang="en-US" sz="900" dirty="0"/>
                    </a:p>
                  </a:txBody>
                  <a:tcPr/>
                </a:tc>
                <a:tc>
                  <a:txBody>
                    <a:bodyPr/>
                    <a:lstStyle/>
                    <a:p>
                      <a:endParaRPr lang="en-US" sz="900" dirty="0"/>
                    </a:p>
                  </a:txBody>
                  <a:tcPr/>
                </a:tc>
                <a:extLst>
                  <a:ext uri="{0D108BD9-81ED-4DB2-BD59-A6C34878D82A}">
                    <a16:rowId xmlns:a16="http://schemas.microsoft.com/office/drawing/2014/main" val="889378726"/>
                  </a:ext>
                </a:extLst>
              </a:tr>
              <a:tr h="406937">
                <a:tc>
                  <a:txBody>
                    <a:bodyPr/>
                    <a:lstStyle/>
                    <a:p>
                      <a:r>
                        <a:rPr lang="en-GB" sz="900" dirty="0"/>
                        <a:t>No Critical</a:t>
                      </a:r>
                      <a:endParaRPr lang="en-US" sz="900" dirty="0"/>
                    </a:p>
                  </a:txBody>
                  <a:tcPr/>
                </a:tc>
                <a:tc>
                  <a:txBody>
                    <a:bodyPr/>
                    <a:lstStyle/>
                    <a:p>
                      <a:r>
                        <a:rPr lang="en-GB" sz="900" dirty="0"/>
                        <a:t>Medium Critical</a:t>
                      </a:r>
                      <a:endParaRPr lang="en-US" sz="900" dirty="0"/>
                    </a:p>
                  </a:txBody>
                  <a:tcPr/>
                </a:tc>
                <a:tc>
                  <a:txBody>
                    <a:bodyPr/>
                    <a:lstStyle/>
                    <a:p>
                      <a:r>
                        <a:rPr lang="en-GB" sz="900" dirty="0"/>
                        <a:t>Critical</a:t>
                      </a:r>
                      <a:endParaRPr lang="en-US" sz="900" dirty="0"/>
                    </a:p>
                  </a:txBody>
                  <a:tcPr/>
                </a:tc>
                <a:tc>
                  <a:txBody>
                    <a:bodyPr/>
                    <a:lstStyle/>
                    <a:p>
                      <a:r>
                        <a:rPr lang="en-GB" sz="900" dirty="0"/>
                        <a:t>Critical</a:t>
                      </a:r>
                      <a:endParaRPr lang="en-US" sz="900" dirty="0"/>
                    </a:p>
                  </a:txBody>
                  <a:tcPr/>
                </a:tc>
                <a:tc>
                  <a:txBody>
                    <a:bodyPr/>
                    <a:lstStyle/>
                    <a:p>
                      <a:r>
                        <a:rPr lang="en-GB" sz="900" dirty="0"/>
                        <a:t>No Critical</a:t>
                      </a:r>
                      <a:endParaRPr lang="en-US" sz="900" dirty="0"/>
                    </a:p>
                  </a:txBody>
                  <a:tcPr/>
                </a:tc>
                <a:extLst>
                  <a:ext uri="{0D108BD9-81ED-4DB2-BD59-A6C34878D82A}">
                    <a16:rowId xmlns:a16="http://schemas.microsoft.com/office/drawing/2014/main" val="24897783"/>
                  </a:ext>
                </a:extLst>
              </a:tr>
            </a:tbl>
          </a:graphicData>
        </a:graphic>
      </p:graphicFrame>
      <p:graphicFrame>
        <p:nvGraphicFramePr>
          <p:cNvPr id="22" name="Table 8">
            <a:extLst>
              <a:ext uri="{FF2B5EF4-FFF2-40B4-BE49-F238E27FC236}">
                <a16:creationId xmlns:a16="http://schemas.microsoft.com/office/drawing/2014/main" id="{0C1C8D7C-7575-4CA0-B97C-F0409038A8B9}"/>
              </a:ext>
            </a:extLst>
          </p:cNvPr>
          <p:cNvGraphicFramePr>
            <a:graphicFrameLocks noGrp="1"/>
          </p:cNvGraphicFramePr>
          <p:nvPr>
            <p:extLst>
              <p:ext uri="{D42A27DB-BD31-4B8C-83A1-F6EECF244321}">
                <p14:modId xmlns:p14="http://schemas.microsoft.com/office/powerpoint/2010/main" val="542156642"/>
              </p:ext>
            </p:extLst>
          </p:nvPr>
        </p:nvGraphicFramePr>
        <p:xfrm>
          <a:off x="5151472" y="1899289"/>
          <a:ext cx="1921894" cy="4354435"/>
        </p:xfrm>
        <a:graphic>
          <a:graphicData uri="http://schemas.openxmlformats.org/drawingml/2006/table">
            <a:tbl>
              <a:tblPr firstRow="1" bandRow="1">
                <a:tableStyleId>{073A0DAA-6AF3-43AB-8588-CEC1D06C72B9}</a:tableStyleId>
              </a:tblPr>
              <a:tblGrid>
                <a:gridCol w="960947">
                  <a:extLst>
                    <a:ext uri="{9D8B030D-6E8A-4147-A177-3AD203B41FA5}">
                      <a16:colId xmlns:a16="http://schemas.microsoft.com/office/drawing/2014/main" val="4113198311"/>
                    </a:ext>
                  </a:extLst>
                </a:gridCol>
                <a:gridCol w="960947">
                  <a:extLst>
                    <a:ext uri="{9D8B030D-6E8A-4147-A177-3AD203B41FA5}">
                      <a16:colId xmlns:a16="http://schemas.microsoft.com/office/drawing/2014/main" val="1223836708"/>
                    </a:ext>
                  </a:extLst>
                </a:gridCol>
              </a:tblGrid>
              <a:tr h="584422">
                <a:tc>
                  <a:txBody>
                    <a:bodyPr/>
                    <a:lstStyle/>
                    <a:p>
                      <a:r>
                        <a:rPr lang="en-GB" sz="1000" dirty="0"/>
                        <a:t>Client Approve cost estimate</a:t>
                      </a:r>
                      <a:endParaRPr lang="en-US" sz="1000" dirty="0"/>
                    </a:p>
                  </a:txBody>
                  <a:tcPr/>
                </a:tc>
                <a:tc>
                  <a:txBody>
                    <a:bodyPr/>
                    <a:lstStyle/>
                    <a:p>
                      <a:r>
                        <a:rPr lang="en-GB" sz="1000" dirty="0"/>
                        <a:t>Client drives to appointment</a:t>
                      </a:r>
                      <a:endParaRPr lang="en-US" sz="1000" dirty="0"/>
                    </a:p>
                  </a:txBody>
                  <a:tcPr/>
                </a:tc>
                <a:extLst>
                  <a:ext uri="{0D108BD9-81ED-4DB2-BD59-A6C34878D82A}">
                    <a16:rowId xmlns:a16="http://schemas.microsoft.com/office/drawing/2014/main" val="4100749290"/>
                  </a:ext>
                </a:extLst>
              </a:tr>
              <a:tr h="395026">
                <a:tc>
                  <a:txBody>
                    <a:bodyPr/>
                    <a:lstStyle/>
                    <a:p>
                      <a:r>
                        <a:rPr lang="en-GB" sz="900" dirty="0"/>
                        <a:t>Car company Mobile APP</a:t>
                      </a:r>
                      <a:endParaRPr lang="en-US" sz="900" dirty="0"/>
                    </a:p>
                  </a:txBody>
                  <a:tcPr/>
                </a:tc>
                <a:tc>
                  <a:txBody>
                    <a:bodyPr/>
                    <a:lstStyle/>
                    <a:p>
                      <a:r>
                        <a:rPr lang="en-GB" sz="900" dirty="0"/>
                        <a:t>Car company Mobile APP</a:t>
                      </a:r>
                      <a:endParaRPr lang="en-US" sz="900" dirty="0"/>
                    </a:p>
                  </a:txBody>
                  <a:tcPr/>
                </a:tc>
                <a:extLst>
                  <a:ext uri="{0D108BD9-81ED-4DB2-BD59-A6C34878D82A}">
                    <a16:rowId xmlns:a16="http://schemas.microsoft.com/office/drawing/2014/main" val="3473600654"/>
                  </a:ext>
                </a:extLst>
              </a:tr>
              <a:tr h="243509">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006997224"/>
                  </a:ext>
                </a:extLst>
              </a:tr>
              <a:tr h="243509">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868764343"/>
                  </a:ext>
                </a:extLst>
              </a:tr>
              <a:tr h="252659">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725442725"/>
                  </a:ext>
                </a:extLst>
              </a:tr>
              <a:tr h="827931">
                <a:tc>
                  <a:txBody>
                    <a:bodyPr/>
                    <a:lstStyle/>
                    <a:p>
                      <a:r>
                        <a:rPr lang="en-GB" sz="900" dirty="0"/>
                        <a:t>Client find excessive cost.</a:t>
                      </a:r>
                    </a:p>
                    <a:p>
                      <a:r>
                        <a:rPr lang="en-GB" sz="900" dirty="0"/>
                        <a:t>client wants more details</a:t>
                      </a:r>
                      <a:endParaRPr lang="en-US" sz="900" dirty="0"/>
                    </a:p>
                  </a:txBody>
                  <a:tcPr/>
                </a:tc>
                <a:tc>
                  <a:txBody>
                    <a:bodyPr/>
                    <a:lstStyle/>
                    <a:p>
                      <a:r>
                        <a:rPr lang="en-GB" sz="900" dirty="0"/>
                        <a:t>Client takes too long to arrive. Feeling: there’s nothing to see around here.</a:t>
                      </a:r>
                      <a:endParaRPr lang="en-US" sz="900" dirty="0"/>
                    </a:p>
                  </a:txBody>
                  <a:tcPr/>
                </a:tc>
                <a:extLst>
                  <a:ext uri="{0D108BD9-81ED-4DB2-BD59-A6C34878D82A}">
                    <a16:rowId xmlns:a16="http://schemas.microsoft.com/office/drawing/2014/main" val="3434722405"/>
                  </a:ext>
                </a:extLst>
              </a:tr>
              <a:tr h="1412353">
                <a:tc>
                  <a:txBody>
                    <a:bodyPr/>
                    <a:lstStyle/>
                    <a:p>
                      <a:r>
                        <a:rPr lang="en-GB" sz="900" dirty="0"/>
                        <a:t>Send by email details of the estimate.</a:t>
                      </a:r>
                    </a:p>
                    <a:p>
                      <a:r>
                        <a:rPr lang="en-GB" sz="900" dirty="0"/>
                        <a:t>Explore the need of this step in this stage (experiment?)</a:t>
                      </a:r>
                      <a:endParaRPr lang="en-US" sz="900" dirty="0"/>
                    </a:p>
                  </a:txBody>
                  <a:tcPr/>
                </a:tc>
                <a:tc>
                  <a:txBody>
                    <a:bodyPr/>
                    <a:lstStyle/>
                    <a:p>
                      <a:r>
                        <a:rPr lang="en-GB" sz="900" dirty="0"/>
                        <a:t>Service </a:t>
                      </a:r>
                      <a:r>
                        <a:rPr lang="en-GB" sz="900" dirty="0" err="1"/>
                        <a:t>Center</a:t>
                      </a:r>
                      <a:r>
                        <a:rPr lang="en-GB" sz="900" dirty="0"/>
                        <a:t> closer to the city.</a:t>
                      </a:r>
                    </a:p>
                    <a:p>
                      <a:r>
                        <a:rPr lang="en-US" sz="900" dirty="0"/>
                        <a:t>Car company could inform what other activities there’s around (malls, museum)</a:t>
                      </a:r>
                    </a:p>
                  </a:txBody>
                  <a:tcPr/>
                </a:tc>
                <a:extLst>
                  <a:ext uri="{0D108BD9-81ED-4DB2-BD59-A6C34878D82A}">
                    <a16:rowId xmlns:a16="http://schemas.microsoft.com/office/drawing/2014/main" val="889378726"/>
                  </a:ext>
                </a:extLst>
              </a:tr>
              <a:tr h="395026">
                <a:tc>
                  <a:txBody>
                    <a:bodyPr/>
                    <a:lstStyle/>
                    <a:p>
                      <a:r>
                        <a:rPr lang="en-GB" sz="900" dirty="0"/>
                        <a:t>No Critical</a:t>
                      </a:r>
                      <a:endParaRPr lang="en-US" sz="900" dirty="0"/>
                    </a:p>
                  </a:txBody>
                  <a:tcPr/>
                </a:tc>
                <a:tc>
                  <a:txBody>
                    <a:bodyPr/>
                    <a:lstStyle/>
                    <a:p>
                      <a:r>
                        <a:rPr lang="en-GB" sz="900" dirty="0"/>
                        <a:t>Critical</a:t>
                      </a:r>
                      <a:endParaRPr lang="en-US" sz="900" dirty="0"/>
                    </a:p>
                  </a:txBody>
                  <a:tcPr/>
                </a:tc>
                <a:extLst>
                  <a:ext uri="{0D108BD9-81ED-4DB2-BD59-A6C34878D82A}">
                    <a16:rowId xmlns:a16="http://schemas.microsoft.com/office/drawing/2014/main" val="24897783"/>
                  </a:ext>
                </a:extLst>
              </a:tr>
            </a:tbl>
          </a:graphicData>
        </a:graphic>
      </p:graphicFrame>
      <p:graphicFrame>
        <p:nvGraphicFramePr>
          <p:cNvPr id="25" name="Table 8">
            <a:extLst>
              <a:ext uri="{FF2B5EF4-FFF2-40B4-BE49-F238E27FC236}">
                <a16:creationId xmlns:a16="http://schemas.microsoft.com/office/drawing/2014/main" id="{93733065-1890-4FF7-9038-7CD363CC5781}"/>
              </a:ext>
            </a:extLst>
          </p:cNvPr>
          <p:cNvGraphicFramePr>
            <a:graphicFrameLocks noGrp="1"/>
          </p:cNvGraphicFramePr>
          <p:nvPr>
            <p:extLst>
              <p:ext uri="{D42A27DB-BD31-4B8C-83A1-F6EECF244321}">
                <p14:modId xmlns:p14="http://schemas.microsoft.com/office/powerpoint/2010/main" val="513490362"/>
              </p:ext>
            </p:extLst>
          </p:nvPr>
        </p:nvGraphicFramePr>
        <p:xfrm>
          <a:off x="7102013" y="1892891"/>
          <a:ext cx="2882841" cy="4351338"/>
        </p:xfrm>
        <a:graphic>
          <a:graphicData uri="http://schemas.openxmlformats.org/drawingml/2006/table">
            <a:tbl>
              <a:tblPr firstRow="1" bandRow="1">
                <a:tableStyleId>{073A0DAA-6AF3-43AB-8588-CEC1D06C72B9}</a:tableStyleId>
              </a:tblPr>
              <a:tblGrid>
                <a:gridCol w="960947">
                  <a:extLst>
                    <a:ext uri="{9D8B030D-6E8A-4147-A177-3AD203B41FA5}">
                      <a16:colId xmlns:a16="http://schemas.microsoft.com/office/drawing/2014/main" val="4113198311"/>
                    </a:ext>
                  </a:extLst>
                </a:gridCol>
                <a:gridCol w="960947">
                  <a:extLst>
                    <a:ext uri="{9D8B030D-6E8A-4147-A177-3AD203B41FA5}">
                      <a16:colId xmlns:a16="http://schemas.microsoft.com/office/drawing/2014/main" val="1223836708"/>
                    </a:ext>
                  </a:extLst>
                </a:gridCol>
                <a:gridCol w="960947">
                  <a:extLst>
                    <a:ext uri="{9D8B030D-6E8A-4147-A177-3AD203B41FA5}">
                      <a16:colId xmlns:a16="http://schemas.microsoft.com/office/drawing/2014/main" val="1800678887"/>
                    </a:ext>
                  </a:extLst>
                </a:gridCol>
              </a:tblGrid>
              <a:tr h="584006">
                <a:tc>
                  <a:txBody>
                    <a:bodyPr/>
                    <a:lstStyle/>
                    <a:p>
                      <a:r>
                        <a:rPr lang="en-GB" sz="1000" dirty="0"/>
                        <a:t>Client arrives service /  Check in</a:t>
                      </a:r>
                      <a:endParaRPr lang="en-US" sz="1000" dirty="0"/>
                    </a:p>
                  </a:txBody>
                  <a:tcPr/>
                </a:tc>
                <a:tc>
                  <a:txBody>
                    <a:bodyPr/>
                    <a:lstStyle/>
                    <a:p>
                      <a:r>
                        <a:rPr lang="en-GB" sz="1000" dirty="0"/>
                        <a:t>Client waits in Service </a:t>
                      </a:r>
                      <a:r>
                        <a:rPr lang="en-GB" sz="1000" dirty="0" err="1"/>
                        <a:t>center</a:t>
                      </a:r>
                      <a:endParaRPr lang="en-US" sz="1000" dirty="0"/>
                    </a:p>
                  </a:txBody>
                  <a:tcPr/>
                </a:tc>
                <a:tc>
                  <a:txBody>
                    <a:bodyPr/>
                    <a:lstStyle/>
                    <a:p>
                      <a:r>
                        <a:rPr lang="en-GB" sz="1000" dirty="0"/>
                        <a:t>Client leaves service </a:t>
                      </a:r>
                      <a:r>
                        <a:rPr lang="en-GB" sz="1000" dirty="0" err="1"/>
                        <a:t>center</a:t>
                      </a:r>
                      <a:r>
                        <a:rPr lang="en-GB" sz="1000" dirty="0"/>
                        <a:t> w/leased car</a:t>
                      </a:r>
                      <a:endParaRPr lang="en-US" sz="1000" dirty="0"/>
                    </a:p>
                  </a:txBody>
                  <a:tcPr/>
                </a:tc>
                <a:extLst>
                  <a:ext uri="{0D108BD9-81ED-4DB2-BD59-A6C34878D82A}">
                    <a16:rowId xmlns:a16="http://schemas.microsoft.com/office/drawing/2014/main" val="4100749290"/>
                  </a:ext>
                </a:extLst>
              </a:tr>
              <a:tr h="394745">
                <a:tc>
                  <a:txBody>
                    <a:bodyPr/>
                    <a:lstStyle/>
                    <a:p>
                      <a:r>
                        <a:rPr lang="en-GB" sz="900" dirty="0"/>
                        <a:t>Advisor</a:t>
                      </a:r>
                    </a:p>
                    <a:p>
                      <a:r>
                        <a:rPr lang="en-GB" sz="900" dirty="0"/>
                        <a:t>APP</a:t>
                      </a:r>
                      <a:endParaRPr lang="en-US" sz="900" dirty="0"/>
                    </a:p>
                  </a:txBody>
                  <a:tcPr/>
                </a:tc>
                <a:tc>
                  <a:txBody>
                    <a:bodyPr/>
                    <a:lstStyle/>
                    <a:p>
                      <a:r>
                        <a:rPr lang="en-GB" sz="900" dirty="0"/>
                        <a:t>company </a:t>
                      </a:r>
                      <a:r>
                        <a:rPr lang="en-GB" sz="900" dirty="0" err="1"/>
                        <a:t>Center</a:t>
                      </a:r>
                      <a:r>
                        <a:rPr lang="en-GB" sz="900" dirty="0"/>
                        <a:t> / waiting room</a:t>
                      </a:r>
                      <a:endParaRPr lang="en-US" sz="900" dirty="0"/>
                    </a:p>
                  </a:txBody>
                  <a:tcPr/>
                </a:tc>
                <a:tc>
                  <a:txBody>
                    <a:bodyPr/>
                    <a:lstStyle/>
                    <a:p>
                      <a:r>
                        <a:rPr lang="en-GB" sz="900" dirty="0"/>
                        <a:t>Car company leased car / taxi</a:t>
                      </a:r>
                      <a:endParaRPr lang="en-US" sz="900" dirty="0"/>
                    </a:p>
                  </a:txBody>
                  <a:tcPr/>
                </a:tc>
                <a:extLst>
                  <a:ext uri="{0D108BD9-81ED-4DB2-BD59-A6C34878D82A}">
                    <a16:rowId xmlns:a16="http://schemas.microsoft.com/office/drawing/2014/main" val="3473600654"/>
                  </a:ext>
                </a:extLst>
              </a:tr>
              <a:tr h="243336">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006997224"/>
                  </a:ext>
                </a:extLst>
              </a:tr>
              <a:tr h="243336">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868764343"/>
                  </a:ext>
                </a:extLst>
              </a:tr>
              <a:tr h="252480">
                <a:tc>
                  <a:txBody>
                    <a:bodyPr/>
                    <a:lstStyle/>
                    <a:p>
                      <a:endParaRPr lang="en-US" sz="900" dirty="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725442725"/>
                  </a:ext>
                </a:extLst>
              </a:tr>
              <a:tr h="827342">
                <a:tc>
                  <a:txBody>
                    <a:bodyPr/>
                    <a:lstStyle/>
                    <a:p>
                      <a:r>
                        <a:rPr lang="en-GB" sz="900" dirty="0"/>
                        <a:t>Client doesn’t know where to go.</a:t>
                      </a:r>
                      <a:endParaRPr lang="en-US" sz="900" dirty="0"/>
                    </a:p>
                  </a:txBody>
                  <a:tcPr/>
                </a:tc>
                <a:tc>
                  <a:txBody>
                    <a:bodyPr/>
                    <a:lstStyle/>
                    <a:p>
                      <a:r>
                        <a:rPr lang="en-GB" sz="900" dirty="0"/>
                        <a:t>Client doesn’t knows how much needs to wait, or feels uncomfortable.</a:t>
                      </a:r>
                    </a:p>
                  </a:txBody>
                  <a:tcPr/>
                </a:tc>
                <a:tc>
                  <a:txBody>
                    <a:bodyPr/>
                    <a:lstStyle/>
                    <a:p>
                      <a:r>
                        <a:rPr lang="en-GB" sz="900" dirty="0"/>
                        <a:t>Client doesn’t like its loan car</a:t>
                      </a:r>
                      <a:endParaRPr lang="en-US" sz="900" dirty="0"/>
                    </a:p>
                  </a:txBody>
                  <a:tcPr/>
                </a:tc>
                <a:extLst>
                  <a:ext uri="{0D108BD9-81ED-4DB2-BD59-A6C34878D82A}">
                    <a16:rowId xmlns:a16="http://schemas.microsoft.com/office/drawing/2014/main" val="3434722405"/>
                  </a:ext>
                </a:extLst>
              </a:tr>
              <a:tr h="1411348">
                <a:tc>
                  <a:txBody>
                    <a:bodyPr/>
                    <a:lstStyle/>
                    <a:p>
                      <a:r>
                        <a:rPr lang="en-GB" sz="900" dirty="0"/>
                        <a:t>Get guidelines in the car (touchscreen) where to go.</a:t>
                      </a:r>
                      <a:endParaRPr lang="en-US" sz="900" dirty="0"/>
                    </a:p>
                  </a:txBody>
                  <a:tcPr/>
                </a:tc>
                <a:tc>
                  <a:txBody>
                    <a:bodyPr/>
                    <a:lstStyle/>
                    <a:p>
                      <a:r>
                        <a:rPr lang="en-GB" sz="900" dirty="0"/>
                        <a:t>Client access a ‘Car company Service VIP card’: allows him/her to go to the nearby restaurants, meanwhile waits for its car. </a:t>
                      </a:r>
                      <a:endParaRPr lang="en-US" sz="900" dirty="0"/>
                    </a:p>
                  </a:txBody>
                  <a:tcPr/>
                </a:tc>
                <a:tc>
                  <a:txBody>
                    <a:bodyPr/>
                    <a:lstStyle/>
                    <a:p>
                      <a:r>
                        <a:rPr lang="en-GB" sz="900" dirty="0"/>
                        <a:t>Client could choose other means of transport: NS Card / Bike</a:t>
                      </a:r>
                    </a:p>
                  </a:txBody>
                  <a:tcPr/>
                </a:tc>
                <a:extLst>
                  <a:ext uri="{0D108BD9-81ED-4DB2-BD59-A6C34878D82A}">
                    <a16:rowId xmlns:a16="http://schemas.microsoft.com/office/drawing/2014/main" val="889378726"/>
                  </a:ext>
                </a:extLst>
              </a:tr>
              <a:tr h="394745">
                <a:tc>
                  <a:txBody>
                    <a:bodyPr/>
                    <a:lstStyle/>
                    <a:p>
                      <a:r>
                        <a:rPr lang="en-GB" sz="900" dirty="0"/>
                        <a:t>No Critical</a:t>
                      </a:r>
                      <a:endParaRPr lang="en-US" sz="900" dirty="0"/>
                    </a:p>
                  </a:txBody>
                  <a:tcPr/>
                </a:tc>
                <a:tc>
                  <a:txBody>
                    <a:bodyPr/>
                    <a:lstStyle/>
                    <a:p>
                      <a:r>
                        <a:rPr lang="en-GB" sz="900" dirty="0"/>
                        <a:t>Critical</a:t>
                      </a:r>
                      <a:endParaRPr lang="en-US" sz="900" dirty="0"/>
                    </a:p>
                  </a:txBody>
                  <a:tcPr/>
                </a:tc>
                <a:tc>
                  <a:txBody>
                    <a:bodyPr/>
                    <a:lstStyle/>
                    <a:p>
                      <a:r>
                        <a:rPr lang="en-GB" sz="900" dirty="0"/>
                        <a:t>Medium critical</a:t>
                      </a:r>
                      <a:endParaRPr lang="en-US" sz="900" dirty="0"/>
                    </a:p>
                  </a:txBody>
                  <a:tcPr/>
                </a:tc>
                <a:extLst>
                  <a:ext uri="{0D108BD9-81ED-4DB2-BD59-A6C34878D82A}">
                    <a16:rowId xmlns:a16="http://schemas.microsoft.com/office/drawing/2014/main" val="24897783"/>
                  </a:ext>
                </a:extLst>
              </a:tr>
            </a:tbl>
          </a:graphicData>
        </a:graphic>
      </p:graphicFrame>
      <p:graphicFrame>
        <p:nvGraphicFramePr>
          <p:cNvPr id="26" name="Table 8">
            <a:extLst>
              <a:ext uri="{FF2B5EF4-FFF2-40B4-BE49-F238E27FC236}">
                <a16:creationId xmlns:a16="http://schemas.microsoft.com/office/drawing/2014/main" id="{F89262A7-1491-4891-A2B6-952B1B2B279D}"/>
              </a:ext>
            </a:extLst>
          </p:cNvPr>
          <p:cNvGraphicFramePr>
            <a:graphicFrameLocks noGrp="1"/>
          </p:cNvGraphicFramePr>
          <p:nvPr>
            <p:extLst>
              <p:ext uri="{D42A27DB-BD31-4B8C-83A1-F6EECF244321}">
                <p14:modId xmlns:p14="http://schemas.microsoft.com/office/powerpoint/2010/main" val="2090879545"/>
              </p:ext>
            </p:extLst>
          </p:nvPr>
        </p:nvGraphicFramePr>
        <p:xfrm>
          <a:off x="9994304" y="1889791"/>
          <a:ext cx="1921894" cy="4354438"/>
        </p:xfrm>
        <a:graphic>
          <a:graphicData uri="http://schemas.openxmlformats.org/drawingml/2006/table">
            <a:tbl>
              <a:tblPr firstRow="1" bandRow="1">
                <a:tableStyleId>{073A0DAA-6AF3-43AB-8588-CEC1D06C72B9}</a:tableStyleId>
              </a:tblPr>
              <a:tblGrid>
                <a:gridCol w="960947">
                  <a:extLst>
                    <a:ext uri="{9D8B030D-6E8A-4147-A177-3AD203B41FA5}">
                      <a16:colId xmlns:a16="http://schemas.microsoft.com/office/drawing/2014/main" val="4113198311"/>
                    </a:ext>
                  </a:extLst>
                </a:gridCol>
                <a:gridCol w="960947">
                  <a:extLst>
                    <a:ext uri="{9D8B030D-6E8A-4147-A177-3AD203B41FA5}">
                      <a16:colId xmlns:a16="http://schemas.microsoft.com/office/drawing/2014/main" val="1223836708"/>
                    </a:ext>
                  </a:extLst>
                </a:gridCol>
              </a:tblGrid>
              <a:tr h="584422">
                <a:tc>
                  <a:txBody>
                    <a:bodyPr/>
                    <a:lstStyle/>
                    <a:p>
                      <a:r>
                        <a:rPr lang="en-GB" sz="1000" dirty="0"/>
                        <a:t>Client has to commute to Service </a:t>
                      </a:r>
                      <a:r>
                        <a:rPr lang="en-GB" sz="1000" dirty="0" err="1"/>
                        <a:t>Center</a:t>
                      </a:r>
                      <a:endParaRPr lang="en-US" sz="1000" dirty="0"/>
                    </a:p>
                  </a:txBody>
                  <a:tcPr/>
                </a:tc>
                <a:tc>
                  <a:txBody>
                    <a:bodyPr/>
                    <a:lstStyle/>
                    <a:p>
                      <a:r>
                        <a:rPr lang="en-GB" sz="1000" dirty="0"/>
                        <a:t>Client receive its car</a:t>
                      </a:r>
                      <a:endParaRPr lang="en-US" sz="1000" dirty="0"/>
                    </a:p>
                  </a:txBody>
                  <a:tcPr/>
                </a:tc>
                <a:extLst>
                  <a:ext uri="{0D108BD9-81ED-4DB2-BD59-A6C34878D82A}">
                    <a16:rowId xmlns:a16="http://schemas.microsoft.com/office/drawing/2014/main" val="4100749290"/>
                  </a:ext>
                </a:extLst>
              </a:tr>
              <a:tr h="395026">
                <a:tc>
                  <a:txBody>
                    <a:bodyPr/>
                    <a:lstStyle/>
                    <a:p>
                      <a:r>
                        <a:rPr lang="en-GB" sz="900" dirty="0"/>
                        <a:t>Taxi</a:t>
                      </a:r>
                    </a:p>
                    <a:p>
                      <a:r>
                        <a:rPr lang="en-GB" sz="900" dirty="0"/>
                        <a:t>Public transport</a:t>
                      </a:r>
                      <a:endParaRPr lang="en-US" sz="900" dirty="0"/>
                    </a:p>
                  </a:txBody>
                  <a:tcPr/>
                </a:tc>
                <a:tc>
                  <a:txBody>
                    <a:bodyPr/>
                    <a:lstStyle/>
                    <a:p>
                      <a:r>
                        <a:rPr lang="en-GB" sz="900" dirty="0"/>
                        <a:t>Car company car</a:t>
                      </a:r>
                      <a:endParaRPr lang="en-US" sz="900" dirty="0"/>
                    </a:p>
                  </a:txBody>
                  <a:tcPr/>
                </a:tc>
                <a:extLst>
                  <a:ext uri="{0D108BD9-81ED-4DB2-BD59-A6C34878D82A}">
                    <a16:rowId xmlns:a16="http://schemas.microsoft.com/office/drawing/2014/main" val="3473600654"/>
                  </a:ext>
                </a:extLst>
              </a:tr>
              <a:tr h="243509">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1006997224"/>
                  </a:ext>
                </a:extLst>
              </a:tr>
              <a:tr h="243509">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868764343"/>
                  </a:ext>
                </a:extLst>
              </a:tr>
              <a:tr h="252660">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2725442725"/>
                  </a:ext>
                </a:extLst>
              </a:tr>
              <a:tr h="827932">
                <a:tc>
                  <a:txBody>
                    <a:bodyPr/>
                    <a:lstStyle/>
                    <a:p>
                      <a:r>
                        <a:rPr lang="en-GB" sz="900" dirty="0"/>
                        <a:t>client needs to spent money or time for long journey to service </a:t>
                      </a:r>
                      <a:r>
                        <a:rPr lang="en-GB" sz="900" dirty="0" err="1"/>
                        <a:t>center</a:t>
                      </a:r>
                      <a:r>
                        <a:rPr lang="en-GB" sz="900" dirty="0"/>
                        <a:t>.</a:t>
                      </a:r>
                      <a:endParaRPr lang="en-US" sz="900" dirty="0"/>
                    </a:p>
                  </a:txBody>
                  <a:tcPr/>
                </a:tc>
                <a:tc>
                  <a:txBody>
                    <a:bodyPr/>
                    <a:lstStyle/>
                    <a:p>
                      <a:endParaRPr lang="en-US" sz="900" dirty="0"/>
                    </a:p>
                  </a:txBody>
                  <a:tcPr/>
                </a:tc>
                <a:extLst>
                  <a:ext uri="{0D108BD9-81ED-4DB2-BD59-A6C34878D82A}">
                    <a16:rowId xmlns:a16="http://schemas.microsoft.com/office/drawing/2014/main" val="3434722405"/>
                  </a:ext>
                </a:extLst>
              </a:tr>
              <a:tr h="1412354">
                <a:tc>
                  <a:txBody>
                    <a:bodyPr/>
                    <a:lstStyle/>
                    <a:p>
                      <a:r>
                        <a:rPr lang="en-GB" sz="900" dirty="0"/>
                        <a:t>A service </a:t>
                      </a:r>
                      <a:r>
                        <a:rPr lang="en-GB" sz="900" dirty="0" err="1"/>
                        <a:t>center</a:t>
                      </a:r>
                      <a:r>
                        <a:rPr lang="en-GB" sz="900" dirty="0"/>
                        <a:t> closer to the client would be optimal solution.</a:t>
                      </a:r>
                    </a:p>
                    <a:p>
                      <a:r>
                        <a:rPr lang="en-GB" sz="900" dirty="0"/>
                        <a:t>Meanwhile a transportation subsidy by Car company.</a:t>
                      </a:r>
                      <a:endParaRPr lang="en-US" sz="900" dirty="0"/>
                    </a:p>
                  </a:txBody>
                  <a:tcPr/>
                </a:tc>
                <a:tc>
                  <a:txBody>
                    <a:bodyPr/>
                    <a:lstStyle/>
                    <a:p>
                      <a:r>
                        <a:rPr lang="en-GB" sz="900" dirty="0"/>
                        <a:t>Message in car’s screen: thank you for using our service.</a:t>
                      </a:r>
                      <a:endParaRPr lang="en-US" sz="900" dirty="0"/>
                    </a:p>
                  </a:txBody>
                  <a:tcPr/>
                </a:tc>
                <a:extLst>
                  <a:ext uri="{0D108BD9-81ED-4DB2-BD59-A6C34878D82A}">
                    <a16:rowId xmlns:a16="http://schemas.microsoft.com/office/drawing/2014/main" val="889378726"/>
                  </a:ext>
                </a:extLst>
              </a:tr>
              <a:tr h="395026">
                <a:tc>
                  <a:txBody>
                    <a:bodyPr/>
                    <a:lstStyle/>
                    <a:p>
                      <a:r>
                        <a:rPr lang="en-GB" sz="900" dirty="0"/>
                        <a:t>No Critical</a:t>
                      </a:r>
                      <a:endParaRPr lang="en-US" sz="900" dirty="0"/>
                    </a:p>
                  </a:txBody>
                  <a:tcPr/>
                </a:tc>
                <a:tc>
                  <a:txBody>
                    <a:bodyPr/>
                    <a:lstStyle/>
                    <a:p>
                      <a:r>
                        <a:rPr lang="en-GB" sz="900" dirty="0"/>
                        <a:t>No Critical</a:t>
                      </a:r>
                      <a:endParaRPr lang="en-US" sz="900" dirty="0"/>
                    </a:p>
                  </a:txBody>
                  <a:tcPr/>
                </a:tc>
                <a:extLst>
                  <a:ext uri="{0D108BD9-81ED-4DB2-BD59-A6C34878D82A}">
                    <a16:rowId xmlns:a16="http://schemas.microsoft.com/office/drawing/2014/main" val="24897783"/>
                  </a:ext>
                </a:extLst>
              </a:tr>
            </a:tbl>
          </a:graphicData>
        </a:graphic>
      </p:graphicFrame>
      <p:sp>
        <p:nvSpPr>
          <p:cNvPr id="9" name="Arrow: Right 8">
            <a:extLst>
              <a:ext uri="{FF2B5EF4-FFF2-40B4-BE49-F238E27FC236}">
                <a16:creationId xmlns:a16="http://schemas.microsoft.com/office/drawing/2014/main" id="{E33A05DA-A510-4EC9-9A58-E462D9DD417B}"/>
              </a:ext>
            </a:extLst>
          </p:cNvPr>
          <p:cNvSpPr/>
          <p:nvPr/>
        </p:nvSpPr>
        <p:spPr>
          <a:xfrm>
            <a:off x="554074" y="1491070"/>
            <a:ext cx="4597397" cy="50388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Mobile APP Appointment</a:t>
            </a:r>
            <a:endParaRPr lang="en-US" sz="1500" dirty="0"/>
          </a:p>
        </p:txBody>
      </p:sp>
      <p:sp>
        <p:nvSpPr>
          <p:cNvPr id="28" name="Arrow: Right 27">
            <a:extLst>
              <a:ext uri="{FF2B5EF4-FFF2-40B4-BE49-F238E27FC236}">
                <a16:creationId xmlns:a16="http://schemas.microsoft.com/office/drawing/2014/main" id="{8733F2B8-1B11-4D91-B07B-D5F806627240}"/>
              </a:ext>
            </a:extLst>
          </p:cNvPr>
          <p:cNvSpPr/>
          <p:nvPr/>
        </p:nvSpPr>
        <p:spPr>
          <a:xfrm>
            <a:off x="5135526" y="1477540"/>
            <a:ext cx="1950542" cy="503888"/>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Prepare visit</a:t>
            </a:r>
            <a:endParaRPr lang="en-US" sz="1500" dirty="0"/>
          </a:p>
        </p:txBody>
      </p:sp>
      <p:sp>
        <p:nvSpPr>
          <p:cNvPr id="32" name="Arrow: Right 31">
            <a:extLst>
              <a:ext uri="{FF2B5EF4-FFF2-40B4-BE49-F238E27FC236}">
                <a16:creationId xmlns:a16="http://schemas.microsoft.com/office/drawing/2014/main" id="{991E282F-A89D-4846-8457-17DEFDB0EA1B}"/>
              </a:ext>
            </a:extLst>
          </p:cNvPr>
          <p:cNvSpPr/>
          <p:nvPr/>
        </p:nvSpPr>
        <p:spPr>
          <a:xfrm>
            <a:off x="7102012" y="1470775"/>
            <a:ext cx="2892291" cy="503888"/>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Service </a:t>
            </a:r>
            <a:r>
              <a:rPr lang="en-GB" sz="1500" dirty="0" err="1"/>
              <a:t>Center</a:t>
            </a:r>
            <a:r>
              <a:rPr lang="en-GB" sz="1500" dirty="0"/>
              <a:t> Visit</a:t>
            </a:r>
            <a:endParaRPr lang="en-US" sz="1500" dirty="0"/>
          </a:p>
        </p:txBody>
      </p:sp>
      <p:sp>
        <p:nvSpPr>
          <p:cNvPr id="33" name="Arrow: Right 32">
            <a:extLst>
              <a:ext uri="{FF2B5EF4-FFF2-40B4-BE49-F238E27FC236}">
                <a16:creationId xmlns:a16="http://schemas.microsoft.com/office/drawing/2014/main" id="{03554C06-845E-41ED-974D-DF9618ED9660}"/>
              </a:ext>
            </a:extLst>
          </p:cNvPr>
          <p:cNvSpPr/>
          <p:nvPr/>
        </p:nvSpPr>
        <p:spPr>
          <a:xfrm>
            <a:off x="9996770" y="1456552"/>
            <a:ext cx="1950542" cy="50388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Pickup Car</a:t>
            </a:r>
            <a:endParaRPr lang="en-US" sz="1500" dirty="0"/>
          </a:p>
        </p:txBody>
      </p:sp>
      <p:sp>
        <p:nvSpPr>
          <p:cNvPr id="34" name="Rectangle 33">
            <a:extLst>
              <a:ext uri="{FF2B5EF4-FFF2-40B4-BE49-F238E27FC236}">
                <a16:creationId xmlns:a16="http://schemas.microsoft.com/office/drawing/2014/main" id="{CE056AFE-2530-4B16-9966-3F25486FA58A}"/>
              </a:ext>
            </a:extLst>
          </p:cNvPr>
          <p:cNvSpPr/>
          <p:nvPr/>
        </p:nvSpPr>
        <p:spPr>
          <a:xfrm>
            <a:off x="84663" y="2468030"/>
            <a:ext cx="466940" cy="4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700" dirty="0"/>
              <a:t>Touch Point</a:t>
            </a:r>
            <a:endParaRPr lang="en-US" sz="700" dirty="0"/>
          </a:p>
        </p:txBody>
      </p:sp>
      <p:sp>
        <p:nvSpPr>
          <p:cNvPr id="35" name="Rectangle 34">
            <a:extLst>
              <a:ext uri="{FF2B5EF4-FFF2-40B4-BE49-F238E27FC236}">
                <a16:creationId xmlns:a16="http://schemas.microsoft.com/office/drawing/2014/main" id="{F193B9EB-F2E3-405B-A82C-50A95D68FD7F}"/>
              </a:ext>
            </a:extLst>
          </p:cNvPr>
          <p:cNvSpPr/>
          <p:nvPr/>
        </p:nvSpPr>
        <p:spPr>
          <a:xfrm>
            <a:off x="81489" y="2923857"/>
            <a:ext cx="466940" cy="78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t>Emotions</a:t>
            </a:r>
            <a:endParaRPr lang="en-US" sz="800" dirty="0"/>
          </a:p>
        </p:txBody>
      </p:sp>
      <p:sp>
        <p:nvSpPr>
          <p:cNvPr id="36" name="Rectangle 35">
            <a:extLst>
              <a:ext uri="{FF2B5EF4-FFF2-40B4-BE49-F238E27FC236}">
                <a16:creationId xmlns:a16="http://schemas.microsoft.com/office/drawing/2014/main" id="{7CD8D15B-C880-4147-8001-8DFE6B827C74}"/>
              </a:ext>
            </a:extLst>
          </p:cNvPr>
          <p:cNvSpPr/>
          <p:nvPr/>
        </p:nvSpPr>
        <p:spPr>
          <a:xfrm>
            <a:off x="81489" y="3723891"/>
            <a:ext cx="466940" cy="75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t>Pain Points</a:t>
            </a:r>
            <a:endParaRPr lang="en-US" sz="800" dirty="0"/>
          </a:p>
        </p:txBody>
      </p:sp>
      <p:sp>
        <p:nvSpPr>
          <p:cNvPr id="37" name="Rectangle 36">
            <a:extLst>
              <a:ext uri="{FF2B5EF4-FFF2-40B4-BE49-F238E27FC236}">
                <a16:creationId xmlns:a16="http://schemas.microsoft.com/office/drawing/2014/main" id="{4B3B8631-9F00-4E95-B9E8-0AAC5E66F389}"/>
              </a:ext>
            </a:extLst>
          </p:cNvPr>
          <p:cNvSpPr/>
          <p:nvPr/>
        </p:nvSpPr>
        <p:spPr>
          <a:xfrm>
            <a:off x="81489" y="4504348"/>
            <a:ext cx="466940" cy="1304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t>Opportunities</a:t>
            </a:r>
            <a:endParaRPr lang="en-US" sz="800" dirty="0"/>
          </a:p>
        </p:txBody>
      </p:sp>
      <p:sp>
        <p:nvSpPr>
          <p:cNvPr id="38" name="Rectangle 37">
            <a:extLst>
              <a:ext uri="{FF2B5EF4-FFF2-40B4-BE49-F238E27FC236}">
                <a16:creationId xmlns:a16="http://schemas.microsoft.com/office/drawing/2014/main" id="{66184DF9-CFE5-4868-97AD-313A692B7024}"/>
              </a:ext>
            </a:extLst>
          </p:cNvPr>
          <p:cNvSpPr/>
          <p:nvPr/>
        </p:nvSpPr>
        <p:spPr>
          <a:xfrm>
            <a:off x="85899" y="5844219"/>
            <a:ext cx="466940" cy="35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t>Critical </a:t>
            </a:r>
            <a:r>
              <a:rPr lang="en-GB" sz="800" dirty="0" err="1"/>
              <a:t>Proces</a:t>
            </a:r>
            <a:endParaRPr lang="en-US" sz="800" dirty="0"/>
          </a:p>
        </p:txBody>
      </p:sp>
      <p:pic>
        <p:nvPicPr>
          <p:cNvPr id="12" name="Graphic 11" descr="Smiling face outline with solid fill">
            <a:extLst>
              <a:ext uri="{FF2B5EF4-FFF2-40B4-BE49-F238E27FC236}">
                <a16:creationId xmlns:a16="http://schemas.microsoft.com/office/drawing/2014/main" id="{DB331593-36D4-44F5-A1AB-EB14AF161F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3225" y="2832209"/>
            <a:ext cx="225365" cy="225365"/>
          </a:xfrm>
          <a:prstGeom prst="rect">
            <a:avLst/>
          </a:prstGeom>
        </p:spPr>
      </p:pic>
      <p:pic>
        <p:nvPicPr>
          <p:cNvPr id="14" name="Graphic 13" descr="Sad face outline with solid fill">
            <a:extLst>
              <a:ext uri="{FF2B5EF4-FFF2-40B4-BE49-F238E27FC236}">
                <a16:creationId xmlns:a16="http://schemas.microsoft.com/office/drawing/2014/main" id="{A7B005EB-91F4-4392-A1A2-F0528AAB15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32117" y="3300877"/>
            <a:ext cx="225365" cy="225365"/>
          </a:xfrm>
          <a:prstGeom prst="rect">
            <a:avLst/>
          </a:prstGeom>
        </p:spPr>
      </p:pic>
      <p:pic>
        <p:nvPicPr>
          <p:cNvPr id="16" name="Graphic 15" descr="Neutral face outline outline">
            <a:extLst>
              <a:ext uri="{FF2B5EF4-FFF2-40B4-BE49-F238E27FC236}">
                <a16:creationId xmlns:a16="http://schemas.microsoft.com/office/drawing/2014/main" id="{5144D302-B11A-45B4-91FE-4B058A832F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83532" y="3049815"/>
            <a:ext cx="225365" cy="225365"/>
          </a:xfrm>
          <a:prstGeom prst="rect">
            <a:avLst/>
          </a:prstGeom>
        </p:spPr>
      </p:pic>
      <p:pic>
        <p:nvPicPr>
          <p:cNvPr id="40" name="Graphic 39" descr="Sad face outline with solid fill">
            <a:extLst>
              <a:ext uri="{FF2B5EF4-FFF2-40B4-BE49-F238E27FC236}">
                <a16:creationId xmlns:a16="http://schemas.microsoft.com/office/drawing/2014/main" id="{79E20EF4-6829-4924-94DD-9C6CFA4413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82088" y="3292542"/>
            <a:ext cx="225365" cy="225365"/>
          </a:xfrm>
          <a:prstGeom prst="rect">
            <a:avLst/>
          </a:prstGeom>
        </p:spPr>
      </p:pic>
      <p:pic>
        <p:nvPicPr>
          <p:cNvPr id="41" name="Graphic 40" descr="Smiling face outline with solid fill">
            <a:extLst>
              <a:ext uri="{FF2B5EF4-FFF2-40B4-BE49-F238E27FC236}">
                <a16:creationId xmlns:a16="http://schemas.microsoft.com/office/drawing/2014/main" id="{8439803B-DEA4-45EE-9C03-E50051DAD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8542" y="2803799"/>
            <a:ext cx="225365" cy="225365"/>
          </a:xfrm>
          <a:prstGeom prst="rect">
            <a:avLst/>
          </a:prstGeom>
        </p:spPr>
      </p:pic>
      <p:pic>
        <p:nvPicPr>
          <p:cNvPr id="42" name="Graphic 41" descr="Neutral face outline outline">
            <a:extLst>
              <a:ext uri="{FF2B5EF4-FFF2-40B4-BE49-F238E27FC236}">
                <a16:creationId xmlns:a16="http://schemas.microsoft.com/office/drawing/2014/main" id="{60952043-831C-401E-92F3-802BE22A20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7470" y="3052312"/>
            <a:ext cx="225365" cy="225365"/>
          </a:xfrm>
          <a:prstGeom prst="rect">
            <a:avLst/>
          </a:prstGeom>
        </p:spPr>
      </p:pic>
      <p:pic>
        <p:nvPicPr>
          <p:cNvPr id="43" name="Graphic 42" descr="Sad face outline with solid fill">
            <a:extLst>
              <a:ext uri="{FF2B5EF4-FFF2-40B4-BE49-F238E27FC236}">
                <a16:creationId xmlns:a16="http://schemas.microsoft.com/office/drawing/2014/main" id="{BC597B0E-4B3A-4CB3-9031-23013BA10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311" y="3275951"/>
            <a:ext cx="225365" cy="225365"/>
          </a:xfrm>
          <a:prstGeom prst="rect">
            <a:avLst/>
          </a:prstGeom>
        </p:spPr>
      </p:pic>
      <p:pic>
        <p:nvPicPr>
          <p:cNvPr id="44" name="Graphic 43" descr="Smiling face outline with solid fill">
            <a:extLst>
              <a:ext uri="{FF2B5EF4-FFF2-40B4-BE49-F238E27FC236}">
                <a16:creationId xmlns:a16="http://schemas.microsoft.com/office/drawing/2014/main" id="{63129D61-F47A-40D7-BC67-7E9056341C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5706" y="2813754"/>
            <a:ext cx="225365" cy="225365"/>
          </a:xfrm>
          <a:prstGeom prst="rect">
            <a:avLst/>
          </a:prstGeom>
        </p:spPr>
      </p:pic>
      <p:pic>
        <p:nvPicPr>
          <p:cNvPr id="45" name="Graphic 44" descr="Neutral face outline outline">
            <a:extLst>
              <a:ext uri="{FF2B5EF4-FFF2-40B4-BE49-F238E27FC236}">
                <a16:creationId xmlns:a16="http://schemas.microsoft.com/office/drawing/2014/main" id="{E9F21444-7DE2-4B86-B835-DC801BEF49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45433" y="3045808"/>
            <a:ext cx="225365" cy="225365"/>
          </a:xfrm>
          <a:prstGeom prst="rect">
            <a:avLst/>
          </a:prstGeom>
        </p:spPr>
      </p:pic>
      <p:pic>
        <p:nvPicPr>
          <p:cNvPr id="46" name="Graphic 45" descr="Neutral face outline outline">
            <a:extLst>
              <a:ext uri="{FF2B5EF4-FFF2-40B4-BE49-F238E27FC236}">
                <a16:creationId xmlns:a16="http://schemas.microsoft.com/office/drawing/2014/main" id="{3F743F03-2722-4383-AAED-FDA5B0F5B0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72254" y="3044385"/>
            <a:ext cx="225365" cy="225365"/>
          </a:xfrm>
          <a:prstGeom prst="rect">
            <a:avLst/>
          </a:prstGeom>
        </p:spPr>
      </p:pic>
      <p:pic>
        <p:nvPicPr>
          <p:cNvPr id="47" name="Graphic 46" descr="Sad face outline with solid fill">
            <a:extLst>
              <a:ext uri="{FF2B5EF4-FFF2-40B4-BE49-F238E27FC236}">
                <a16:creationId xmlns:a16="http://schemas.microsoft.com/office/drawing/2014/main" id="{C0CD544A-0E12-440B-B25A-95094A9C0D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33823" y="3266501"/>
            <a:ext cx="225365" cy="225365"/>
          </a:xfrm>
          <a:prstGeom prst="rect">
            <a:avLst/>
          </a:prstGeom>
        </p:spPr>
      </p:pic>
      <p:pic>
        <p:nvPicPr>
          <p:cNvPr id="48" name="Graphic 47" descr="Smiling face outline with solid fill">
            <a:extLst>
              <a:ext uri="{FF2B5EF4-FFF2-40B4-BE49-F238E27FC236}">
                <a16:creationId xmlns:a16="http://schemas.microsoft.com/office/drawing/2014/main" id="{FD24377B-ED23-4709-8428-0BF917A6F7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11224" y="2803799"/>
            <a:ext cx="225365" cy="225365"/>
          </a:xfrm>
          <a:prstGeom prst="rect">
            <a:avLst/>
          </a:prstGeom>
        </p:spPr>
      </p:pic>
      <p:sp>
        <p:nvSpPr>
          <p:cNvPr id="51" name="Freeform: Shape 50">
            <a:extLst>
              <a:ext uri="{FF2B5EF4-FFF2-40B4-BE49-F238E27FC236}">
                <a16:creationId xmlns:a16="http://schemas.microsoft.com/office/drawing/2014/main" id="{ADDCB0FE-6244-4578-9440-9832DEC9C39F}"/>
              </a:ext>
            </a:extLst>
          </p:cNvPr>
          <p:cNvSpPr/>
          <p:nvPr/>
        </p:nvSpPr>
        <p:spPr>
          <a:xfrm>
            <a:off x="1009816" y="2882816"/>
            <a:ext cx="10424160" cy="576141"/>
          </a:xfrm>
          <a:custGeom>
            <a:avLst/>
            <a:gdLst>
              <a:gd name="connsiteX0" fmla="*/ 0 w 10424160"/>
              <a:gd name="connsiteY0" fmla="*/ 84926 h 576141"/>
              <a:gd name="connsiteX1" fmla="*/ 890546 w 10424160"/>
              <a:gd name="connsiteY1" fmla="*/ 291659 h 576141"/>
              <a:gd name="connsiteX2" fmla="*/ 890546 w 10424160"/>
              <a:gd name="connsiteY2" fmla="*/ 291659 h 576141"/>
              <a:gd name="connsiteX3" fmla="*/ 1860605 w 10424160"/>
              <a:gd name="connsiteY3" fmla="*/ 506345 h 576141"/>
              <a:gd name="connsiteX4" fmla="*/ 2775005 w 10424160"/>
              <a:gd name="connsiteY4" fmla="*/ 538150 h 576141"/>
              <a:gd name="connsiteX5" fmla="*/ 3665551 w 10424160"/>
              <a:gd name="connsiteY5" fmla="*/ 5412 h 576141"/>
              <a:gd name="connsiteX6" fmla="*/ 4595854 w 10424160"/>
              <a:gd name="connsiteY6" fmla="*/ 275757 h 576141"/>
              <a:gd name="connsiteX7" fmla="*/ 5573864 w 10424160"/>
              <a:gd name="connsiteY7" fmla="*/ 490442 h 576141"/>
              <a:gd name="connsiteX8" fmla="*/ 6543923 w 10424160"/>
              <a:gd name="connsiteY8" fmla="*/ 5412 h 576141"/>
              <a:gd name="connsiteX9" fmla="*/ 7537836 w 10424160"/>
              <a:gd name="connsiteY9" fmla="*/ 243952 h 576141"/>
              <a:gd name="connsiteX10" fmla="*/ 8491993 w 10424160"/>
              <a:gd name="connsiteY10" fmla="*/ 228049 h 576141"/>
              <a:gd name="connsiteX11" fmla="*/ 9446149 w 10424160"/>
              <a:gd name="connsiteY11" fmla="*/ 490442 h 576141"/>
              <a:gd name="connsiteX12" fmla="*/ 10424160 w 10424160"/>
              <a:gd name="connsiteY12" fmla="*/ 5412 h 57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4160" h="576141">
                <a:moveTo>
                  <a:pt x="0" y="84926"/>
                </a:moveTo>
                <a:lnTo>
                  <a:pt x="890546" y="291659"/>
                </a:lnTo>
                <a:lnTo>
                  <a:pt x="890546" y="291659"/>
                </a:lnTo>
                <a:cubicBezTo>
                  <a:pt x="1052222" y="327440"/>
                  <a:pt x="1546529" y="465263"/>
                  <a:pt x="1860605" y="506345"/>
                </a:cubicBezTo>
                <a:cubicBezTo>
                  <a:pt x="2174682" y="547427"/>
                  <a:pt x="2474181" y="621639"/>
                  <a:pt x="2775005" y="538150"/>
                </a:cubicBezTo>
                <a:cubicBezTo>
                  <a:pt x="3075829" y="454661"/>
                  <a:pt x="3362076" y="49144"/>
                  <a:pt x="3665551" y="5412"/>
                </a:cubicBezTo>
                <a:cubicBezTo>
                  <a:pt x="3969026" y="-38320"/>
                  <a:pt x="4277802" y="194919"/>
                  <a:pt x="4595854" y="275757"/>
                </a:cubicBezTo>
                <a:cubicBezTo>
                  <a:pt x="4913906" y="356595"/>
                  <a:pt x="5249186" y="535500"/>
                  <a:pt x="5573864" y="490442"/>
                </a:cubicBezTo>
                <a:cubicBezTo>
                  <a:pt x="5898542" y="445384"/>
                  <a:pt x="6216594" y="46494"/>
                  <a:pt x="6543923" y="5412"/>
                </a:cubicBezTo>
                <a:cubicBezTo>
                  <a:pt x="6871252" y="-35670"/>
                  <a:pt x="7213158" y="206846"/>
                  <a:pt x="7537836" y="243952"/>
                </a:cubicBezTo>
                <a:cubicBezTo>
                  <a:pt x="7862514" y="281058"/>
                  <a:pt x="8173941" y="186967"/>
                  <a:pt x="8491993" y="228049"/>
                </a:cubicBezTo>
                <a:cubicBezTo>
                  <a:pt x="8810045" y="269131"/>
                  <a:pt x="9124121" y="527548"/>
                  <a:pt x="9446149" y="490442"/>
                </a:cubicBezTo>
                <a:cubicBezTo>
                  <a:pt x="9768177" y="453336"/>
                  <a:pt x="10153816" y="-15792"/>
                  <a:pt x="10424160" y="541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9" name="直線接點 3">
            <a:extLst>
              <a:ext uri="{FF2B5EF4-FFF2-40B4-BE49-F238E27FC236}">
                <a16:creationId xmlns:a16="http://schemas.microsoft.com/office/drawing/2014/main" id="{33129C03-52DF-4306-AE47-270334BF929F}"/>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989F360-EA29-4262-8B7D-52CC9CC73D5C}"/>
              </a:ext>
            </a:extLst>
          </p:cNvPr>
          <p:cNvSpPr txBox="1"/>
          <p:nvPr/>
        </p:nvSpPr>
        <p:spPr>
          <a:xfrm>
            <a:off x="81489" y="6244231"/>
            <a:ext cx="11448164" cy="577081"/>
          </a:xfrm>
          <a:prstGeom prst="rect">
            <a:avLst/>
          </a:prstGeom>
          <a:noFill/>
        </p:spPr>
        <p:txBody>
          <a:bodyPr wrap="square">
            <a:spAutoFit/>
          </a:bodyPr>
          <a:lstStyle/>
          <a:p>
            <a:r>
              <a:rPr lang="en-GB" sz="1050" dirty="0"/>
              <a:t>From the CJM the critical </a:t>
            </a:r>
            <a:r>
              <a:rPr lang="en-GB" sz="1050" dirty="0" err="1"/>
              <a:t>painpoints</a:t>
            </a:r>
            <a:r>
              <a:rPr lang="en-GB" sz="1050" dirty="0"/>
              <a:t> are related to:</a:t>
            </a:r>
          </a:p>
          <a:p>
            <a:pPr marL="171450" indent="-171450">
              <a:buFont typeface="Arial" panose="020B0604020202020204" pitchFamily="34" charset="0"/>
              <a:buChar char="•"/>
            </a:pPr>
            <a:r>
              <a:rPr lang="en-GB" sz="1050" dirty="0"/>
              <a:t>Importance to let the details of the repair clearly in the APP</a:t>
            </a:r>
          </a:p>
          <a:p>
            <a:pPr marL="171450" indent="-171450">
              <a:buFont typeface="Arial" panose="020B0604020202020204" pitchFamily="34" charset="0"/>
              <a:buChar char="•"/>
            </a:pPr>
            <a:r>
              <a:rPr lang="en-GB" sz="1050" dirty="0"/>
              <a:t>There’s not enough service </a:t>
            </a:r>
            <a:r>
              <a:rPr lang="en-GB" sz="1050" dirty="0" err="1"/>
              <a:t>centers</a:t>
            </a:r>
            <a:r>
              <a:rPr lang="en-GB" sz="1050" dirty="0"/>
              <a:t> available</a:t>
            </a:r>
            <a:endParaRPr lang="en-US" sz="1050" dirty="0"/>
          </a:p>
        </p:txBody>
      </p:sp>
    </p:spTree>
    <p:extLst>
      <p:ext uri="{BB962C8B-B14F-4D97-AF65-F5344CB8AC3E}">
        <p14:creationId xmlns:p14="http://schemas.microsoft.com/office/powerpoint/2010/main" val="145692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8">
            <a:extLst>
              <a:ext uri="{FF2B5EF4-FFF2-40B4-BE49-F238E27FC236}">
                <a16:creationId xmlns:a16="http://schemas.microsoft.com/office/drawing/2014/main" id="{28595F8E-1174-4800-BBAF-87E97BF19A7B}"/>
              </a:ext>
            </a:extLst>
          </p:cNvPr>
          <p:cNvSpPr txBox="1"/>
          <p:nvPr/>
        </p:nvSpPr>
        <p:spPr>
          <a:xfrm>
            <a:off x="3686176" y="3062364"/>
            <a:ext cx="4087897" cy="584775"/>
          </a:xfrm>
          <a:prstGeom prst="rect">
            <a:avLst/>
          </a:prstGeom>
          <a:noFill/>
        </p:spPr>
        <p:txBody>
          <a:bodyPr wrap="square">
            <a:spAutoFit/>
          </a:bodyPr>
          <a:lstStyle/>
          <a:p>
            <a:pPr algn="ctr"/>
            <a:r>
              <a:rPr lang="en-GB" sz="1600" b="1" dirty="0"/>
              <a:t>Solution - Car company ‘Tech only Service </a:t>
            </a:r>
            <a:r>
              <a:rPr lang="en-GB" sz="1600" b="1" dirty="0" err="1"/>
              <a:t>Center</a:t>
            </a:r>
            <a:r>
              <a:rPr lang="en-GB" sz="1600" b="1" dirty="0"/>
              <a:t>’</a:t>
            </a:r>
            <a:endParaRPr lang="en-US" sz="1600" b="1" dirty="0"/>
          </a:p>
        </p:txBody>
      </p:sp>
      <p:sp>
        <p:nvSpPr>
          <p:cNvPr id="16" name="文字方塊 15"/>
          <p:cNvSpPr txBox="1"/>
          <p:nvPr/>
        </p:nvSpPr>
        <p:spPr>
          <a:xfrm>
            <a:off x="381026" y="1529375"/>
            <a:ext cx="11210456" cy="1077218"/>
          </a:xfrm>
          <a:prstGeom prst="rect">
            <a:avLst/>
          </a:prstGeom>
          <a:noFill/>
        </p:spPr>
        <p:txBody>
          <a:bodyPr wrap="square" rtlCol="0">
            <a:spAutoFit/>
          </a:bodyPr>
          <a:lstStyle/>
          <a:p>
            <a:r>
              <a:rPr lang="en-GB" sz="1600" dirty="0"/>
              <a:t>How might Car company</a:t>
            </a:r>
          </a:p>
          <a:p>
            <a:pPr marL="800100" lvl="1" indent="-342900">
              <a:buFont typeface="+mj-lt"/>
              <a:buAutoNum type="arabicPeriod"/>
            </a:pPr>
            <a:r>
              <a:rPr lang="en-GB" sz="1600" dirty="0"/>
              <a:t>Enhance the customers experience in the service centers, </a:t>
            </a:r>
          </a:p>
          <a:p>
            <a:pPr marL="800100" lvl="1" indent="-342900">
              <a:buFont typeface="+mj-lt"/>
              <a:buAutoNum type="arabicPeriod"/>
            </a:pPr>
            <a:r>
              <a:rPr lang="en-GB" sz="1600" dirty="0"/>
              <a:t>Keep its employees motivated, and </a:t>
            </a:r>
          </a:p>
          <a:p>
            <a:pPr marL="800100" lvl="1" indent="-342900">
              <a:buFont typeface="+mj-lt"/>
              <a:buAutoNum type="arabicPeriod"/>
            </a:pPr>
            <a:r>
              <a:rPr lang="en-GB" sz="1600" dirty="0"/>
              <a:t>Be more costly efficient at the same time?</a:t>
            </a:r>
            <a:endParaRPr lang="en-US" sz="1600" dirty="0"/>
          </a:p>
        </p:txBody>
      </p:sp>
      <p:sp>
        <p:nvSpPr>
          <p:cNvPr id="17" name="矩形 16"/>
          <p:cNvSpPr/>
          <p:nvPr/>
        </p:nvSpPr>
        <p:spPr>
          <a:xfrm>
            <a:off x="284093" y="1450006"/>
            <a:ext cx="11404323" cy="1362922"/>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線接點 18"/>
          <p:cNvCxnSpPr/>
          <p:nvPr/>
        </p:nvCxnSpPr>
        <p:spPr>
          <a:xfrm>
            <a:off x="381027" y="4961106"/>
            <a:ext cx="1121045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5986255" y="3715966"/>
            <a:ext cx="0" cy="268483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937166" y="4542817"/>
            <a:ext cx="2151131" cy="8365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‘Tech Only Service Center’ Strategy Pillars</a:t>
            </a:r>
          </a:p>
        </p:txBody>
      </p:sp>
      <p:sp>
        <p:nvSpPr>
          <p:cNvPr id="24" name="文字方塊 23"/>
          <p:cNvSpPr txBox="1"/>
          <p:nvPr/>
        </p:nvSpPr>
        <p:spPr>
          <a:xfrm>
            <a:off x="284094" y="3451014"/>
            <a:ext cx="4821663" cy="1446550"/>
          </a:xfrm>
          <a:prstGeom prst="rect">
            <a:avLst/>
          </a:prstGeom>
          <a:noFill/>
        </p:spPr>
        <p:txBody>
          <a:bodyPr wrap="square" rtlCol="0">
            <a:spAutoFit/>
          </a:bodyPr>
          <a:lstStyle/>
          <a:p>
            <a:pPr lvl="0"/>
            <a:r>
              <a:rPr lang="en-GB" sz="1400" b="1" dirty="0"/>
              <a:t>1. Inexpensive implementation</a:t>
            </a:r>
            <a:endParaRPr lang="en-US" sz="1400" b="1" dirty="0"/>
          </a:p>
          <a:p>
            <a:pPr marL="171450" lvl="0" indent="-171450">
              <a:buFont typeface="Arial" panose="020B0604020202020204" pitchFamily="34" charset="0"/>
              <a:buChar char="•"/>
            </a:pPr>
            <a:r>
              <a:rPr lang="en-GB" sz="1200" dirty="0"/>
              <a:t>Tech only Service center will not have customer representatives in store, but they will work remotely</a:t>
            </a:r>
            <a:endParaRPr lang="en-US" sz="1200" dirty="0"/>
          </a:p>
          <a:p>
            <a:pPr marL="171450" lvl="0" indent="-171450">
              <a:buFont typeface="Arial" panose="020B0604020202020204" pitchFamily="34" charset="0"/>
              <a:buChar char="•"/>
            </a:pPr>
            <a:r>
              <a:rPr lang="en-GB" sz="1200" dirty="0"/>
              <a:t>Tech only service center will be smaller than the big regular centers, its capacity will be around 50% of the large ones, with no ‘client’s waiting room’</a:t>
            </a:r>
            <a:endParaRPr lang="en-US" sz="1200" dirty="0"/>
          </a:p>
          <a:p>
            <a:pPr marL="171450" lvl="0" indent="-171450">
              <a:buFont typeface="Arial" panose="020B0604020202020204" pitchFamily="34" charset="0"/>
              <a:buChar char="•"/>
            </a:pPr>
            <a:r>
              <a:rPr lang="en-GB" sz="1200" dirty="0"/>
              <a:t>For the same reason, the space rental will be considerably lower</a:t>
            </a:r>
            <a:endParaRPr lang="en-US" sz="1200" dirty="0"/>
          </a:p>
        </p:txBody>
      </p:sp>
      <p:sp>
        <p:nvSpPr>
          <p:cNvPr id="25" name="文字方塊 24"/>
          <p:cNvSpPr txBox="1"/>
          <p:nvPr/>
        </p:nvSpPr>
        <p:spPr>
          <a:xfrm>
            <a:off x="7075880" y="3451014"/>
            <a:ext cx="4515604" cy="1231106"/>
          </a:xfrm>
          <a:prstGeom prst="rect">
            <a:avLst/>
          </a:prstGeom>
          <a:noFill/>
        </p:spPr>
        <p:txBody>
          <a:bodyPr wrap="square" rtlCol="0">
            <a:spAutoFit/>
          </a:bodyPr>
          <a:lstStyle/>
          <a:p>
            <a:pPr lvl="0"/>
            <a:r>
              <a:rPr lang="en-GB" sz="1400" b="1" dirty="0"/>
              <a:t>2. Near to the customer</a:t>
            </a:r>
          </a:p>
          <a:p>
            <a:pPr marL="171450" lvl="0" indent="-171450">
              <a:buFont typeface="Arial" panose="020B0604020202020204" pitchFamily="34" charset="0"/>
              <a:buChar char="•"/>
            </a:pPr>
            <a:r>
              <a:rPr lang="en-US" sz="1200" dirty="0"/>
              <a:t>Tech only service center should be located in the city. </a:t>
            </a:r>
          </a:p>
          <a:p>
            <a:pPr lvl="0"/>
            <a:r>
              <a:rPr lang="en-US" sz="1200" dirty="0"/>
              <a:t>     Amsterdam example: Oud-</a:t>
            </a:r>
            <a:r>
              <a:rPr lang="en-US" sz="1200" dirty="0" err="1"/>
              <a:t>zuid</a:t>
            </a:r>
            <a:r>
              <a:rPr lang="en-US" sz="1200" dirty="0"/>
              <a:t>, Park de </a:t>
            </a:r>
            <a:r>
              <a:rPr lang="en-US" sz="1200" dirty="0" err="1"/>
              <a:t>meer</a:t>
            </a:r>
            <a:r>
              <a:rPr lang="en-US" sz="1200" dirty="0"/>
              <a:t>, oud-west</a:t>
            </a:r>
          </a:p>
          <a:p>
            <a:pPr marL="171450" lvl="0" indent="-171450">
              <a:buFont typeface="Arial" panose="020B0604020202020204" pitchFamily="34" charset="0"/>
              <a:buChar char="•"/>
            </a:pPr>
            <a:r>
              <a:rPr lang="en-US" sz="1200" dirty="0"/>
              <a:t>Tech only service center should be located not far from attractions such as malls, restaurants, etc.</a:t>
            </a:r>
          </a:p>
          <a:p>
            <a:pPr marL="171450" lvl="0" indent="-171450">
              <a:buFont typeface="Arial" panose="020B0604020202020204" pitchFamily="34" charset="0"/>
              <a:buChar char="•"/>
            </a:pPr>
            <a:r>
              <a:rPr lang="en-US" sz="1200" dirty="0"/>
              <a:t>Tech only service center in city generates a virtuous circle</a:t>
            </a:r>
          </a:p>
        </p:txBody>
      </p:sp>
      <p:sp>
        <p:nvSpPr>
          <p:cNvPr id="26" name="文字方塊 25"/>
          <p:cNvSpPr txBox="1"/>
          <p:nvPr/>
        </p:nvSpPr>
        <p:spPr>
          <a:xfrm>
            <a:off x="284093" y="5050648"/>
            <a:ext cx="4821663" cy="1231106"/>
          </a:xfrm>
          <a:prstGeom prst="rect">
            <a:avLst/>
          </a:prstGeom>
          <a:noFill/>
        </p:spPr>
        <p:txBody>
          <a:bodyPr wrap="square" rtlCol="0">
            <a:spAutoFit/>
          </a:bodyPr>
          <a:lstStyle/>
          <a:p>
            <a:pPr lvl="0"/>
            <a:r>
              <a:rPr lang="en-GB" sz="1400" b="1" dirty="0"/>
              <a:t>3. Great Customer Experience</a:t>
            </a:r>
          </a:p>
          <a:p>
            <a:pPr marL="171450" lvl="0" indent="-171450">
              <a:buFont typeface="Arial" panose="020B0604020202020204" pitchFamily="34" charset="0"/>
              <a:buChar char="•"/>
            </a:pPr>
            <a:r>
              <a:rPr lang="en-US" sz="1200" dirty="0"/>
              <a:t>Tech service appointments should be through the APP</a:t>
            </a:r>
          </a:p>
          <a:p>
            <a:pPr marL="171450" lvl="0" indent="-171450">
              <a:buFont typeface="Arial" panose="020B0604020202020204" pitchFamily="34" charset="0"/>
              <a:buChar char="•"/>
            </a:pPr>
            <a:r>
              <a:rPr lang="en-US" sz="1200" dirty="0"/>
              <a:t>Details where to park, pickup car, return loan car should be in the APP / screen</a:t>
            </a:r>
          </a:p>
          <a:p>
            <a:pPr marL="171450" lvl="0" indent="-171450">
              <a:buFont typeface="Arial" panose="020B0604020202020204" pitchFamily="34" charset="0"/>
              <a:buChar char="•"/>
            </a:pPr>
            <a:r>
              <a:rPr lang="en-US" sz="1200" dirty="0"/>
              <a:t>Car company Advisors will be  phone available during whole process</a:t>
            </a:r>
          </a:p>
          <a:p>
            <a:pPr marL="171450" lvl="0" indent="-171450">
              <a:buFont typeface="Arial" panose="020B0604020202020204" pitchFamily="34" charset="0"/>
              <a:buChar char="•"/>
            </a:pPr>
            <a:r>
              <a:rPr lang="en-US" sz="1200" dirty="0"/>
              <a:t>Status of the service in the mobile APP should be frequent and accurate</a:t>
            </a:r>
          </a:p>
        </p:txBody>
      </p:sp>
      <p:sp>
        <p:nvSpPr>
          <p:cNvPr id="27" name="文字方塊 26"/>
          <p:cNvSpPr txBox="1"/>
          <p:nvPr/>
        </p:nvSpPr>
        <p:spPr>
          <a:xfrm>
            <a:off x="7075879" y="5050648"/>
            <a:ext cx="4515604" cy="1231106"/>
          </a:xfrm>
          <a:prstGeom prst="rect">
            <a:avLst/>
          </a:prstGeom>
          <a:noFill/>
        </p:spPr>
        <p:txBody>
          <a:bodyPr wrap="square" rtlCol="0">
            <a:spAutoFit/>
          </a:bodyPr>
          <a:lstStyle/>
          <a:p>
            <a:pPr lvl="0"/>
            <a:r>
              <a:rPr lang="en-GB" sz="1400" b="1" dirty="0"/>
              <a:t>4. Maintain employees’ satisfaction</a:t>
            </a:r>
          </a:p>
          <a:p>
            <a:pPr marL="171450" lvl="0" indent="-171450">
              <a:buFont typeface="Arial" panose="020B0604020202020204" pitchFamily="34" charset="0"/>
              <a:buChar char="•"/>
            </a:pPr>
            <a:r>
              <a:rPr lang="en-US" sz="1200" dirty="0"/>
              <a:t>“In house” advisors will be supporting clients from a remote location (or home)</a:t>
            </a:r>
          </a:p>
          <a:p>
            <a:pPr marL="171450" lvl="0" indent="-171450">
              <a:buFont typeface="Arial" panose="020B0604020202020204" pitchFamily="34" charset="0"/>
              <a:buChar char="•"/>
            </a:pPr>
            <a:r>
              <a:rPr lang="en-US" sz="1200" dirty="0"/>
              <a:t>Advisors will have the opportunity to develop in the company:</a:t>
            </a:r>
          </a:p>
          <a:p>
            <a:pPr marL="628650" lvl="1" indent="-171450">
              <a:buFont typeface="Courier New" panose="02070309020205020404" pitchFamily="49" charset="0"/>
              <a:buChar char="o"/>
            </a:pPr>
            <a:r>
              <a:rPr lang="en-US" sz="1200" dirty="0"/>
              <a:t>Collaborate with the “Car company mobile rangers” team</a:t>
            </a:r>
          </a:p>
          <a:p>
            <a:pPr marL="628650" lvl="1" indent="-171450">
              <a:buFont typeface="Courier New" panose="02070309020205020404" pitchFamily="49" charset="0"/>
              <a:buChar char="o"/>
            </a:pPr>
            <a:r>
              <a:rPr lang="en-US" sz="1200" dirty="0"/>
              <a:t>Collaborate with the CX team as “voice of the customer”.</a:t>
            </a:r>
          </a:p>
        </p:txBody>
      </p:sp>
      <p:sp>
        <p:nvSpPr>
          <p:cNvPr id="29" name="TextBox 28">
            <a:extLst>
              <a:ext uri="{FF2B5EF4-FFF2-40B4-BE49-F238E27FC236}">
                <a16:creationId xmlns:a16="http://schemas.microsoft.com/office/drawing/2014/main" id="{BB6208CA-4CF3-4096-886F-74170E398743}"/>
              </a:ext>
            </a:extLst>
          </p:cNvPr>
          <p:cNvSpPr txBox="1"/>
          <p:nvPr/>
        </p:nvSpPr>
        <p:spPr>
          <a:xfrm>
            <a:off x="280876" y="151444"/>
            <a:ext cx="5424598" cy="523220"/>
          </a:xfrm>
          <a:prstGeom prst="rect">
            <a:avLst/>
          </a:prstGeom>
          <a:noFill/>
          <a:ln>
            <a:solidFill>
              <a:schemeClr val="accent1"/>
            </a:solidFill>
          </a:ln>
        </p:spPr>
        <p:txBody>
          <a:bodyPr wrap="square">
            <a:spAutoFit/>
          </a:bodyPr>
          <a:lstStyle/>
          <a:p>
            <a:r>
              <a:rPr lang="en-GB" sz="2800" dirty="0">
                <a:solidFill>
                  <a:srgbClr val="0070C0"/>
                </a:solidFill>
              </a:rPr>
              <a:t>3. Problem definition and Strategy </a:t>
            </a:r>
            <a:endParaRPr lang="en-US" sz="2800" dirty="0">
              <a:solidFill>
                <a:srgbClr val="0070C0"/>
              </a:solidFill>
            </a:endParaRPr>
          </a:p>
        </p:txBody>
      </p:sp>
      <p:cxnSp>
        <p:nvCxnSpPr>
          <p:cNvPr id="30" name="直線接點 3">
            <a:extLst>
              <a:ext uri="{FF2B5EF4-FFF2-40B4-BE49-F238E27FC236}">
                <a16:creationId xmlns:a16="http://schemas.microsoft.com/office/drawing/2014/main" id="{819FAF84-4FAD-4A47-83FB-75408E17CF37}"/>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9F83B04-67A7-42B1-900E-998F655B20D1}"/>
              </a:ext>
            </a:extLst>
          </p:cNvPr>
          <p:cNvSpPr txBox="1"/>
          <p:nvPr/>
        </p:nvSpPr>
        <p:spPr>
          <a:xfrm>
            <a:off x="290182" y="880967"/>
            <a:ext cx="11448164" cy="338554"/>
          </a:xfrm>
          <a:prstGeom prst="rect">
            <a:avLst/>
          </a:prstGeom>
          <a:noFill/>
        </p:spPr>
        <p:txBody>
          <a:bodyPr wrap="square">
            <a:spAutoFit/>
          </a:bodyPr>
          <a:lstStyle/>
          <a:p>
            <a:r>
              <a:rPr lang="en-GB" sz="1600" dirty="0"/>
              <a:t>Previous research has helped to understand and define the problem to tackle:</a:t>
            </a:r>
            <a:endParaRPr lang="en-US" sz="1600" dirty="0"/>
          </a:p>
        </p:txBody>
      </p:sp>
    </p:spTree>
    <p:extLst>
      <p:ext uri="{BB962C8B-B14F-4D97-AF65-F5344CB8AC3E}">
        <p14:creationId xmlns:p14="http://schemas.microsoft.com/office/powerpoint/2010/main" val="118749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p:cNvGrpSpPr/>
          <p:nvPr/>
        </p:nvGrpSpPr>
        <p:grpSpPr>
          <a:xfrm>
            <a:off x="654685" y="1394401"/>
            <a:ext cx="11120438" cy="4361461"/>
            <a:chOff x="497522" y="1404339"/>
            <a:chExt cx="11120438" cy="4361461"/>
          </a:xfrm>
        </p:grpSpPr>
        <p:graphicFrame>
          <p:nvGraphicFramePr>
            <p:cNvPr id="9" name="Diagram 4">
              <a:extLst>
                <a:ext uri="{FF2B5EF4-FFF2-40B4-BE49-F238E27FC236}">
                  <a16:creationId xmlns:a16="http://schemas.microsoft.com/office/drawing/2014/main" id="{5E0AA9B6-0852-45EE-8780-946D911E8E6B}"/>
                </a:ext>
              </a:extLst>
            </p:cNvPr>
            <p:cNvGraphicFramePr/>
            <p:nvPr/>
          </p:nvGraphicFramePr>
          <p:xfrm>
            <a:off x="497522" y="1404339"/>
            <a:ext cx="11120438" cy="623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74040" y="2144145"/>
              <a:ext cx="2092960" cy="362165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indent="-171450">
                <a:buFont typeface="Arial" panose="020B0604020202020204" pitchFamily="34" charset="0"/>
                <a:buChar char="•"/>
              </a:pPr>
              <a:r>
                <a:rPr lang="en-US" sz="1100" dirty="0">
                  <a:solidFill>
                    <a:srgbClr val="212121"/>
                  </a:solidFill>
                </a:rPr>
                <a:t>Client selects: schedule service, select type of service, and type notes &amp; photos</a:t>
              </a:r>
            </a:p>
            <a:p>
              <a:pPr indent="-171450">
                <a:buFont typeface="Arial" panose="020B0604020202020204" pitchFamily="34" charset="0"/>
                <a:buChar char="•"/>
              </a:pPr>
              <a:r>
                <a:rPr lang="en-US" sz="1100" dirty="0">
                  <a:solidFill>
                    <a:srgbClr val="212121"/>
                  </a:solidFill>
                </a:rPr>
                <a:t>Client place its address and the option of ‘Tech only service appears’</a:t>
              </a:r>
            </a:p>
            <a:p>
              <a:pPr indent="-171450">
                <a:buFont typeface="Arial" panose="020B0604020202020204" pitchFamily="34" charset="0"/>
                <a:buChar char="•"/>
              </a:pPr>
              <a:r>
                <a:rPr lang="en-US" sz="1100" dirty="0">
                  <a:solidFill>
                    <a:srgbClr val="212121"/>
                  </a:solidFill>
                </a:rPr>
                <a:t>Client selects ‘Tech only service’ and timeslots are shown</a:t>
              </a:r>
            </a:p>
            <a:p>
              <a:pPr indent="-171450">
                <a:buFont typeface="Arial" panose="020B0604020202020204" pitchFamily="34" charset="0"/>
                <a:buChar char="•"/>
              </a:pPr>
              <a:r>
                <a:rPr lang="en-US" sz="1100" dirty="0">
                  <a:solidFill>
                    <a:srgbClr val="212121"/>
                  </a:solidFill>
                </a:rPr>
                <a:t>After timeslot is chosen, client is asked to confirm the notes and photos: ‘Client needs to be specific in this part since there’s no advisor in this service’</a:t>
              </a:r>
            </a:p>
            <a:p>
              <a:pPr indent="-171450">
                <a:buFont typeface="Arial" panose="020B0604020202020204" pitchFamily="34" charset="0"/>
                <a:buChar char="•"/>
              </a:pPr>
              <a:r>
                <a:rPr lang="en-US" sz="1100" dirty="0">
                  <a:solidFill>
                    <a:srgbClr val="212121"/>
                  </a:solidFill>
                </a:rPr>
                <a:t>Client receives message: exact parking space will be share one day (hour) before your appointment</a:t>
              </a:r>
            </a:p>
            <a:p>
              <a:pPr indent="-171450">
                <a:buFont typeface="Arial" panose="020B0604020202020204" pitchFamily="34" charset="0"/>
                <a:buChar char="•"/>
              </a:pPr>
              <a:r>
                <a:rPr lang="en-US" sz="1100" dirty="0">
                  <a:solidFill>
                    <a:srgbClr val="212121"/>
                  </a:solidFill>
                </a:rPr>
                <a:t>Client confirms appointment.</a:t>
              </a:r>
            </a:p>
          </p:txBody>
        </p:sp>
        <p:sp>
          <p:nvSpPr>
            <p:cNvPr id="13" name="矩形 12"/>
            <p:cNvSpPr/>
            <p:nvPr/>
          </p:nvSpPr>
          <p:spPr>
            <a:xfrm>
              <a:off x="2766060" y="2144144"/>
              <a:ext cx="2092960" cy="3621655"/>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171450">
                <a:buFont typeface="Arial" panose="020B0604020202020204" pitchFamily="34" charset="0"/>
                <a:buChar char="•"/>
              </a:pPr>
              <a:r>
                <a:rPr lang="en-US" sz="1100" dirty="0">
                  <a:solidFill>
                    <a:srgbClr val="212121"/>
                  </a:solidFill>
                </a:rPr>
                <a:t>Before its scheduled service (day before or hours before), client receive call from Car company advisor (email or message if client don’t answer call), to emphasize that the client just need to leave its car in the parking garage</a:t>
              </a:r>
            </a:p>
            <a:p>
              <a:pPr indent="-171450">
                <a:buFont typeface="Arial" panose="020B0604020202020204" pitchFamily="34" charset="0"/>
                <a:buChar char="•"/>
              </a:pPr>
              <a:r>
                <a:rPr lang="en-US" sz="1100" dirty="0">
                  <a:solidFill>
                    <a:srgbClr val="212121"/>
                  </a:solidFill>
                </a:rPr>
                <a:t>Advisor will inform client that if any doubt in the service center, client can call the advisor back, but advisor wont be in center</a:t>
              </a:r>
            </a:p>
            <a:p>
              <a:pPr indent="-171450">
                <a:buFont typeface="Arial" panose="020B0604020202020204" pitchFamily="34" charset="0"/>
                <a:buChar char="•"/>
              </a:pPr>
              <a:r>
                <a:rPr lang="en-US" sz="1100" dirty="0">
                  <a:solidFill>
                    <a:srgbClr val="212121"/>
                  </a:solidFill>
                </a:rPr>
                <a:t>Before its scheduled service, Client will receive a message in the app where exactly should park and leave its car in the center. (including guides, photos and detailed instructions)</a:t>
              </a:r>
            </a:p>
            <a:p>
              <a:pPr indent="-171450">
                <a:buFont typeface="Arial" panose="020B0604020202020204" pitchFamily="34" charset="0"/>
                <a:buChar char="•"/>
              </a:pPr>
              <a:r>
                <a:rPr lang="en-US" sz="1100" dirty="0">
                  <a:solidFill>
                    <a:srgbClr val="212121"/>
                  </a:solidFill>
                </a:rPr>
                <a:t>Same message should be displayed in the car touchscreen</a:t>
              </a:r>
            </a:p>
          </p:txBody>
        </p:sp>
        <p:sp>
          <p:nvSpPr>
            <p:cNvPr id="14" name="矩形 13"/>
            <p:cNvSpPr/>
            <p:nvPr/>
          </p:nvSpPr>
          <p:spPr>
            <a:xfrm>
              <a:off x="4958080" y="2144144"/>
              <a:ext cx="2092960" cy="3621656"/>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171450">
                <a:buFont typeface="Arial" panose="020B0604020202020204" pitchFamily="34" charset="0"/>
                <a:buChar char="•"/>
              </a:pPr>
              <a:r>
                <a:rPr lang="en-GB" sz="1100" dirty="0">
                  <a:solidFill>
                    <a:srgbClr val="212121"/>
                  </a:solidFill>
                </a:rPr>
                <a:t>Client enter service center and parks in specific space</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After parking, client checks-in through the app</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Validation occurs between car and parking space. If correct client will receive a ‘Car company Free-pass virtual card’ with free tickets for shops nearby the service center. This free tickets will have a specific timeframe (hours only). This card will replace the ‘waiting room’ that big service centers provide</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Client receives message that technician will take 30 minutes to asses the repairing time, and will inform immediately</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Client leave service center, meanwhile the technician inspect the car</a:t>
              </a:r>
              <a:endParaRPr lang="en-US" sz="1100" dirty="0">
                <a:solidFill>
                  <a:srgbClr val="212121"/>
                </a:solidFill>
              </a:endParaRPr>
            </a:p>
          </p:txBody>
        </p:sp>
        <p:sp>
          <p:nvSpPr>
            <p:cNvPr id="15" name="矩形 14"/>
            <p:cNvSpPr/>
            <p:nvPr/>
          </p:nvSpPr>
          <p:spPr>
            <a:xfrm>
              <a:off x="7150100" y="2144145"/>
              <a:ext cx="2092960" cy="362165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171450">
                <a:buFont typeface="Arial" panose="020B0604020202020204" pitchFamily="34" charset="0"/>
                <a:buChar char="•"/>
              </a:pPr>
              <a:r>
                <a:rPr lang="en-US" sz="1100" dirty="0">
                  <a:solidFill>
                    <a:srgbClr val="212121"/>
                  </a:solidFill>
                </a:rPr>
                <a:t>Technician will have 30 minutes to assess if repair can be done ‘in the air’, or car needs to stay</a:t>
              </a:r>
            </a:p>
            <a:p>
              <a:pPr indent="-171450">
                <a:buFont typeface="Arial" panose="020B0604020202020204" pitchFamily="34" charset="0"/>
                <a:buChar char="•"/>
              </a:pPr>
              <a:r>
                <a:rPr lang="en-GB" sz="1100" dirty="0">
                  <a:solidFill>
                    <a:srgbClr val="212121"/>
                  </a:solidFill>
                </a:rPr>
                <a:t>Technician will update on its system status of repair: </a:t>
              </a:r>
              <a:endParaRPr lang="en-US" sz="1100" dirty="0">
                <a:solidFill>
                  <a:srgbClr val="212121"/>
                </a:solidFill>
              </a:endParaRPr>
            </a:p>
            <a:p>
              <a:pPr lvl="1" indent="-171450">
                <a:buFont typeface="Wingdings" panose="05000000000000000000" pitchFamily="2" charset="2"/>
                <a:buChar char="§"/>
              </a:pPr>
              <a:r>
                <a:rPr lang="en-GB" sz="1100" dirty="0">
                  <a:solidFill>
                    <a:srgbClr val="212121"/>
                  </a:solidFill>
                </a:rPr>
                <a:t>Can be done in x hours</a:t>
              </a:r>
              <a:endParaRPr lang="en-US" sz="1100" dirty="0">
                <a:solidFill>
                  <a:srgbClr val="212121"/>
                </a:solidFill>
              </a:endParaRPr>
            </a:p>
            <a:p>
              <a:pPr lvl="1" indent="-171450">
                <a:buFont typeface="Wingdings" panose="05000000000000000000" pitchFamily="2" charset="2"/>
                <a:buChar char="§"/>
              </a:pPr>
              <a:r>
                <a:rPr lang="en-GB" sz="1100" dirty="0">
                  <a:solidFill>
                    <a:srgbClr val="212121"/>
                  </a:solidFill>
                </a:rPr>
                <a:t>Car needs to stay overnight</a:t>
              </a:r>
              <a:endParaRPr lang="en-US" sz="1100" dirty="0">
                <a:solidFill>
                  <a:srgbClr val="212121"/>
                </a:solidFill>
              </a:endParaRPr>
            </a:p>
            <a:p>
              <a:pPr indent="-171450">
                <a:buFont typeface="Arial" panose="020B0604020202020204" pitchFamily="34" charset="0"/>
                <a:buChar char="•"/>
              </a:pPr>
              <a:r>
                <a:rPr lang="en-GB" sz="1100" dirty="0">
                  <a:solidFill>
                    <a:srgbClr val="212121"/>
                  </a:solidFill>
                </a:rPr>
                <a:t>If car needs to stay, and there’s loan car available, client receives instruction from which parking space pickup loan car</a:t>
              </a:r>
              <a:endParaRPr lang="en-US" sz="1100" dirty="0">
                <a:solidFill>
                  <a:srgbClr val="212121"/>
                </a:solidFill>
              </a:endParaRPr>
            </a:p>
            <a:p>
              <a:pPr indent="-171450">
                <a:buFont typeface="Arial" panose="020B0604020202020204" pitchFamily="34" charset="0"/>
                <a:buChar char="•"/>
              </a:pPr>
              <a:r>
                <a:rPr lang="en-GB" sz="1100" dirty="0">
                  <a:solidFill>
                    <a:srgbClr val="212121"/>
                  </a:solidFill>
                </a:rPr>
                <a:t>If there’s no loan car, or client refuse loan car, a transportation ticket will be sent to its email</a:t>
              </a:r>
              <a:endParaRPr lang="en-US" sz="1100" dirty="0">
                <a:solidFill>
                  <a:srgbClr val="212121"/>
                </a:solidFill>
              </a:endParaRPr>
            </a:p>
            <a:p>
              <a:pPr indent="-171450">
                <a:buFont typeface="Arial" panose="020B0604020202020204" pitchFamily="34" charset="0"/>
                <a:buChar char="•"/>
              </a:pPr>
              <a:r>
                <a:rPr lang="en-GB" sz="1100" dirty="0">
                  <a:solidFill>
                    <a:srgbClr val="212121"/>
                  </a:solidFill>
                </a:rPr>
                <a:t>Client will receive a estimated time to pickup car</a:t>
              </a:r>
              <a:endParaRPr lang="en-US" sz="1100" dirty="0">
                <a:solidFill>
                  <a:srgbClr val="212121"/>
                </a:solidFill>
              </a:endParaRPr>
            </a:p>
            <a:p>
              <a:pPr indent="-171450">
                <a:buFont typeface="Arial" panose="020B0604020202020204" pitchFamily="34" charset="0"/>
                <a:buChar char="•"/>
              </a:pPr>
              <a:r>
                <a:rPr lang="en-GB" sz="1100" dirty="0">
                  <a:solidFill>
                    <a:srgbClr val="212121"/>
                  </a:solidFill>
                </a:rPr>
                <a:t>If client needs any support, can call the Car company advisor</a:t>
              </a:r>
              <a:endParaRPr lang="en-US" sz="1100" dirty="0">
                <a:solidFill>
                  <a:srgbClr val="212121"/>
                </a:solidFill>
              </a:endParaRPr>
            </a:p>
          </p:txBody>
        </p:sp>
        <p:sp>
          <p:nvSpPr>
            <p:cNvPr id="16" name="矩形 15"/>
            <p:cNvSpPr/>
            <p:nvPr/>
          </p:nvSpPr>
          <p:spPr>
            <a:xfrm>
              <a:off x="9342120" y="2144145"/>
              <a:ext cx="2092960" cy="3621242"/>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indent="-171450">
                <a:buFont typeface="Arial" panose="020B0604020202020204" pitchFamily="34" charset="0"/>
                <a:buChar char="•"/>
              </a:pPr>
              <a:r>
                <a:rPr lang="en-US" sz="1100" dirty="0">
                  <a:solidFill>
                    <a:srgbClr val="212121"/>
                  </a:solidFill>
                </a:rPr>
                <a:t>Client will track status of its service trough the APP</a:t>
              </a:r>
            </a:p>
            <a:p>
              <a:pPr lvl="0" indent="-171450">
                <a:buFont typeface="Arial" panose="020B0604020202020204" pitchFamily="34" charset="0"/>
                <a:buChar char="•"/>
              </a:pPr>
              <a:r>
                <a:rPr lang="en-GB" sz="1100" dirty="0">
                  <a:solidFill>
                    <a:srgbClr val="212121"/>
                  </a:solidFill>
                </a:rPr>
                <a:t>Once car is ready to pickup, client will receive the specific parking space where to pick its car, and where to leave the loan car (if applicable)</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Client should pay the cost of its service through the app.</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Client will leave the loan car in parking space, and pickup his/her car</a:t>
              </a:r>
              <a:endParaRPr lang="en-US" sz="1100" dirty="0">
                <a:solidFill>
                  <a:srgbClr val="212121"/>
                </a:solidFill>
              </a:endParaRPr>
            </a:p>
            <a:p>
              <a:pPr lvl="0" indent="-171450">
                <a:buFont typeface="Arial" panose="020B0604020202020204" pitchFamily="34" charset="0"/>
                <a:buChar char="•"/>
              </a:pPr>
              <a:r>
                <a:rPr lang="en-GB" sz="1100" dirty="0">
                  <a:solidFill>
                    <a:srgbClr val="212121"/>
                  </a:solidFill>
                </a:rPr>
                <a:t>In case anything is missed, client can call its service advisor</a:t>
              </a:r>
              <a:endParaRPr lang="en-US" sz="1100" dirty="0">
                <a:solidFill>
                  <a:srgbClr val="212121"/>
                </a:solidFill>
              </a:endParaRPr>
            </a:p>
            <a:p>
              <a:pPr algn="ctr"/>
              <a:endParaRPr lang="en-US" dirty="0"/>
            </a:p>
          </p:txBody>
        </p:sp>
      </p:grpSp>
      <p:grpSp>
        <p:nvGrpSpPr>
          <p:cNvPr id="19" name="群組 18"/>
          <p:cNvGrpSpPr/>
          <p:nvPr/>
        </p:nvGrpSpPr>
        <p:grpSpPr>
          <a:xfrm>
            <a:off x="88265" y="5845176"/>
            <a:ext cx="11503978" cy="825233"/>
            <a:chOff x="88265" y="5944775"/>
            <a:chExt cx="11503978" cy="1189152"/>
          </a:xfrm>
        </p:grpSpPr>
        <p:sp>
          <p:nvSpPr>
            <p:cNvPr id="17" name="矩形 16"/>
            <p:cNvSpPr/>
            <p:nvPr/>
          </p:nvSpPr>
          <p:spPr>
            <a:xfrm>
              <a:off x="88265" y="5944775"/>
              <a:ext cx="566420" cy="784638"/>
            </a:xfrm>
            <a:prstGeom prst="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Key Factors</a:t>
              </a:r>
            </a:p>
          </p:txBody>
        </p:sp>
        <p:sp>
          <p:nvSpPr>
            <p:cNvPr id="18" name="矩形 17"/>
            <p:cNvSpPr/>
            <p:nvPr/>
          </p:nvSpPr>
          <p:spPr>
            <a:xfrm>
              <a:off x="731203" y="5944775"/>
              <a:ext cx="2092960" cy="78463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GB" sz="1200" b="1" dirty="0"/>
                <a:t>Client details about the problem</a:t>
              </a:r>
              <a:endParaRPr lang="en-US" sz="1200" b="1" dirty="0"/>
            </a:p>
          </p:txBody>
        </p:sp>
        <p:sp>
          <p:nvSpPr>
            <p:cNvPr id="20" name="矩形 19"/>
            <p:cNvSpPr/>
            <p:nvPr/>
          </p:nvSpPr>
          <p:spPr>
            <a:xfrm>
              <a:off x="2923223" y="5944775"/>
              <a:ext cx="2092960" cy="78463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GB" sz="1200" b="1" dirty="0"/>
                <a:t>Client </a:t>
              </a:r>
              <a:r>
                <a:rPr lang="en-US" sz="1200" b="1" dirty="0"/>
                <a:t> understand the difference with its previous visits.</a:t>
              </a:r>
            </a:p>
          </p:txBody>
        </p:sp>
        <p:sp>
          <p:nvSpPr>
            <p:cNvPr id="21" name="矩形 20"/>
            <p:cNvSpPr/>
            <p:nvPr/>
          </p:nvSpPr>
          <p:spPr>
            <a:xfrm>
              <a:off x="5115243" y="5944775"/>
              <a:ext cx="2092960" cy="78463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200" b="1" dirty="0"/>
                <a:t>Client values the virtual card same as waiting room</a:t>
              </a:r>
            </a:p>
          </p:txBody>
        </p:sp>
        <p:sp>
          <p:nvSpPr>
            <p:cNvPr id="22" name="矩形 21"/>
            <p:cNvSpPr/>
            <p:nvPr/>
          </p:nvSpPr>
          <p:spPr>
            <a:xfrm>
              <a:off x="7307263" y="5944775"/>
              <a:ext cx="2092960" cy="1189152"/>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200" b="1" dirty="0"/>
                <a:t>Technician can assess in 30 </a:t>
              </a:r>
              <a:r>
                <a:rPr lang="en-US" sz="1200" b="1" dirty="0" err="1"/>
                <a:t>mins</a:t>
              </a:r>
              <a:r>
                <a:rPr lang="en-US" sz="1200" b="1" dirty="0"/>
                <a:t> the repairing time</a:t>
              </a:r>
            </a:p>
            <a:p>
              <a:pPr marL="171450" indent="-171450">
                <a:buFont typeface="Wingdings" panose="05000000000000000000" pitchFamily="2" charset="2"/>
                <a:buChar char="ü"/>
              </a:pPr>
              <a:r>
                <a:rPr lang="en-US" sz="1200" b="1" dirty="0"/>
                <a:t>repair time is no longer than average</a:t>
              </a:r>
            </a:p>
          </p:txBody>
        </p:sp>
        <p:sp>
          <p:nvSpPr>
            <p:cNvPr id="23" name="矩形 22"/>
            <p:cNvSpPr/>
            <p:nvPr/>
          </p:nvSpPr>
          <p:spPr>
            <a:xfrm>
              <a:off x="9499283" y="5944775"/>
              <a:ext cx="2092960" cy="78463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lang="en-US" sz="1200" b="1" dirty="0"/>
                <a:t>Process should run smoothly.</a:t>
              </a:r>
            </a:p>
          </p:txBody>
        </p:sp>
      </p:grpSp>
      <p:sp>
        <p:nvSpPr>
          <p:cNvPr id="25" name="TextBox 24">
            <a:extLst>
              <a:ext uri="{FF2B5EF4-FFF2-40B4-BE49-F238E27FC236}">
                <a16:creationId xmlns:a16="http://schemas.microsoft.com/office/drawing/2014/main" id="{15A97C9D-B1E3-462F-AED8-676BE5274A8F}"/>
              </a:ext>
            </a:extLst>
          </p:cNvPr>
          <p:cNvSpPr txBox="1"/>
          <p:nvPr/>
        </p:nvSpPr>
        <p:spPr>
          <a:xfrm>
            <a:off x="280875" y="151444"/>
            <a:ext cx="7272449" cy="523220"/>
          </a:xfrm>
          <a:prstGeom prst="rect">
            <a:avLst/>
          </a:prstGeom>
          <a:noFill/>
          <a:ln>
            <a:solidFill>
              <a:schemeClr val="accent1"/>
            </a:solidFill>
          </a:ln>
        </p:spPr>
        <p:txBody>
          <a:bodyPr wrap="square">
            <a:spAutoFit/>
          </a:bodyPr>
          <a:lstStyle/>
          <a:p>
            <a:r>
              <a:rPr lang="en-GB" sz="2800" dirty="0">
                <a:solidFill>
                  <a:srgbClr val="0070C0"/>
                </a:solidFill>
              </a:rPr>
              <a:t>4. Detailed process for ‘touchless’ experience</a:t>
            </a:r>
            <a:endParaRPr lang="en-US" sz="2800" dirty="0">
              <a:solidFill>
                <a:srgbClr val="0070C0"/>
              </a:solidFill>
            </a:endParaRPr>
          </a:p>
        </p:txBody>
      </p:sp>
      <p:cxnSp>
        <p:nvCxnSpPr>
          <p:cNvPr id="26" name="直線接點 3">
            <a:extLst>
              <a:ext uri="{FF2B5EF4-FFF2-40B4-BE49-F238E27FC236}">
                <a16:creationId xmlns:a16="http://schemas.microsoft.com/office/drawing/2014/main" id="{E365D71E-C86F-4582-BC73-6FD637AF7753}"/>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4F5E907-E61F-4691-916F-3362D5925E51}"/>
              </a:ext>
            </a:extLst>
          </p:cNvPr>
          <p:cNvSpPr txBox="1"/>
          <p:nvPr/>
        </p:nvSpPr>
        <p:spPr>
          <a:xfrm>
            <a:off x="290182" y="880967"/>
            <a:ext cx="11448164" cy="338554"/>
          </a:xfrm>
          <a:prstGeom prst="rect">
            <a:avLst/>
          </a:prstGeom>
          <a:noFill/>
          <a:ln>
            <a:solidFill>
              <a:schemeClr val="accent1"/>
            </a:solidFill>
          </a:ln>
        </p:spPr>
        <p:txBody>
          <a:bodyPr wrap="square">
            <a:spAutoFit/>
          </a:bodyPr>
          <a:lstStyle/>
          <a:p>
            <a:r>
              <a:rPr lang="en-GB" sz="1600" dirty="0">
                <a:solidFill>
                  <a:srgbClr val="0070C0"/>
                </a:solidFill>
              </a:rPr>
              <a:t>Based in previous pillars, the ‘touchless’ process should be the following:</a:t>
            </a:r>
            <a:endParaRPr lang="en-US" sz="1600" dirty="0">
              <a:solidFill>
                <a:srgbClr val="0070C0"/>
              </a:solidFill>
            </a:endParaRPr>
          </a:p>
        </p:txBody>
      </p:sp>
    </p:spTree>
    <p:extLst>
      <p:ext uri="{BB962C8B-B14F-4D97-AF65-F5344CB8AC3E}">
        <p14:creationId xmlns:p14="http://schemas.microsoft.com/office/powerpoint/2010/main" val="296810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1">
            <a:extLst>
              <a:ext uri="{FF2B5EF4-FFF2-40B4-BE49-F238E27FC236}">
                <a16:creationId xmlns:a16="http://schemas.microsoft.com/office/drawing/2014/main" id="{96B24DE5-273E-4FB8-99E1-D6A6E5A9450B}"/>
              </a:ext>
            </a:extLst>
          </p:cNvPr>
          <p:cNvGraphicFramePr>
            <a:graphicFrameLocks noGrp="1"/>
          </p:cNvGraphicFramePr>
          <p:nvPr>
            <p:extLst>
              <p:ext uri="{D42A27DB-BD31-4B8C-83A1-F6EECF244321}">
                <p14:modId xmlns:p14="http://schemas.microsoft.com/office/powerpoint/2010/main" val="34169906"/>
              </p:ext>
            </p:extLst>
          </p:nvPr>
        </p:nvGraphicFramePr>
        <p:xfrm>
          <a:off x="574040" y="1654675"/>
          <a:ext cx="11058526" cy="3973798"/>
        </p:xfrm>
        <a:graphic>
          <a:graphicData uri="http://schemas.openxmlformats.org/drawingml/2006/table">
            <a:tbl>
              <a:tblPr firstRow="1" bandRow="1">
                <a:tableStyleId>{5C22544A-7EE6-4342-B048-85BDC9FD1C3A}</a:tableStyleId>
              </a:tblPr>
              <a:tblGrid>
                <a:gridCol w="3593466">
                  <a:extLst>
                    <a:ext uri="{9D8B030D-6E8A-4147-A177-3AD203B41FA5}">
                      <a16:colId xmlns:a16="http://schemas.microsoft.com/office/drawing/2014/main" val="3132964240"/>
                    </a:ext>
                  </a:extLst>
                </a:gridCol>
                <a:gridCol w="7465060">
                  <a:extLst>
                    <a:ext uri="{9D8B030D-6E8A-4147-A177-3AD203B41FA5}">
                      <a16:colId xmlns:a16="http://schemas.microsoft.com/office/drawing/2014/main" val="2265602325"/>
                    </a:ext>
                  </a:extLst>
                </a:gridCol>
              </a:tblGrid>
              <a:tr h="421770">
                <a:tc>
                  <a:txBody>
                    <a:bodyPr/>
                    <a:lstStyle/>
                    <a:p>
                      <a:pPr algn="ctr"/>
                      <a:r>
                        <a:rPr lang="en-GB" sz="1600" dirty="0"/>
                        <a:t>Problem</a:t>
                      </a:r>
                      <a:endParaRPr lang="en-US" sz="1600" dirty="0"/>
                    </a:p>
                  </a:txBody>
                  <a:tcPr anchor="ctr">
                    <a:lnB w="12700" cap="flat" cmpd="sng" algn="ctr">
                      <a:noFill/>
                      <a:prstDash val="solid"/>
                      <a:round/>
                      <a:headEnd type="none" w="med" len="med"/>
                      <a:tailEnd type="none" w="med" len="med"/>
                    </a:lnB>
                    <a:solidFill>
                      <a:srgbClr val="818181"/>
                    </a:solidFill>
                  </a:tcPr>
                </a:tc>
                <a:tc>
                  <a:txBody>
                    <a:bodyPr/>
                    <a:lstStyle/>
                    <a:p>
                      <a:pPr algn="ctr"/>
                      <a:r>
                        <a:rPr lang="en-GB" sz="1600" dirty="0"/>
                        <a:t>Action plan</a:t>
                      </a:r>
                      <a:endParaRPr lang="en-US" sz="1600" dirty="0"/>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2769084999"/>
                  </a:ext>
                </a:extLst>
              </a:tr>
              <a:tr h="519991">
                <a:tc>
                  <a:txBody>
                    <a:bodyPr/>
                    <a:lstStyle/>
                    <a:p>
                      <a:r>
                        <a:rPr lang="en-GB" sz="1200" b="1" dirty="0"/>
                        <a:t>Client don’t leave details of the service in the mobile APP (no photos, no comments) </a:t>
                      </a:r>
                      <a:endParaRPr lang="en-US" sz="1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GB" sz="1200" dirty="0"/>
                        <a:t>One more step should be added in the service appointment process: </a:t>
                      </a:r>
                    </a:p>
                    <a:p>
                      <a:r>
                        <a:rPr lang="en-GB" sz="1200" dirty="0"/>
                        <a:t>after selecting ‘tech only service’ client should confirm its comments, or for some specific services a photo is compulsory. otherwise wont be possible to continue. </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373515335"/>
                  </a:ext>
                </a:extLst>
              </a:tr>
              <a:tr h="727987">
                <a:tc>
                  <a:txBody>
                    <a:bodyPr/>
                    <a:lstStyle/>
                    <a:p>
                      <a:r>
                        <a:rPr lang="en-GB" sz="1200" b="1" dirty="0"/>
                        <a:t>Client leaves its car in different parking space that the one specified</a:t>
                      </a:r>
                      <a:endParaRPr lang="en-US" sz="1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GB" sz="1200" dirty="0"/>
                        <a:t>Parking spaces should have a sensor/mechanism to identify the car is correctly positioned. </a:t>
                      </a:r>
                    </a:p>
                    <a:p>
                      <a:r>
                        <a:rPr lang="en-GB" sz="1200" dirty="0"/>
                        <a:t>If is not correct a message will be sent to the client to move the car. If after some time client don’t move the car a call from the advisor will be required.</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966995500"/>
                  </a:ext>
                </a:extLst>
              </a:tr>
              <a:tr h="727987">
                <a:tc>
                  <a:txBody>
                    <a:bodyPr/>
                    <a:lstStyle/>
                    <a:p>
                      <a:r>
                        <a:rPr lang="en-GB" sz="1200" b="1" dirty="0"/>
                        <a:t>Client is annoyed that there’s no waiting room in tech only service center</a:t>
                      </a:r>
                      <a:endParaRPr lang="en-US" sz="1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GB" sz="1200" dirty="0"/>
                        <a:t>After service survey will include a specific question about the replacement of the waiting room with the ‘Car company free-pass Card’. </a:t>
                      </a:r>
                    </a:p>
                    <a:p>
                      <a:r>
                        <a:rPr lang="en-GB" sz="1200" dirty="0"/>
                        <a:t>In case negative feedback client will be remember to choose other service in next appointment (message in the app).</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425005108"/>
                  </a:ext>
                </a:extLst>
              </a:tr>
              <a:tr h="727987">
                <a:tc>
                  <a:txBody>
                    <a:bodyPr/>
                    <a:lstStyle/>
                    <a:p>
                      <a:r>
                        <a:rPr lang="en-GB" sz="1200" b="1" dirty="0"/>
                        <a:t>Technician takes more than 30 minutes to assess repairing time</a:t>
                      </a:r>
                      <a:endParaRPr lang="en-US" sz="1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GB" sz="1200" dirty="0"/>
                        <a:t>In case there’s no update from technician after 40 minutes, an automatic message will be sent to client informing that repair wont be ‘in the air’ and might take more than 4 hours, and client can pickup loan car (if applicable).</a:t>
                      </a:r>
                    </a:p>
                    <a:p>
                      <a:r>
                        <a:rPr lang="en-GB" sz="1200" dirty="0"/>
                        <a:t>If happens frequently: adjust SLA</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815670554"/>
                  </a:ext>
                </a:extLst>
              </a:tr>
              <a:tr h="727987">
                <a:tc>
                  <a:txBody>
                    <a:bodyPr/>
                    <a:lstStyle/>
                    <a:p>
                      <a:r>
                        <a:rPr lang="en-GB" sz="1200" b="1" dirty="0"/>
                        <a:t>Repair time takes longer than average </a:t>
                      </a:r>
                      <a:endParaRPr lang="en-US" sz="1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r>
                        <a:rPr lang="en-GB" sz="1200" dirty="0"/>
                        <a:t>In order to don’t create a ‘bad reputation’ to the Tech only Service Centers, some services/repairs that usually are ‘complicated’ and uncertain in the repairing time shouldn’t be considered for this channel. This will require an extensive analysis to don’t give the perception of ‘limited services’ to the Tech only Service centers.</a:t>
                      </a: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345365746"/>
                  </a:ext>
                </a:extLst>
              </a:tr>
            </a:tbl>
          </a:graphicData>
        </a:graphic>
      </p:graphicFrame>
      <p:sp>
        <p:nvSpPr>
          <p:cNvPr id="11" name="TextBox 10">
            <a:extLst>
              <a:ext uri="{FF2B5EF4-FFF2-40B4-BE49-F238E27FC236}">
                <a16:creationId xmlns:a16="http://schemas.microsoft.com/office/drawing/2014/main" id="{0248975C-2FD3-4D04-85BE-F27A1611E008}"/>
              </a:ext>
            </a:extLst>
          </p:cNvPr>
          <p:cNvSpPr txBox="1"/>
          <p:nvPr/>
        </p:nvSpPr>
        <p:spPr>
          <a:xfrm>
            <a:off x="280875" y="151444"/>
            <a:ext cx="7272449" cy="523220"/>
          </a:xfrm>
          <a:prstGeom prst="rect">
            <a:avLst/>
          </a:prstGeom>
          <a:noFill/>
          <a:ln>
            <a:solidFill>
              <a:schemeClr val="accent1"/>
            </a:solidFill>
          </a:ln>
        </p:spPr>
        <p:txBody>
          <a:bodyPr wrap="square">
            <a:spAutoFit/>
          </a:bodyPr>
          <a:lstStyle/>
          <a:p>
            <a:r>
              <a:rPr lang="en-GB" sz="2800" dirty="0">
                <a:solidFill>
                  <a:srgbClr val="0070C0"/>
                </a:solidFill>
              </a:rPr>
              <a:t>5. Potential problems - Risks</a:t>
            </a:r>
            <a:endParaRPr lang="en-US" sz="2800" dirty="0">
              <a:solidFill>
                <a:srgbClr val="0070C0"/>
              </a:solidFill>
            </a:endParaRPr>
          </a:p>
        </p:txBody>
      </p:sp>
      <p:cxnSp>
        <p:nvCxnSpPr>
          <p:cNvPr id="12" name="直線接點 3">
            <a:extLst>
              <a:ext uri="{FF2B5EF4-FFF2-40B4-BE49-F238E27FC236}">
                <a16:creationId xmlns:a16="http://schemas.microsoft.com/office/drawing/2014/main" id="{2C65F5C1-A656-4B5A-B83B-63759672D89B}"/>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8280AF4-3A81-480F-A205-148681B5F1FF}"/>
              </a:ext>
            </a:extLst>
          </p:cNvPr>
          <p:cNvSpPr txBox="1"/>
          <p:nvPr/>
        </p:nvSpPr>
        <p:spPr>
          <a:xfrm>
            <a:off x="290182" y="880967"/>
            <a:ext cx="10758818" cy="584775"/>
          </a:xfrm>
          <a:prstGeom prst="rect">
            <a:avLst/>
          </a:prstGeom>
          <a:noFill/>
        </p:spPr>
        <p:txBody>
          <a:bodyPr wrap="square">
            <a:spAutoFit/>
          </a:bodyPr>
          <a:lstStyle/>
          <a:p>
            <a:r>
              <a:rPr lang="en-GB" sz="1600" dirty="0"/>
              <a:t>Previous ‘key factors’ for success are also risks in the implementation. This action plan could be considered in case the problems persist. </a:t>
            </a:r>
            <a:endParaRPr lang="en-US" sz="1600" dirty="0"/>
          </a:p>
        </p:txBody>
      </p:sp>
    </p:spTree>
    <p:extLst>
      <p:ext uri="{BB962C8B-B14F-4D97-AF65-F5344CB8AC3E}">
        <p14:creationId xmlns:p14="http://schemas.microsoft.com/office/powerpoint/2010/main" val="247006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9434" y="1584901"/>
            <a:ext cx="11058526" cy="473986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3">
            <a:extLst>
              <a:ext uri="{FF2B5EF4-FFF2-40B4-BE49-F238E27FC236}">
                <a16:creationId xmlns:a16="http://schemas.microsoft.com/office/drawing/2014/main" id="{1B727BB0-4598-450D-81DC-2F5D0BC62348}"/>
              </a:ext>
            </a:extLst>
          </p:cNvPr>
          <p:cNvSpPr txBox="1"/>
          <p:nvPr/>
        </p:nvSpPr>
        <p:spPr>
          <a:xfrm>
            <a:off x="678613" y="1714192"/>
            <a:ext cx="10675187"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t>From the financial point of view, we need to consider that the tech service center is a side project to the main Car company business: Cars Sales</a:t>
            </a:r>
          </a:p>
          <a:p>
            <a:pPr marL="285750" indent="-285750">
              <a:buFont typeface="Arial" panose="020B0604020202020204" pitchFamily="34" charset="0"/>
              <a:buChar char="•"/>
            </a:pPr>
            <a:r>
              <a:rPr lang="en-GB" sz="1600" dirty="0"/>
              <a:t>Therefore, the ROI on this project will not be as large as another Car company Business </a:t>
            </a:r>
            <a:endParaRPr lang="en-US" sz="1600" dirty="0"/>
          </a:p>
        </p:txBody>
      </p:sp>
      <p:grpSp>
        <p:nvGrpSpPr>
          <p:cNvPr id="18" name="群組 17"/>
          <p:cNvGrpSpPr/>
          <p:nvPr/>
        </p:nvGrpSpPr>
        <p:grpSpPr>
          <a:xfrm>
            <a:off x="773916" y="2816909"/>
            <a:ext cx="10629562" cy="1914349"/>
            <a:chOff x="838538" y="2816909"/>
            <a:chExt cx="10629562" cy="1914349"/>
          </a:xfrm>
        </p:grpSpPr>
        <p:sp>
          <p:nvSpPr>
            <p:cNvPr id="11" name="Rectangle 4">
              <a:extLst>
                <a:ext uri="{FF2B5EF4-FFF2-40B4-BE49-F238E27FC236}">
                  <a16:creationId xmlns:a16="http://schemas.microsoft.com/office/drawing/2014/main" id="{0ACDC437-8693-4719-AAE5-D82918C59868}"/>
                </a:ext>
              </a:extLst>
            </p:cNvPr>
            <p:cNvSpPr/>
            <p:nvPr/>
          </p:nvSpPr>
          <p:spPr>
            <a:xfrm>
              <a:off x="838538" y="2816909"/>
              <a:ext cx="5188734" cy="191434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rIns="0" rtlCol="0" anchor="t"/>
            <a:lstStyle/>
            <a:p>
              <a:pPr algn="ctr"/>
              <a:r>
                <a:rPr lang="en-GB" sz="2000" b="1" dirty="0">
                  <a:solidFill>
                    <a:schemeClr val="tx1"/>
                  </a:solidFill>
                </a:rPr>
                <a:t>Revenues for 1 Service </a:t>
              </a:r>
              <a:r>
                <a:rPr lang="en-GB" sz="2000" b="1" dirty="0" err="1">
                  <a:solidFill>
                    <a:schemeClr val="tx1"/>
                  </a:solidFill>
                </a:rPr>
                <a:t>Center</a:t>
              </a:r>
              <a:endParaRPr lang="en-GB" sz="2000" b="1" dirty="0">
                <a:solidFill>
                  <a:schemeClr val="tx1"/>
                </a:solidFill>
              </a:endParaRPr>
            </a:p>
            <a:p>
              <a:endParaRPr lang="en-GB" sz="1200" dirty="0">
                <a:solidFill>
                  <a:schemeClr val="tx1"/>
                </a:solidFill>
              </a:endParaRPr>
            </a:p>
            <a:p>
              <a:r>
                <a:rPr lang="en-GB" sz="1200" dirty="0">
                  <a:solidFill>
                    <a:schemeClr val="tx1"/>
                  </a:solidFill>
                </a:rPr>
                <a:t>= (Average ticket for a car visiting the service) X (Amount of cars visiting the tech service center)</a:t>
              </a:r>
            </a:p>
            <a:p>
              <a:endParaRPr lang="en-GB" sz="1200" dirty="0">
                <a:solidFill>
                  <a:schemeClr val="tx1"/>
                </a:solidFill>
              </a:endParaRPr>
            </a:p>
            <a:p>
              <a:r>
                <a:rPr lang="en-GB" sz="1200" dirty="0">
                  <a:solidFill>
                    <a:schemeClr val="tx1"/>
                  </a:solidFill>
                </a:rPr>
                <a:t>Average ticket = € 334.6/year</a:t>
              </a:r>
            </a:p>
            <a:p>
              <a:r>
                <a:rPr lang="en-GB" sz="1200" dirty="0">
                  <a:solidFill>
                    <a:schemeClr val="tx1"/>
                  </a:solidFill>
                </a:rPr>
                <a:t>Number of Services = 2,304/year (10% increase every year)</a:t>
              </a:r>
            </a:p>
            <a:p>
              <a:pPr algn="ctr"/>
              <a:endParaRPr lang="en-GB" sz="1200" dirty="0">
                <a:solidFill>
                  <a:schemeClr val="tx1"/>
                </a:solidFill>
              </a:endParaRPr>
            </a:p>
            <a:p>
              <a:r>
                <a:rPr lang="en-GB" sz="1200" b="1" dirty="0">
                  <a:solidFill>
                    <a:schemeClr val="tx1"/>
                  </a:solidFill>
                </a:rPr>
                <a:t>Revenue in 10 years = € 13,316,384</a:t>
              </a:r>
            </a:p>
            <a:p>
              <a:pPr algn="ctr"/>
              <a:r>
                <a:rPr lang="en-GB" sz="1200" dirty="0">
                  <a:solidFill>
                    <a:schemeClr val="tx1"/>
                  </a:solidFill>
                </a:rPr>
                <a:t> </a:t>
              </a:r>
              <a:endParaRPr lang="en-US" sz="1200" dirty="0">
                <a:solidFill>
                  <a:schemeClr val="tx1"/>
                </a:solidFill>
              </a:endParaRPr>
            </a:p>
          </p:txBody>
        </p:sp>
        <p:sp>
          <p:nvSpPr>
            <p:cNvPr id="12" name="Rectangle 5">
              <a:extLst>
                <a:ext uri="{FF2B5EF4-FFF2-40B4-BE49-F238E27FC236}">
                  <a16:creationId xmlns:a16="http://schemas.microsoft.com/office/drawing/2014/main" id="{4C25C6BC-670A-48F2-B956-3D2C1A3C6633}"/>
                </a:ext>
              </a:extLst>
            </p:cNvPr>
            <p:cNvSpPr/>
            <p:nvPr/>
          </p:nvSpPr>
          <p:spPr>
            <a:xfrm>
              <a:off x="6684497" y="2816909"/>
              <a:ext cx="4783603" cy="191434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b="1" dirty="0">
                  <a:solidFill>
                    <a:schemeClr val="tx1"/>
                  </a:solidFill>
                </a:rPr>
                <a:t>Costs for 1 Service </a:t>
              </a:r>
              <a:r>
                <a:rPr lang="en-GB" sz="2000" b="1" dirty="0" err="1">
                  <a:solidFill>
                    <a:schemeClr val="tx1"/>
                  </a:solidFill>
                </a:rPr>
                <a:t>Center</a:t>
              </a:r>
              <a:endParaRPr lang="en-GB" b="1" dirty="0">
                <a:solidFill>
                  <a:schemeClr val="tx1"/>
                </a:solidFill>
              </a:endParaRPr>
            </a:p>
            <a:p>
              <a:pPr algn="ctr"/>
              <a:endParaRPr lang="en-GB" sz="1200" dirty="0">
                <a:solidFill>
                  <a:schemeClr val="tx1"/>
                </a:solidFill>
              </a:endParaRPr>
            </a:p>
            <a:p>
              <a:pPr marL="171450" indent="-171450">
                <a:buFont typeface="Arial" panose="020B0604020202020204" pitchFamily="34" charset="0"/>
                <a:buChar char="•"/>
              </a:pPr>
              <a:r>
                <a:rPr lang="en-GB" sz="1200" dirty="0">
                  <a:solidFill>
                    <a:schemeClr val="tx1"/>
                  </a:solidFill>
                </a:rPr>
                <a:t>Rental expense for tech service center = € 450,000/year</a:t>
              </a:r>
            </a:p>
            <a:p>
              <a:pPr marL="171450" indent="-171450">
                <a:buFont typeface="Arial" panose="020B0604020202020204" pitchFamily="34" charset="0"/>
                <a:buChar char="•"/>
              </a:pPr>
              <a:r>
                <a:rPr lang="en-GB" sz="1200" dirty="0">
                  <a:solidFill>
                    <a:schemeClr val="tx1"/>
                  </a:solidFill>
                </a:rPr>
                <a:t>Leased equipment = € 24,000/year</a:t>
              </a:r>
            </a:p>
            <a:p>
              <a:pPr marL="171450" indent="-171450">
                <a:buFont typeface="Arial" panose="020B0604020202020204" pitchFamily="34" charset="0"/>
                <a:buChar char="•"/>
              </a:pPr>
              <a:r>
                <a:rPr lang="en-GB" sz="1200" dirty="0">
                  <a:solidFill>
                    <a:schemeClr val="tx1"/>
                  </a:solidFill>
                </a:rPr>
                <a:t>Payroll = € 3,480,000/10 years</a:t>
              </a:r>
            </a:p>
            <a:p>
              <a:pPr marL="171450" indent="-171450">
                <a:buFont typeface="Arial" panose="020B0604020202020204" pitchFamily="34" charset="0"/>
                <a:buChar char="•"/>
              </a:pPr>
              <a:r>
                <a:rPr lang="en-GB" sz="1200" dirty="0">
                  <a:solidFill>
                    <a:schemeClr val="tx1"/>
                  </a:solidFill>
                </a:rPr>
                <a:t>Reparation cost = € 50/car</a:t>
              </a:r>
            </a:p>
            <a:p>
              <a:endParaRPr lang="en-GB" sz="1200" dirty="0">
                <a:solidFill>
                  <a:schemeClr val="tx1"/>
                </a:solidFill>
              </a:endParaRPr>
            </a:p>
            <a:p>
              <a:r>
                <a:rPr lang="en-GB" sz="1200" b="1" dirty="0">
                  <a:solidFill>
                    <a:schemeClr val="tx1"/>
                  </a:solidFill>
                </a:rPr>
                <a:t>Costs in 10 years = € 8,917,458</a:t>
              </a:r>
              <a:endParaRPr lang="en-US" sz="1200" b="1" dirty="0">
                <a:solidFill>
                  <a:schemeClr val="tx1"/>
                </a:solidFill>
              </a:endParaRPr>
            </a:p>
          </p:txBody>
        </p:sp>
      </p:grpSp>
      <p:grpSp>
        <p:nvGrpSpPr>
          <p:cNvPr id="20" name="群組 19"/>
          <p:cNvGrpSpPr/>
          <p:nvPr/>
        </p:nvGrpSpPr>
        <p:grpSpPr>
          <a:xfrm>
            <a:off x="3199746" y="5216517"/>
            <a:ext cx="5238399" cy="1200329"/>
            <a:chOff x="3027026" y="5072641"/>
            <a:chExt cx="5238399" cy="1200329"/>
          </a:xfrm>
        </p:grpSpPr>
        <p:sp>
          <p:nvSpPr>
            <p:cNvPr id="14" name="等於 13"/>
            <p:cNvSpPr/>
            <p:nvPr/>
          </p:nvSpPr>
          <p:spPr>
            <a:xfrm>
              <a:off x="3027026" y="5383047"/>
              <a:ext cx="345440" cy="289926"/>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文字方塊 14"/>
            <p:cNvSpPr txBox="1"/>
            <p:nvPr/>
          </p:nvSpPr>
          <p:spPr>
            <a:xfrm>
              <a:off x="3372466" y="5072641"/>
              <a:ext cx="4892959" cy="1200329"/>
            </a:xfrm>
            <a:prstGeom prst="rect">
              <a:avLst/>
            </a:prstGeom>
            <a:noFill/>
          </p:spPr>
          <p:txBody>
            <a:bodyPr wrap="square" rtlCol="0">
              <a:spAutoFit/>
            </a:bodyPr>
            <a:lstStyle/>
            <a:p>
              <a:pPr algn="ctr"/>
              <a:r>
                <a:rPr lang="en-GB" sz="3600" b="1" dirty="0">
                  <a:solidFill>
                    <a:srgbClr val="CC0000"/>
                  </a:solidFill>
                </a:rPr>
                <a:t> € </a:t>
              </a:r>
              <a:r>
                <a:rPr lang="en-US" sz="3600" b="1" dirty="0">
                  <a:solidFill>
                    <a:srgbClr val="CC0000"/>
                  </a:solidFill>
                </a:rPr>
                <a:t>4,4m in 10 years</a:t>
              </a:r>
            </a:p>
            <a:p>
              <a:pPr algn="ctr"/>
              <a:r>
                <a:rPr lang="en-US" sz="3600" b="1" dirty="0">
                  <a:solidFill>
                    <a:srgbClr val="CC0000"/>
                  </a:solidFill>
                </a:rPr>
                <a:t>ROI = 49%</a:t>
              </a:r>
            </a:p>
          </p:txBody>
        </p:sp>
      </p:grpSp>
      <p:cxnSp>
        <p:nvCxnSpPr>
          <p:cNvPr id="17" name="直線接點 16"/>
          <p:cNvCxnSpPr/>
          <p:nvPr/>
        </p:nvCxnSpPr>
        <p:spPr>
          <a:xfrm>
            <a:off x="773916" y="5067444"/>
            <a:ext cx="10629562" cy="519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181FBC6-3547-4AA6-9022-D698519A588F}"/>
              </a:ext>
            </a:extLst>
          </p:cNvPr>
          <p:cNvSpPr txBox="1"/>
          <p:nvPr/>
        </p:nvSpPr>
        <p:spPr>
          <a:xfrm>
            <a:off x="280875" y="151444"/>
            <a:ext cx="7272449" cy="523220"/>
          </a:xfrm>
          <a:prstGeom prst="rect">
            <a:avLst/>
          </a:prstGeom>
          <a:noFill/>
        </p:spPr>
        <p:txBody>
          <a:bodyPr wrap="square">
            <a:spAutoFit/>
          </a:bodyPr>
          <a:lstStyle/>
          <a:p>
            <a:r>
              <a:rPr lang="en-GB" sz="2800" dirty="0">
                <a:solidFill>
                  <a:srgbClr val="0070C0"/>
                </a:solidFill>
              </a:rPr>
              <a:t>6. Financial Analysis</a:t>
            </a:r>
            <a:endParaRPr lang="en-US" sz="2800" dirty="0">
              <a:solidFill>
                <a:srgbClr val="0070C0"/>
              </a:solidFill>
            </a:endParaRPr>
          </a:p>
        </p:txBody>
      </p:sp>
      <p:cxnSp>
        <p:nvCxnSpPr>
          <p:cNvPr id="22" name="直線接點 3">
            <a:extLst>
              <a:ext uri="{FF2B5EF4-FFF2-40B4-BE49-F238E27FC236}">
                <a16:creationId xmlns:a16="http://schemas.microsoft.com/office/drawing/2014/main" id="{FB623B94-B338-4C3A-9D13-EDAC0B38ED9E}"/>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3">
            <a:extLst>
              <a:ext uri="{FF2B5EF4-FFF2-40B4-BE49-F238E27FC236}">
                <a16:creationId xmlns:a16="http://schemas.microsoft.com/office/drawing/2014/main" id="{A79104CF-B389-4184-B05E-2253CD08652D}"/>
              </a:ext>
            </a:extLst>
          </p:cNvPr>
          <p:cNvSpPr txBox="1"/>
          <p:nvPr/>
        </p:nvSpPr>
        <p:spPr>
          <a:xfrm>
            <a:off x="9129341" y="5547767"/>
            <a:ext cx="2488619" cy="830997"/>
          </a:xfrm>
          <a:prstGeom prst="rect">
            <a:avLst/>
          </a:prstGeom>
          <a:noFill/>
        </p:spPr>
        <p:txBody>
          <a:bodyPr wrap="square" rtlCol="0">
            <a:spAutoFit/>
          </a:bodyPr>
          <a:lstStyle/>
          <a:p>
            <a:pPr algn="ctr"/>
            <a:r>
              <a:rPr lang="en-GB" sz="1600" dirty="0"/>
              <a:t>Please forward to ‘Appendix’ for details on this calculation</a:t>
            </a:r>
            <a:endParaRPr lang="en-US" sz="1600" dirty="0"/>
          </a:p>
        </p:txBody>
      </p:sp>
    </p:spTree>
    <p:extLst>
      <p:ext uri="{BB962C8B-B14F-4D97-AF65-F5344CB8AC3E}">
        <p14:creationId xmlns:p14="http://schemas.microsoft.com/office/powerpoint/2010/main" val="151235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181FBC6-3547-4AA6-9022-D698519A588F}"/>
              </a:ext>
            </a:extLst>
          </p:cNvPr>
          <p:cNvSpPr txBox="1"/>
          <p:nvPr/>
        </p:nvSpPr>
        <p:spPr>
          <a:xfrm>
            <a:off x="280875" y="151444"/>
            <a:ext cx="7272449" cy="523220"/>
          </a:xfrm>
          <a:prstGeom prst="rect">
            <a:avLst/>
          </a:prstGeom>
          <a:noFill/>
          <a:ln>
            <a:solidFill>
              <a:schemeClr val="accent1"/>
            </a:solidFill>
          </a:ln>
        </p:spPr>
        <p:txBody>
          <a:bodyPr wrap="square">
            <a:spAutoFit/>
          </a:bodyPr>
          <a:lstStyle/>
          <a:p>
            <a:r>
              <a:rPr lang="en-GB" sz="2800" dirty="0">
                <a:solidFill>
                  <a:srgbClr val="0070C0"/>
                </a:solidFill>
              </a:rPr>
              <a:t>7. Requirement's prioritization</a:t>
            </a:r>
            <a:endParaRPr lang="en-US" sz="2800" dirty="0">
              <a:solidFill>
                <a:srgbClr val="0070C0"/>
              </a:solidFill>
            </a:endParaRPr>
          </a:p>
        </p:txBody>
      </p:sp>
      <p:cxnSp>
        <p:nvCxnSpPr>
          <p:cNvPr id="22" name="直線接點 3">
            <a:extLst>
              <a:ext uri="{FF2B5EF4-FFF2-40B4-BE49-F238E27FC236}">
                <a16:creationId xmlns:a16="http://schemas.microsoft.com/office/drawing/2014/main" id="{FB623B94-B338-4C3A-9D13-EDAC0B38ED9E}"/>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0BA479-209D-46F5-B902-B9F4F457F260}"/>
              </a:ext>
            </a:extLst>
          </p:cNvPr>
          <p:cNvSpPr txBox="1"/>
          <p:nvPr/>
        </p:nvSpPr>
        <p:spPr>
          <a:xfrm>
            <a:off x="280875" y="994664"/>
            <a:ext cx="9713517" cy="3046988"/>
          </a:xfrm>
          <a:prstGeom prst="rect">
            <a:avLst/>
          </a:prstGeom>
          <a:noFill/>
        </p:spPr>
        <p:txBody>
          <a:bodyPr wrap="square" rtlCol="0">
            <a:spAutoFit/>
          </a:bodyPr>
          <a:lstStyle/>
          <a:p>
            <a:r>
              <a:rPr lang="en-GB" sz="1600" dirty="0"/>
              <a:t>How to prioritize all the requirements?</a:t>
            </a:r>
          </a:p>
          <a:p>
            <a:endParaRPr lang="en-GB" sz="1600" dirty="0"/>
          </a:p>
          <a:p>
            <a:r>
              <a:rPr lang="en-GB" sz="1600" dirty="0"/>
              <a:t>There are several teams involved in this project:</a:t>
            </a:r>
          </a:p>
          <a:p>
            <a:endParaRPr lang="en-GB" sz="1600" dirty="0"/>
          </a:p>
          <a:p>
            <a:pPr marL="285750" indent="-285750">
              <a:buFont typeface="Arial" panose="020B0604020202020204" pitchFamily="34" charset="0"/>
              <a:buChar char="•"/>
            </a:pPr>
            <a:r>
              <a:rPr lang="en-GB" sz="1600" dirty="0"/>
              <a:t>Real state team: To find a proper space.</a:t>
            </a:r>
          </a:p>
          <a:p>
            <a:pPr marL="285750" indent="-285750">
              <a:buFont typeface="Arial" panose="020B0604020202020204" pitchFamily="34" charset="0"/>
              <a:buChar char="•"/>
            </a:pPr>
            <a:r>
              <a:rPr lang="en-GB" sz="1600" dirty="0"/>
              <a:t>Branch implementation team: To lease equipment and make the service </a:t>
            </a:r>
            <a:r>
              <a:rPr lang="en-GB" sz="1600" dirty="0" err="1"/>
              <a:t>center</a:t>
            </a:r>
            <a:r>
              <a:rPr lang="en-GB" sz="1600" dirty="0"/>
              <a:t> up and running.</a:t>
            </a:r>
          </a:p>
          <a:p>
            <a:pPr marL="285750" indent="-285750">
              <a:buFont typeface="Arial" panose="020B0604020202020204" pitchFamily="34" charset="0"/>
              <a:buChar char="•"/>
            </a:pPr>
            <a:r>
              <a:rPr lang="en-GB" sz="1600" dirty="0"/>
              <a:t>CX Mobile Team: to make adjustments in the APP</a:t>
            </a:r>
          </a:p>
          <a:p>
            <a:pPr marL="285750" indent="-285750">
              <a:buFont typeface="Arial" panose="020B0604020202020204" pitchFamily="34" charset="0"/>
              <a:buChar char="•"/>
            </a:pPr>
            <a:r>
              <a:rPr lang="en-GB" sz="1600" dirty="0"/>
              <a:t>Car company Advisors team: To train in its new function for remote service.</a:t>
            </a:r>
          </a:p>
          <a:p>
            <a:pPr marL="285750" indent="-285750">
              <a:buFont typeface="Arial" panose="020B0604020202020204" pitchFamily="34" charset="0"/>
              <a:buChar char="•"/>
            </a:pPr>
            <a:r>
              <a:rPr lang="en-GB" sz="1600" dirty="0"/>
              <a:t>Technicians team: To train them in the updates in the app for the new Journey</a:t>
            </a:r>
          </a:p>
          <a:p>
            <a:r>
              <a:rPr lang="en-GB" sz="1600" dirty="0"/>
              <a:t>… and probably others that I’m missing.</a:t>
            </a:r>
          </a:p>
          <a:p>
            <a:endParaRPr lang="en-GB" sz="1600" dirty="0"/>
          </a:p>
          <a:p>
            <a:r>
              <a:rPr lang="en-GB" sz="1600" dirty="0"/>
              <a:t>In a high level overview, the process should follow:</a:t>
            </a:r>
          </a:p>
        </p:txBody>
      </p:sp>
      <p:graphicFrame>
        <p:nvGraphicFramePr>
          <p:cNvPr id="7" name="Diagram 6">
            <a:extLst>
              <a:ext uri="{FF2B5EF4-FFF2-40B4-BE49-F238E27FC236}">
                <a16:creationId xmlns:a16="http://schemas.microsoft.com/office/drawing/2014/main" id="{85BDBB59-8D4D-4520-ABD0-5E6ACCBF51E0}"/>
              </a:ext>
            </a:extLst>
          </p:cNvPr>
          <p:cNvGraphicFramePr/>
          <p:nvPr/>
        </p:nvGraphicFramePr>
        <p:xfrm>
          <a:off x="1172464" y="4261105"/>
          <a:ext cx="8128000" cy="1602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86A196B6-C496-4393-88A8-91FB9858093B}"/>
              </a:ext>
            </a:extLst>
          </p:cNvPr>
          <p:cNvSpPr txBox="1"/>
          <p:nvPr/>
        </p:nvSpPr>
        <p:spPr>
          <a:xfrm>
            <a:off x="356616" y="5852209"/>
            <a:ext cx="10424160" cy="584775"/>
          </a:xfrm>
          <a:prstGeom prst="rect">
            <a:avLst/>
          </a:prstGeom>
          <a:noFill/>
        </p:spPr>
        <p:txBody>
          <a:bodyPr wrap="square">
            <a:spAutoFit/>
          </a:bodyPr>
          <a:lstStyle/>
          <a:p>
            <a:r>
              <a:rPr lang="en-GB" sz="1600" dirty="0"/>
              <a:t>Enter into more details and assumptions would take much more time to develop. To come with a proper prioritization, I’d use scrum-agile (for example to have an MVP in the Mobile app changes).</a:t>
            </a:r>
            <a:endParaRPr lang="en-US" sz="1600" dirty="0"/>
          </a:p>
        </p:txBody>
      </p:sp>
    </p:spTree>
    <p:extLst>
      <p:ext uri="{BB962C8B-B14F-4D97-AF65-F5344CB8AC3E}">
        <p14:creationId xmlns:p14="http://schemas.microsoft.com/office/powerpoint/2010/main" val="111034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8181FBC6-3547-4AA6-9022-D698519A588F}"/>
              </a:ext>
            </a:extLst>
          </p:cNvPr>
          <p:cNvSpPr txBox="1"/>
          <p:nvPr/>
        </p:nvSpPr>
        <p:spPr>
          <a:xfrm>
            <a:off x="280875" y="151444"/>
            <a:ext cx="7272449" cy="523220"/>
          </a:xfrm>
          <a:prstGeom prst="rect">
            <a:avLst/>
          </a:prstGeom>
          <a:noFill/>
        </p:spPr>
        <p:txBody>
          <a:bodyPr wrap="square">
            <a:spAutoFit/>
          </a:bodyPr>
          <a:lstStyle/>
          <a:p>
            <a:r>
              <a:rPr lang="en-GB" sz="2800" dirty="0">
                <a:solidFill>
                  <a:srgbClr val="0070C0"/>
                </a:solidFill>
              </a:rPr>
              <a:t>8. Conclusions</a:t>
            </a:r>
            <a:endParaRPr lang="en-US" sz="2800" dirty="0">
              <a:solidFill>
                <a:srgbClr val="0070C0"/>
              </a:solidFill>
            </a:endParaRPr>
          </a:p>
        </p:txBody>
      </p:sp>
      <p:cxnSp>
        <p:nvCxnSpPr>
          <p:cNvPr id="22" name="直線接點 3">
            <a:extLst>
              <a:ext uri="{FF2B5EF4-FFF2-40B4-BE49-F238E27FC236}">
                <a16:creationId xmlns:a16="http://schemas.microsoft.com/office/drawing/2014/main" id="{FB623B94-B338-4C3A-9D13-EDAC0B38ED9E}"/>
              </a:ext>
            </a:extLst>
          </p:cNvPr>
          <p:cNvCxnSpPr>
            <a:cxnSpLocks/>
          </p:cNvCxnSpPr>
          <p:nvPr/>
        </p:nvCxnSpPr>
        <p:spPr>
          <a:xfrm>
            <a:off x="0" y="682625"/>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D77DC8-E4FD-4664-A809-0DDDDC9B5C40}"/>
              </a:ext>
            </a:extLst>
          </p:cNvPr>
          <p:cNvSpPr txBox="1"/>
          <p:nvPr/>
        </p:nvSpPr>
        <p:spPr>
          <a:xfrm>
            <a:off x="280875" y="3429000"/>
            <a:ext cx="7272449" cy="523220"/>
          </a:xfrm>
          <a:prstGeom prst="rect">
            <a:avLst/>
          </a:prstGeom>
          <a:noFill/>
        </p:spPr>
        <p:txBody>
          <a:bodyPr wrap="square">
            <a:spAutoFit/>
          </a:bodyPr>
          <a:lstStyle/>
          <a:p>
            <a:r>
              <a:rPr lang="en-GB" sz="2800" dirty="0">
                <a:solidFill>
                  <a:srgbClr val="0070C0"/>
                </a:solidFill>
              </a:rPr>
              <a:t>9. Recommendations</a:t>
            </a:r>
            <a:endParaRPr lang="en-US" sz="2800" dirty="0">
              <a:solidFill>
                <a:srgbClr val="0070C0"/>
              </a:solidFill>
            </a:endParaRPr>
          </a:p>
        </p:txBody>
      </p:sp>
      <p:cxnSp>
        <p:nvCxnSpPr>
          <p:cNvPr id="25" name="直線接點 3">
            <a:extLst>
              <a:ext uri="{FF2B5EF4-FFF2-40B4-BE49-F238E27FC236}">
                <a16:creationId xmlns:a16="http://schemas.microsoft.com/office/drawing/2014/main" id="{63C38A94-37A6-411F-BB9A-D9392E2AC930}"/>
              </a:ext>
            </a:extLst>
          </p:cNvPr>
          <p:cNvCxnSpPr>
            <a:cxnSpLocks/>
          </p:cNvCxnSpPr>
          <p:nvPr/>
        </p:nvCxnSpPr>
        <p:spPr>
          <a:xfrm>
            <a:off x="0" y="3960181"/>
            <a:ext cx="1219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0BA479-209D-46F5-B902-B9F4F457F260}"/>
              </a:ext>
            </a:extLst>
          </p:cNvPr>
          <p:cNvSpPr txBox="1"/>
          <p:nvPr/>
        </p:nvSpPr>
        <p:spPr>
          <a:xfrm>
            <a:off x="280875" y="994664"/>
            <a:ext cx="9713517"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t>Due to the exponential sales in Car company Cars, the number of service </a:t>
            </a:r>
            <a:r>
              <a:rPr lang="en-GB" sz="1600" dirty="0" err="1"/>
              <a:t>centers</a:t>
            </a:r>
            <a:r>
              <a:rPr lang="en-GB" sz="1600" dirty="0"/>
              <a:t> need to increase quickly.</a:t>
            </a:r>
          </a:p>
          <a:p>
            <a:pPr marL="285750" indent="-285750">
              <a:buFont typeface="Arial" panose="020B0604020202020204" pitchFamily="34" charset="0"/>
              <a:buChar char="•"/>
            </a:pPr>
            <a:r>
              <a:rPr lang="en-GB" sz="1600" b="1" dirty="0"/>
              <a:t>My case has focused in opening new service </a:t>
            </a:r>
            <a:r>
              <a:rPr lang="en-GB" sz="1600" b="1" dirty="0" err="1"/>
              <a:t>centers</a:t>
            </a:r>
            <a:r>
              <a:rPr lang="en-GB" sz="1600" b="1" dirty="0"/>
              <a:t>, more than replacing the current ones.</a:t>
            </a:r>
          </a:p>
          <a:p>
            <a:pPr marL="285750" indent="-285750">
              <a:buFont typeface="Arial" panose="020B0604020202020204" pitchFamily="34" charset="0"/>
              <a:buChar char="•"/>
            </a:pPr>
            <a:r>
              <a:rPr lang="en-GB" sz="1600" dirty="0"/>
              <a:t>Car company shouldn’t focus in big service </a:t>
            </a:r>
            <a:r>
              <a:rPr lang="en-GB" sz="1600" dirty="0" err="1"/>
              <a:t>centers</a:t>
            </a:r>
            <a:r>
              <a:rPr lang="en-GB" sz="1600" dirty="0"/>
              <a:t>, but in many small ones inside the city, this will also generate branding and create a virtuous circle increasing more sales.</a:t>
            </a:r>
          </a:p>
          <a:p>
            <a:pPr marL="285750" indent="-285750">
              <a:buFont typeface="Arial" panose="020B0604020202020204" pitchFamily="34" charset="0"/>
              <a:buChar char="•"/>
            </a:pPr>
            <a:r>
              <a:rPr lang="en-GB" sz="1600" dirty="0"/>
              <a:t>Car company client is already experiencing ‘Touchless’ service experiences with the ‘Car company rangers’, so the transition shouldn’t be a problem.</a:t>
            </a:r>
          </a:p>
          <a:p>
            <a:pPr marL="285750" indent="-285750">
              <a:buFont typeface="Arial" panose="020B0604020202020204" pitchFamily="34" charset="0"/>
              <a:buChar char="•"/>
            </a:pPr>
            <a:r>
              <a:rPr lang="en-GB" sz="1600" dirty="0"/>
              <a:t>Competition is fierce in the EV sector in Europe, and Car company can’t expose to bad advertising. Employees in the service </a:t>
            </a:r>
            <a:r>
              <a:rPr lang="en-GB" sz="1600" dirty="0" err="1"/>
              <a:t>centers</a:t>
            </a:r>
            <a:r>
              <a:rPr lang="en-GB" sz="1600" dirty="0"/>
              <a:t> should evolve and Car company should use its expertise in many other departments.</a:t>
            </a:r>
          </a:p>
        </p:txBody>
      </p:sp>
      <p:sp>
        <p:nvSpPr>
          <p:cNvPr id="26" name="TextBox 25">
            <a:extLst>
              <a:ext uri="{FF2B5EF4-FFF2-40B4-BE49-F238E27FC236}">
                <a16:creationId xmlns:a16="http://schemas.microsoft.com/office/drawing/2014/main" id="{E232F3EB-943B-45EC-9E39-1CEAEC68AD21}"/>
              </a:ext>
            </a:extLst>
          </p:cNvPr>
          <p:cNvSpPr txBox="1"/>
          <p:nvPr/>
        </p:nvSpPr>
        <p:spPr>
          <a:xfrm>
            <a:off x="364338" y="4324453"/>
            <a:ext cx="9713517"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t>Open new ‘tech only’ service </a:t>
            </a:r>
            <a:r>
              <a:rPr lang="en-GB" sz="1600" dirty="0" err="1"/>
              <a:t>centers</a:t>
            </a:r>
            <a:r>
              <a:rPr lang="en-GB" sz="1600" dirty="0"/>
              <a:t>, clients will have a smooth transition.</a:t>
            </a:r>
          </a:p>
          <a:p>
            <a:pPr marL="285750" indent="-285750">
              <a:buFont typeface="Arial" panose="020B0604020202020204" pitchFamily="34" charset="0"/>
              <a:buChar char="•"/>
            </a:pPr>
            <a:r>
              <a:rPr lang="en-GB" sz="1600" dirty="0"/>
              <a:t>The main point of contact for scheduling appointments is the mobile app, Car company should enhance the capabilities in the software development team to have the app always up and running.</a:t>
            </a:r>
          </a:p>
          <a:p>
            <a:pPr marL="285750" indent="-285750">
              <a:buFont typeface="Arial" panose="020B0604020202020204" pitchFamily="34" charset="0"/>
              <a:buChar char="•"/>
            </a:pPr>
            <a:r>
              <a:rPr lang="en-GB" sz="1600" dirty="0"/>
              <a:t>Marketing team should increase communication about the importance of being specific in the appointments (take photos, comments, etc), this will help the technicians and the client to repair faster.</a:t>
            </a:r>
          </a:p>
          <a:p>
            <a:pPr marL="285750" indent="-285750">
              <a:buFont typeface="Arial" panose="020B0604020202020204" pitchFamily="34" charset="0"/>
              <a:buChar char="•"/>
            </a:pPr>
            <a:r>
              <a:rPr lang="en-GB" sz="1600" dirty="0"/>
              <a:t>Car company should use the service advisors as part of their CX team, to understand better their customers.</a:t>
            </a:r>
          </a:p>
        </p:txBody>
      </p:sp>
    </p:spTree>
    <p:extLst>
      <p:ext uri="{BB962C8B-B14F-4D97-AF65-F5344CB8AC3E}">
        <p14:creationId xmlns:p14="http://schemas.microsoft.com/office/powerpoint/2010/main" val="148559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2804</Words>
  <Application>Microsoft Office PowerPoint</Application>
  <PresentationFormat>Widescreen</PresentationFormat>
  <Paragraphs>407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Omar Quiquia Chavez</dc:creator>
  <cp:lastModifiedBy>Pavel Omar Quiquia Chavez</cp:lastModifiedBy>
  <cp:revision>2</cp:revision>
  <dcterms:created xsi:type="dcterms:W3CDTF">2022-10-07T20:48:01Z</dcterms:created>
  <dcterms:modified xsi:type="dcterms:W3CDTF">2022-10-07T21:00:28Z</dcterms:modified>
</cp:coreProperties>
</file>