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1A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6"/>
    <p:restoredTop sz="94670"/>
  </p:normalViewPr>
  <p:slideViewPr>
    <p:cSldViewPr snapToGrid="0" snapToObjects="1">
      <p:cViewPr varScale="1">
        <p:scale>
          <a:sx n="66" d="100"/>
          <a:sy n="66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C31C1-B35A-B348-B597-385A7D4312C9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65564-21EF-BD41-905B-686F8663F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06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63A8-C85F-C944-A3EA-9D36079193EA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4B8D-89B0-B643-8915-ECB3EAA33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85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63A8-C85F-C944-A3EA-9D36079193EA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4B8D-89B0-B643-8915-ECB3EAA33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29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63A8-C85F-C944-A3EA-9D36079193EA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4B8D-89B0-B643-8915-ECB3EAA33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23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63A8-C85F-C944-A3EA-9D36079193EA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4B8D-89B0-B643-8915-ECB3EAA33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31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63A8-C85F-C944-A3EA-9D36079193EA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4B8D-89B0-B643-8915-ECB3EAA33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76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63A8-C85F-C944-A3EA-9D36079193EA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4B8D-89B0-B643-8915-ECB3EAA33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48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63A8-C85F-C944-A3EA-9D36079193EA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4B8D-89B0-B643-8915-ECB3EAA33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43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63A8-C85F-C944-A3EA-9D36079193EA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4B8D-89B0-B643-8915-ECB3EAA33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78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63A8-C85F-C944-A3EA-9D36079193EA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4B8D-89B0-B643-8915-ECB3EAA33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5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63A8-C85F-C944-A3EA-9D36079193EA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4B8D-89B0-B643-8915-ECB3EAA33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04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63A8-C85F-C944-A3EA-9D36079193EA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4B8D-89B0-B643-8915-ECB3EAA33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85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463A8-C85F-C944-A3EA-9D36079193EA}" type="datetimeFigureOut">
              <a:rPr lang="ru-RU" smtClean="0"/>
              <a:t>13.08.19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64B8D-89B0-B643-8915-ECB3EAA33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79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 descr="http://pharmnews.kz/upload/images/75549_305494_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08470" y="0"/>
            <a:ext cx="175753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64123" y="334629"/>
            <a:ext cx="772987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sz="2300" b="1" dirty="0">
                <a:solidFill>
                  <a:schemeClr val="bg1"/>
                </a:solidFill>
                <a:latin typeface="Arial" charset="0"/>
                <a:ea typeface="Calibri" charset="0"/>
                <a:cs typeface="Times New Roman" charset="0"/>
              </a:rPr>
              <a:t> </a:t>
            </a:r>
            <a:r>
              <a:rPr lang="ru-RU" sz="2800" b="1" dirty="0" smtClean="0">
                <a:solidFill>
                  <a:schemeClr val="bg1"/>
                </a:solidFill>
                <a:ea typeface="American Typewriter" charset="0"/>
                <a:cs typeface="American Typewriter" charset="0"/>
              </a:rPr>
              <a:t>МЕТАФИЗИКА</a:t>
            </a:r>
            <a:r>
              <a:rPr lang="en-US" sz="2800" b="1" dirty="0" smtClean="0">
                <a:solidFill>
                  <a:srgbClr val="FF0000"/>
                </a:solidFill>
                <a:effectLst/>
                <a:ea typeface="American Typewriter" charset="0"/>
                <a:cs typeface="American Typewriter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– </a:t>
            </a:r>
            <a:r>
              <a:rPr lang="ru-RU" sz="2800" b="1" dirty="0" err="1">
                <a:solidFill>
                  <a:schemeClr val="bg1"/>
                </a:solidFill>
                <a:ea typeface="American Typewriter" charset="0"/>
                <a:cs typeface="American Typewriter" charset="0"/>
              </a:rPr>
              <a:t>К</a:t>
            </a:r>
            <a:r>
              <a:rPr lang="en-US" sz="2800" b="1" dirty="0" err="1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люч</a:t>
            </a:r>
            <a:r>
              <a:rPr lang="en-US" sz="2800" b="1" dirty="0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к</a:t>
            </a:r>
            <a:r>
              <a:rPr lang="en-US" sz="2800" b="1" dirty="0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исцелению</a:t>
            </a:r>
            <a:r>
              <a:rPr lang="en-US" sz="2800" b="1" dirty="0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 </a:t>
            </a:r>
            <a:r>
              <a:rPr lang="ru-RU" sz="2800" b="1" dirty="0" err="1">
                <a:solidFill>
                  <a:schemeClr val="bg1"/>
                </a:solidFill>
                <a:ea typeface="American Typewriter" charset="0"/>
                <a:cs typeface="American Typewriter" charset="0"/>
              </a:rPr>
              <a:t>Д</a:t>
            </a:r>
            <a:r>
              <a:rPr lang="en-US" sz="2800" b="1" dirty="0" err="1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уши</a:t>
            </a:r>
            <a:r>
              <a:rPr lang="en-US" sz="2800" b="1" dirty="0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и</a:t>
            </a:r>
            <a:r>
              <a:rPr lang="en-US" sz="2800" b="1" dirty="0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 </a:t>
            </a:r>
            <a:r>
              <a:rPr lang="ru-RU" sz="2800" b="1" dirty="0" err="1">
                <a:solidFill>
                  <a:schemeClr val="bg1"/>
                </a:solidFill>
                <a:ea typeface="American Typewriter" charset="0"/>
                <a:cs typeface="American Typewriter" charset="0"/>
              </a:rPr>
              <a:t>Т</a:t>
            </a:r>
            <a:r>
              <a:rPr lang="en-US" sz="2800" b="1" dirty="0" err="1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ела</a:t>
            </a:r>
            <a:endParaRPr lang="ru-RU" sz="2800" b="1" dirty="0" smtClean="0">
              <a:solidFill>
                <a:schemeClr val="bg1"/>
              </a:solidFill>
              <a:effectLst/>
              <a:ea typeface="American Typewriter" charset="0"/>
              <a:cs typeface="American Typewriter" charset="0"/>
            </a:endParaRPr>
          </a:p>
          <a:p>
            <a:pPr>
              <a:spcAft>
                <a:spcPts val="0"/>
              </a:spcAft>
            </a:pPr>
            <a:endParaRPr lang="ru-RU" sz="2800" b="1" dirty="0" smtClean="0">
              <a:solidFill>
                <a:schemeClr val="bg1"/>
              </a:solidFill>
              <a:ea typeface="American Typewriter" charset="0"/>
              <a:cs typeface="American Typewriter" charset="0"/>
            </a:endParaRPr>
          </a:p>
          <a:p>
            <a:pPr>
              <a:spcAft>
                <a:spcPts val="0"/>
              </a:spcAft>
            </a:pPr>
            <a:r>
              <a:rPr lang="ru-RU" sz="2800" b="1" dirty="0" smtClean="0">
                <a:solidFill>
                  <a:schemeClr val="bg1"/>
                </a:solidFill>
                <a:effectLst/>
                <a:ea typeface="American Typewriter" charset="0"/>
                <a:cs typeface="American Typewriter" charset="0"/>
              </a:rPr>
              <a:t> ЗАДАНИЕ 2 </a:t>
            </a:r>
            <a:endParaRPr lang="ru-RU" sz="2800" dirty="0">
              <a:solidFill>
                <a:schemeClr val="bg1"/>
              </a:solidFill>
              <a:effectLst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88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1709" y="793994"/>
            <a:ext cx="9701593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dirty="0" smtClean="0"/>
              <a:t>Как правило, </a:t>
            </a:r>
            <a:r>
              <a:rPr lang="ru-RU" sz="2400" b="1" dirty="0" smtClean="0"/>
              <a:t>мы лишены ключевого </a:t>
            </a:r>
            <a:r>
              <a:rPr lang="ru-RU" sz="2400" b="1" dirty="0" smtClean="0"/>
              <a:t>ресурса, потому что нет на это привычки/навыка. Поэтому взамен этой привычки мы удерживаем что-то деструктивное как замену  -  </a:t>
            </a:r>
            <a:r>
              <a:rPr lang="ru-RU" sz="2400" b="1" dirty="0" smtClean="0">
                <a:solidFill>
                  <a:srgbClr val="571A4F"/>
                </a:solidFill>
              </a:rPr>
              <a:t>ВТОРИЧНАЯ ВЫГОДА (</a:t>
            </a:r>
            <a:r>
              <a:rPr lang="ru-RU" sz="2400" b="1" dirty="0" err="1" smtClean="0">
                <a:solidFill>
                  <a:srgbClr val="571A4F"/>
                </a:solidFill>
              </a:rPr>
              <a:t>самосаботаж</a:t>
            </a:r>
            <a:r>
              <a:rPr lang="ru-RU" sz="2400" b="1" dirty="0" smtClean="0">
                <a:solidFill>
                  <a:srgbClr val="571A4F"/>
                </a:solidFill>
              </a:rPr>
              <a:t>)</a:t>
            </a:r>
          </a:p>
          <a:p>
            <a:pPr algn="just"/>
            <a:endParaRPr lang="ru-RU" sz="2400" dirty="0" smtClean="0"/>
          </a:p>
          <a:p>
            <a:pPr algn="just"/>
            <a:endParaRPr lang="ru-RU" sz="24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56846" y="-2210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solidFill>
                  <a:srgbClr val="571A4F"/>
                </a:solidFill>
                <a:latin typeface="+mn-lt"/>
                <a:ea typeface="American Typewriter" charset="0"/>
                <a:cs typeface="American Typewriter" charset="0"/>
              </a:rPr>
              <a:t>Задание 2</a:t>
            </a:r>
            <a:endParaRPr lang="ru-RU" sz="4000" b="1" dirty="0">
              <a:solidFill>
                <a:srgbClr val="571A4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81709" y="2506662"/>
            <a:ext cx="98572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err="1"/>
              <a:t>С</a:t>
            </a:r>
            <a:r>
              <a:rPr lang="ru-RU" sz="2400" dirty="0" err="1" smtClean="0"/>
              <a:t>амосаботаж</a:t>
            </a:r>
            <a:r>
              <a:rPr lang="ru-RU" sz="2400" dirty="0" smtClean="0"/>
              <a:t> приводит к разрушению успехов, денежного потока, построения отношений, здоровья, благополучия и т.д. Любое разрушение – это реакция на опасность. Мозг каждый раз на страх повторения опасности будет реагировать «сливом».  Любой случай </a:t>
            </a:r>
            <a:r>
              <a:rPr lang="ru-RU" sz="2400" dirty="0" err="1" smtClean="0"/>
              <a:t>самосаботажа</a:t>
            </a:r>
            <a:r>
              <a:rPr lang="ru-RU" sz="2400" dirty="0" smtClean="0"/>
              <a:t> должен начинаться с вопроса </a:t>
            </a:r>
            <a:r>
              <a:rPr lang="ru-RU" sz="2400" b="1" dirty="0" smtClean="0"/>
              <a:t>«Что случилось с вами или вашей семьей в прошлый раз, когда вы имели что-то подобное (деньги, успех, семью). </a:t>
            </a:r>
          </a:p>
          <a:p>
            <a:pPr algn="just"/>
            <a:r>
              <a:rPr lang="ru-RU" sz="2400" dirty="0" smtClean="0"/>
              <a:t>Задача Метафизики – найти первичную травму и исцелить.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201679" y="4082660"/>
            <a:ext cx="4246547" cy="31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8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8500353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571A4F"/>
                </a:solidFill>
                <a:latin typeface="+mn-lt"/>
              </a:rPr>
              <a:t>Определение вторичных выгод</a:t>
            </a:r>
            <a:endParaRPr lang="ru-RU" b="1" dirty="0">
              <a:solidFill>
                <a:srgbClr val="571A4F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1016" y="1031632"/>
            <a:ext cx="9866840" cy="562707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2400" dirty="0" smtClean="0"/>
              <a:t>Для определения вторичной </a:t>
            </a:r>
            <a:r>
              <a:rPr lang="ru-RU" sz="2400" dirty="0" smtClean="0"/>
              <a:t>выгоды, </a:t>
            </a:r>
            <a:r>
              <a:rPr lang="ru-RU" sz="2400" dirty="0" smtClean="0"/>
              <a:t>закройте глаза и притворитесь полностью исцеленным. Нужно представить как в этот момент вы наполнены ресурсом, у вас есть то, что вы хотели, наконец все свершилось о чем мечтали. Можно проговорить фразу:  </a:t>
            </a:r>
            <a:r>
              <a:rPr lang="ru-RU" sz="2400" b="1" dirty="0" smtClean="0"/>
              <a:t>Я притворяюсь, что я совершенно здорова/благополучна и что у меня на сейчас красивое тело, много денег, мужчина рядом и </a:t>
            </a:r>
            <a:r>
              <a:rPr lang="ru-RU" sz="2400" b="1" dirty="0" err="1" smtClean="0"/>
              <a:t>т.д</a:t>
            </a:r>
            <a:endParaRPr lang="ru-RU" sz="2400" b="1" dirty="0" smtClean="0"/>
          </a:p>
          <a:p>
            <a:pPr marL="0" indent="0" algn="just">
              <a:buNone/>
            </a:pPr>
            <a:r>
              <a:rPr lang="ru-RU" b="1" dirty="0" smtClean="0">
                <a:solidFill>
                  <a:srgbClr val="571A4F"/>
                </a:solidFill>
              </a:rPr>
              <a:t>После задаем вопросы:</a:t>
            </a:r>
          </a:p>
          <a:p>
            <a:pPr algn="just"/>
            <a:r>
              <a:rPr lang="ru-RU" sz="2400" dirty="0" smtClean="0"/>
              <a:t>Как я себя во всем этом чувствую? Могу лит я справиться с нахлынувшим на меня потоком изменений. Могу ли я удержать полученное? Не солью ли я это обратно? Умею ли я распоряжаться ресурсом? </a:t>
            </a:r>
          </a:p>
          <a:p>
            <a:pPr algn="just"/>
            <a:r>
              <a:rPr lang="ru-RU" sz="2400" dirty="0" smtClean="0"/>
              <a:t>Какую неосознанную выгоду </a:t>
            </a:r>
            <a:r>
              <a:rPr lang="ru-RU" sz="2400" dirty="0"/>
              <a:t>я</a:t>
            </a:r>
            <a:r>
              <a:rPr lang="ru-RU" sz="2400" dirty="0" smtClean="0"/>
              <a:t> получал(а) при удержании проблемы/болезни? </a:t>
            </a:r>
          </a:p>
          <a:p>
            <a:pPr algn="just"/>
            <a:r>
              <a:rPr lang="ru-RU" sz="2400" dirty="0" smtClean="0"/>
              <a:t>Что самого худшего может произойти если избавиться от проблемы/болезни? (смотрим страхи не справиться с чем-то)</a:t>
            </a:r>
          </a:p>
          <a:p>
            <a:pPr algn="just"/>
            <a:r>
              <a:rPr lang="ru-RU" sz="2400" dirty="0" smtClean="0"/>
              <a:t>Что вам придется делать , когда избавитесь от проблемы/болезни (смотрим обязательства)</a:t>
            </a:r>
          </a:p>
          <a:p>
            <a:pPr algn="just"/>
            <a:r>
              <a:rPr lang="ru-RU" sz="2400" dirty="0" smtClean="0"/>
              <a:t>Что хорошего в вашей жизни присутствует одновременно с проблемой/болезнью и что пропадет когда вы от проблемы избавитесь?</a:t>
            </a:r>
          </a:p>
          <a:p>
            <a:pPr algn="just"/>
            <a:r>
              <a:rPr lang="ru-RU" sz="2400" dirty="0" smtClean="0"/>
              <a:t>Что для вас в этой ситуации будет выгоднее/лучше? Избавиться от проблемы или признать ее как помощника?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201679" y="4082660"/>
            <a:ext cx="4246547" cy="31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0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1817" y="262647"/>
            <a:ext cx="9998413" cy="6595353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ru-RU" dirty="0"/>
              <a:t>Как я себя во всем этом чувствую? Могу лит я справиться с нахлынувшим на меня потоком изменений. Могу ли я удержать полученное? Не солью ли я это обратно? Умею ли я распоряжаться ресурсом? </a:t>
            </a:r>
          </a:p>
          <a:p>
            <a:pPr algn="just"/>
            <a:r>
              <a:rPr lang="ru-RU" dirty="0">
                <a:solidFill>
                  <a:srgbClr val="FF0000"/>
                </a:solidFill>
              </a:rPr>
              <a:t>Деньги. Когда будут деньги , мне будет спокойнее, но я все же не умею на себя пока тратить, поэтому буду переживать, что куда-то их надо инвестировать, а я умею только тратить, и то на нужды. Если я буду зарабатывать сама, то мне не нужен будет тогда мужчина, потому что пока я от него завишу, а мне это надоело. Но и уходить боюсь. </a:t>
            </a:r>
          </a:p>
          <a:p>
            <a:pPr algn="just"/>
            <a:r>
              <a:rPr lang="ru-RU" dirty="0"/>
              <a:t>Какую неосознанную выгоду я получала при удержании проблемы/болезни? </a:t>
            </a:r>
          </a:p>
          <a:p>
            <a:pPr algn="just"/>
            <a:r>
              <a:rPr lang="ru-RU" dirty="0">
                <a:solidFill>
                  <a:srgbClr val="FF0000"/>
                </a:solidFill>
              </a:rPr>
              <a:t>Я надеялась, что мужчина начнет зарабатывать, иначе мне придется уйти. Либо, я могла не ходить на работу, я могла привлекать помощь, я наказывала себя, я жалела себя. </a:t>
            </a:r>
          </a:p>
          <a:p>
            <a:pPr algn="just"/>
            <a:r>
              <a:rPr lang="ru-RU" dirty="0"/>
              <a:t>Что самого худшего может произойти если избавиться от проблемы/болезни? (смотрим страхи не справиться с чем-то)</a:t>
            </a:r>
          </a:p>
          <a:p>
            <a:pPr algn="just"/>
            <a:r>
              <a:rPr lang="ru-RU" dirty="0">
                <a:solidFill>
                  <a:srgbClr val="FF0000"/>
                </a:solidFill>
              </a:rPr>
              <a:t>Мне придется заново строить отношения, а сил на это нет. Мне придется заново начинать дело, а страшно, что снова будет провал </a:t>
            </a:r>
          </a:p>
          <a:p>
            <a:pPr algn="just"/>
            <a:r>
              <a:rPr lang="ru-RU" dirty="0"/>
              <a:t>Что вам придется делать , когда избавитесь от проблемы/болезни (смотрим обязательства)</a:t>
            </a:r>
          </a:p>
          <a:p>
            <a:pPr algn="just"/>
            <a:r>
              <a:rPr lang="ru-RU" dirty="0">
                <a:solidFill>
                  <a:srgbClr val="FF0000"/>
                </a:solidFill>
              </a:rPr>
              <a:t>Мне придется где-то взять силы, дух, ответственность </a:t>
            </a:r>
          </a:p>
          <a:p>
            <a:pPr algn="just"/>
            <a:r>
              <a:rPr lang="ru-RU" dirty="0"/>
              <a:t>Что хорошего в вашей жизни присутствует одновременно с проблемой/болезнью и что пропадет когда вы от проблемы избавитесь?</a:t>
            </a:r>
          </a:p>
          <a:p>
            <a:pPr algn="just"/>
            <a:r>
              <a:rPr lang="ru-RU" dirty="0">
                <a:solidFill>
                  <a:srgbClr val="FF0000"/>
                </a:solidFill>
              </a:rPr>
              <a:t>И мужчина не устраивает, но пока </a:t>
            </a:r>
            <a:r>
              <a:rPr lang="ru-RU" dirty="0" smtClean="0">
                <a:solidFill>
                  <a:srgbClr val="FF0000"/>
                </a:solidFill>
              </a:rPr>
              <a:t>хоть </a:t>
            </a:r>
            <a:r>
              <a:rPr lang="ru-RU" dirty="0">
                <a:solidFill>
                  <a:srgbClr val="FF0000"/>
                </a:solidFill>
              </a:rPr>
              <a:t>какой-то есть и я могу воспитывать детей. Пособие получать. Заботиться о себе хотя бы так, через </a:t>
            </a:r>
            <a:r>
              <a:rPr lang="ru-RU" dirty="0" smtClean="0">
                <a:solidFill>
                  <a:srgbClr val="FF0000"/>
                </a:solidFill>
              </a:rPr>
              <a:t>болезнь</a:t>
            </a:r>
            <a:r>
              <a:rPr lang="ru-RU" dirty="0">
                <a:solidFill>
                  <a:srgbClr val="FF0000"/>
                </a:solidFill>
              </a:rPr>
              <a:t>. </a:t>
            </a:r>
          </a:p>
          <a:p>
            <a:pPr algn="just"/>
            <a:r>
              <a:rPr lang="ru-RU" dirty="0"/>
              <a:t>Что для вас в этой ситуации будет выгоднее/лучше? Избавиться от проблемы или признать ее как помощника? </a:t>
            </a:r>
          </a:p>
          <a:p>
            <a:pPr algn="just"/>
            <a:r>
              <a:rPr lang="ru-RU" dirty="0">
                <a:solidFill>
                  <a:srgbClr val="FF0000"/>
                </a:solidFill>
              </a:rPr>
              <a:t>Выгоднее пока подрастить детей. Выгоднее заняться своей жизнью. </a:t>
            </a:r>
          </a:p>
          <a:p>
            <a:pPr algn="just"/>
            <a:endParaRPr lang="ru-RU" sz="2400" dirty="0">
              <a:solidFill>
                <a:srgbClr val="FF0000"/>
              </a:solidFill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201679" y="4082660"/>
            <a:ext cx="4246547" cy="31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9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1649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571A4F"/>
                </a:solidFill>
                <a:latin typeface="+mn-lt"/>
              </a:rPr>
              <a:t>Домашнее задание </a:t>
            </a:r>
            <a:endParaRPr lang="ru-RU" b="1" dirty="0">
              <a:solidFill>
                <a:srgbClr val="571A4F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4191" y="1186774"/>
            <a:ext cx="10515600" cy="4351338"/>
          </a:xfrm>
        </p:spPr>
        <p:txBody>
          <a:bodyPr/>
          <a:lstStyle/>
          <a:p>
            <a:r>
              <a:rPr lang="ru-RU" dirty="0" smtClean="0"/>
              <a:t>Проделайте по шаблону определение вторичной выгоды по какой-то вашей проблеме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983" y="6123074"/>
            <a:ext cx="3195273" cy="23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360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621</Words>
  <Application>Microsoft Macintosh PowerPoint</Application>
  <PresentationFormat>Широкоэкранный</PresentationFormat>
  <Paragraphs>30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American Typewriter</vt:lpstr>
      <vt:lpstr>Calibri</vt:lpstr>
      <vt:lpstr>Calibri Light</vt:lpstr>
      <vt:lpstr>Times New Roman</vt:lpstr>
      <vt:lpstr>Arial</vt:lpstr>
      <vt:lpstr>Тема Office</vt:lpstr>
      <vt:lpstr>Презентация PowerPoint</vt:lpstr>
      <vt:lpstr>Задание 2</vt:lpstr>
      <vt:lpstr>Определение вторичных выгод</vt:lpstr>
      <vt:lpstr>Презентация PowerPoint</vt:lpstr>
      <vt:lpstr>Домашнее задание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10</cp:revision>
  <dcterms:created xsi:type="dcterms:W3CDTF">2018-10-30T14:39:35Z</dcterms:created>
  <dcterms:modified xsi:type="dcterms:W3CDTF">2019-08-13T20:13:23Z</dcterms:modified>
</cp:coreProperties>
</file>