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353" r:id="rId4"/>
    <p:sldId id="407" r:id="rId5"/>
    <p:sldId id="408" r:id="rId6"/>
    <p:sldId id="409" r:id="rId7"/>
    <p:sldId id="411" r:id="rId8"/>
    <p:sldId id="41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1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01" r:id="rId34"/>
    <p:sldId id="436" r:id="rId35"/>
    <p:sldId id="437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REST and RESTful Service" id="{BC4A3995-4CED-4320-A673-95328C9C809D}">
          <p14:sldIdLst>
            <p14:sldId id="353"/>
            <p14:sldId id="407"/>
            <p14:sldId id="408"/>
            <p14:sldId id="409"/>
          </p14:sldIdLst>
        </p14:section>
        <p14:section name="Express.js REST API" id="{4824B514-157D-4069-9FD4-C869A77FE8E2}">
          <p14:sldIdLst>
            <p14:sldId id="411"/>
            <p14:sldId id="410"/>
            <p14:sldId id="412"/>
            <p14:sldId id="413"/>
            <p14:sldId id="414"/>
            <p14:sldId id="415"/>
            <p14:sldId id="416"/>
          </p14:sldIdLst>
        </p14:section>
        <p14:section name="CORS" id="{D9B3A3BF-8A56-470C-A9C0-BADE6CCA943F}">
          <p14:sldIdLst>
            <p14:sldId id="417"/>
            <p14:sldId id="418"/>
            <p14:sldId id="419"/>
            <p14:sldId id="420"/>
          </p14:sldIdLst>
        </p14:section>
        <p14:section name="Authentication with JWT" id="{625CFD7F-8297-4994-9AB4-BF9C05BC86BE}">
          <p14:sldIdLst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Error handling and validation" id="{A1758B1E-2CFD-41D2-B181-906F7D4F7691}">
          <p14:sldIdLst>
            <p14:sldId id="421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Conclusion" id="{10E03AB1-9AA8-4E86-9A64-D741901E50A2}">
          <p14:sldIdLst>
            <p14:sldId id="435"/>
            <p14:sldId id="401"/>
            <p14:sldId id="436"/>
            <p14:sldId id="43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496" y="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535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401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814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189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863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615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express-js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hyperlink" Target="http://myservice.com/api/posts/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Router Module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6970" y="2058228"/>
            <a:ext cx="10039952" cy="31393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>
                <a:latin typeface="Consolas" panose="020B0609020204030204" pitchFamily="49" charset="0"/>
              </a:rPr>
              <a:t>const</a:t>
            </a:r>
            <a:r>
              <a:rPr lang="en-GB" sz="2200" b="1" dirty="0">
                <a:latin typeface="Consolas" panose="020B0609020204030204" pitchFamily="49" charset="0"/>
              </a:rPr>
              <a:t> router = require('express').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200" b="1" dirty="0">
                <a:latin typeface="Consolas" panose="020B0609020204030204" pitchFamily="49" charset="0"/>
              </a:rPr>
              <a:t>;</a:t>
            </a:r>
          </a:p>
          <a:p>
            <a:endParaRPr lang="en-GB" sz="2200" b="1" dirty="0" smtClean="0">
              <a:latin typeface="Consolas" panose="020B0609020204030204" pitchFamily="49" charset="0"/>
            </a:endParaRPr>
          </a:p>
          <a:p>
            <a:r>
              <a:rPr lang="en-GB" sz="2200" b="1" dirty="0" err="1" smtClean="0">
                <a:latin typeface="Consolas" panose="020B0609020204030204" pitchFamily="49" charset="0"/>
              </a:rPr>
              <a:t>router.</a:t>
            </a:r>
            <a:r>
              <a:rPr lang="en-GB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200" b="1" dirty="0">
                <a:latin typeface="Consolas" panose="020B0609020204030204" pitchFamily="49" charset="0"/>
              </a:rPr>
              <a:t>('/posts', </a:t>
            </a:r>
            <a:r>
              <a:rPr lang="en-GB" sz="2200" b="1" dirty="0" err="1">
                <a:latin typeface="Consolas" panose="020B0609020204030204" pitchFamily="49" charset="0"/>
              </a:rPr>
              <a:t>feedController.getPosts</a:t>
            </a:r>
            <a:r>
              <a:rPr lang="en-GB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GB" sz="2200" b="1" dirty="0" err="1">
                <a:latin typeface="Consolas" panose="020B0609020204030204" pitchFamily="49" charset="0"/>
              </a:rPr>
              <a:t>router.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200" b="1" dirty="0">
                <a:latin typeface="Consolas" panose="020B0609020204030204" pitchFamily="49" charset="0"/>
              </a:rPr>
              <a:t>('/post/create', </a:t>
            </a:r>
            <a:r>
              <a:rPr lang="en-GB" sz="2200" b="1" dirty="0" err="1">
                <a:latin typeface="Consolas" panose="020B0609020204030204" pitchFamily="49" charset="0"/>
              </a:rPr>
              <a:t>feedController.createPost</a:t>
            </a:r>
            <a:r>
              <a:rPr lang="en-GB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GB" sz="2200" b="1" dirty="0" err="1">
                <a:latin typeface="Consolas" panose="020B0609020204030204" pitchFamily="49" charset="0"/>
              </a:rPr>
              <a:t>router.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200" b="1" dirty="0">
                <a:latin typeface="Consolas" panose="020B0609020204030204" pitchFamily="49" charset="0"/>
              </a:rPr>
              <a:t>('/post/delete</a:t>
            </a:r>
            <a:r>
              <a:rPr lang="en-GB" sz="2200" b="1" dirty="0" smtClean="0">
                <a:latin typeface="Consolas" panose="020B0609020204030204" pitchFamily="49" charset="0"/>
              </a:rPr>
              <a:t>/:id', </a:t>
            </a:r>
            <a:r>
              <a:rPr lang="en-GB" sz="2200" b="1" dirty="0" err="1">
                <a:latin typeface="Consolas" panose="020B0609020204030204" pitchFamily="49" charset="0"/>
              </a:rPr>
              <a:t>feedController.deletePost</a:t>
            </a:r>
            <a:r>
              <a:rPr lang="en-GB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GB" sz="2200" b="1" dirty="0" err="1">
                <a:latin typeface="Consolas" panose="020B0609020204030204" pitchFamily="49" charset="0"/>
              </a:rPr>
              <a:t>router.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200" b="1" dirty="0">
                <a:latin typeface="Consolas" panose="020B0609020204030204" pitchFamily="49" charset="0"/>
              </a:rPr>
              <a:t>('/post/:</a:t>
            </a:r>
            <a:r>
              <a:rPr lang="en-GB" sz="2200" b="1" dirty="0" err="1">
                <a:latin typeface="Consolas" panose="020B0609020204030204" pitchFamily="49" charset="0"/>
              </a:rPr>
              <a:t>postId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r>
              <a:rPr lang="en-GB" sz="2200" b="1" dirty="0" err="1">
                <a:latin typeface="Consolas" panose="020B0609020204030204" pitchFamily="49" charset="0"/>
              </a:rPr>
              <a:t>feedController.getPostById</a:t>
            </a:r>
            <a:r>
              <a:rPr lang="en-GB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GB" sz="2200" b="1" dirty="0" err="1">
                <a:latin typeface="Consolas" panose="020B0609020204030204" pitchFamily="49" charset="0"/>
              </a:rPr>
              <a:t>router.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200" b="1" dirty="0">
                <a:latin typeface="Consolas" panose="020B0609020204030204" pitchFamily="49" charset="0"/>
              </a:rPr>
              <a:t>('/post/update/:</a:t>
            </a:r>
            <a:r>
              <a:rPr lang="en-GB" sz="2200" b="1" dirty="0" err="1">
                <a:latin typeface="Consolas" panose="020B0609020204030204" pitchFamily="49" charset="0"/>
              </a:rPr>
              <a:t>postId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r>
              <a:rPr lang="en-GB" sz="2200" b="1" dirty="0" err="1">
                <a:latin typeface="Consolas" panose="020B0609020204030204" pitchFamily="49" charset="0"/>
              </a:rPr>
              <a:t>feedController.updatePost</a:t>
            </a:r>
            <a:r>
              <a:rPr lang="en-GB" sz="2200" b="1" dirty="0" smtClean="0">
                <a:latin typeface="Consolas" panose="020B0609020204030204" pitchFamily="49" charset="0"/>
              </a:rPr>
              <a:t>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 err="1">
                <a:latin typeface="Consolas" panose="020B0609020204030204" pitchFamily="49" charset="0"/>
              </a:rPr>
              <a:t>m</a:t>
            </a:r>
            <a:r>
              <a:rPr lang="en-GB" sz="2200" b="1" dirty="0" err="1" smtClean="0">
                <a:latin typeface="Consolas" panose="020B0609020204030204" pitchFamily="49" charset="0"/>
              </a:rPr>
              <a:t>odule.exports</a:t>
            </a:r>
            <a:r>
              <a:rPr lang="en-GB" sz="2200" b="1" dirty="0" smtClean="0">
                <a:latin typeface="Consolas" panose="020B0609020204030204" pitchFamily="49" charset="0"/>
              </a:rPr>
              <a:t> = router;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Fetching Data in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format and returning </a:t>
            </a:r>
            <a:r>
              <a:rPr lang="en-US" b="1" dirty="0" smtClean="0">
                <a:solidFill>
                  <a:schemeClr val="bg1"/>
                </a:solidFill>
              </a:rPr>
              <a:t>status codes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Data Example (GET)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1943" y="2005845"/>
            <a:ext cx="10694469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 smtClean="0">
                <a:latin typeface="Consolas" panose="020B0609020204030204" pitchFamily="49" charset="0"/>
              </a:rPr>
              <a:t>getPosts</a:t>
            </a:r>
            <a:r>
              <a:rPr lang="en-GB" sz="2200" b="1" dirty="0" smtClean="0">
                <a:latin typeface="Consolas" panose="020B0609020204030204" pitchFamily="49" charset="0"/>
              </a:rPr>
              <a:t>: </a:t>
            </a:r>
            <a:r>
              <a:rPr lang="en-GB" sz="2200" b="1" dirty="0"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</a:rPr>
              <a:t>req</a:t>
            </a:r>
            <a:r>
              <a:rPr lang="en-GB" sz="2200" b="1" dirty="0">
                <a:latin typeface="Consolas" panose="020B0609020204030204" pitchFamily="49" charset="0"/>
              </a:rPr>
              <a:t>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Post.find</a:t>
            </a:r>
            <a:r>
              <a:rPr lang="en-GB" sz="22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 smtClean="0">
                <a:latin typeface="Consolas" panose="020B0609020204030204" pitchFamily="49" charset="0"/>
              </a:rPr>
              <a:t>});</a:t>
            </a:r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</a:t>
            </a:r>
            <a:r>
              <a:rPr lang="en-GB" sz="2200" b="1" dirty="0" err="1">
                <a:latin typeface="Consolas" panose="020B0609020204030204" pitchFamily="49" charset="0"/>
              </a:rPr>
              <a:t>res.status</a:t>
            </a:r>
            <a:r>
              <a:rPr lang="en-GB" sz="2200" b="1" dirty="0">
                <a:latin typeface="Consolas" panose="020B0609020204030204" pitchFamily="49" charset="0"/>
              </a:rPr>
              <a:t>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 err="1"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 smtClean="0">
                <a:latin typeface="Consolas" panose="020B0609020204030204" pitchFamily="49" charset="0"/>
              </a:rPr>
              <a:t>}</a:t>
            </a:r>
            <a:endParaRPr lang="en-GB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Persisting into a DB: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Example (POST)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10694469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 smtClean="0">
                <a:latin typeface="Consolas" panose="020B0609020204030204" pitchFamily="49" charset="0"/>
              </a:rPr>
              <a:t>const</a:t>
            </a:r>
            <a:r>
              <a:rPr lang="en-GB" sz="2200" b="1" dirty="0" smtClean="0">
                <a:latin typeface="Consolas" panose="020B0609020204030204" pitchFamily="49" charset="0"/>
              </a:rPr>
              <a:t> </a:t>
            </a:r>
            <a:r>
              <a:rPr lang="en-GB" sz="2200" b="1" dirty="0">
                <a:latin typeface="Consolas" panose="020B0609020204030204" pitchFamily="49" charset="0"/>
              </a:rPr>
              <a:t>{ title, content } = </a:t>
            </a:r>
            <a:r>
              <a:rPr lang="en-GB" sz="2200" b="1" dirty="0" err="1">
                <a:latin typeface="Consolas" panose="020B0609020204030204" pitchFamily="49" charset="0"/>
              </a:rPr>
              <a:t>req.body</a:t>
            </a:r>
            <a:r>
              <a:rPr lang="en-GB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const</a:t>
            </a:r>
            <a:r>
              <a:rPr lang="en-GB" sz="2200" b="1" dirty="0">
                <a:latin typeface="Consolas" panose="020B0609020204030204" pitchFamily="49" charset="0"/>
              </a:rPr>
              <a:t>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post.save</a:t>
            </a:r>
            <a:r>
              <a:rPr lang="en-GB" sz="22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</a:t>
            </a:r>
            <a:r>
              <a:rPr lang="en-GB" sz="2200" b="1" dirty="0" err="1" smtClean="0">
                <a:latin typeface="Consolas" panose="020B0609020204030204" pitchFamily="49" charset="0"/>
              </a:rPr>
              <a:t>res.status</a:t>
            </a:r>
            <a:r>
              <a:rPr lang="en-GB" sz="2200" b="1" dirty="0" smtClean="0">
                <a:latin typeface="Consolas" panose="020B0609020204030204" pitchFamily="49" charset="0"/>
              </a:rPr>
              <a:t>(</a:t>
            </a:r>
            <a:r>
              <a:rPr lang="en-GB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 err="1">
                <a:latin typeface="Consolas" panose="020B0609020204030204" pitchFamily="49" charset="0"/>
              </a:rPr>
              <a:t>json</a:t>
            </a:r>
            <a:r>
              <a:rPr lang="en-GB" sz="2200" b="1" dirty="0" smtClean="0">
                <a:latin typeface="Consolas" panose="020B0609020204030204" pitchFamily="49" charset="0"/>
              </a:rPr>
              <a:t>({ message</a:t>
            </a:r>
            <a:r>
              <a:rPr lang="en-GB" sz="2200" b="1" dirty="0">
                <a:latin typeface="Consolas" panose="020B0609020204030204" pitchFamily="49" charset="0"/>
              </a:rPr>
              <a:t>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</a:t>
            </a:r>
            <a:r>
              <a:rPr lang="en-GB" sz="2200" b="1" dirty="0" smtClean="0">
                <a:latin typeface="Consolas" panose="020B0609020204030204" pitchFamily="49" charset="0"/>
              </a:rPr>
              <a:t>post</a:t>
            </a:r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 smtClean="0">
                <a:latin typeface="Consolas" panose="020B0609020204030204" pitchFamily="49" charset="0"/>
              </a:rPr>
              <a:t>          })</a:t>
            </a:r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</a:t>
            </a:r>
            <a:r>
              <a:rPr lang="en-GB" sz="2200" b="1" dirty="0" smtClean="0">
                <a:latin typeface="Consolas" panose="020B0609020204030204" pitchFamily="49" charset="0"/>
              </a:rPr>
              <a:t>) =&gt; </a:t>
            </a:r>
            <a:r>
              <a:rPr lang="en-GB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Handle error </a:t>
            </a: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6913" y="3206717"/>
            <a:ext cx="4961111" cy="77814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</a:t>
            </a:r>
            <a:r>
              <a:rPr lang="en-US" sz="5400" dirty="0" smtClean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 Express.js REST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Cross Origin Resource Sharing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95" y="1309035"/>
            <a:ext cx="2508184" cy="25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Browser security prevents a web page from making </a:t>
            </a:r>
            <a:br>
              <a:rPr lang="en-US" sz="3200" dirty="0" smtClean="0"/>
            </a:br>
            <a:r>
              <a:rPr lang="en-US" sz="3200" dirty="0" smtClean="0"/>
              <a:t>requests to a </a:t>
            </a:r>
            <a:r>
              <a:rPr lang="en-US" sz="3200" b="1" dirty="0" smtClean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200" dirty="0" smtClean="0"/>
              <a:t>This restriction is called </a:t>
            </a:r>
            <a:r>
              <a:rPr lang="en-US" sz="3200" b="1" dirty="0" smtClean="0">
                <a:solidFill>
                  <a:schemeClr val="bg1"/>
                </a:solidFill>
              </a:rPr>
              <a:t>S</a:t>
            </a:r>
            <a:r>
              <a:rPr lang="en-US" sz="3200" dirty="0" smtClean="0"/>
              <a:t>ame-</a:t>
            </a:r>
            <a:r>
              <a:rPr lang="en-US" sz="3200" b="1" dirty="0" smtClean="0">
                <a:solidFill>
                  <a:schemeClr val="bg1"/>
                </a:solidFill>
              </a:rPr>
              <a:t>O</a:t>
            </a:r>
            <a:r>
              <a:rPr lang="en-US" sz="3200" dirty="0" smtClean="0"/>
              <a:t>rigin </a:t>
            </a:r>
            <a:r>
              <a:rPr lang="en-US" sz="3200" b="1" dirty="0" smtClean="0">
                <a:solidFill>
                  <a:schemeClr val="bg1"/>
                </a:solidFill>
              </a:rPr>
              <a:t>P</a:t>
            </a:r>
            <a:r>
              <a:rPr lang="en-US" sz="3200" dirty="0" smtClean="0"/>
              <a:t>olicy (</a:t>
            </a:r>
            <a:r>
              <a:rPr lang="en-US" sz="3200" b="1" dirty="0" smtClean="0">
                <a:solidFill>
                  <a:schemeClr val="bg1"/>
                </a:solidFill>
              </a:rPr>
              <a:t>SOP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This policy also prevents malicious sites from </a:t>
            </a:r>
            <a:br>
              <a:rPr lang="en-US" sz="3200" dirty="0" smtClean="0"/>
            </a:br>
            <a:r>
              <a:rPr lang="en-US" sz="3200" dirty="0" smtClean="0"/>
              <a:t>reading data  from your site</a:t>
            </a:r>
          </a:p>
          <a:p>
            <a:r>
              <a:rPr lang="en-US" sz="3600" dirty="0"/>
              <a:t>Sometimes you might want to </a:t>
            </a:r>
            <a:r>
              <a:rPr lang="en-US" sz="3600" b="1" dirty="0">
                <a:solidFill>
                  <a:schemeClr val="bg1"/>
                </a:solidFill>
              </a:rPr>
              <a:t>allow other sites 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dirty="0" smtClean="0"/>
              <a:t>to </a:t>
            </a:r>
            <a:r>
              <a:rPr lang="en-US" sz="3600" dirty="0"/>
              <a:t>bypass this </a:t>
            </a:r>
            <a:r>
              <a:rPr lang="en-US" sz="3600" dirty="0" smtClean="0"/>
              <a:t>restriction</a:t>
            </a:r>
            <a:endParaRPr lang="en-US" sz="3400" dirty="0"/>
          </a:p>
          <a:p>
            <a:pPr lvl="1"/>
            <a:r>
              <a:rPr lang="en-US" sz="3400" dirty="0" smtClean="0"/>
              <a:t>This is where CORS comes to the rescue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Definition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965359-1FA6-4F8D-9FC4-3FD9463E26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</a:t>
            </a:r>
            <a:r>
              <a:rPr lang="en-US" sz="3200" b="1" dirty="0" smtClean="0">
                <a:solidFill>
                  <a:schemeClr val="bg1"/>
                </a:solidFill>
              </a:rPr>
              <a:t>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Origin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xmlns="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/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xmlns="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/>
                </a:solidFill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42371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b="1" dirty="0" smtClean="0">
                <a:solidFill>
                  <a:schemeClr val="bg1"/>
                </a:solidFill>
              </a:rPr>
              <a:t>middleware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that sets additional </a:t>
            </a:r>
            <a:r>
              <a:rPr lang="en-US" b="1" dirty="0" smtClean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CORS in Express.js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6" y="1957717"/>
            <a:ext cx="965269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</a:t>
            </a:r>
            <a:r>
              <a:rPr lang="en-GB" sz="2200" b="1" dirty="0" err="1">
                <a:latin typeface="Consolas" panose="020B0609020204030204" pitchFamily="49" charset="0"/>
              </a:rPr>
              <a:t>req</a:t>
            </a:r>
            <a:r>
              <a:rPr lang="en-GB" sz="22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</a:t>
            </a:r>
            <a:r>
              <a:rPr lang="en-GB" sz="2200" b="1" dirty="0" err="1">
                <a:latin typeface="Consolas" panose="020B0609020204030204" pitchFamily="49" charset="0"/>
              </a:rPr>
              <a:t>res.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r>
              <a:rPr lang="en-GB" sz="2200" b="1" dirty="0" smtClean="0">
                <a:latin typeface="Consolas" panose="020B0609020204030204" pitchFamily="49" charset="0"/>
              </a:rPr>
              <a:t>'</a:t>
            </a:r>
            <a:r>
              <a:rPr lang="en-GB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 smtClean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</a:t>
            </a:r>
            <a:r>
              <a:rPr lang="en-GB" sz="2200" b="1" dirty="0" err="1">
                <a:latin typeface="Consolas" panose="020B0609020204030204" pitchFamily="49" charset="0"/>
              </a:rPr>
              <a:t>res.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r>
              <a:rPr lang="en-GB" sz="2200" b="1" dirty="0" smtClean="0">
                <a:latin typeface="Consolas" panose="020B0609020204030204" pitchFamily="49" charset="0"/>
              </a:rPr>
              <a:t/>
            </a:r>
            <a:br>
              <a:rPr lang="en-GB" sz="2200" b="1" dirty="0" smtClean="0">
                <a:latin typeface="Consolas" panose="020B0609020204030204" pitchFamily="49" charset="0"/>
              </a:rPr>
            </a:br>
            <a:r>
              <a:rPr lang="en-GB" sz="2200" b="1" dirty="0" smtClean="0">
                <a:latin typeface="Consolas" panose="020B0609020204030204" pitchFamily="49" charset="0"/>
              </a:rPr>
              <a:t>   'OPTIONS</a:t>
            </a:r>
            <a:r>
              <a:rPr lang="en-GB" sz="2200" b="1" dirty="0">
                <a:latin typeface="Consolas" panose="020B0609020204030204" pitchFamily="49" charset="0"/>
              </a:rPr>
              <a:t>, GET, POST, PUT, PATCH, DELETE</a:t>
            </a:r>
            <a:r>
              <a:rPr lang="en-GB" sz="2200" b="1" dirty="0" smtClean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</a:t>
            </a:r>
            <a:r>
              <a:rPr lang="en-GB" sz="2200" b="1" dirty="0" err="1">
                <a:latin typeface="Consolas" panose="020B0609020204030204" pitchFamily="49" charset="0"/>
              </a:rPr>
              <a:t>res.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r>
              <a:rPr lang="en-GB" sz="22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 smtClean="0">
                <a:latin typeface="Consolas" panose="020B0609020204030204" pitchFamily="49" charset="0"/>
              </a:rPr>
              <a:t>  'Content-Type</a:t>
            </a:r>
            <a:r>
              <a:rPr lang="en-GB" sz="2200" b="1" dirty="0">
                <a:latin typeface="Consolas" panose="020B0609020204030204" pitchFamily="49" charset="0"/>
              </a:rPr>
              <a:t>, Authorization</a:t>
            </a:r>
            <a:r>
              <a:rPr lang="en-GB" sz="2200" b="1" dirty="0" smtClean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594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Authentication with JWT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Signing and verifying tokens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33121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REST and RESTful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Setup Express.js REST API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GET, POST, PUT, DELETE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Cross-Origin Resource Sharing (CORS)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 and </a:t>
            </a:r>
            <a:r>
              <a:rPr lang="en-US" dirty="0" smtClean="0"/>
              <a:t>validation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xmlns="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</p:spTree>
    <p:extLst>
      <p:ext uri="{BB962C8B-B14F-4D97-AF65-F5344CB8AC3E}">
        <p14:creationId xmlns:p14="http://schemas.microsoft.com/office/powerpoint/2010/main" val="25108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JWT to Sign </a:t>
            </a:r>
            <a:r>
              <a:rPr lang="en-US" dirty="0"/>
              <a:t>U</a:t>
            </a:r>
            <a:r>
              <a:rPr lang="en-US" dirty="0" smtClean="0"/>
              <a:t>sers 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2060" y="1257501"/>
            <a:ext cx="9652694" cy="5078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Consolas" panose="020B0609020204030204" pitchFamily="49" charset="0"/>
              </a:rPr>
              <a:t>signIn</a:t>
            </a:r>
            <a:r>
              <a:rPr lang="en-GB" b="1" dirty="0">
                <a:latin typeface="Consolas" panose="020B0609020204030204" pitchFamily="49" charset="0"/>
              </a:rPr>
              <a:t>: (</a:t>
            </a:r>
            <a:r>
              <a:rPr lang="en-GB" b="1" dirty="0" err="1">
                <a:latin typeface="Consolas" panose="020B0609020204030204" pitchFamily="49" charset="0"/>
              </a:rPr>
              <a:t>req</a:t>
            </a:r>
            <a:r>
              <a:rPr lang="en-GB" b="1" dirty="0">
                <a:latin typeface="Consolas" panose="020B0609020204030204" pitchFamily="49" charset="0"/>
              </a:rPr>
              <a:t>, res) =&gt; {</a:t>
            </a:r>
          </a:p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 </a:t>
            </a:r>
            <a:r>
              <a:rPr lang="en-GB" b="1" dirty="0" err="1" smtClean="0">
                <a:latin typeface="Consolas" panose="020B0609020204030204" pitchFamily="49" charset="0"/>
              </a:rPr>
              <a:t>User.findOne</a:t>
            </a:r>
            <a:r>
              <a:rPr lang="en-GB" b="1" dirty="0">
                <a:latin typeface="Consolas" panose="020B0609020204030204" pitchFamily="49" charset="0"/>
              </a:rPr>
              <a:t>({ email: email })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Check if user exists </a:t>
            </a:r>
          </a:p>
          <a:p>
            <a:r>
              <a:rPr lang="en-GB" b="1" dirty="0">
                <a:latin typeface="Consolas" panose="020B0609020204030204" pitchFamily="49" charset="0"/>
              </a:rPr>
              <a:t>	 </a:t>
            </a:r>
            <a:r>
              <a:rPr lang="en-GB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Check if the password is </a:t>
            </a:r>
            <a:r>
              <a:rPr lang="en-GB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correct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latin typeface="Consolas" panose="020B0609020204030204" pitchFamily="49" charset="0"/>
              </a:rPr>
              <a:t>const</a:t>
            </a:r>
            <a:r>
              <a:rPr lang="en-GB" b="1" dirty="0">
                <a:latin typeface="Consolas" panose="020B0609020204030204" pitchFamily="49" charset="0"/>
              </a:rPr>
              <a:t> token = </a:t>
            </a:r>
            <a:r>
              <a:rPr lang="en-GB" b="1" dirty="0" err="1">
                <a:latin typeface="Consolas" panose="020B0609020204030204" pitchFamily="49" charset="0"/>
              </a:rPr>
              <a:t>jwt.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email: </a:t>
            </a:r>
            <a:r>
              <a:rPr lang="en-GB" b="1" dirty="0" err="1">
                <a:latin typeface="Consolas" panose="020B0609020204030204" pitchFamily="49" charset="0"/>
              </a:rPr>
              <a:t>user.email</a:t>
            </a:r>
            <a:r>
              <a:rPr lang="en-GB" b="1" dirty="0">
                <a:latin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</a:t>
            </a:r>
            <a:r>
              <a:rPr lang="en-GB" b="1" dirty="0" err="1">
                <a:latin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</a:rPr>
              <a:t>: user._</a:t>
            </a:r>
            <a:r>
              <a:rPr lang="en-GB" b="1" dirty="0" err="1">
                <a:latin typeface="Consolas" panose="020B0609020204030204" pitchFamily="49" charset="0"/>
              </a:rPr>
              <a:t>id.toString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 smtClean="0">
                <a:latin typeface="Consolas" panose="020B0609020204030204" pitchFamily="49" charset="0"/>
              </a:rPr>
              <a:t>},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b="1" dirty="0" smtClean="0">
                <a:latin typeface="Consolas" panose="020B0609020204030204" pitchFamily="49" charset="0"/>
              </a:rPr>
              <a:t>, </a:t>
            </a:r>
            <a:r>
              <a:rPr lang="en-GB" b="1" dirty="0">
                <a:latin typeface="Consolas" panose="020B0609020204030204" pitchFamily="49" charset="0"/>
              </a:rPr>
              <a:t>{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b="1" dirty="0">
                <a:latin typeface="Consolas" panose="020B0609020204030204" pitchFamily="49" charset="0"/>
              </a:rPr>
              <a:t>});</a:t>
            </a:r>
          </a:p>
          <a:p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         </a:t>
            </a:r>
            <a:r>
              <a:rPr lang="en-GB" b="1" dirty="0" err="1">
                <a:latin typeface="Consolas" panose="020B0609020204030204" pitchFamily="49" charset="0"/>
              </a:rPr>
              <a:t>res.status</a:t>
            </a:r>
            <a:r>
              <a:rPr lang="en-GB" b="1" dirty="0">
                <a:latin typeface="Consolas" panose="020B0609020204030204" pitchFamily="49" charset="0"/>
              </a:rPr>
              <a:t>(200).</a:t>
            </a:r>
            <a:r>
              <a:rPr lang="en-GB" b="1" dirty="0" err="1">
                <a:latin typeface="Consolas" panose="020B0609020204030204" pitchFamily="49" charset="0"/>
              </a:rPr>
              <a:t>json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{ </a:t>
            </a:r>
            <a:r>
              <a:rPr lang="en-GB" b="1" dirty="0" smtClean="0">
                <a:latin typeface="Consolas" panose="020B0609020204030204" pitchFamily="49" charset="0"/>
              </a:rPr>
              <a:t>message</a:t>
            </a:r>
            <a:r>
              <a:rPr lang="en-GB" b="1" dirty="0">
                <a:latin typeface="Consolas" panose="020B0609020204030204" pitchFamily="49" charset="0"/>
              </a:rPr>
              <a:t>: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 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b="1" dirty="0" smtClean="0">
                <a:latin typeface="Consolas" panose="020B0609020204030204" pitchFamily="49" charset="0"/>
              </a:rPr>
              <a:t>}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29" y="2311689"/>
            <a:ext cx="2991398" cy="994073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Token will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expire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 in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one hour</a:t>
            </a:r>
            <a:endParaRPr lang="en-US" sz="2200" b="1" noProof="1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specific routes that require </a:t>
            </a:r>
            <a:r>
              <a:rPr lang="en-US" b="1" dirty="0" smtClean="0">
                <a:solidFill>
                  <a:schemeClr val="bg1"/>
                </a:solidFill>
              </a:rPr>
              <a:t>authentication</a:t>
            </a:r>
            <a:r>
              <a:rPr lang="en-US" dirty="0" smtClean="0"/>
              <a:t> should</a:t>
            </a:r>
            <a:br>
              <a:rPr lang="en-US" dirty="0" smtClean="0"/>
            </a:br>
            <a:r>
              <a:rPr lang="en-US" dirty="0" smtClean="0"/>
              <a:t>sent </a:t>
            </a:r>
            <a:r>
              <a:rPr lang="en-US" b="1" dirty="0" smtClean="0">
                <a:solidFill>
                  <a:schemeClr val="bg1"/>
                </a:solidFill>
              </a:rPr>
              <a:t>authorization headers </a:t>
            </a:r>
            <a:r>
              <a:rPr lang="en-US" dirty="0" smtClean="0"/>
              <a:t>with the request in format:</a:t>
            </a:r>
          </a:p>
          <a:p>
            <a:pPr lvl="1"/>
            <a:r>
              <a:rPr lang="en-US" dirty="0" smtClean="0"/>
              <a:t>Authorization: </a:t>
            </a:r>
            <a:r>
              <a:rPr lang="en-US" b="1" dirty="0" smtClean="0">
                <a:solidFill>
                  <a:schemeClr val="bg1"/>
                </a:solidFill>
              </a:rPr>
              <a:t>Bearer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{</a:t>
            </a:r>
            <a:r>
              <a:rPr lang="en-US" b="1" dirty="0" err="1" smtClean="0">
                <a:solidFill>
                  <a:schemeClr val="bg1"/>
                </a:solidFill>
              </a:rPr>
              <a:t>jwtToken</a:t>
            </a:r>
            <a:r>
              <a:rPr lang="en-US" b="1" dirty="0" smtClean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Middleware for Authentication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500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then try and verify our token: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Token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124" y="1982678"/>
            <a:ext cx="8860328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onsolas" panose="020B0609020204030204" pitchFamily="49" charset="0"/>
              </a:rPr>
              <a:t>let </a:t>
            </a:r>
            <a:r>
              <a:rPr lang="en-US" sz="2200" b="1" dirty="0" err="1">
                <a:latin typeface="Consolas" panose="020B0609020204030204" pitchFamily="49" charset="0"/>
              </a:rPr>
              <a:t>decodedToken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try </a:t>
            </a:r>
            <a:r>
              <a:rPr lang="en-US" sz="2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</a:rPr>
              <a:t>decodedToken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 err="1">
                <a:latin typeface="Consolas" panose="020B0609020204030204" pitchFamily="49" charset="0"/>
              </a:rPr>
              <a:t>jwt.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200" b="1" dirty="0">
                <a:latin typeface="Consolas" panose="020B0609020204030204" pitchFamily="49" charset="0"/>
              </a:rPr>
              <a:t>(token, '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 </a:t>
            </a:r>
            <a:r>
              <a:rPr lang="en-US" sz="2200" b="1" dirty="0">
                <a:latin typeface="Consolas" panose="020B0609020204030204" pitchFamily="49" charset="0"/>
              </a:rPr>
              <a:t>catch(error)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latin typeface="Consolas" panose="020B0609020204030204" pitchFamily="49" charset="0"/>
              </a:rPr>
              <a:t>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2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GB" sz="2200" b="1" dirty="0" err="1">
                <a:latin typeface="Consolas" panose="020B0609020204030204" pitchFamily="49" charset="0"/>
              </a:rPr>
              <a:t>req.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200" b="1" dirty="0">
                <a:latin typeface="Consolas" panose="020B0609020204030204" pitchFamily="49" charset="0"/>
              </a:rPr>
              <a:t> = </a:t>
            </a:r>
            <a:r>
              <a:rPr lang="en-GB" sz="2200" b="1" dirty="0" err="1">
                <a:latin typeface="Consolas" panose="020B0609020204030204" pitchFamily="49" charset="0"/>
              </a:rPr>
              <a:t>decodedToken.</a:t>
            </a:r>
            <a:r>
              <a:rPr lang="en-GB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next</a:t>
            </a:r>
            <a:r>
              <a:rPr lang="en-GB" sz="2200" b="1" dirty="0" smtClean="0">
                <a:latin typeface="Consolas" panose="020B0609020204030204" pitchFamily="49" charset="0"/>
              </a:rPr>
              <a:t>();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378" y="4468540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The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userId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 can be used later for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verification</a:t>
            </a:r>
            <a:endParaRPr lang="en-US" sz="22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The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same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 secret we used when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signing in</a:t>
            </a:r>
            <a:endParaRPr lang="en-US" sz="2200" b="1" noProof="1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Attach the created middleware to every route that </a:t>
            </a:r>
            <a:r>
              <a:rPr lang="en-US" b="1" dirty="0" smtClean="0">
                <a:solidFill>
                  <a:schemeClr val="bg1"/>
                </a:solidFill>
              </a:rPr>
              <a:t>needs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Middleware with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6791" y="2565551"/>
            <a:ext cx="10685317" cy="2462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200" b="1" dirty="0" err="1">
                <a:latin typeface="Consolas" panose="020B0609020204030204" pitchFamily="49" charset="0"/>
              </a:rPr>
              <a:t>auth</a:t>
            </a:r>
            <a:r>
              <a:rPr lang="en-US" sz="2200" b="1" dirty="0" smtClean="0">
                <a:latin typeface="Consolas" panose="020B0609020204030204" pitchFamily="49" charset="0"/>
              </a:rPr>
              <a:t>');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 smtClean="0">
                <a:latin typeface="Consolas" panose="020B0609020204030204" pitchFamily="49" charset="0"/>
              </a:rPr>
              <a:t>router.get</a:t>
            </a:r>
            <a:r>
              <a:rPr lang="en-US" sz="2200" b="1" dirty="0">
                <a:latin typeface="Consolas" panose="020B0609020204030204" pitchFamily="49" charset="0"/>
              </a:rPr>
              <a:t>('/posts',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 smtClean="0">
                <a:latin typeface="Consolas" panose="020B0609020204030204" pitchFamily="49" charset="0"/>
              </a:rPr>
              <a:t>, …);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router.post</a:t>
            </a:r>
            <a:r>
              <a:rPr lang="en-US" sz="2200" b="1" dirty="0">
                <a:latin typeface="Consolas" panose="020B0609020204030204" pitchFamily="49" charset="0"/>
              </a:rPr>
              <a:t>('/post/create',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, </a:t>
            </a:r>
            <a:r>
              <a:rPr lang="en-US" sz="2200" b="1" dirty="0" smtClean="0">
                <a:latin typeface="Consolas" panose="020B0609020204030204" pitchFamily="49" charset="0"/>
              </a:rPr>
              <a:t>…);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router.delete</a:t>
            </a:r>
            <a:r>
              <a:rPr lang="en-US" sz="2200" b="1" dirty="0">
                <a:latin typeface="Consolas" panose="020B0609020204030204" pitchFamily="49" charset="0"/>
              </a:rPr>
              <a:t>('/post/delete/:</a:t>
            </a:r>
            <a:r>
              <a:rPr lang="en-US" sz="2200" b="1" dirty="0" err="1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',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 smtClean="0">
                <a:latin typeface="Consolas" panose="020B0609020204030204" pitchFamily="49" charset="0"/>
              </a:rPr>
              <a:t>, …);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router.get</a:t>
            </a:r>
            <a:r>
              <a:rPr lang="en-US" sz="2200" b="1" dirty="0">
                <a:latin typeface="Consolas" panose="020B0609020204030204" pitchFamily="49" charset="0"/>
              </a:rPr>
              <a:t>('/post/:</a:t>
            </a:r>
            <a:r>
              <a:rPr lang="en-US" sz="2200" b="1" dirty="0" err="1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',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 smtClean="0">
                <a:latin typeface="Consolas" panose="020B0609020204030204" pitchFamily="49" charset="0"/>
              </a:rPr>
              <a:t>);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err="1">
                <a:latin typeface="Consolas" panose="020B0609020204030204" pitchFamily="49" charset="0"/>
              </a:rPr>
              <a:t>router.put</a:t>
            </a:r>
            <a:r>
              <a:rPr lang="en-US" sz="2200" b="1" dirty="0">
                <a:latin typeface="Consolas" panose="020B0609020204030204" pitchFamily="49" charset="0"/>
              </a:rPr>
              <a:t>('/post/update/:</a:t>
            </a:r>
            <a:r>
              <a:rPr lang="en-US" sz="2200" b="1" dirty="0" err="1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',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200" b="1" dirty="0" smtClean="0">
                <a:latin typeface="Consolas" panose="020B0609020204030204" pitchFamily="49" charset="0"/>
              </a:rPr>
              <a:t>, …);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Using express-validator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89" y="1750599"/>
            <a:ext cx="1838822" cy="18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When an error occurs it is always good idea to have general </a:t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error handling </a:t>
            </a:r>
            <a:r>
              <a:rPr lang="en-US" sz="3400" dirty="0" smtClean="0"/>
              <a:t>functionality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Error Handling Middleware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166" y="2488549"/>
            <a:ext cx="10685317" cy="2123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app.use</a:t>
            </a:r>
            <a:r>
              <a:rPr lang="en-US" sz="2200" b="1" dirty="0">
                <a:latin typeface="Consolas" panose="020B0609020204030204" pitchFamily="49" charset="0"/>
              </a:rPr>
              <a:t>((error, </a:t>
            </a:r>
            <a:r>
              <a:rPr lang="en-US" sz="2200" b="1" dirty="0" err="1">
                <a:latin typeface="Consolas" panose="020B0609020204030204" pitchFamily="49" charset="0"/>
              </a:rPr>
              <a:t>req</a:t>
            </a:r>
            <a:r>
              <a:rPr lang="en-US" sz="22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status =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message =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(status).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GB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Custom Errors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152" y="1946549"/>
            <a:ext cx="9971772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nsolas" panose="020B0609020204030204" pitchFamily="49" charset="0"/>
              </a:rPr>
              <a:t>Post.findById</a:t>
            </a:r>
            <a:r>
              <a:rPr lang="en-US" sz="2200" b="1" dirty="0" smtClean="0"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 smtClean="0">
                <a:latin typeface="Consolas" panose="020B0609020204030204" pitchFamily="49" charset="0"/>
              </a:rPr>
              <a:t>.</a:t>
            </a:r>
            <a:r>
              <a:rPr lang="en-US" sz="2200" b="1" dirty="0">
                <a:latin typeface="Consolas" panose="020B0609020204030204" pitchFamily="49" charset="0"/>
              </a:rPr>
              <a:t>then((post) =&gt; </a:t>
            </a:r>
            <a:r>
              <a:rPr lang="en-US" sz="22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  if </a:t>
            </a:r>
            <a:r>
              <a:rPr lang="en-US" sz="2200" b="1" dirty="0">
                <a:latin typeface="Consolas" panose="020B0609020204030204" pitchFamily="49" charset="0"/>
              </a:rPr>
              <a:t>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</a:t>
            </a:r>
            <a:r>
              <a:rPr lang="en-US" sz="22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Check if post 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  </a:t>
            </a:r>
            <a:r>
              <a:rPr lang="en-US" sz="2200" b="1" dirty="0" err="1" smtClean="0">
                <a:latin typeface="Consolas" panose="020B0609020204030204" pitchFamily="49" charset="0"/>
              </a:rPr>
              <a:t>Post.findByIdAndDelete</a:t>
            </a:r>
            <a:r>
              <a:rPr lang="en-US" sz="2200" b="1" dirty="0" smtClean="0"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})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the custom error is thrown we catch it inside the </a:t>
            </a:r>
            <a:br>
              <a:rPr lang="en-US" dirty="0" smtClean="0"/>
            </a:br>
            <a:r>
              <a:rPr lang="en-US" dirty="0" smtClean="0"/>
              <a:t>promise 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1" y="2529717"/>
            <a:ext cx="10081255" cy="3477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nsolas" panose="020B0609020204030204" pitchFamily="49" charset="0"/>
              </a:rPr>
              <a:t>Post.findById</a:t>
            </a:r>
            <a:r>
              <a:rPr lang="en-US" sz="2200" b="1" dirty="0" smtClean="0"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latin typeface="Consolas" panose="020B0609020204030204" pitchFamily="49" charset="0"/>
              </a:rPr>
              <a:t>postId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.</a:t>
            </a:r>
            <a:r>
              <a:rPr lang="en-US" sz="2200" b="1" dirty="0">
                <a:latin typeface="Consolas" panose="020B0609020204030204" pitchFamily="49" charset="0"/>
              </a:rPr>
              <a:t>then((post) =&gt; </a:t>
            </a:r>
            <a:r>
              <a:rPr lang="en-US" sz="22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})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if (!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</a:rPr>
              <a:t>error.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500;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</a:rPr>
              <a:t>} 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 smtClean="0"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358" y="5208318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The error is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send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 to the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middleware</a:t>
            </a:r>
            <a:endParaRPr lang="en-US" sz="22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08" y="3435052"/>
            <a:ext cx="3818044" cy="1383667"/>
          </a:xfrm>
          <a:prstGeom prst="wedgeRoundRectCallout">
            <a:avLst>
              <a:gd name="adj1" fmla="val -68224"/>
              <a:gd name="adj2" fmla="val 197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If there is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no status code 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attached then something went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wrong</a:t>
            </a:r>
            <a:r>
              <a:rPr lang="en-US" sz="2200" b="1" noProof="1" smtClean="0">
                <a:solidFill>
                  <a:schemeClr val="bg2"/>
                </a:solidFill>
                <a:cs typeface="Consolas" pitchFamily="49" charset="0"/>
              </a:rPr>
              <a:t> with the </a:t>
            </a:r>
            <a:r>
              <a:rPr lang="en-US" sz="2200" b="1" noProof="1" smtClean="0">
                <a:solidFill>
                  <a:schemeClr val="bg1"/>
                </a:solidFill>
                <a:cs typeface="Consolas" pitchFamily="49" charset="0"/>
              </a:rPr>
              <a:t>server</a:t>
            </a:r>
            <a:endParaRPr lang="en-US" sz="2200" b="1" noProof="1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Express-validator </a:t>
            </a:r>
            <a:r>
              <a:rPr lang="en-US" dirty="0"/>
              <a:t>is a set of express.js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We define validations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express-validator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9082" y="2772997"/>
            <a:ext cx="8547069" cy="3477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nsolas" panose="020B0609020204030204" pitchFamily="49" charset="0"/>
              </a:rPr>
              <a:t>const</a:t>
            </a:r>
            <a:r>
              <a:rPr lang="en-US" sz="2200" b="1" dirty="0" smtClean="0">
                <a:latin typeface="Consolas" panose="020B0609020204030204" pitchFamily="49" charset="0"/>
              </a:rPr>
              <a:t> { body } = require('</a:t>
            </a:r>
            <a:r>
              <a:rPr lang="en-GB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200" b="1" dirty="0" smtClean="0">
                <a:latin typeface="Consolas" panose="020B0609020204030204" pitchFamily="49" charset="0"/>
              </a:rPr>
              <a:t>')</a:t>
            </a:r>
          </a:p>
          <a:p>
            <a:endParaRPr lang="en-US" sz="2200" b="1" dirty="0" smtClean="0">
              <a:latin typeface="Consolas" panose="020B0609020204030204" pitchFamily="49" charset="0"/>
            </a:endParaRPr>
          </a:p>
          <a:p>
            <a:r>
              <a:rPr lang="en-US" sz="2200" b="1" dirty="0" err="1" smtClean="0">
                <a:latin typeface="Consolas" panose="020B0609020204030204" pitchFamily="49" charset="0"/>
              </a:rPr>
              <a:t>router.post</a:t>
            </a:r>
            <a:r>
              <a:rPr lang="en-US" sz="2200" b="1" dirty="0">
                <a:latin typeface="Consolas" panose="020B0609020204030204" pitchFamily="49" charset="0"/>
              </a:rPr>
              <a:t>('/post/create', </a:t>
            </a:r>
            <a:r>
              <a:rPr lang="en-US" sz="2200" b="1" dirty="0" err="1">
                <a:latin typeface="Consolas" panose="020B0609020204030204" pitchFamily="49" charset="0"/>
              </a:rPr>
              <a:t>isAuth</a:t>
            </a:r>
            <a:r>
              <a:rPr lang="en-US" sz="2200" b="1" dirty="0">
                <a:latin typeface="Consolas" panose="020B0609020204030204" pitchFamily="49" charset="0"/>
              </a:rPr>
              <a:t> 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200" b="1" dirty="0">
                <a:latin typeface="Consolas" panose="020B0609020204030204" pitchFamily="49" charset="0"/>
              </a:rPr>
              <a:t>('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2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200" b="1" dirty="0">
                <a:latin typeface="Consolas" panose="020B0609020204030204" pitchFamily="49" charset="0"/>
              </a:rPr>
              <a:t>('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2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>
                <a:latin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</a:rPr>
              <a:t>feedController.createPost</a:t>
            </a:r>
            <a:r>
              <a:rPr lang="en-US" sz="2200" b="1" dirty="0" smtClean="0">
                <a:latin typeface="Consolas" panose="020B0609020204030204" pitchFamily="49" charset="0"/>
              </a:rPr>
              <a:t>)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REST and RESTful Service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Dividing Client and Server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24" y="1597794"/>
            <a:ext cx="2191552" cy="21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validate an entity call a function that checks the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request body </a:t>
            </a:r>
            <a:r>
              <a:rPr lang="en-US" dirty="0" smtClean="0"/>
              <a:t>for errors and adds them in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Validation Messages to the Client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810" y="2532367"/>
            <a:ext cx="9317091" cy="4093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{ </a:t>
            </a:r>
            <a:r>
              <a:rPr lang="en-US" sz="2000" b="1" dirty="0" err="1">
                <a:latin typeface="Consolas" panose="020B0609020204030204" pitchFamily="49" charset="0"/>
              </a:rPr>
              <a:t>validationResult</a:t>
            </a:r>
            <a:r>
              <a:rPr lang="en-US" sz="2000" b="1" dirty="0">
                <a:latin typeface="Consolas" panose="020B0609020204030204" pitchFamily="49" charset="0"/>
              </a:rPr>
              <a:t> } = require('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validatePost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errors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(!</a:t>
            </a:r>
            <a:r>
              <a:rPr lang="en-US" sz="2000" b="1" dirty="0" err="1">
                <a:latin typeface="Consolas" panose="020B0609020204030204" pitchFamily="49" charset="0"/>
              </a:rPr>
              <a:t>errors.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</a:rPr>
              <a:t>res.status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000" b="1" dirty="0"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latin typeface="Consolas" panose="020B0609020204030204" pitchFamily="49" charset="0"/>
              </a:rPr>
              <a:t>json</a:t>
            </a:r>
            <a:r>
              <a:rPr lang="en-US" sz="20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errors: </a:t>
            </a:r>
            <a:r>
              <a:rPr lang="en-US" sz="2000" b="1" dirty="0" err="1">
                <a:latin typeface="Consolas" panose="020B0609020204030204" pitchFamily="49" charset="0"/>
              </a:rPr>
              <a:t>errors.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  } else {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 return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8000"/>
              </a:spcAft>
            </a:pPr>
            <a:r>
              <a:rPr lang="en-US" dirty="0" smtClean="0"/>
              <a:t>Express-validators allows us to create </a:t>
            </a:r>
            <a:r>
              <a:rPr lang="en-US" b="1" dirty="0" smtClean="0">
                <a:solidFill>
                  <a:schemeClr val="bg1"/>
                </a:solidFill>
              </a:rPr>
              <a:t>custom validations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that send </a:t>
            </a:r>
            <a:r>
              <a:rPr lang="en-US" b="1" dirty="0" smtClean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 smtClean="0"/>
              <a:t>More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Validations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</p:spTree>
    <p:extLst>
      <p:ext uri="{BB962C8B-B14F-4D97-AF65-F5344CB8AC3E}">
        <p14:creationId xmlns:p14="http://schemas.microsoft.com/office/powerpoint/2010/main" val="41298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REST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is an architecture </a:t>
            </a:r>
            <a:r>
              <a:rPr lang="en-US" sz="3200" dirty="0">
                <a:solidFill>
                  <a:schemeClr val="bg2"/>
                </a:solidFill>
              </a:rPr>
              <a:t>for client-server communication over </a:t>
            </a:r>
            <a:r>
              <a:rPr lang="en-US" sz="3200" dirty="0" smtClean="0">
                <a:solidFill>
                  <a:schemeClr val="bg2"/>
                </a:solidFill>
              </a:rPr>
              <a:t>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Building a </a:t>
            </a:r>
            <a:r>
              <a:rPr lang="en-US" sz="3200" b="1" dirty="0" smtClean="0">
                <a:solidFill>
                  <a:schemeClr val="bg1"/>
                </a:solidFill>
              </a:rPr>
              <a:t>RESTful service </a:t>
            </a:r>
            <a:r>
              <a:rPr lang="en-US" sz="3200" dirty="0" smtClean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</a:t>
            </a:r>
            <a:r>
              <a:rPr lang="en-US" sz="3200" dirty="0" smtClean="0">
                <a:solidFill>
                  <a:schemeClr val="bg2"/>
                </a:solidFill>
              </a:rPr>
              <a:t>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</a:t>
            </a:r>
            <a:r>
              <a:rPr lang="en-US" sz="3200" dirty="0" smtClean="0">
                <a:solidFill>
                  <a:schemeClr val="bg2"/>
                </a:solidFill>
              </a:rPr>
              <a:t>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75414" y="6410426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hlinkClick r:id="rId3"/>
              </a:rPr>
              <a:t>https://softuni.bg/courses/express-js-fundamentals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287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2000450" y="1662198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449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</a:t>
            </a:r>
            <a:r>
              <a:rPr lang="en-US" dirty="0" smtClean="0"/>
              <a:t>/ modified </a:t>
            </a:r>
            <a:r>
              <a:rPr lang="en-US" dirty="0"/>
              <a:t>/ deleted / etc.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</a:t>
            </a:r>
            <a:r>
              <a:rPr lang="en-US" dirty="0" smtClean="0"/>
              <a:t>server-side resources </a:t>
            </a:r>
            <a:r>
              <a:rPr lang="en-US" dirty="0"/>
              <a:t>via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</a:t>
            </a:r>
            <a:r>
              <a:rPr lang="en-US" dirty="0"/>
              <a:t>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/ </a:t>
            </a:r>
            <a:r>
              <a:rPr lang="en-US" sz="3000" b="1" dirty="0">
                <a:solidFill>
                  <a:schemeClr val="bg1"/>
                </a:solidFill>
              </a:rPr>
              <a:t>PATCH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681" y="2080474"/>
            <a:ext cx="3633728" cy="1273128"/>
          </a:xfrm>
          <a:prstGeom prst="roundRect">
            <a:avLst>
              <a:gd name="adj" fmla="val 5736"/>
            </a:avLst>
          </a:prstGeom>
        </p:spPr>
      </p:pic>
    </p:spTree>
    <p:extLst>
      <p:ext uri="{BB962C8B-B14F-4D97-AF65-F5344CB8AC3E}">
        <p14:creationId xmlns:p14="http://schemas.microsoft.com/office/powerpoint/2010/main" val="7342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 algn="r" defTabSz="1218987">
              <a:defRPr/>
            </a:pPr>
            <a:fld id="{C014DD1E-5D91-48A3-AD6D-45FBA980D106}" type="slidenum">
              <a:rPr lang="en-US" sz="1000">
                <a:solidFill>
                  <a:prstClr val="white">
                    <a:tint val="75000"/>
                  </a:prstClr>
                </a:solidFill>
                <a:latin typeface="Calibri"/>
              </a:rPr>
              <a:pPr algn="r" defTabSz="1218987">
                <a:defRPr/>
              </a:pPr>
              <a:t>6</a:t>
            </a:fld>
            <a:endParaRPr lang="en-US" sz="1000" dirty="0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 smtClean="0"/>
              <a:t>(</a:t>
            </a:r>
            <a:r>
              <a:rPr lang="en-US" dirty="0"/>
              <a:t>e.g. using React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Angular, Vue.js)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</a:t>
            </a:r>
            <a:r>
              <a:rPr lang="en-US" b="1" dirty="0" smtClean="0">
                <a:latin typeface="Consolas" panose="020B0609020204030204" pitchFamily="49" charset="0"/>
              </a:rPr>
              <a:t>DELETE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REST API with Express.js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Initial Configurations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57" y="1681051"/>
            <a:ext cx="3594434" cy="18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the following packages: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6971" y="1990852"/>
            <a:ext cx="9106300" cy="523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pm i –E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body-parser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6971" y="2785579"/>
            <a:ext cx="910630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–E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6971" y="3632737"/>
            <a:ext cx="910630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pm i –E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971" y="4493599"/>
            <a:ext cx="910630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pm i –E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6971" y="5445395"/>
            <a:ext cx="910630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pm i –E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Requesting data in JSON format</a:t>
            </a:r>
          </a:p>
          <a:p>
            <a:pPr>
              <a:spcBef>
                <a:spcPts val="6000"/>
              </a:spcBef>
            </a:pPr>
            <a:r>
              <a:rPr lang="en-US" dirty="0" smtClean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 smtClean="0"/>
              <a:t>Creating an </a:t>
            </a:r>
            <a:r>
              <a:rPr lang="en-US" b="1" dirty="0" smtClean="0">
                <a:solidFill>
                  <a:schemeClr val="bg1"/>
                </a:solidFill>
              </a:rPr>
              <a:t>express app </a:t>
            </a:r>
            <a:r>
              <a:rPr lang="en-US" dirty="0" smtClean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Middleware &amp; </a:t>
            </a:r>
            <a:r>
              <a:rPr lang="en-US" dirty="0" err="1" smtClean="0"/>
              <a:t>Config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846" y="1971601"/>
            <a:ext cx="9106300" cy="4616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2400" b="1" dirty="0" smtClean="0">
                <a:latin typeface="Consolas" panose="020B0609020204030204" pitchFamily="49" charset="0"/>
              </a:rPr>
              <a:t>)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3381159"/>
            <a:ext cx="9106300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feedRoutes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</a:endParaRPr>
          </a:p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authRoutes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5314234"/>
            <a:ext cx="9597190" cy="769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 err="1" smtClean="0">
                <a:latin typeface="Consolas" panose="020B0609020204030204" pitchFamily="49" charset="0"/>
              </a:rPr>
              <a:t>app.</a:t>
            </a:r>
            <a:r>
              <a:rPr lang="en-GB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200" b="1" dirty="0" smtClean="0">
                <a:latin typeface="Consolas" panose="020B0609020204030204" pitchFamily="49" charset="0"/>
              </a:rPr>
              <a:t>(port</a:t>
            </a:r>
            <a:r>
              <a:rPr lang="en-GB" sz="2200" b="1" dirty="0">
                <a:latin typeface="Consolas" panose="020B0609020204030204" pitchFamily="49" charset="0"/>
              </a:rPr>
              <a:t>, () =&gt; { </a:t>
            </a:r>
            <a:r>
              <a:rPr lang="en-GB" sz="2200" b="1" dirty="0" smtClean="0">
                <a:latin typeface="Consolas" panose="020B0609020204030204" pitchFamily="49" charset="0"/>
              </a:rPr>
              <a:t/>
            </a:r>
            <a:br>
              <a:rPr lang="en-GB" sz="2200" b="1" dirty="0" smtClean="0">
                <a:latin typeface="Consolas" panose="020B0609020204030204" pitchFamily="49" charset="0"/>
              </a:rPr>
            </a:br>
            <a:r>
              <a:rPr lang="en-GB" sz="2200" b="1" dirty="0" smtClean="0">
                <a:latin typeface="Consolas" panose="020B0609020204030204" pitchFamily="49" charset="0"/>
              </a:rPr>
              <a:t>  console.log</a:t>
            </a:r>
            <a:r>
              <a:rPr lang="en-GB" sz="2200" b="1" dirty="0">
                <a:latin typeface="Consolas" panose="020B0609020204030204" pitchFamily="49" charset="0"/>
              </a:rPr>
              <a:t>(`REST </a:t>
            </a:r>
            <a:r>
              <a:rPr lang="en-GB" sz="2200" b="1" dirty="0" smtClean="0">
                <a:latin typeface="Consolas" panose="020B0609020204030204" pitchFamily="49" charset="0"/>
              </a:rPr>
              <a:t>API   listening </a:t>
            </a:r>
            <a:r>
              <a:rPr lang="en-GB" sz="2200" b="1" dirty="0">
                <a:latin typeface="Consolas" panose="020B0609020204030204" pitchFamily="49" charset="0"/>
              </a:rPr>
              <a:t>on port: ${port}`) </a:t>
            </a:r>
            <a:r>
              <a:rPr lang="en-GB" sz="2200" b="1" dirty="0" smtClean="0">
                <a:latin typeface="Consolas" panose="020B0609020204030204" pitchFamily="49" charset="0"/>
              </a:rPr>
              <a:t>})</a:t>
            </a:r>
            <a:endParaRPr lang="en-GB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1766</Words>
  <Application>Microsoft Office PowerPoint</Application>
  <PresentationFormat>Widescreen</PresentationFormat>
  <Paragraphs>376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Workshop</vt:lpstr>
      <vt:lpstr>Table of Contents</vt:lpstr>
      <vt:lpstr>PowerPoint Presentation</vt:lpstr>
      <vt:lpstr>REST and RESTful Services</vt:lpstr>
      <vt:lpstr>REST and RESTful Services – Example</vt:lpstr>
      <vt:lpstr>REST Services with Express</vt:lpstr>
      <vt:lpstr>PowerPoint Presentation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PowerPoint Presentation</vt:lpstr>
      <vt:lpstr>PowerPoint Presentation</vt:lpstr>
      <vt:lpstr>CORS Definition</vt:lpstr>
      <vt:lpstr>Different Origin</vt:lpstr>
      <vt:lpstr>Setting up CORS in Express.js</vt:lpstr>
      <vt:lpstr>PowerPoint Presentation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PowerPoint Presentation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Alen Paunov</dc:creator>
  <cp:keywords>Node.js, ExpressJS, Software University, SoftUni, programming, coding, software development, education, training, course</cp:keywords>
  <cp:lastModifiedBy>Kiril Kirilov</cp:lastModifiedBy>
  <cp:revision>89</cp:revision>
  <dcterms:created xsi:type="dcterms:W3CDTF">2018-05-23T13:08:44Z</dcterms:created>
  <dcterms:modified xsi:type="dcterms:W3CDTF">2019-02-04T01:05:48Z</dcterms:modified>
  <cp:category>programming, education, software engineering, software development </cp:category>
</cp:coreProperties>
</file>