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6"/>
  </p:notesMasterIdLst>
  <p:handoutMasterIdLst>
    <p:handoutMasterId r:id="rId27"/>
  </p:handoutMasterIdLst>
  <p:sldIdLst>
    <p:sldId id="483" r:id="rId2"/>
    <p:sldId id="485" r:id="rId3"/>
    <p:sldId id="502" r:id="rId4"/>
    <p:sldId id="486" r:id="rId5"/>
    <p:sldId id="489" r:id="rId6"/>
    <p:sldId id="490" r:id="rId7"/>
    <p:sldId id="487" r:id="rId8"/>
    <p:sldId id="491" r:id="rId9"/>
    <p:sldId id="488" r:id="rId10"/>
    <p:sldId id="500" r:id="rId11"/>
    <p:sldId id="499" r:id="rId12"/>
    <p:sldId id="503" r:id="rId13"/>
    <p:sldId id="504" r:id="rId14"/>
    <p:sldId id="505" r:id="rId15"/>
    <p:sldId id="512" r:id="rId16"/>
    <p:sldId id="495" r:id="rId17"/>
    <p:sldId id="511" r:id="rId18"/>
    <p:sldId id="496" r:id="rId19"/>
    <p:sldId id="510" r:id="rId20"/>
    <p:sldId id="497" r:id="rId21"/>
    <p:sldId id="509" r:id="rId22"/>
    <p:sldId id="513" r:id="rId23"/>
    <p:sldId id="493" r:id="rId24"/>
    <p:sldId id="506" r:id="rId25"/>
  </p:sldIdLst>
  <p:sldSz cx="10688638" cy="7561263"/>
  <p:notesSz cx="6858000" cy="9144000"/>
  <p:defaultTextStyle>
    <a:defPPr>
      <a:defRPr lang="de-DE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nst Kruijff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7F5"/>
    <a:srgbClr val="7F8182"/>
    <a:srgbClr val="939393"/>
    <a:srgbClr val="000000"/>
    <a:srgbClr val="D7D8D6"/>
    <a:srgbClr val="A1A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0" autoAdjust="0"/>
    <p:restoredTop sz="69814" autoAdjust="0"/>
  </p:normalViewPr>
  <p:slideViewPr>
    <p:cSldViewPr>
      <p:cViewPr>
        <p:scale>
          <a:sx n="75" d="100"/>
          <a:sy n="75" d="100"/>
        </p:scale>
        <p:origin x="-708" y="216"/>
      </p:cViewPr>
      <p:guideLst>
        <p:guide orient="horz" pos="4649"/>
        <p:guide orient="horz" pos="748"/>
        <p:guide pos="463"/>
        <p:guide pos="5679"/>
        <p:guide pos="33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4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997F-9ED9-48BC-9302-3BB33A38E465}" type="datetimeFigureOut">
              <a:rPr lang="de-AT" smtClean="0"/>
              <a:t>18.10.2013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BFFC-EDCA-401E-9681-9490683F60B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172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26018-6069-4C12-9614-4D1F2D3094E0}" type="datetimeFigureOut">
              <a:rPr lang="de-AT" smtClean="0"/>
              <a:t>18.10.2013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B4937-32FC-484A-96DC-0FD0EB3D052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4654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4816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6938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3303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299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330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756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3303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23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10789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528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99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335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16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098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4173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819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921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330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ppt_vorlage_1600x113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100" y="15007"/>
            <a:ext cx="8235000" cy="7558897"/>
          </a:xfrm>
          <a:prstGeom prst="rect">
            <a:avLst/>
          </a:prstGeom>
        </p:spPr>
      </p:pic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37859" y="4644727"/>
            <a:ext cx="6189930" cy="45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400" b="1" baseline="0">
                <a:solidFill>
                  <a:srgbClr val="F9F7F5"/>
                </a:solidFill>
              </a:defRPr>
            </a:lvl1pPr>
          </a:lstStyle>
          <a:p>
            <a:pPr lvl="0"/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859" y="5364807"/>
            <a:ext cx="2159278" cy="34186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de-DE" sz="18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9569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de-DE" dirty="0" smtClean="0"/>
              <a:t>Vorname Nachname</a:t>
            </a: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737859" y="6619354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ACA8CBF-CBDD-E246-9DF5-6700104F780B}" type="datetime1">
              <a:rPr lang="de-AT" smtClean="0"/>
              <a:t>18.10.2013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7861" y="529319"/>
            <a:ext cx="7197576" cy="561616"/>
          </a:xfrm>
          <a:prstGeom prst="rect">
            <a:avLst/>
          </a:prstGeom>
        </p:spPr>
        <p:txBody>
          <a:bodyPr/>
          <a:lstStyle>
            <a:lvl1pPr algn="l">
              <a:lnSpc>
                <a:spcPts val="3620"/>
              </a:lnSpc>
              <a:spcBef>
                <a:spcPts val="0"/>
              </a:spcBef>
              <a:defRPr lang="de-AT" sz="3600" b="1" kern="1200" dirty="0">
                <a:solidFill>
                  <a:srgbClr val="1464AA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Überschrift</a:t>
            </a:r>
            <a:endParaRPr lang="de-AT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37858" y="1023120"/>
            <a:ext cx="7196794" cy="3969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rgbClr val="1464AA"/>
                </a:solidFill>
              </a:defRPr>
            </a:lvl1pPr>
            <a:lvl2pPr marL="387213" indent="0">
              <a:buNone/>
              <a:defRPr b="0"/>
            </a:lvl2pPr>
            <a:lvl3pPr marL="591191" indent="0">
              <a:buNone/>
              <a:defRPr b="0"/>
            </a:lvl3pPr>
            <a:lvl4pPr marL="1493535" indent="0">
              <a:buNone/>
              <a:defRPr b="0"/>
            </a:lvl4pPr>
            <a:lvl5pPr marL="1991380" indent="0">
              <a:buNone/>
              <a:defRPr b="0"/>
            </a:lvl5pPr>
          </a:lstStyle>
          <a:p>
            <a:pPr lvl="0"/>
            <a:r>
              <a:rPr lang="de-DE" dirty="0" smtClean="0"/>
              <a:t>Unterüberschrift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7860" y="1757861"/>
            <a:ext cx="9212919" cy="4975098"/>
          </a:xfrm>
          <a:prstGeom prst="rect">
            <a:avLst/>
          </a:prstGeom>
        </p:spPr>
        <p:txBody>
          <a:bodyPr>
            <a:noAutofit/>
          </a:bodyPr>
          <a:lstStyle>
            <a:lvl1pPr marL="180000" indent="-15840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defRPr sz="2000" kern="1200" spc="0"/>
            </a:lvl1pPr>
            <a:lvl2pPr marL="450850" indent="-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Lucida Grande"/>
              <a:buChar char="-"/>
              <a:tabLst/>
              <a:defRPr sz="1800" kern="1200" spc="0"/>
            </a:lvl2pPr>
            <a:lvl3pPr marL="534988" indent="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Lucida Grande"/>
              <a:buChar char="◦"/>
              <a:tabLst/>
              <a:defRPr sz="1600" kern="1200" spc="0"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pic>
        <p:nvPicPr>
          <p:cNvPr id="6" name="Bild 5" descr="ppt_vorlage_1600x1131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967" y="1"/>
            <a:ext cx="2709671" cy="1058937"/>
          </a:xfrm>
          <a:prstGeom prst="rect">
            <a:avLst/>
          </a:prstGeom>
        </p:spPr>
      </p:pic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1266181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4559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8F45074-3BDB-6F4D-93F8-FCA7CAD10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895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wertung Use Cases/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zwischentite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692000" cy="2648722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7860" y="4193040"/>
            <a:ext cx="9212919" cy="1963855"/>
          </a:xfrm>
          <a:prstGeom prst="rect">
            <a:avLst/>
          </a:prstGeom>
        </p:spPr>
        <p:txBody>
          <a:bodyPr>
            <a:noAutofit/>
          </a:bodyPr>
          <a:lstStyle>
            <a:lvl1pPr marL="180000" indent="-15840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defRPr sz="2000" kern="1200" spc="0"/>
            </a:lvl1pPr>
            <a:lvl2pPr marL="450850" indent="-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Lucida Grande"/>
              <a:buChar char="-"/>
              <a:tabLst/>
              <a:defRPr sz="1800" kern="1200" spc="0"/>
            </a:lvl2pPr>
            <a:lvl3pPr marL="534988" indent="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Lucida Grande"/>
              <a:buChar char="◦"/>
              <a:tabLst/>
              <a:defRPr sz="1600" kern="1200" spc="0"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737861" y="3291023"/>
            <a:ext cx="9214970" cy="561616"/>
          </a:xfrm>
          <a:prstGeom prst="rect">
            <a:avLst/>
          </a:prstGeom>
        </p:spPr>
        <p:txBody>
          <a:bodyPr/>
          <a:lstStyle>
            <a:lvl1pPr algn="l">
              <a:lnSpc>
                <a:spcPts val="3620"/>
              </a:lnSpc>
              <a:spcBef>
                <a:spcPts val="0"/>
              </a:spcBef>
              <a:defRPr lang="de-AT" sz="3600" b="1" kern="1200" dirty="0">
                <a:solidFill>
                  <a:srgbClr val="1464AA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Überschrift</a:t>
            </a:r>
            <a:endParaRPr lang="de-AT" dirty="0"/>
          </a:p>
        </p:txBody>
      </p:sp>
      <p:sp>
        <p:nvSpPr>
          <p:cNvPr id="21" name="Datumsplatzhalter 3"/>
          <p:cNvSpPr>
            <a:spLocks noGrp="1"/>
          </p:cNvSpPr>
          <p:nvPr>
            <p:ph type="dt" sz="half" idx="2"/>
          </p:nvPr>
        </p:nvSpPr>
        <p:spPr>
          <a:xfrm>
            <a:off x="1266181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4559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8F45074-3BDB-6F4D-93F8-FCA7CAD10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1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66181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4559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8F45074-3BDB-6F4D-93F8-FCA7CAD1069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692967" y="7048189"/>
            <a:ext cx="703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400" dirty="0" smtClean="0">
                <a:solidFill>
                  <a:srgbClr val="000000"/>
                </a:solidFill>
              </a:rPr>
              <a:t>CURE |</a:t>
            </a:r>
            <a:endParaRPr lang="de-AT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1" r:id="rId2"/>
    <p:sldLayoutId id="2147483702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regal@cure.a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ure.at/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bootstra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ker.github.io/ratchet/" TargetMode="External"/><Relationship Id="rId4" Type="http://schemas.openxmlformats.org/officeDocument/2006/relationships/hyperlink" Target="http://foundation.zur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oper.com/journal/2013/07/designers-toolkit-proto-testing-for-prototyp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37859" y="3779837"/>
            <a:ext cx="6766700" cy="2233041"/>
          </a:xfrm>
        </p:spPr>
        <p:txBody>
          <a:bodyPr/>
          <a:lstStyle/>
          <a:p>
            <a:r>
              <a:rPr lang="de-DE" dirty="0" smtClean="0"/>
              <a:t>CLOUDFACES  </a:t>
            </a:r>
            <a:br>
              <a:rPr lang="de-DE" dirty="0" smtClean="0"/>
            </a:br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A</a:t>
            </a:r>
            <a:r>
              <a:rPr lang="de-DE" dirty="0" smtClean="0"/>
              <a:t>rt &amp; Interaction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de-DE" sz="2000" dirty="0"/>
              <a:t>M</a:t>
            </a:r>
            <a:r>
              <a:rPr lang="de-DE" sz="2000" dirty="0" smtClean="0"/>
              <a:t>eeting 17.10.13) </a:t>
            </a:r>
            <a:endParaRPr lang="de-DE" sz="200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735807" y="6300911"/>
            <a:ext cx="2159278" cy="341864"/>
          </a:xfrm>
        </p:spPr>
        <p:txBody>
          <a:bodyPr/>
          <a:lstStyle/>
          <a:p>
            <a:r>
              <a:rPr lang="de-DE" dirty="0" smtClean="0"/>
              <a:t>Georg REGAL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1EFA3-AA3D-7E4D-85C0-A0B34BF5780A}" type="datetime1">
              <a:rPr lang="de-AT" smtClean="0"/>
              <a:t>18.10.2013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2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Bergh</a:t>
            </a:r>
            <a:r>
              <a:rPr lang="en-GB" dirty="0"/>
              <a:t>, J. Van Den, </a:t>
            </a:r>
            <a:r>
              <a:rPr lang="en-GB" dirty="0" err="1"/>
              <a:t>Sahni</a:t>
            </a:r>
            <a:r>
              <a:rPr lang="en-GB" dirty="0"/>
              <a:t>, D., </a:t>
            </a:r>
            <a:r>
              <a:rPr lang="en-GB" dirty="0" err="1"/>
              <a:t>Haesen</a:t>
            </a:r>
            <a:r>
              <a:rPr lang="en-GB" dirty="0"/>
              <a:t>, M., </a:t>
            </a:r>
            <a:r>
              <a:rPr lang="en-GB" dirty="0" err="1"/>
              <a:t>Luyten</a:t>
            </a:r>
            <a:r>
              <a:rPr lang="en-GB" dirty="0"/>
              <a:t>, K., &amp; </a:t>
            </a:r>
            <a:r>
              <a:rPr lang="en-GB" dirty="0" err="1"/>
              <a:t>Coninx</a:t>
            </a:r>
            <a:r>
              <a:rPr lang="en-GB" dirty="0"/>
              <a:t>, K. (2011). GRIP : Get better Results from Interactive Prototypes Expertise Centre for Digital Media</a:t>
            </a:r>
          </a:p>
          <a:p>
            <a:pPr lvl="1"/>
            <a:r>
              <a:rPr lang="de-CH" dirty="0" smtClean="0"/>
              <a:t>GRIP Framework definiert Artefakte und </a:t>
            </a:r>
            <a:r>
              <a:rPr lang="de-CH" dirty="0" err="1" smtClean="0"/>
              <a:t>Stakeholder</a:t>
            </a:r>
            <a:r>
              <a:rPr lang="de-CH" dirty="0" smtClean="0"/>
              <a:t> im </a:t>
            </a:r>
            <a:r>
              <a:rPr lang="de-CH" dirty="0" err="1" smtClean="0"/>
              <a:t>Prototyping</a:t>
            </a:r>
            <a:r>
              <a:rPr lang="de-CH" dirty="0" smtClean="0"/>
              <a:t> Prozess</a:t>
            </a:r>
          </a:p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75" y="2988543"/>
            <a:ext cx="9793088" cy="351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8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737860" y="1757861"/>
            <a:ext cx="7126739" cy="4975098"/>
          </a:xfrm>
        </p:spPr>
        <p:txBody>
          <a:bodyPr/>
          <a:lstStyle/>
          <a:p>
            <a:r>
              <a:rPr lang="de-AT" dirty="0" err="1"/>
              <a:t>Hochreuter</a:t>
            </a:r>
            <a:r>
              <a:rPr lang="de-AT" dirty="0"/>
              <a:t>, T., Kohler, K., &amp; Maurer, M. (2013). Prototypen im Kontext </a:t>
            </a:r>
            <a:r>
              <a:rPr lang="de-AT" dirty="0" smtClean="0"/>
              <a:t>begreifbarer </a:t>
            </a:r>
            <a:r>
              <a:rPr lang="de-AT" dirty="0"/>
              <a:t>Interaktion besser </a:t>
            </a:r>
            <a:r>
              <a:rPr lang="de-AT" dirty="0" smtClean="0"/>
              <a:t>verstehen</a:t>
            </a:r>
            <a:endParaRPr lang="de-AT" dirty="0"/>
          </a:p>
          <a:p>
            <a:pPr lvl="1"/>
            <a:r>
              <a:rPr lang="de-AT" dirty="0" smtClean="0"/>
              <a:t>Beschreibungsmodell / Beschreibungssprache  für Prototypen </a:t>
            </a:r>
          </a:p>
          <a:p>
            <a:pPr lvl="1"/>
            <a:r>
              <a:rPr lang="de-AT" dirty="0" smtClean="0"/>
              <a:t>Filter Fidelity Model</a:t>
            </a:r>
          </a:p>
          <a:p>
            <a:pPr lvl="2"/>
            <a:r>
              <a:rPr lang="de-AT" dirty="0" err="1" smtClean="0"/>
              <a:t>Erscheinungs</a:t>
            </a:r>
            <a:r>
              <a:rPr lang="de-AT" dirty="0" smtClean="0"/>
              <a:t> Dimension </a:t>
            </a:r>
          </a:p>
          <a:p>
            <a:pPr lvl="2"/>
            <a:r>
              <a:rPr lang="de-AT" dirty="0" smtClean="0"/>
              <a:t>Daten Dimension</a:t>
            </a:r>
          </a:p>
          <a:p>
            <a:pPr lvl="2"/>
            <a:r>
              <a:rPr lang="de-AT" dirty="0" smtClean="0"/>
              <a:t>Funktionalität Dimension </a:t>
            </a:r>
          </a:p>
          <a:p>
            <a:pPr lvl="2"/>
            <a:r>
              <a:rPr lang="de-AT" dirty="0" smtClean="0"/>
              <a:t>Räumlichen Struktur Dimension</a:t>
            </a:r>
          </a:p>
          <a:p>
            <a:r>
              <a:rPr lang="en-GB" dirty="0" err="1"/>
              <a:t>Grigoreanu</a:t>
            </a:r>
            <a:r>
              <a:rPr lang="en-GB" dirty="0"/>
              <a:t>, V., Fernandez, R., </a:t>
            </a:r>
            <a:r>
              <a:rPr lang="en-GB" dirty="0" err="1"/>
              <a:t>Inkpen</a:t>
            </a:r>
            <a:r>
              <a:rPr lang="en-GB" dirty="0"/>
              <a:t>, K., &amp; Robertson, G. (</a:t>
            </a:r>
            <a:r>
              <a:rPr lang="en-GB" dirty="0" smtClean="0"/>
              <a:t>2009) What </a:t>
            </a:r>
            <a:r>
              <a:rPr lang="en-GB" dirty="0"/>
              <a:t>designers want: Needs of interactive application designers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Grounded Theory – Content analysis of 282 designer </a:t>
            </a:r>
            <a:r>
              <a:rPr lang="en-GB" dirty="0" err="1" smtClean="0"/>
              <a:t>artifacts</a:t>
            </a:r>
            <a:endParaRPr lang="en-GB" dirty="0" smtClean="0"/>
          </a:p>
          <a:p>
            <a:pPr lvl="1"/>
            <a:r>
              <a:rPr lang="en-GB" dirty="0" smtClean="0"/>
              <a:t>20 design creation, iteration and communication needs </a:t>
            </a:r>
          </a:p>
          <a:p>
            <a:pPr lvl="1"/>
            <a:r>
              <a:rPr lang="en-GB" dirty="0" smtClean="0"/>
              <a:t>10 Most important (in </a:t>
            </a:r>
            <a:r>
              <a:rPr lang="en-GB" dirty="0" err="1" smtClean="0"/>
              <a:t>oder</a:t>
            </a:r>
            <a:r>
              <a:rPr lang="en-GB" dirty="0" smtClean="0"/>
              <a:t> of importance)</a:t>
            </a:r>
          </a:p>
          <a:p>
            <a:pPr lvl="2"/>
            <a:r>
              <a:rPr lang="en-GB" dirty="0" smtClean="0"/>
              <a:t> Flow, Feel, Look, Usability, Reuse, </a:t>
            </a:r>
          </a:p>
          <a:p>
            <a:pPr lvl="2"/>
            <a:r>
              <a:rPr lang="en-GB" dirty="0" smtClean="0"/>
              <a:t>Testing, Communication, Themes, Training, Optimization</a:t>
            </a:r>
            <a:endParaRPr lang="de-AT" dirty="0" smtClean="0"/>
          </a:p>
          <a:p>
            <a:pPr lvl="2"/>
            <a:endParaRPr lang="de-AT" dirty="0" smtClean="0"/>
          </a:p>
          <a:p>
            <a:pPr lvl="1"/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2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de-AT" dirty="0"/>
              <a:t>Überblick</a:t>
            </a:r>
          </a:p>
          <a:p>
            <a:pPr lvl="1"/>
            <a:r>
              <a:rPr lang="de-AT" dirty="0"/>
              <a:t>Darstellung des Konzepts anhand ausgewählter Komponenten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Vorschlag Interaktionskonzept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1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737860" y="1757861"/>
            <a:ext cx="7198747" cy="4975098"/>
          </a:xfrm>
        </p:spPr>
        <p:txBody>
          <a:bodyPr/>
          <a:lstStyle/>
          <a:p>
            <a:r>
              <a:rPr lang="de-DE" dirty="0" smtClean="0"/>
              <a:t>Drag </a:t>
            </a:r>
            <a:r>
              <a:rPr lang="de-DE" dirty="0" err="1" smtClean="0"/>
              <a:t>and</a:t>
            </a:r>
            <a:r>
              <a:rPr lang="de-DE" dirty="0" smtClean="0"/>
              <a:t> Drop User Interface </a:t>
            </a:r>
            <a:r>
              <a:rPr lang="de-DE" dirty="0" err="1" smtClean="0"/>
              <a:t>Builder</a:t>
            </a:r>
            <a:endParaRPr lang="de-DE" dirty="0" smtClean="0"/>
          </a:p>
          <a:p>
            <a:pPr lvl="1"/>
            <a:r>
              <a:rPr lang="de-DE" dirty="0" smtClean="0"/>
              <a:t>Einfaches Erstellen des User Interface</a:t>
            </a:r>
          </a:p>
          <a:p>
            <a:pPr lvl="1"/>
            <a:r>
              <a:rPr lang="de-DE" dirty="0" smtClean="0"/>
              <a:t>Möglichkeit Codebausteine, </a:t>
            </a:r>
            <a:r>
              <a:rPr lang="de-DE" dirty="0" err="1" smtClean="0"/>
              <a:t>Plugin</a:t>
            </a:r>
            <a:r>
              <a:rPr lang="de-DE" dirty="0" smtClean="0"/>
              <a:t>, Services zu verwenden</a:t>
            </a:r>
          </a:p>
          <a:p>
            <a:pPr lvl="1"/>
            <a:r>
              <a:rPr lang="de-DE" dirty="0" smtClean="0"/>
              <a:t>Nicht nur </a:t>
            </a:r>
            <a:r>
              <a:rPr lang="de-DE" dirty="0" err="1" smtClean="0"/>
              <a:t>Prototyping</a:t>
            </a:r>
            <a:r>
              <a:rPr lang="de-DE" dirty="0" smtClean="0"/>
              <a:t>, </a:t>
            </a:r>
            <a:r>
              <a:rPr lang="de-DE" dirty="0" err="1" smtClean="0"/>
              <a:t>Wireframing</a:t>
            </a:r>
            <a:r>
              <a:rPr lang="de-DE" dirty="0" smtClean="0"/>
              <a:t> sondern Entwicklung von einfachen Apps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Zielgruppe: </a:t>
            </a:r>
          </a:p>
          <a:p>
            <a:pPr lvl="1"/>
            <a:r>
              <a:rPr lang="de-DE" dirty="0" smtClean="0"/>
              <a:t>Designer</a:t>
            </a:r>
          </a:p>
          <a:p>
            <a:pPr lvl="1"/>
            <a:r>
              <a:rPr lang="de-DE" dirty="0" smtClean="0"/>
              <a:t>Technisch versierte Personen</a:t>
            </a:r>
          </a:p>
          <a:p>
            <a:pPr lvl="2"/>
            <a:r>
              <a:rPr lang="de-DE" dirty="0" smtClean="0"/>
              <a:t>im geringem Umfang Code (Beispiele) anpassen </a:t>
            </a:r>
          </a:p>
          <a:p>
            <a:pPr lvl="1"/>
            <a:r>
              <a:rPr lang="de-DE" dirty="0" smtClean="0"/>
              <a:t>Programmierer nicht als primäre Zielgruppe</a:t>
            </a:r>
          </a:p>
          <a:p>
            <a:pPr lvl="2"/>
            <a:r>
              <a:rPr lang="de-DE" dirty="0" smtClean="0"/>
              <a:t>Sekundäre Zielgruppe (</a:t>
            </a:r>
            <a:r>
              <a:rPr lang="de-DE" dirty="0" err="1" smtClean="0"/>
              <a:t>Marketplace</a:t>
            </a:r>
            <a:r>
              <a:rPr lang="de-DE" dirty="0" smtClean="0"/>
              <a:t>)</a:t>
            </a:r>
          </a:p>
          <a:p>
            <a:pPr lvl="2"/>
            <a:endParaRPr lang="de-DE" dirty="0" smtClean="0"/>
          </a:p>
          <a:p>
            <a:pPr lvl="1"/>
            <a:r>
              <a:rPr lang="de-DE" dirty="0" smtClean="0"/>
              <a:t>Privatpersonen (Hobby) oder Profis (Firmen) als Zielgruppe?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0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Interaktionskonzept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737860" y="1757861"/>
            <a:ext cx="7198747" cy="4975098"/>
          </a:xfrm>
        </p:spPr>
        <p:txBody>
          <a:bodyPr/>
          <a:lstStyle/>
          <a:p>
            <a:r>
              <a:rPr lang="de-DE" dirty="0" smtClean="0"/>
              <a:t>4 Bereiche </a:t>
            </a:r>
          </a:p>
          <a:p>
            <a:pPr lvl="1"/>
            <a:r>
              <a:rPr lang="de-DE" dirty="0" smtClean="0"/>
              <a:t>Project Settings</a:t>
            </a:r>
          </a:p>
          <a:p>
            <a:pPr lvl="1"/>
            <a:r>
              <a:rPr lang="de-DE" dirty="0" smtClean="0"/>
              <a:t>Interface</a:t>
            </a:r>
          </a:p>
          <a:p>
            <a:pPr lvl="1"/>
            <a:r>
              <a:rPr lang="de-DE" dirty="0" smtClean="0"/>
              <a:t>Interaction</a:t>
            </a:r>
          </a:p>
          <a:p>
            <a:pPr lvl="1"/>
            <a:r>
              <a:rPr lang="de-DE" dirty="0" smtClean="0"/>
              <a:t>Test</a:t>
            </a:r>
          </a:p>
          <a:p>
            <a:pPr lvl="1"/>
            <a:endParaRPr lang="de-DE" dirty="0"/>
          </a:p>
          <a:p>
            <a:r>
              <a:rPr lang="de-DE" dirty="0" smtClean="0"/>
              <a:t>Bewusste Trennung von Interface und Interaktion</a:t>
            </a:r>
          </a:p>
          <a:p>
            <a:pPr lvl="1"/>
            <a:r>
              <a:rPr lang="de-DE" dirty="0"/>
              <a:t>Verbesserung der Übersichtlichkeit </a:t>
            </a:r>
            <a:endParaRPr lang="de-DE" dirty="0" smtClean="0"/>
          </a:p>
          <a:p>
            <a:pPr lvl="1"/>
            <a:r>
              <a:rPr lang="de-DE" dirty="0" smtClean="0"/>
              <a:t>In Programmierung ein übliches Paradigma -&gt; in Design Prozess reflektiert</a:t>
            </a:r>
          </a:p>
          <a:p>
            <a:pPr lvl="1" algn="just"/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2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Interaktionskonzept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737860" y="1548382"/>
            <a:ext cx="7198747" cy="5831905"/>
          </a:xfrm>
        </p:spPr>
        <p:txBody>
          <a:bodyPr/>
          <a:lstStyle/>
          <a:p>
            <a:r>
              <a:rPr lang="de-AT" b="1" dirty="0" smtClean="0"/>
              <a:t>Project Setting</a:t>
            </a:r>
          </a:p>
          <a:p>
            <a:pPr lvl="1"/>
            <a:r>
              <a:rPr lang="de-AT" b="1" dirty="0" smtClean="0"/>
              <a:t>Inkl. </a:t>
            </a:r>
            <a:r>
              <a:rPr lang="de-AT" b="1" dirty="0" err="1" smtClean="0"/>
              <a:t>Marketplace</a:t>
            </a:r>
            <a:endParaRPr lang="de-AT" b="1" dirty="0" smtClean="0"/>
          </a:p>
          <a:p>
            <a:pPr lvl="1"/>
            <a:r>
              <a:rPr lang="de-AT" b="1" dirty="0" smtClean="0"/>
              <a:t>Team Funktionalität</a:t>
            </a:r>
          </a:p>
          <a:p>
            <a:pPr lvl="1"/>
            <a:r>
              <a:rPr lang="de-AT" b="1" dirty="0" smtClean="0"/>
              <a:t>Templates</a:t>
            </a:r>
          </a:p>
          <a:p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lvl="1"/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Fokus: UID Design</a:t>
            </a:r>
          </a:p>
          <a:p>
            <a:pPr lvl="1"/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Screen Elemente (Basis oder </a:t>
            </a:r>
            <a:r>
              <a:rPr lang="de-AT" dirty="0" err="1" smtClean="0">
                <a:solidFill>
                  <a:schemeClr val="bg1">
                    <a:lumMod val="65000"/>
                  </a:schemeClr>
                </a:solidFill>
              </a:rPr>
              <a:t>Marketplace</a:t>
            </a:r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Einzelner Screen, verfügbare Komponenten, Überblick über vorhandene Seiten</a:t>
            </a:r>
          </a:p>
          <a:p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Interaction</a:t>
            </a:r>
          </a:p>
          <a:p>
            <a:pPr lvl="1"/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Überblick über Screens + Verknüpfung</a:t>
            </a:r>
          </a:p>
          <a:p>
            <a:pPr lvl="1"/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Verknüpfung von Screen </a:t>
            </a:r>
          </a:p>
          <a:p>
            <a:pPr lvl="1"/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Aktionen, Services, </a:t>
            </a:r>
            <a:r>
              <a:rPr lang="de-AT" dirty="0" err="1" smtClean="0">
                <a:solidFill>
                  <a:schemeClr val="bg1">
                    <a:lumMod val="65000"/>
                  </a:schemeClr>
                </a:solidFill>
              </a:rPr>
              <a:t>Plugins</a:t>
            </a:r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 an Interaktionselemente binden</a:t>
            </a:r>
          </a:p>
          <a:p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  <a:p>
            <a:pPr lvl="1"/>
            <a:r>
              <a:rPr lang="de-AT" dirty="0" smtClean="0">
                <a:solidFill>
                  <a:schemeClr val="bg1">
                    <a:lumMod val="65000"/>
                  </a:schemeClr>
                </a:solidFill>
              </a:rPr>
              <a:t>Preview von Prototypen &amp; Möglichkeit direkt am Mobiltelefon auszutesten </a:t>
            </a:r>
          </a:p>
          <a:p>
            <a:pPr lvl="2"/>
            <a:endParaRPr lang="de-AT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2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-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799" y="1044327"/>
            <a:ext cx="8733202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32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Interaktionskonzept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737860" y="1548382"/>
            <a:ext cx="7198747" cy="5831905"/>
          </a:xfrm>
        </p:spPr>
        <p:txBody>
          <a:bodyPr/>
          <a:lstStyle/>
          <a:p>
            <a:r>
              <a:rPr lang="de-AT" dirty="0" smtClean="0">
                <a:solidFill>
                  <a:srgbClr val="A6A6A6"/>
                </a:solidFill>
              </a:rPr>
              <a:t>Project Setting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Inkl. </a:t>
            </a:r>
            <a:r>
              <a:rPr lang="de-AT" dirty="0" err="1" smtClean="0">
                <a:solidFill>
                  <a:srgbClr val="A6A6A6"/>
                </a:solidFill>
              </a:rPr>
              <a:t>Marketplace</a:t>
            </a:r>
            <a:endParaRPr lang="de-AT" dirty="0" smtClean="0">
              <a:solidFill>
                <a:srgbClr val="A6A6A6"/>
              </a:solidFill>
            </a:endParaRP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Team Funktionalität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Templates</a:t>
            </a:r>
          </a:p>
          <a:p>
            <a:r>
              <a:rPr lang="de-AT" b="1" dirty="0" smtClean="0"/>
              <a:t>Interface</a:t>
            </a:r>
          </a:p>
          <a:p>
            <a:pPr lvl="1"/>
            <a:r>
              <a:rPr lang="de-AT" b="1" dirty="0" smtClean="0"/>
              <a:t>Fokus: UID Design</a:t>
            </a:r>
          </a:p>
          <a:p>
            <a:pPr lvl="1"/>
            <a:r>
              <a:rPr lang="de-AT" b="1" dirty="0" smtClean="0"/>
              <a:t>Screen Elemente (Basis oder </a:t>
            </a:r>
            <a:r>
              <a:rPr lang="de-AT" b="1" dirty="0" err="1" smtClean="0"/>
              <a:t>Marketplace</a:t>
            </a:r>
            <a:r>
              <a:rPr lang="de-AT" b="1" dirty="0" smtClean="0"/>
              <a:t>)</a:t>
            </a:r>
          </a:p>
          <a:p>
            <a:pPr lvl="1"/>
            <a:r>
              <a:rPr lang="de-AT" b="1" dirty="0" smtClean="0"/>
              <a:t>Einzelner Screen, verfügbare Komponenten, Überblick über vorhandene Seiten</a:t>
            </a:r>
          </a:p>
          <a:p>
            <a:r>
              <a:rPr lang="de-AT" dirty="0" smtClean="0">
                <a:solidFill>
                  <a:srgbClr val="A6A6A6"/>
                </a:solidFill>
              </a:rPr>
              <a:t>Interaction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Überblick über Screens + Verknüpfung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Verknüpfung von Screen 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Aktionen, Services, </a:t>
            </a:r>
            <a:r>
              <a:rPr lang="de-AT" dirty="0" err="1" smtClean="0">
                <a:solidFill>
                  <a:srgbClr val="A6A6A6"/>
                </a:solidFill>
              </a:rPr>
              <a:t>Plugins</a:t>
            </a:r>
            <a:r>
              <a:rPr lang="de-AT" dirty="0" smtClean="0">
                <a:solidFill>
                  <a:srgbClr val="A6A6A6"/>
                </a:solidFill>
              </a:rPr>
              <a:t> an Interaktionselemente binden</a:t>
            </a:r>
          </a:p>
          <a:p>
            <a:r>
              <a:rPr lang="de-AT" dirty="0" smtClean="0">
                <a:solidFill>
                  <a:srgbClr val="A6A6A6"/>
                </a:solidFill>
              </a:rPr>
              <a:t>Test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Preview von Prototypen &amp; Möglichkeit direkt am Mobiltelefon auszutesten </a:t>
            </a:r>
          </a:p>
          <a:p>
            <a:pPr lvl="2"/>
            <a:endParaRPr lang="de-AT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2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- Interface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799" y="1077835"/>
            <a:ext cx="8454511" cy="630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1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Interaktionskonzept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737860" y="1548382"/>
            <a:ext cx="7198747" cy="5831905"/>
          </a:xfrm>
        </p:spPr>
        <p:txBody>
          <a:bodyPr/>
          <a:lstStyle/>
          <a:p>
            <a:r>
              <a:rPr lang="de-AT" dirty="0" smtClean="0">
                <a:solidFill>
                  <a:srgbClr val="A6A6A6"/>
                </a:solidFill>
              </a:rPr>
              <a:t>Project Setting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Inkl. </a:t>
            </a:r>
            <a:r>
              <a:rPr lang="de-AT" dirty="0" err="1" smtClean="0">
                <a:solidFill>
                  <a:srgbClr val="A6A6A6"/>
                </a:solidFill>
              </a:rPr>
              <a:t>Marketplace</a:t>
            </a:r>
            <a:endParaRPr lang="de-AT" dirty="0" smtClean="0">
              <a:solidFill>
                <a:srgbClr val="A6A6A6"/>
              </a:solidFill>
            </a:endParaRP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Team Funktionalität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Templates</a:t>
            </a:r>
          </a:p>
          <a:p>
            <a:r>
              <a:rPr lang="de-AT" dirty="0" smtClean="0">
                <a:solidFill>
                  <a:srgbClr val="A6A6A6"/>
                </a:solidFill>
              </a:rPr>
              <a:t>Interface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Fokus: UID Design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Screen Elemente (Basis oder </a:t>
            </a:r>
            <a:r>
              <a:rPr lang="de-AT" dirty="0" err="1" smtClean="0">
                <a:solidFill>
                  <a:srgbClr val="A6A6A6"/>
                </a:solidFill>
              </a:rPr>
              <a:t>Marketplace</a:t>
            </a:r>
            <a:r>
              <a:rPr lang="de-AT" dirty="0" smtClean="0">
                <a:solidFill>
                  <a:srgbClr val="A6A6A6"/>
                </a:solidFill>
              </a:rPr>
              <a:t>)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Einzelner Screen, verfügbare Komponenten, Überblick über vorhandene Seiten</a:t>
            </a:r>
          </a:p>
          <a:p>
            <a:r>
              <a:rPr lang="de-AT" b="1" dirty="0" smtClean="0"/>
              <a:t>Interaction</a:t>
            </a:r>
          </a:p>
          <a:p>
            <a:pPr lvl="1"/>
            <a:r>
              <a:rPr lang="de-AT" b="1" dirty="0" smtClean="0"/>
              <a:t>Überblick über Screens + Verknüpfung</a:t>
            </a:r>
          </a:p>
          <a:p>
            <a:pPr lvl="1"/>
            <a:r>
              <a:rPr lang="de-AT" b="1" dirty="0" smtClean="0"/>
              <a:t>Verknüpfung von Screen </a:t>
            </a:r>
          </a:p>
          <a:p>
            <a:pPr lvl="1"/>
            <a:r>
              <a:rPr lang="de-AT" b="1" dirty="0" smtClean="0"/>
              <a:t>Aktionen, Services, </a:t>
            </a:r>
            <a:r>
              <a:rPr lang="de-AT" b="1" dirty="0" err="1" smtClean="0"/>
              <a:t>Plugins</a:t>
            </a:r>
            <a:r>
              <a:rPr lang="de-AT" b="1" dirty="0" smtClean="0"/>
              <a:t> an Interaktionselemente binden</a:t>
            </a:r>
          </a:p>
          <a:p>
            <a:r>
              <a:rPr lang="de-AT" dirty="0" smtClean="0">
                <a:solidFill>
                  <a:srgbClr val="A6A6A6"/>
                </a:solidFill>
              </a:rPr>
              <a:t>Test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Preview von Prototypen &amp; Möglichkeit direkt am Mobiltelefon auszutesten </a:t>
            </a:r>
          </a:p>
          <a:p>
            <a:pPr lvl="2"/>
            <a:endParaRPr lang="de-AT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2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737860" y="1757861"/>
            <a:ext cx="7198747" cy="4975098"/>
          </a:xfrm>
        </p:spPr>
        <p:txBody>
          <a:bodyPr/>
          <a:lstStyle/>
          <a:p>
            <a:r>
              <a:rPr lang="de-AT" dirty="0" smtClean="0"/>
              <a:t>State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art</a:t>
            </a:r>
            <a:endParaRPr lang="de-AT" dirty="0" smtClean="0"/>
          </a:p>
          <a:p>
            <a:pPr lvl="1"/>
            <a:r>
              <a:rPr lang="de-AT" dirty="0" smtClean="0"/>
              <a:t>Überblick Konkurrenzprodukte </a:t>
            </a:r>
          </a:p>
          <a:p>
            <a:pPr lvl="1"/>
            <a:r>
              <a:rPr lang="de-AT" dirty="0" smtClean="0"/>
              <a:t>Überblick über verwandte wissenschaftliche Arbeiten 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Interaktionskonzept </a:t>
            </a:r>
          </a:p>
          <a:p>
            <a:pPr lvl="1"/>
            <a:r>
              <a:rPr lang="de-AT" dirty="0" smtClean="0"/>
              <a:t>Überblick</a:t>
            </a:r>
          </a:p>
          <a:p>
            <a:pPr lvl="1"/>
            <a:r>
              <a:rPr lang="de-AT" dirty="0" smtClean="0"/>
              <a:t>Darstellung des Konzepts anhand ausgewählter Komponenten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Nächste Schritte</a:t>
            </a:r>
          </a:p>
          <a:p>
            <a:pPr marL="266700" lvl="1" indent="0"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- Interaction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791" y="1062240"/>
            <a:ext cx="8423623" cy="632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4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Interaktionskonzept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737860" y="1548382"/>
            <a:ext cx="7198747" cy="5831905"/>
          </a:xfrm>
        </p:spPr>
        <p:txBody>
          <a:bodyPr/>
          <a:lstStyle/>
          <a:p>
            <a:r>
              <a:rPr lang="de-AT" dirty="0" smtClean="0">
                <a:solidFill>
                  <a:srgbClr val="A6A6A6"/>
                </a:solidFill>
              </a:rPr>
              <a:t>Project Setting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Inkl. </a:t>
            </a:r>
            <a:r>
              <a:rPr lang="de-AT" dirty="0" err="1" smtClean="0">
                <a:solidFill>
                  <a:srgbClr val="A6A6A6"/>
                </a:solidFill>
              </a:rPr>
              <a:t>Marketplace</a:t>
            </a:r>
            <a:endParaRPr lang="de-AT" dirty="0" smtClean="0">
              <a:solidFill>
                <a:srgbClr val="A6A6A6"/>
              </a:solidFill>
            </a:endParaRP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Team Funktionalität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Templates</a:t>
            </a:r>
          </a:p>
          <a:p>
            <a:r>
              <a:rPr lang="de-AT" dirty="0" smtClean="0">
                <a:solidFill>
                  <a:srgbClr val="A6A6A6"/>
                </a:solidFill>
              </a:rPr>
              <a:t>Interface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Fokus: UID Design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Screen Elemente (Basis oder </a:t>
            </a:r>
            <a:r>
              <a:rPr lang="de-AT" dirty="0" err="1" smtClean="0">
                <a:solidFill>
                  <a:srgbClr val="A6A6A6"/>
                </a:solidFill>
              </a:rPr>
              <a:t>Marketplace</a:t>
            </a:r>
            <a:r>
              <a:rPr lang="de-AT" dirty="0" smtClean="0">
                <a:solidFill>
                  <a:srgbClr val="A6A6A6"/>
                </a:solidFill>
              </a:rPr>
              <a:t>)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Einzelner Screen, verfügbare Komponenten, Überblick über vorhandene Seiten</a:t>
            </a:r>
          </a:p>
          <a:p>
            <a:r>
              <a:rPr lang="de-AT" dirty="0" smtClean="0">
                <a:solidFill>
                  <a:srgbClr val="A6A6A6"/>
                </a:solidFill>
              </a:rPr>
              <a:t>Interaction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Überblick über Screens + Verknüpfung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Verknüpfung von Screen </a:t>
            </a:r>
          </a:p>
          <a:p>
            <a:pPr lvl="1"/>
            <a:r>
              <a:rPr lang="de-AT" dirty="0" smtClean="0">
                <a:solidFill>
                  <a:srgbClr val="A6A6A6"/>
                </a:solidFill>
              </a:rPr>
              <a:t>Aktionen, Services, </a:t>
            </a:r>
            <a:r>
              <a:rPr lang="de-AT" dirty="0" err="1" smtClean="0">
                <a:solidFill>
                  <a:srgbClr val="A6A6A6"/>
                </a:solidFill>
              </a:rPr>
              <a:t>Plugins</a:t>
            </a:r>
            <a:r>
              <a:rPr lang="de-AT" dirty="0" smtClean="0">
                <a:solidFill>
                  <a:srgbClr val="A6A6A6"/>
                </a:solidFill>
              </a:rPr>
              <a:t> an Interaktionselemente binden</a:t>
            </a:r>
          </a:p>
          <a:p>
            <a:r>
              <a:rPr lang="de-AT" b="1" dirty="0" smtClean="0"/>
              <a:t>Test</a:t>
            </a:r>
          </a:p>
          <a:p>
            <a:pPr lvl="1"/>
            <a:r>
              <a:rPr lang="de-AT" b="1" dirty="0" smtClean="0"/>
              <a:t>Preview von Prototypen &amp; Möglichkeit direkt am Mobiltelefon auszutesten </a:t>
            </a:r>
          </a:p>
          <a:p>
            <a:pPr lvl="2"/>
            <a:endParaRPr lang="de-AT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3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Screen - 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799" y="1130541"/>
            <a:ext cx="8352928" cy="6250490"/>
          </a:xfrm>
          <a:prstGeom prst="rect">
            <a:avLst/>
          </a:prstGeom>
        </p:spPr>
      </p:pic>
      <p:pic>
        <p:nvPicPr>
          <p:cNvPr id="8" name="Picture 2" descr="C:\Users\deutsch.CURE-VIENNA\Downloads\qrcode(3)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4639" y="6372919"/>
            <a:ext cx="57580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5272311" y="5530527"/>
            <a:ext cx="410525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Fine Design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844576" y="1673676"/>
            <a:ext cx="410525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 err="1" smtClean="0"/>
              <a:t>Iterationen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272311" y="3291940"/>
            <a:ext cx="410525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Designvorschläge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7309866" y="1673676"/>
            <a:ext cx="27511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das </a:t>
            </a:r>
            <a:r>
              <a:rPr lang="en-US" dirty="0" err="1"/>
              <a:t>Konzept</a:t>
            </a:r>
            <a:r>
              <a:rPr lang="en-US" dirty="0"/>
              <a:t> </a:t>
            </a:r>
            <a:r>
              <a:rPr lang="en-US" dirty="0" err="1"/>
              <a:t>finalisiert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?</a:t>
            </a:r>
          </a:p>
        </p:txBody>
      </p:sp>
      <p:sp>
        <p:nvSpPr>
          <p:cNvPr id="11" name="Pfeil nach unten 10"/>
          <p:cNvSpPr/>
          <p:nvPr/>
        </p:nvSpPr>
        <p:spPr>
          <a:xfrm rot="10800000" flipV="1">
            <a:off x="3472111" y="2694508"/>
            <a:ext cx="432048" cy="4554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31751" y="5652839"/>
            <a:ext cx="3168750" cy="13464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User Study</a:t>
            </a:r>
            <a:endParaRPr lang="en-US" dirty="0"/>
          </a:p>
        </p:txBody>
      </p:sp>
      <p:sp>
        <p:nvSpPr>
          <p:cNvPr id="16" name="Pfeil nach unten 15"/>
          <p:cNvSpPr/>
          <p:nvPr/>
        </p:nvSpPr>
        <p:spPr>
          <a:xfrm rot="10800000" flipV="1">
            <a:off x="1887936" y="4428703"/>
            <a:ext cx="432048" cy="10081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2319983" y="4493160"/>
            <a:ext cx="2952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/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die </a:t>
            </a:r>
            <a:r>
              <a:rPr lang="en-US" dirty="0" err="1" smtClean="0"/>
              <a:t>erste</a:t>
            </a:r>
            <a:r>
              <a:rPr lang="en-US" dirty="0" smtClean="0"/>
              <a:t> User Study </a:t>
            </a:r>
            <a:r>
              <a:rPr lang="en-US" dirty="0" err="1" smtClean="0"/>
              <a:t>durchführen</a:t>
            </a:r>
            <a:r>
              <a:rPr lang="en-US" dirty="0"/>
              <a:t>?</a:t>
            </a:r>
          </a:p>
        </p:txBody>
      </p:sp>
      <p:sp>
        <p:nvSpPr>
          <p:cNvPr id="21" name="Nach links gekrümmter Pfeil 20"/>
          <p:cNvSpPr/>
          <p:nvPr/>
        </p:nvSpPr>
        <p:spPr>
          <a:xfrm rot="10800000" flipH="1">
            <a:off x="7108676" y="1620391"/>
            <a:ext cx="648072" cy="102096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Nach links gekrümmter Pfeil 18"/>
          <p:cNvSpPr/>
          <p:nvPr/>
        </p:nvSpPr>
        <p:spPr>
          <a:xfrm rot="10800000" flipH="1">
            <a:off x="9557184" y="3191710"/>
            <a:ext cx="683679" cy="102096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07417" y="3291940"/>
            <a:ext cx="4104307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 </a:t>
            </a:r>
            <a:r>
              <a:rPr lang="en-US" dirty="0" err="1" smtClean="0"/>
              <a:t>Entwicklung</a:t>
            </a:r>
            <a:endParaRPr lang="en-US" dirty="0"/>
          </a:p>
        </p:txBody>
      </p:sp>
      <p:sp>
        <p:nvSpPr>
          <p:cNvPr id="23" name="Pfeil nach unten 22"/>
          <p:cNvSpPr/>
          <p:nvPr/>
        </p:nvSpPr>
        <p:spPr>
          <a:xfrm rot="10800000" flipV="1">
            <a:off x="5632351" y="2706106"/>
            <a:ext cx="432048" cy="4554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feil nach unten 23"/>
          <p:cNvSpPr/>
          <p:nvPr/>
        </p:nvSpPr>
        <p:spPr>
          <a:xfrm rot="10800000" flipV="1">
            <a:off x="7766298" y="4428703"/>
            <a:ext cx="432048" cy="9361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feil nach unten 24"/>
          <p:cNvSpPr/>
          <p:nvPr/>
        </p:nvSpPr>
        <p:spPr>
          <a:xfrm rot="16200000" flipV="1">
            <a:off x="4126139" y="5226748"/>
            <a:ext cx="432048" cy="15722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104278" tIns="52139" rIns="104278" bIns="52139"/>
          <a:lstStyle/>
          <a:p>
            <a:r>
              <a:rPr lang="en-GB" dirty="0" err="1" smtClean="0"/>
              <a:t>Kontakt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737860" y="2088656"/>
            <a:ext cx="4690631" cy="3636192"/>
          </a:xfrm>
        </p:spPr>
        <p:txBody>
          <a:bodyPr lIns="104278" tIns="52139" rIns="104278" bIns="52139"/>
          <a:lstStyle/>
          <a:p>
            <a:pPr marL="21590" indent="0">
              <a:lnSpc>
                <a:spcPct val="50000"/>
              </a:lnSpc>
              <a:buNone/>
            </a:pPr>
            <a:r>
              <a:rPr lang="de-DE" sz="1300" b="1" dirty="0"/>
              <a:t> </a:t>
            </a:r>
          </a:p>
          <a:p>
            <a:pPr marL="21590" indent="0">
              <a:buNone/>
            </a:pPr>
            <a:r>
              <a:rPr lang="de-DE" sz="2400" b="1" dirty="0"/>
              <a:t>Georg </a:t>
            </a:r>
            <a:r>
              <a:rPr lang="de-DE" sz="2400" b="1" dirty="0" smtClean="0"/>
              <a:t>Regal</a:t>
            </a:r>
            <a:endParaRPr lang="de-DE" sz="2400" b="1" dirty="0"/>
          </a:p>
          <a:p>
            <a:pPr marL="21590" indent="0">
              <a:buNone/>
            </a:pPr>
            <a:r>
              <a:rPr lang="de-DE" dirty="0">
                <a:hlinkClick r:id="rId3"/>
              </a:rPr>
              <a:t>regal@cure.at</a:t>
            </a:r>
            <a:r>
              <a:rPr lang="de-DE" dirty="0"/>
              <a:t> </a:t>
            </a:r>
            <a:endParaRPr lang="de-DE" dirty="0" smtClean="0"/>
          </a:p>
          <a:p>
            <a:pPr marL="21590" indent="0">
              <a:buNone/>
            </a:pPr>
            <a:r>
              <a:rPr lang="de-DE" dirty="0" smtClean="0"/>
              <a:t>+ 43 1 743 54 51 208</a:t>
            </a:r>
            <a:endParaRPr lang="de-DE" dirty="0"/>
          </a:p>
          <a:p>
            <a:pPr marL="21590" indent="0">
              <a:lnSpc>
                <a:spcPct val="50000"/>
              </a:lnSpc>
              <a:buNone/>
            </a:pPr>
            <a:endParaRPr lang="de-DE" sz="1400" dirty="0"/>
          </a:p>
          <a:p>
            <a:pPr marL="21590" indent="0">
              <a:lnSpc>
                <a:spcPct val="50000"/>
              </a:lnSpc>
              <a:buNone/>
            </a:pPr>
            <a:endParaRPr lang="de-DE" sz="1400" dirty="0"/>
          </a:p>
          <a:p>
            <a:pPr marL="21590" indent="0">
              <a:lnSpc>
                <a:spcPct val="50000"/>
              </a:lnSpc>
              <a:buNone/>
            </a:pPr>
            <a:endParaRPr lang="de-DE" sz="1400" dirty="0"/>
          </a:p>
          <a:p>
            <a:pPr marL="21590" indent="0">
              <a:lnSpc>
                <a:spcPct val="50000"/>
              </a:lnSpc>
              <a:buNone/>
            </a:pPr>
            <a:endParaRPr lang="de-DE" sz="1400" dirty="0"/>
          </a:p>
          <a:p>
            <a:pPr marL="21590" indent="0">
              <a:lnSpc>
                <a:spcPct val="50000"/>
              </a:lnSpc>
              <a:buNone/>
            </a:pPr>
            <a:endParaRPr lang="de-DE" sz="24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pPr/>
              <a:t>24</a:t>
            </a:fld>
            <a:endParaRPr lang="de-AT" dirty="0"/>
          </a:p>
        </p:txBody>
      </p:sp>
      <p:pic>
        <p:nvPicPr>
          <p:cNvPr id="5122" name="Picture 2" descr="C:\Users\deutsch.CURE-VIENNA\Downloads\qrcode(3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0503" y="2412479"/>
            <a:ext cx="1655446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platzhalter 3"/>
          <p:cNvSpPr txBox="1">
            <a:spLocks/>
          </p:cNvSpPr>
          <p:nvPr/>
        </p:nvSpPr>
        <p:spPr>
          <a:xfrm>
            <a:off x="4586772" y="2072684"/>
            <a:ext cx="4463411" cy="4248472"/>
          </a:xfrm>
          <a:prstGeom prst="rect">
            <a:avLst/>
          </a:prstGeom>
        </p:spPr>
        <p:txBody>
          <a:bodyPr lIns="91400" tIns="45700" rIns="91400" bIns="45700">
            <a:noAutofit/>
          </a:bodyPr>
          <a:lstStyle>
            <a:lvl1pPr marL="180000" indent="-158400" algn="l" defTabSz="9956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7200" algn="l" defTabSz="99569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indent="-177800" algn="l" defTabSz="9956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" indent="0">
              <a:lnSpc>
                <a:spcPct val="50000"/>
              </a:lnSpc>
              <a:buNone/>
            </a:pPr>
            <a:r>
              <a:rPr lang="de-DE" sz="1400" b="1" dirty="0"/>
              <a:t> </a:t>
            </a:r>
          </a:p>
          <a:p>
            <a:pPr marL="21590" indent="0">
              <a:lnSpc>
                <a:spcPct val="50000"/>
              </a:lnSpc>
              <a:buNone/>
            </a:pPr>
            <a:endParaRPr lang="de-DE" sz="1400" b="1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 lIns="104278" tIns="52139" rIns="104278" bIns="52139"/>
          <a:lstStyle/>
          <a:p>
            <a:endParaRPr lang="de-AT" dirty="0"/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735807" y="3564607"/>
            <a:ext cx="4690631" cy="2465630"/>
          </a:xfrm>
          <a:prstGeom prst="rect">
            <a:avLst/>
          </a:prstGeom>
        </p:spPr>
        <p:txBody>
          <a:bodyPr lIns="91384" tIns="45692" rIns="91384" bIns="45692">
            <a:noAutofit/>
          </a:bodyPr>
          <a:lstStyle>
            <a:lvl1pPr marL="157742" indent="-138814" algn="l" defTabSz="872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2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4483" indent="-164052" algn="l" defTabSz="872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324" indent="-155842" algn="l" defTabSz="872722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264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626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87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348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709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070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" indent="0">
              <a:lnSpc>
                <a:spcPct val="50000"/>
              </a:lnSpc>
              <a:buNone/>
            </a:pPr>
            <a:r>
              <a:rPr lang="de-DE" sz="1300" b="1" dirty="0"/>
              <a:t> </a:t>
            </a:r>
            <a:endParaRPr lang="de-DE" sz="1200" dirty="0"/>
          </a:p>
          <a:p>
            <a:pPr marL="21590" indent="0">
              <a:lnSpc>
                <a:spcPct val="50000"/>
              </a:lnSpc>
              <a:buNone/>
            </a:pPr>
            <a:r>
              <a:rPr lang="de-DE" sz="1400" b="1" dirty="0"/>
              <a:t>CURE – Center </a:t>
            </a:r>
            <a:r>
              <a:rPr lang="de-DE" sz="1400" b="1" dirty="0" err="1"/>
              <a:t>for</a:t>
            </a:r>
            <a:r>
              <a:rPr lang="de-DE" sz="1400" b="1" dirty="0"/>
              <a:t> </a:t>
            </a:r>
            <a:r>
              <a:rPr lang="de-DE" sz="1400" b="1" dirty="0" err="1"/>
              <a:t>Usability</a:t>
            </a:r>
            <a:r>
              <a:rPr lang="de-DE" sz="1400" b="1" dirty="0"/>
              <a:t> Research &amp; Engineering</a:t>
            </a:r>
          </a:p>
          <a:p>
            <a:pPr marL="21590" indent="0">
              <a:lnSpc>
                <a:spcPct val="50000"/>
              </a:lnSpc>
              <a:buNone/>
            </a:pPr>
            <a:r>
              <a:rPr lang="de-DE" sz="1400" dirty="0"/>
              <a:t>Businesspark </a:t>
            </a:r>
            <a:r>
              <a:rPr lang="de-DE" sz="1400" dirty="0" err="1"/>
              <a:t>Marximum</a:t>
            </a:r>
            <a:endParaRPr lang="de-DE" sz="1400" dirty="0"/>
          </a:p>
          <a:p>
            <a:pPr marL="21590" indent="0">
              <a:lnSpc>
                <a:spcPct val="50000"/>
              </a:lnSpc>
              <a:buNone/>
            </a:pPr>
            <a:r>
              <a:rPr lang="de-DE" sz="1400" dirty="0"/>
              <a:t>Modecenterstraße 17 / Objekt 2</a:t>
            </a:r>
          </a:p>
          <a:p>
            <a:pPr marL="21590" indent="0">
              <a:lnSpc>
                <a:spcPct val="50000"/>
              </a:lnSpc>
              <a:buNone/>
            </a:pPr>
            <a:r>
              <a:rPr lang="de-DE" sz="1400" dirty="0"/>
              <a:t>1110 Vienna, Austria</a:t>
            </a:r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6568456" y="4140672"/>
            <a:ext cx="2448272" cy="288032"/>
          </a:xfrm>
          <a:prstGeom prst="rect">
            <a:avLst/>
          </a:prstGeom>
        </p:spPr>
        <p:txBody>
          <a:bodyPr lIns="91384" tIns="45692" rIns="91384" bIns="45692">
            <a:noAutofit/>
          </a:bodyPr>
          <a:lstStyle>
            <a:lvl1pPr marL="157742" indent="-138814" algn="l" defTabSz="872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2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4483" indent="-164052" algn="l" defTabSz="872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324" indent="-155842" algn="l" defTabSz="872722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264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626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87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348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709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070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" indent="0">
              <a:lnSpc>
                <a:spcPct val="50000"/>
              </a:lnSpc>
              <a:buNone/>
            </a:pPr>
            <a:r>
              <a:rPr lang="de-DE" b="1" dirty="0" smtClean="0"/>
              <a:t>  </a:t>
            </a:r>
            <a:r>
              <a:rPr lang="de-DE" b="1" dirty="0" smtClean="0">
                <a:hlinkClick r:id="rId5"/>
              </a:rPr>
              <a:t>http://www.cure.at</a:t>
            </a:r>
            <a:r>
              <a:rPr lang="de-DE" b="1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8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de-AT" dirty="0"/>
              <a:t>Überblick Konkurrenzprodukte </a:t>
            </a:r>
          </a:p>
          <a:p>
            <a:pPr lvl="1"/>
            <a:r>
              <a:rPr lang="de-AT" dirty="0"/>
              <a:t>Überblick über verwandte wissenschaftliche Arbeiten 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6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of the 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de-AT" dirty="0" smtClean="0"/>
              <a:t>Konkurrenzprodukte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pPr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32035"/>
              </p:ext>
            </p:extLst>
          </p:nvPr>
        </p:nvGraphicFramePr>
        <p:xfrm>
          <a:off x="736601" y="1476375"/>
          <a:ext cx="9217024" cy="6040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72208"/>
                <a:gridCol w="5256584"/>
                <a:gridCol w="64807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Name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Beschreibung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Fokus</a:t>
                      </a:r>
                      <a:endParaRPr lang="de-AT" noProof="0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Proto.io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HTML5 high </a:t>
                      </a:r>
                      <a:r>
                        <a:rPr lang="de-AT" noProof="0" dirty="0" err="1" smtClean="0"/>
                        <a:t>fidelity</a:t>
                      </a:r>
                      <a:r>
                        <a:rPr lang="de-AT" noProof="0" dirty="0" smtClean="0"/>
                        <a:t> Prototypen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Animationen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Gesten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Einfache Logik</a:t>
                      </a:r>
                      <a:r>
                        <a:rPr lang="de-AT" baseline="0" noProof="0" dirty="0" smtClean="0"/>
                        <a:t> möglich</a:t>
                      </a:r>
                      <a:endParaRPr lang="de-AT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noProof="0" dirty="0" err="1" smtClean="0"/>
                        <a:t>HiFi</a:t>
                      </a:r>
                      <a:r>
                        <a:rPr lang="de-AT" noProof="0" dirty="0" smtClean="0"/>
                        <a:t> </a:t>
                      </a:r>
                      <a:r>
                        <a:rPr lang="de-AT" noProof="0" dirty="0" err="1" smtClean="0"/>
                        <a:t>Prototypes</a:t>
                      </a:r>
                      <a:endParaRPr lang="de-AT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Divshot.com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Frontend Development mit verschiedenen Frameworks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Bootstrap</a:t>
                      </a:r>
                      <a:r>
                        <a:rPr lang="de-AT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AT" sz="18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Foundation</a:t>
                      </a:r>
                      <a:r>
                        <a:rPr lang="de-AT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AT" sz="18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AT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Ratchet</a:t>
                      </a:r>
                      <a:endParaRPr lang="de-AT" sz="18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b="0" noProof="0" dirty="0" smtClean="0"/>
                        <a:t>Real HTML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Front End Development</a:t>
                      </a:r>
                      <a:endParaRPr lang="de-A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Codiqa.com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Drag </a:t>
                      </a:r>
                      <a:r>
                        <a:rPr lang="de-AT" noProof="0" dirty="0" err="1" smtClean="0"/>
                        <a:t>and</a:t>
                      </a:r>
                      <a:r>
                        <a:rPr lang="de-AT" noProof="0" dirty="0" smtClean="0"/>
                        <a:t> Drop </a:t>
                      </a:r>
                      <a:r>
                        <a:rPr lang="de-AT" noProof="0" dirty="0" err="1" smtClean="0"/>
                        <a:t>Builder</a:t>
                      </a:r>
                      <a:r>
                        <a:rPr lang="de-AT" noProof="0" dirty="0" smtClean="0"/>
                        <a:t> für mobile </a:t>
                      </a:r>
                      <a:r>
                        <a:rPr lang="de-AT" noProof="0" dirty="0" err="1" smtClean="0"/>
                        <a:t>CrossPlatform</a:t>
                      </a:r>
                      <a:r>
                        <a:rPr lang="de-AT" baseline="0" noProof="0" dirty="0" smtClean="0"/>
                        <a:t> Applikationen</a:t>
                      </a:r>
                      <a:endParaRPr lang="de-AT" noProof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HTML5/CSS/JS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Echter HTML Code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Cross </a:t>
                      </a:r>
                      <a:r>
                        <a:rPr lang="de-AT" noProof="0" dirty="0" err="1" smtClean="0"/>
                        <a:t>plattform</a:t>
                      </a:r>
                      <a:r>
                        <a:rPr lang="de-AT" noProof="0" dirty="0" smtClean="0"/>
                        <a:t> mobile </a:t>
                      </a:r>
                      <a:r>
                        <a:rPr lang="de-AT" noProof="0" dirty="0" err="1" smtClean="0"/>
                        <a:t>apps</a:t>
                      </a:r>
                      <a:endParaRPr lang="de-A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Fluidui.com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err="1" smtClean="0"/>
                        <a:t>Canvas</a:t>
                      </a:r>
                      <a:r>
                        <a:rPr lang="de-AT" baseline="0" noProof="0" dirty="0" smtClean="0"/>
                        <a:t> – visuelle Verbindung der Screens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baseline="0" noProof="0" dirty="0" smtClean="0"/>
                        <a:t>Kartenansicht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HTML 5 </a:t>
                      </a:r>
                      <a:r>
                        <a:rPr lang="de-AT" baseline="0" noProof="0" dirty="0" err="1" smtClean="0"/>
                        <a:t>Mockups</a:t>
                      </a:r>
                      <a:endParaRPr lang="de-AT" baseline="0" noProof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baseline="0" noProof="0" dirty="0" smtClean="0"/>
                        <a:t>Gesten Unterstützung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err="1" smtClean="0"/>
                        <a:t>Wireframes</a:t>
                      </a:r>
                      <a:r>
                        <a:rPr lang="de-AT" baseline="0" noProof="0" dirty="0" smtClean="0"/>
                        <a:t> </a:t>
                      </a:r>
                      <a:r>
                        <a:rPr lang="de-AT" baseline="0" noProof="0" dirty="0" err="1" smtClean="0"/>
                        <a:t>to</a:t>
                      </a:r>
                      <a:r>
                        <a:rPr lang="de-AT" baseline="0" noProof="0" dirty="0" smtClean="0"/>
                        <a:t> </a:t>
                      </a:r>
                      <a:r>
                        <a:rPr lang="de-AT" baseline="0" noProof="0" dirty="0" err="1" smtClean="0"/>
                        <a:t>HiFi</a:t>
                      </a:r>
                      <a:r>
                        <a:rPr lang="de-AT" baseline="0" noProof="0" dirty="0" smtClean="0"/>
                        <a:t> </a:t>
                      </a:r>
                      <a:r>
                        <a:rPr lang="de-AT" baseline="0" noProof="0" dirty="0" err="1" smtClean="0"/>
                        <a:t>Prototpyes</a:t>
                      </a:r>
                      <a:endParaRPr lang="de-A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Easel.io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baseline="0" noProof="0" dirty="0" err="1" smtClean="0"/>
                        <a:t>Kickbare</a:t>
                      </a:r>
                      <a:r>
                        <a:rPr lang="de-AT" baseline="0" noProof="0" dirty="0" smtClean="0"/>
                        <a:t> Prototypen (Web)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baseline="0" noProof="0" dirty="0" smtClean="0"/>
                        <a:t>Bootstrap </a:t>
                      </a:r>
                      <a:r>
                        <a:rPr lang="de-AT" baseline="0" noProof="0" dirty="0" err="1" smtClean="0"/>
                        <a:t>support</a:t>
                      </a:r>
                      <a:endParaRPr lang="de-AT" baseline="0" noProof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baseline="0" noProof="0" dirty="0" smtClean="0"/>
                        <a:t>HTML 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err="1" smtClean="0"/>
                        <a:t>Prototypes</a:t>
                      </a:r>
                      <a:r>
                        <a:rPr lang="de-AT" noProof="0" dirty="0" smtClean="0"/>
                        <a:t>, GUI </a:t>
                      </a:r>
                      <a:r>
                        <a:rPr lang="de-AT" noProof="0" dirty="0" err="1" smtClean="0"/>
                        <a:t>builder</a:t>
                      </a:r>
                      <a:endParaRPr lang="de-AT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de-AT" dirty="0"/>
              <a:t>Konkurrenzprodukte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14261"/>
              </p:ext>
            </p:extLst>
          </p:nvPr>
        </p:nvGraphicFramePr>
        <p:xfrm>
          <a:off x="736601" y="1476375"/>
          <a:ext cx="9217024" cy="54914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87438"/>
                <a:gridCol w="5041354"/>
                <a:gridCol w="575270"/>
                <a:gridCol w="15129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Beschreibung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Fokus</a:t>
                      </a:r>
                      <a:endParaRPr lang="en-US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r>
                        <a:rPr lang="en-US" dirty="0" smtClean="0"/>
                        <a:t>Solidify.com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Klickbasierte</a:t>
                      </a:r>
                      <a:r>
                        <a:rPr lang="en-US" dirty="0" smtClean="0"/>
                        <a:t> Images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Links </a:t>
                      </a:r>
                      <a:r>
                        <a:rPr lang="en-US" dirty="0" err="1" smtClean="0"/>
                        <a:t>zwischen</a:t>
                      </a:r>
                      <a:r>
                        <a:rPr lang="en-US" dirty="0" smtClean="0"/>
                        <a:t> Pages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Aktive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Regionen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Usability Test  Support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Remote Tests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User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Clickable Prototypes,</a:t>
                      </a:r>
                    </a:p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Mockingbird.com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Visual editor </a:t>
                      </a:r>
                      <a:r>
                        <a:rPr lang="en-US" baseline="0" dirty="0" err="1" smtClean="0"/>
                        <a:t>für</a:t>
                      </a:r>
                      <a:r>
                        <a:rPr lang="en-US" baseline="0" dirty="0" smtClean="0"/>
                        <a:t> Wireframes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Über</a:t>
                      </a:r>
                      <a:r>
                        <a:rPr lang="en-US" baseline="0" dirty="0" smtClean="0"/>
                        <a:t> Links </a:t>
                      </a:r>
                      <a:r>
                        <a:rPr lang="en-US" baseline="0" dirty="0" err="1" smtClean="0"/>
                        <a:t>vernüpft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LoFi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Mockups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Protoshare.com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Interactive HTML prototypes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“Can be used as starting point for programming”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Focused on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Mockups</a:t>
                      </a:r>
                      <a:r>
                        <a:rPr lang="en-US" baseline="0" dirty="0" smtClean="0"/>
                        <a:t>, Wireframes, </a:t>
                      </a:r>
                      <a:r>
                        <a:rPr lang="en-US" baseline="0" dirty="0" err="1" smtClean="0"/>
                        <a:t>Protoypes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Uxpin.com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Wireframes, Mockups, </a:t>
                      </a:r>
                      <a:r>
                        <a:rPr lang="en-US" dirty="0" err="1" smtClean="0"/>
                        <a:t>P</a:t>
                      </a:r>
                      <a:r>
                        <a:rPr lang="en-US" baseline="0" dirty="0" err="1" smtClean="0"/>
                        <a:t>rotoypes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Vorlagen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für</a:t>
                      </a:r>
                      <a:r>
                        <a:rPr lang="en-US" baseline="0" dirty="0" smtClean="0"/>
                        <a:t> Personas, </a:t>
                      </a:r>
                      <a:r>
                        <a:rPr lang="en-US" baseline="0" dirty="0" err="1" smtClean="0"/>
                        <a:t>BusinessModell</a:t>
                      </a:r>
                      <a:r>
                        <a:rPr lang="en-US" baseline="0" dirty="0" smtClean="0"/>
                        <a:t>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Wireframes,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Prototypes,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Hotgloo.com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Klickbasierte</a:t>
                      </a:r>
                      <a:r>
                        <a:rPr lang="en-US" baseline="0" dirty="0" smtClean="0"/>
                        <a:t> Wireframes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HiFi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Prototypen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Smart Elements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(Variables, States, Observers 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Wireframes, Prototypes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13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de-AT" dirty="0"/>
              <a:t>Konkurrenzprodukte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57800"/>
              </p:ext>
            </p:extLst>
          </p:nvPr>
        </p:nvGraphicFramePr>
        <p:xfrm>
          <a:off x="736601" y="1476375"/>
          <a:ext cx="9217024" cy="46685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87438"/>
                <a:gridCol w="5041354"/>
                <a:gridCol w="575270"/>
                <a:gridCol w="15129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Beschreibung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Fokus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Inpreso.com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Wireframes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Interaktive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Prottoypen</a:t>
                      </a:r>
                      <a:endParaRPr lang="en-US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z.B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onMouseEnter</a:t>
                      </a:r>
                      <a:r>
                        <a:rPr lang="en-US" baseline="0" dirty="0" smtClean="0"/>
                        <a:t> hide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Wireframes, Prototypes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Moqups.com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err="1" smtClean="0"/>
                        <a:t>Klickbasierte</a:t>
                      </a:r>
                      <a:r>
                        <a:rPr lang="en-US" baseline="0" dirty="0" smtClean="0"/>
                        <a:t> Wireframes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Export to PDF, 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Wireframes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Quirktools.com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Klickbasierte</a:t>
                      </a:r>
                      <a:r>
                        <a:rPr lang="en-US" dirty="0" smtClean="0"/>
                        <a:t> Wireframes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Links </a:t>
                      </a:r>
                      <a:r>
                        <a:rPr lang="en-US" dirty="0" err="1" smtClean="0"/>
                        <a:t>zwischen</a:t>
                      </a:r>
                      <a:r>
                        <a:rPr lang="en-US" dirty="0" smtClean="0"/>
                        <a:t>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Fokus</a:t>
                      </a:r>
                      <a:r>
                        <a:rPr lang="en-US" dirty="0" smtClean="0"/>
                        <a:t> auf Web </a:t>
                      </a:r>
                      <a:r>
                        <a:rPr lang="en-US" dirty="0" err="1" smtClean="0"/>
                        <a:t>Entwicklung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Wireframes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Pidoco.com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Klickbasierte </a:t>
                      </a:r>
                      <a:r>
                        <a:rPr lang="de-AT" noProof="0" dirty="0" err="1" smtClean="0"/>
                        <a:t>Wireframes</a:t>
                      </a:r>
                      <a:r>
                        <a:rPr lang="de-AT" noProof="0" dirty="0" smtClean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Links zwischen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Web und Mobile Prototypen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noProof="0" dirty="0" err="1" smtClean="0"/>
                        <a:t>Wireframes</a:t>
                      </a:r>
                      <a:endParaRPr lang="de-AT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Mockflow.com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Klickbasierte</a:t>
                      </a:r>
                      <a:r>
                        <a:rPr lang="en-US" dirty="0" smtClean="0"/>
                        <a:t> Wireframes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Links </a:t>
                      </a:r>
                      <a:r>
                        <a:rPr lang="en-US" dirty="0" err="1" smtClean="0"/>
                        <a:t>zwischen</a:t>
                      </a:r>
                      <a:r>
                        <a:rPr lang="en-US" dirty="0" smtClean="0"/>
                        <a:t>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Export to HTML5 </a:t>
                      </a:r>
                      <a:r>
                        <a:rPr lang="en-US" dirty="0" err="1" smtClean="0"/>
                        <a:t>Funktion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Wireframes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73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de-AT" dirty="0"/>
              <a:t>Konkurrenzprodukte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16490"/>
              </p:ext>
            </p:extLst>
          </p:nvPr>
        </p:nvGraphicFramePr>
        <p:xfrm>
          <a:off x="736601" y="1476375"/>
          <a:ext cx="9217024" cy="34798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72208"/>
                <a:gridCol w="5256584"/>
                <a:gridCol w="575270"/>
                <a:gridCol w="1512962"/>
              </a:tblGrid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Name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Beschreibung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Fokus</a:t>
                      </a:r>
                      <a:endParaRPr lang="de-A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Flinto.com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Klickbasierte Images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Links zwischen Pages</a:t>
                      </a:r>
                      <a:r>
                        <a:rPr lang="de-AT" baseline="0" noProof="0" dirty="0" smtClean="0"/>
                        <a:t> – Aktive Regionen</a:t>
                      </a:r>
                      <a:endParaRPr lang="de-AT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aseline="0" noProof="0" dirty="0" err="1" smtClean="0"/>
                        <a:t>Clickdummies</a:t>
                      </a:r>
                      <a:endParaRPr lang="de-A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Invisionapp.com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Klickbasierte Images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Links zwischen Pages</a:t>
                      </a:r>
                      <a:r>
                        <a:rPr lang="de-AT" baseline="0" noProof="0" dirty="0" smtClean="0"/>
                        <a:t> – Aktive Regionen</a:t>
                      </a:r>
                      <a:endParaRPr lang="de-AT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err="1" smtClean="0"/>
                        <a:t>Clickdummies</a:t>
                      </a:r>
                      <a:endParaRPr lang="de-A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Notism.io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Klickbasierte Images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Links zwischen Pages</a:t>
                      </a:r>
                      <a:r>
                        <a:rPr lang="de-AT" baseline="0" noProof="0" dirty="0" smtClean="0"/>
                        <a:t> – Aktive Regionen</a:t>
                      </a:r>
                      <a:endParaRPr lang="de-AT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err="1" smtClean="0"/>
                        <a:t>Clickdummies</a:t>
                      </a:r>
                      <a:endParaRPr lang="de-A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Concept.ly</a:t>
                      </a:r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Klickbasierte Images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noProof="0" dirty="0" smtClean="0"/>
                        <a:t>Links zwischen Pages</a:t>
                      </a:r>
                      <a:r>
                        <a:rPr lang="de-AT" baseline="0" noProof="0" dirty="0" smtClean="0"/>
                        <a:t> – Aktive Regionen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baseline="0" noProof="0" dirty="0" smtClean="0"/>
                        <a:t>Support für </a:t>
                      </a:r>
                      <a:r>
                        <a:rPr lang="de-AT" baseline="0" noProof="0" dirty="0" err="1" smtClean="0"/>
                        <a:t>kollaboratives</a:t>
                      </a:r>
                      <a:r>
                        <a:rPr lang="de-AT" baseline="0" noProof="0" dirty="0" smtClean="0"/>
                        <a:t> Arbeiten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AT" baseline="0" noProof="0" dirty="0" smtClean="0"/>
                        <a:t>Unterstützung für Testen /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 dirty="0" err="1" smtClean="0"/>
                        <a:t>Clickdummies</a:t>
                      </a:r>
                      <a:endParaRPr lang="de-AT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6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oper.com/wp-content/uploads/2013/07/summaryChar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807" y="1476375"/>
            <a:ext cx="7272808" cy="520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Überblick</a:t>
            </a:r>
            <a:r>
              <a:rPr lang="en-US" dirty="0"/>
              <a:t> </a:t>
            </a:r>
            <a:r>
              <a:rPr lang="en-US" dirty="0" err="1"/>
              <a:t>Konkurenzprodukte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5807" y="6588943"/>
            <a:ext cx="76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4"/>
              </a:rPr>
              <a:t>http://</a:t>
            </a:r>
            <a:r>
              <a:rPr lang="de-DE" sz="1600" dirty="0" smtClean="0">
                <a:hlinkClick r:id="rId4"/>
              </a:rPr>
              <a:t>www.cooper.com/journal/2013/07/designers-toolkit-proto-testing-for-prototypes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997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Wissenschaftliche</a:t>
            </a:r>
            <a:r>
              <a:rPr lang="en-US" dirty="0" smtClean="0"/>
              <a:t> </a:t>
            </a:r>
            <a:r>
              <a:rPr lang="en-US" dirty="0" err="1" smtClean="0"/>
              <a:t>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Freitag</a:t>
            </a:r>
            <a:r>
              <a:rPr lang="en-GB" dirty="0"/>
              <a:t>, G., Wegner, M., </a:t>
            </a:r>
            <a:r>
              <a:rPr lang="en-GB" dirty="0" err="1"/>
              <a:t>Tränkner</a:t>
            </a:r>
            <a:r>
              <a:rPr lang="en-GB" dirty="0"/>
              <a:t>, M., &amp; </a:t>
            </a:r>
            <a:r>
              <a:rPr lang="en-GB" dirty="0" err="1"/>
              <a:t>Wacker</a:t>
            </a:r>
            <a:r>
              <a:rPr lang="en-GB" dirty="0"/>
              <a:t>, M. (2013). </a:t>
            </a:r>
            <a:r>
              <a:rPr lang="en-GB" dirty="0" smtClean="0"/>
              <a:t>Look </a:t>
            </a:r>
            <a:r>
              <a:rPr lang="en-GB" dirty="0"/>
              <a:t>without Feel – A Basal Gap in the Multi-Touch Prototyping </a:t>
            </a:r>
            <a:r>
              <a:rPr lang="en-GB" dirty="0" smtClean="0"/>
              <a:t>Process</a:t>
            </a:r>
          </a:p>
          <a:p>
            <a:pPr lvl="1"/>
            <a:r>
              <a:rPr lang="en-GB" dirty="0" err="1" smtClean="0"/>
              <a:t>Meisten</a:t>
            </a:r>
            <a:r>
              <a:rPr lang="en-GB" dirty="0" smtClean="0"/>
              <a:t> Tools </a:t>
            </a:r>
            <a:r>
              <a:rPr lang="en-GB" dirty="0" err="1" smtClean="0"/>
              <a:t>fokusieren</a:t>
            </a:r>
            <a:r>
              <a:rPr lang="en-GB" dirty="0" smtClean="0"/>
              <a:t> auf </a:t>
            </a:r>
            <a:r>
              <a:rPr lang="en-GB" dirty="0" err="1" smtClean="0"/>
              <a:t>Aussehen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haben</a:t>
            </a:r>
            <a:r>
              <a:rPr lang="en-GB" dirty="0" smtClean="0"/>
              <a:t> 8 Tools </a:t>
            </a:r>
            <a:r>
              <a:rPr lang="en-GB" dirty="0" err="1" smtClean="0"/>
              <a:t>verglichen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Nur</a:t>
            </a:r>
            <a:r>
              <a:rPr lang="en-GB" dirty="0" smtClean="0"/>
              <a:t> </a:t>
            </a:r>
            <a:r>
              <a:rPr lang="en-GB" dirty="0" err="1" smtClean="0"/>
              <a:t>Axxure</a:t>
            </a:r>
            <a:r>
              <a:rPr lang="en-GB" dirty="0" smtClean="0"/>
              <a:t> and Proto.io </a:t>
            </a:r>
            <a:r>
              <a:rPr lang="en-GB" dirty="0" err="1" smtClean="0"/>
              <a:t>konnten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Anforderungen</a:t>
            </a:r>
            <a:r>
              <a:rPr lang="en-GB" dirty="0" smtClean="0"/>
              <a:t> </a:t>
            </a:r>
            <a:r>
              <a:rPr lang="en-GB" dirty="0" err="1" smtClean="0"/>
              <a:t>ihres</a:t>
            </a:r>
            <a:r>
              <a:rPr lang="en-GB" dirty="0" smtClean="0"/>
              <a:t> </a:t>
            </a:r>
            <a:r>
              <a:rPr lang="en-GB" dirty="0" err="1" smtClean="0"/>
              <a:t>Szenarios</a:t>
            </a:r>
            <a:r>
              <a:rPr lang="en-GB" dirty="0" smtClean="0"/>
              <a:t> </a:t>
            </a:r>
            <a:r>
              <a:rPr lang="en-GB" dirty="0" err="1" smtClean="0"/>
              <a:t>erfüllen</a:t>
            </a:r>
            <a:endParaRPr lang="en-GB" dirty="0"/>
          </a:p>
          <a:p>
            <a:pPr lvl="2"/>
            <a:r>
              <a:rPr lang="en-GB" dirty="0" err="1" smtClean="0"/>
              <a:t>Anderen</a:t>
            </a:r>
            <a:r>
              <a:rPr lang="en-GB" dirty="0" smtClean="0"/>
              <a:t> tools </a:t>
            </a:r>
            <a:r>
              <a:rPr lang="en-GB" dirty="0" err="1" smtClean="0"/>
              <a:t>hatten</a:t>
            </a:r>
            <a:r>
              <a:rPr lang="en-GB" dirty="0" smtClean="0"/>
              <a:t> </a:t>
            </a:r>
            <a:r>
              <a:rPr lang="en-GB" dirty="0" err="1" smtClean="0"/>
              <a:t>vor</a:t>
            </a:r>
            <a:r>
              <a:rPr lang="en-GB" dirty="0" smtClean="0"/>
              <a:t> </a:t>
            </a:r>
            <a:r>
              <a:rPr lang="en-GB" dirty="0" err="1" smtClean="0"/>
              <a:t>allem</a:t>
            </a:r>
            <a:r>
              <a:rPr lang="en-GB" dirty="0" smtClean="0"/>
              <a:t> </a:t>
            </a:r>
            <a:r>
              <a:rPr lang="en-GB" dirty="0" err="1" smtClean="0"/>
              <a:t>Probelme</a:t>
            </a:r>
            <a:r>
              <a:rPr lang="en-GB" dirty="0" smtClean="0"/>
              <a:t> </a:t>
            </a:r>
            <a:r>
              <a:rPr lang="en-GB" dirty="0" err="1" smtClean="0"/>
              <a:t>mir</a:t>
            </a:r>
            <a:r>
              <a:rPr lang="en-GB" dirty="0" smtClean="0"/>
              <a:t> </a:t>
            </a:r>
            <a:r>
              <a:rPr lang="en-GB" dirty="0" err="1" smtClean="0"/>
              <a:t>Gesten</a:t>
            </a:r>
            <a:r>
              <a:rPr lang="en-GB" dirty="0" smtClean="0"/>
              <a:t> un </a:t>
            </a:r>
            <a:r>
              <a:rPr lang="en-GB" dirty="0" err="1" smtClean="0"/>
              <a:t>Annimationen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  <a:p>
            <a:pPr marL="2160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AT" dirty="0"/>
          </a:p>
          <a:p>
            <a:endParaRPr lang="en-GB" dirty="0">
              <a:effectLst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57749-BCD5-E242-A059-B316DBDDC0E6}" type="datetime1">
              <a:rPr lang="de-AT" smtClean="0"/>
              <a:t>18.10.2013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45074-3BDB-6F4D-93F8-FCA7CAD10698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47" y="3897650"/>
            <a:ext cx="7336804" cy="297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7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1056</Words>
  <Application>Microsoft Office PowerPoint</Application>
  <PresentationFormat>Benutzerdefiniert</PresentationFormat>
  <Paragraphs>355</Paragraphs>
  <Slides>24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Benutzerdefiniertes Design</vt:lpstr>
      <vt:lpstr>PowerPoint-Präsentation</vt:lpstr>
      <vt:lpstr>Overview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Vorschlag Interaktionskonzept</vt:lpstr>
      <vt:lpstr>Projektziele</vt:lpstr>
      <vt:lpstr>Interaktionskonzept</vt:lpstr>
      <vt:lpstr>Interaktionskonzept</vt:lpstr>
      <vt:lpstr>Screen - Project</vt:lpstr>
      <vt:lpstr>Interaktionskonzept</vt:lpstr>
      <vt:lpstr>Screen - Interface</vt:lpstr>
      <vt:lpstr>Interaktionskonzept</vt:lpstr>
      <vt:lpstr>Screen - Interaction</vt:lpstr>
      <vt:lpstr>Interaktionskonzept</vt:lpstr>
      <vt:lpstr>Screen - Test</vt:lpstr>
      <vt:lpstr>Next Steps</vt:lpstr>
      <vt:lpstr>Kontakt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Murtinger</dc:creator>
  <cp:lastModifiedBy>Georg Regal</cp:lastModifiedBy>
  <cp:revision>589</cp:revision>
  <dcterms:created xsi:type="dcterms:W3CDTF">2012-03-28T15:11:09Z</dcterms:created>
  <dcterms:modified xsi:type="dcterms:W3CDTF">2013-10-18T13:01:00Z</dcterms:modified>
</cp:coreProperties>
</file>