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4"/>
  </p:notesMasterIdLst>
  <p:handoutMasterIdLst>
    <p:handoutMasterId r:id="rId15"/>
  </p:handoutMasterIdLst>
  <p:sldIdLst>
    <p:sldId id="483" r:id="rId2"/>
    <p:sldId id="487" r:id="rId3"/>
    <p:sldId id="486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</p:sldIdLst>
  <p:sldSz cx="10688638" cy="7561263"/>
  <p:notesSz cx="6858000" cy="9144000"/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nst Kruijf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F5"/>
    <a:srgbClr val="7F8182"/>
    <a:srgbClr val="939393"/>
    <a:srgbClr val="000000"/>
    <a:srgbClr val="D7D8D6"/>
    <a:srgbClr val="A1A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89801" autoAdjust="0"/>
  </p:normalViewPr>
  <p:slideViewPr>
    <p:cSldViewPr>
      <p:cViewPr>
        <p:scale>
          <a:sx n="100" d="100"/>
          <a:sy n="100" d="100"/>
        </p:scale>
        <p:origin x="-1788" y="-84"/>
      </p:cViewPr>
      <p:guideLst>
        <p:guide orient="horz" pos="4377"/>
        <p:guide orient="horz" pos="839"/>
        <p:guide pos="3366"/>
        <p:guide pos="2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997F-9ED9-48BC-9302-3BB33A38E465}" type="datetimeFigureOut">
              <a:rPr lang="de-AT" smtClean="0"/>
              <a:t>24.01.2014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EBFFC-EDCA-401E-9681-9490683F60B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172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6018-6069-4C12-9614-4D1F2D3094E0}" type="datetimeFigureOut">
              <a:rPr lang="de-AT" smtClean="0"/>
              <a:t>24.01.2014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B4937-32FC-484A-96DC-0FD0EB3D052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4654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Consistency: Consistency describes a common design of elements and processes. All user interface concepts should thus be consistently designed </a:t>
            </a:r>
          </a:p>
          <a:p>
            <a:r>
              <a:rPr lang="en-GB" dirty="0" smtClean="0"/>
              <a:t>Feedback: Feedback means that users expect a sufficient system reaction to all of their actions </a:t>
            </a:r>
          </a:p>
          <a:p>
            <a:r>
              <a:rPr lang="en-GB" dirty="0" smtClean="0"/>
              <a:t>Efficiency: The user interface must enable the users to carry out their tasks efficiently </a:t>
            </a:r>
          </a:p>
          <a:p>
            <a:r>
              <a:rPr lang="en-GB" dirty="0" smtClean="0"/>
              <a:t>Flexibility: the system must allow different users to work differently, or a single user to work differently if she wishes or needs to, in order to accomplish goals </a:t>
            </a:r>
          </a:p>
          <a:p>
            <a:r>
              <a:rPr lang="en-GB" dirty="0" smtClean="0"/>
              <a:t>Clearly marked exits: the user must always know how she can leave a specific context, window or display when working with a user interface, and how she can return to her starting position </a:t>
            </a:r>
          </a:p>
          <a:p>
            <a:r>
              <a:rPr lang="en-GB" dirty="0" smtClean="0"/>
              <a:t>Wording in users‘ language: Wording in the user interface must be known and easily understandable to the user </a:t>
            </a:r>
          </a:p>
          <a:p>
            <a:r>
              <a:rPr lang="en-GB" dirty="0" smtClean="0"/>
              <a:t>Task orientation: a user interface shall always be designed to best possibly suit the users‘ tasks; Never shall a user need to adapt to a system </a:t>
            </a:r>
          </a:p>
          <a:p>
            <a:r>
              <a:rPr lang="en-GB" dirty="0" smtClean="0"/>
              <a:t>Control: the user must always be in control of the system; the user must never have the feeling of the system controlling her </a:t>
            </a:r>
          </a:p>
          <a:p>
            <a:r>
              <a:rPr lang="en-GB" dirty="0" smtClean="0"/>
              <a:t>Recovery and forgiveness: the system must prevent the user from (unknowingly) taking severe actions; The user shall be able to undo changes or actions easily </a:t>
            </a:r>
          </a:p>
          <a:p>
            <a:r>
              <a:rPr lang="en-GB" dirty="0" smtClean="0"/>
              <a:t>Minimize memory load: the user shall be enabled to focus totally on her task, not being troubled with the user interface as such; Therefore the user interface must require as little cognitive effort as possible </a:t>
            </a:r>
          </a:p>
          <a:p>
            <a:r>
              <a:rPr lang="en-GB" dirty="0" smtClean="0"/>
              <a:t>Transparency: the user must always know what will happen when she takes an action- the user interface must be transparent </a:t>
            </a:r>
          </a:p>
          <a:p>
            <a:r>
              <a:rPr lang="en-GB" dirty="0" smtClean="0"/>
              <a:t>Aesthetics and emotional effect: everything has an emotional effect; If a user interface has an un appropriate emotional effect, it will interfere with the user tasks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CD301-EA1C-4103-B87B-8F294B1A1D62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220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B4937-32FC-484A-96DC-0FD0EB3D0524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42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_vorlage_1600x113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6"/>
          <a:stretch/>
        </p:blipFill>
        <p:spPr>
          <a:xfrm>
            <a:off x="-18100" y="15007"/>
            <a:ext cx="8235000" cy="7558897"/>
          </a:xfrm>
          <a:prstGeom prst="rect">
            <a:avLst/>
          </a:prstGeom>
        </p:spPr>
      </p:pic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37859" y="4644727"/>
            <a:ext cx="6189930" cy="45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400" b="1" baseline="0">
                <a:solidFill>
                  <a:srgbClr val="F9F7F5"/>
                </a:solidFill>
              </a:defRPr>
            </a:lvl1pPr>
          </a:lstStyle>
          <a:p>
            <a:pPr lvl="0"/>
            <a:r>
              <a:rPr lang="de-AT" dirty="0" smtClean="0"/>
              <a:t>Präsentationstitel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859" y="5364807"/>
            <a:ext cx="2159278" cy="3418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de-DE" sz="18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Vorname Nachname</a:t>
            </a: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737859" y="6619354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ACA8CBF-CBDD-E246-9DF5-6700104F780B}" type="datetime1">
              <a:rPr lang="de-AT" smtClean="0"/>
              <a:t>24.01.2014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529319"/>
            <a:ext cx="7197576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37858" y="1023120"/>
            <a:ext cx="7196794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464AA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Unterüberschrift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1757861"/>
            <a:ext cx="9212919" cy="4975098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pic>
        <p:nvPicPr>
          <p:cNvPr id="6" name="Bild 5" descr="ppt_vorlage_1600x1131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67" y="1"/>
            <a:ext cx="2709671" cy="1058937"/>
          </a:xfrm>
          <a:prstGeom prst="rect">
            <a:avLst/>
          </a:prstGeom>
        </p:spPr>
      </p:pic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24.01.2014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95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wertung Use Cases/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zwischentite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2000" cy="2648722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7860" y="4193040"/>
            <a:ext cx="9212919" cy="1963855"/>
          </a:xfrm>
          <a:prstGeom prst="rect">
            <a:avLst/>
          </a:prstGeom>
        </p:spPr>
        <p:txBody>
          <a:bodyPr>
            <a:noAutofit/>
          </a:bodyPr>
          <a:lstStyle>
            <a:lvl1pPr marL="180000" indent="-15840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defRPr sz="2000" kern="1200" spc="0"/>
            </a:lvl1pPr>
            <a:lvl2pPr marL="450850" indent="-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Lucida Grande"/>
              <a:buChar char="-"/>
              <a:tabLst/>
              <a:defRPr sz="1800" kern="1200" spc="0"/>
            </a:lvl2pPr>
            <a:lvl3pPr marL="534988" indent="18415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Lucida Grande"/>
              <a:buChar char="◦"/>
              <a:tabLst/>
              <a:defRPr sz="1600" kern="1200" spc="0"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737861" y="3291023"/>
            <a:ext cx="9214970" cy="561616"/>
          </a:xfrm>
          <a:prstGeom prst="rect">
            <a:avLst/>
          </a:prstGeom>
        </p:spPr>
        <p:txBody>
          <a:bodyPr/>
          <a:lstStyle>
            <a:lvl1pPr algn="l">
              <a:lnSpc>
                <a:spcPts val="3620"/>
              </a:lnSpc>
              <a:spcBef>
                <a:spcPts val="0"/>
              </a:spcBef>
              <a:defRPr lang="de-AT" sz="3600" b="1" kern="1200" dirty="0">
                <a:solidFill>
                  <a:srgbClr val="1464AA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Überschrift</a:t>
            </a:r>
            <a:endParaRPr lang="de-AT" dirty="0"/>
          </a:p>
        </p:txBody>
      </p:sp>
      <p:sp>
        <p:nvSpPr>
          <p:cNvPr id="21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24.01.2014</a:t>
            </a:fld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3 USECON Kommenta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41848" y="1306800"/>
            <a:ext cx="10075511" cy="36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/>
          <a:lstStyle>
            <a:lvl1pPr marL="0" marR="0" indent="0" algn="ctr" defTabSz="995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pPr marL="0" lvl="0" indent="0" algn="ctr">
              <a:buNone/>
            </a:pPr>
            <a:r>
              <a:rPr lang="de-DE" dirty="0" smtClean="0"/>
              <a:t>Bild über Symbol einfügen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41848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80000" tIns="144000" rIns="360000">
            <a:no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21" hasCustomPrompt="1"/>
          </p:nvPr>
        </p:nvSpPr>
        <p:spPr>
          <a:xfrm>
            <a:off x="3023973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850285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 algn="ctr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358722" y="5266800"/>
            <a:ext cx="3058637" cy="1800000"/>
          </a:xfrm>
          <a:prstGeom prst="rect">
            <a:avLst/>
          </a:prstGeom>
          <a:ln w="12700">
            <a:solidFill>
              <a:srgbClr val="D7D8D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180000" tIns="144000" rIns="360000" bIns="49785" rtlCol="0">
            <a:noAutofit/>
          </a:bodyPr>
          <a:lstStyle>
            <a:lvl1pPr marL="0" indent="0" algn="ctr"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9569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de-DE" dirty="0" smtClean="0"/>
              <a:t>Hier bitte Kommentar einfügen</a:t>
            </a:r>
            <a:endParaRPr lang="de-AT" dirty="0"/>
          </a:p>
        </p:txBody>
      </p:sp>
      <p:sp>
        <p:nvSpPr>
          <p:cNvPr id="13" name="Bildplatzhalter 15"/>
          <p:cNvSpPr>
            <a:spLocks noGrp="1"/>
          </p:cNvSpPr>
          <p:nvPr>
            <p:ph type="pic" sz="quarter" idx="25" hasCustomPrompt="1"/>
          </p:nvPr>
        </p:nvSpPr>
        <p:spPr>
          <a:xfrm>
            <a:off x="10048770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26" hasCustomPrompt="1"/>
          </p:nvPr>
        </p:nvSpPr>
        <p:spPr>
          <a:xfrm>
            <a:off x="6536371" y="5177358"/>
            <a:ext cx="504975" cy="4763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30" hasCustomPrompt="1"/>
          </p:nvPr>
        </p:nvSpPr>
        <p:spPr>
          <a:xfrm>
            <a:off x="10050725" y="1215961"/>
            <a:ext cx="504975" cy="476300"/>
          </a:xfrm>
          <a:prstGeom prst="ellipse">
            <a:avLst/>
          </a:prstGeom>
        </p:spPr>
        <p:txBody>
          <a:bodyPr tIns="14400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de-DE" dirty="0" smtClean="0"/>
              <a:t>k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1"/>
          </p:nvPr>
        </p:nvSpPr>
        <p:spPr>
          <a:xfrm>
            <a:off x="2645522" y="7188891"/>
            <a:ext cx="5397595" cy="40256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USECON  | 2013</a:t>
            </a:r>
            <a:endParaRPr lang="de-AT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8439284" y="4608001"/>
            <a:ext cx="1979118" cy="288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pPr lvl="0"/>
            <a:r>
              <a:rPr lang="de-DE" dirty="0" smtClean="0"/>
              <a:t>Hier evtl. Quelle einfügen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41848" y="252000"/>
            <a:ext cx="8420249" cy="41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bitte Überschrift einfügen</a:t>
            </a:r>
            <a:endParaRPr lang="de-AT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41848" y="691201"/>
            <a:ext cx="8420249" cy="396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2"/>
                </a:solidFill>
              </a:defRPr>
            </a:lvl1pPr>
            <a:lvl2pPr marL="387213" indent="0">
              <a:buNone/>
              <a:defRPr b="0"/>
            </a:lvl2pPr>
            <a:lvl3pPr marL="591191" indent="0">
              <a:buNone/>
              <a:defRPr b="0"/>
            </a:lvl3pPr>
            <a:lvl4pPr marL="1493535" indent="0">
              <a:buNone/>
              <a:defRPr b="0"/>
            </a:lvl4pPr>
            <a:lvl5pPr marL="1991380" indent="0">
              <a:buNone/>
              <a:defRPr b="0"/>
            </a:lvl5pPr>
          </a:lstStyle>
          <a:p>
            <a:pPr lvl="0"/>
            <a:r>
              <a:rPr lang="de-DE" dirty="0" smtClean="0"/>
              <a:t>Hier bitte Unterüberschrift einfügen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296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432" y="302801"/>
            <a:ext cx="9619774" cy="1260211"/>
          </a:xfrm>
          <a:prstGeom prst="rect">
            <a:avLst/>
          </a:prstGeom>
        </p:spPr>
        <p:txBody>
          <a:bodyPr lIns="104278" tIns="52139" rIns="104278" bIns="52139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32" y="1764295"/>
            <a:ext cx="9619774" cy="4990084"/>
          </a:xfrm>
          <a:prstGeom prst="rect">
            <a:avLst/>
          </a:prstGeom>
        </p:spPr>
        <p:txBody>
          <a:bodyPr lIns="104278" tIns="52139" rIns="104278" bIns="52139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20.11.2013</a:t>
            </a:r>
            <a:endParaRPr lang="de-A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952" y="6885650"/>
            <a:ext cx="3384735" cy="525088"/>
          </a:xfrm>
          <a:prstGeom prst="rect">
            <a:avLst/>
          </a:prstGeom>
          <a:ln/>
        </p:spPr>
        <p:txBody>
          <a:bodyPr lIns="104278" tIns="52139" rIns="104278" bIns="52139"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18FB-FCC2-4450-935B-68A548BD4B8D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53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66181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357749-BCD5-E242-A059-B316DBDDC0E6}" type="datetime1">
              <a:rPr lang="de-AT" smtClean="0"/>
              <a:t>24.01.2014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4559" y="700881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8F45074-3BDB-6F4D-93F8-FCA7CAD1069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2967" y="7048189"/>
            <a:ext cx="703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400" dirty="0" smtClean="0">
                <a:solidFill>
                  <a:srgbClr val="000000"/>
                </a:solidFill>
              </a:rPr>
              <a:t>CURE |</a:t>
            </a:r>
            <a:endParaRPr lang="de-AT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1" r:id="rId2"/>
    <p:sldLayoutId id="2147483702" r:id="rId3"/>
    <p:sldLayoutId id="2147483705" r:id="rId4"/>
    <p:sldLayoutId id="2147483706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regal@cure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re.a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37859" y="4644727"/>
            <a:ext cx="6982724" cy="457124"/>
          </a:xfrm>
        </p:spPr>
        <p:txBody>
          <a:bodyPr/>
          <a:lstStyle/>
          <a:p>
            <a:r>
              <a:rPr lang="de-DE" dirty="0" err="1" smtClean="0"/>
              <a:t>CloudFaces</a:t>
            </a:r>
            <a:r>
              <a:rPr lang="de-DE" dirty="0" smtClean="0"/>
              <a:t> – Quick Review  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Georg Regal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1EFA3-AA3D-7E4D-85C0-A0B34BF5780A}" type="datetime1">
              <a:rPr lang="de-AT" smtClean="0"/>
              <a:t>24.01.2014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2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51" y="1476375"/>
            <a:ext cx="54387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9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platzhalter 9"/>
          <p:cNvSpPr txBox="1">
            <a:spLocks/>
          </p:cNvSpPr>
          <p:nvPr/>
        </p:nvSpPr>
        <p:spPr>
          <a:xfrm>
            <a:off x="6882384" y="5076775"/>
            <a:ext cx="3494172" cy="83284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 smtClean="0"/>
              <a:t>Inconsistency</a:t>
            </a:r>
          </a:p>
          <a:p>
            <a:pPr algn="l"/>
            <a:r>
              <a:rPr lang="en-GB" dirty="0" smtClean="0"/>
              <a:t>Use Same Names As in Sidebar</a:t>
            </a:r>
            <a:endParaRPr lang="en-GB" dirty="0"/>
          </a:p>
        </p:txBody>
      </p:sp>
      <p:cxnSp>
        <p:nvCxnSpPr>
          <p:cNvPr id="21" name="Gerade Verbindung mit Pfeil 20"/>
          <p:cNvCxnSpPr>
            <a:stCxn id="20" idx="1"/>
            <a:endCxn id="22" idx="2"/>
          </p:cNvCxnSpPr>
          <p:nvPr/>
        </p:nvCxnSpPr>
        <p:spPr>
          <a:xfrm flipH="1" flipV="1">
            <a:off x="6217196" y="4860751"/>
            <a:ext cx="665188" cy="632446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921052" y="3376612"/>
            <a:ext cx="2592288" cy="14841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406" y="4860751"/>
            <a:ext cx="476300" cy="476300"/>
          </a:xfrm>
          <a:prstGeom prst="ellipse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07021"/>
            <a:ext cx="13335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mit Pfeil 18"/>
          <p:cNvCxnSpPr>
            <a:stCxn id="20" idx="1"/>
          </p:cNvCxnSpPr>
          <p:nvPr/>
        </p:nvCxnSpPr>
        <p:spPr>
          <a:xfrm flipH="1" flipV="1">
            <a:off x="1537147" y="3111996"/>
            <a:ext cx="5345237" cy="2381201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9250" y="1048554"/>
            <a:ext cx="1187897" cy="38232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platzhalter 9"/>
          <p:cNvSpPr txBox="1">
            <a:spLocks/>
          </p:cNvSpPr>
          <p:nvPr/>
        </p:nvSpPr>
        <p:spPr>
          <a:xfrm>
            <a:off x="7720583" y="1565520"/>
            <a:ext cx="2598751" cy="120699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Control</a:t>
            </a:r>
            <a:endParaRPr lang="en-GB" b="1" dirty="0" smtClean="0"/>
          </a:p>
          <a:p>
            <a:pPr algn="l"/>
            <a:r>
              <a:rPr lang="en-GB" dirty="0" err="1" smtClean="0"/>
              <a:t>Radiobuttons</a:t>
            </a:r>
            <a:r>
              <a:rPr lang="en-GB" dirty="0" smtClean="0"/>
              <a:t> that act like tabs….</a:t>
            </a:r>
            <a:endParaRPr lang="en-GB" dirty="0"/>
          </a:p>
        </p:txBody>
      </p:sp>
      <p:sp>
        <p:nvSpPr>
          <p:cNvPr id="30" name="Rechteck 29"/>
          <p:cNvSpPr/>
          <p:nvPr/>
        </p:nvSpPr>
        <p:spPr>
          <a:xfrm>
            <a:off x="2790006" y="2782984"/>
            <a:ext cx="2592288" cy="5320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85" y="1327370"/>
            <a:ext cx="476300" cy="476300"/>
          </a:xfrm>
          <a:prstGeom prst="ellipse">
            <a:avLst/>
          </a:prstGeom>
        </p:spPr>
      </p:pic>
      <p:cxnSp>
        <p:nvCxnSpPr>
          <p:cNvPr id="31" name="Gerade Verbindung mit Pfeil 30"/>
          <p:cNvCxnSpPr/>
          <p:nvPr/>
        </p:nvCxnSpPr>
        <p:spPr>
          <a:xfrm flipH="1">
            <a:off x="5343525" y="2124447"/>
            <a:ext cx="2377058" cy="93594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9" y="1260351"/>
            <a:ext cx="7741468" cy="58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9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6051415" y="2267174"/>
            <a:ext cx="2773213" cy="825873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3760143" y="2681399"/>
            <a:ext cx="2291272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platzhalter 9"/>
          <p:cNvSpPr txBox="1">
            <a:spLocks/>
          </p:cNvSpPr>
          <p:nvPr/>
        </p:nvSpPr>
        <p:spPr>
          <a:xfrm>
            <a:off x="7720583" y="1786533"/>
            <a:ext cx="2771736" cy="76996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Same names as In Sidebar</a:t>
            </a:r>
          </a:p>
        </p:txBody>
      </p:sp>
      <p:pic>
        <p:nvPicPr>
          <p:cNvPr id="17" name="Bildplatzhalter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10168855" y="1576359"/>
            <a:ext cx="505200" cy="47608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</a:ln>
          <a:effectLst/>
        </p:spPr>
      </p:pic>
      <p:cxnSp>
        <p:nvCxnSpPr>
          <p:cNvPr id="19" name="Gerade Verbindung mit Pfeil 18"/>
          <p:cNvCxnSpPr>
            <a:stCxn id="18" idx="1"/>
          </p:cNvCxnSpPr>
          <p:nvPr/>
        </p:nvCxnSpPr>
        <p:spPr>
          <a:xfrm flipH="1">
            <a:off x="1239864" y="2171514"/>
            <a:ext cx="6480719" cy="384981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47775" y="2340471"/>
            <a:ext cx="792088" cy="3456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6203816" y="4644369"/>
            <a:ext cx="1588775" cy="0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912543" y="4217813"/>
            <a:ext cx="2291272" cy="7149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platzhalter 9"/>
          <p:cNvSpPr txBox="1">
            <a:spLocks/>
          </p:cNvSpPr>
          <p:nvPr/>
        </p:nvSpPr>
        <p:spPr>
          <a:xfrm>
            <a:off x="7868766" y="4259388"/>
            <a:ext cx="2771736" cy="98144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May direct selection of elements possible as well…..</a:t>
            </a:r>
            <a:r>
              <a:rPr lang="en-GB" dirty="0" err="1" smtClean="0"/>
              <a:t>Tbd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32" name="Bildplatzhalter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10167711" y="4052385"/>
            <a:ext cx="505200" cy="47608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</a:ln>
          <a:effectLst/>
        </p:spPr>
      </p:pic>
      <p:cxnSp>
        <p:nvCxnSpPr>
          <p:cNvPr id="33" name="Gerade Verbindung mit Pfeil 32"/>
          <p:cNvCxnSpPr>
            <a:endCxn id="34" idx="3"/>
          </p:cNvCxnSpPr>
          <p:nvPr/>
        </p:nvCxnSpPr>
        <p:spPr>
          <a:xfrm flipH="1" flipV="1">
            <a:off x="6203816" y="5159685"/>
            <a:ext cx="1588775" cy="618530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912544" y="5078535"/>
            <a:ext cx="2291272" cy="1622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platzhalter 9"/>
          <p:cNvSpPr txBox="1">
            <a:spLocks/>
          </p:cNvSpPr>
          <p:nvPr/>
        </p:nvSpPr>
        <p:spPr>
          <a:xfrm>
            <a:off x="7868766" y="5393234"/>
            <a:ext cx="2771736" cy="98144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Wording in User Language</a:t>
            </a:r>
            <a:endParaRPr lang="en-GB" dirty="0"/>
          </a:p>
        </p:txBody>
      </p:sp>
      <p:pic>
        <p:nvPicPr>
          <p:cNvPr id="36" name="Bildplatzhalter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10168855" y="5220791"/>
            <a:ext cx="505200" cy="47608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482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104278" tIns="52139" rIns="104278" bIns="52139"/>
          <a:lstStyle/>
          <a:p>
            <a:r>
              <a:rPr lang="en-GB" smtClean="0"/>
              <a:t>Contact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737860" y="2088656"/>
            <a:ext cx="4690631" cy="3636192"/>
          </a:xfrm>
        </p:spPr>
        <p:txBody>
          <a:bodyPr lIns="104278" tIns="52139" rIns="104278" bIns="52139"/>
          <a:lstStyle/>
          <a:p>
            <a:pPr marL="21590" indent="0">
              <a:lnSpc>
                <a:spcPct val="50000"/>
              </a:lnSpc>
              <a:buNone/>
            </a:pPr>
            <a:r>
              <a:rPr lang="de-DE" sz="1300" b="1" dirty="0"/>
              <a:t> 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2400" b="1" dirty="0"/>
              <a:t>Georg Regal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>
                <a:hlinkClick r:id="rId2"/>
              </a:rPr>
              <a:t>regal@cure.at</a:t>
            </a:r>
            <a:r>
              <a:rPr lang="de-DE" sz="1400" dirty="0"/>
              <a:t> </a:t>
            </a:r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endParaRPr lang="de-DE" sz="24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pPr/>
              <a:t>12</a:t>
            </a:fld>
            <a:endParaRPr lang="de-AT" dirty="0"/>
          </a:p>
        </p:txBody>
      </p:sp>
      <p:pic>
        <p:nvPicPr>
          <p:cNvPr id="5122" name="Picture 2" descr="C:\Users\deutsch.CURE-VIENNA\Downloads\qrcode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5927" y="4150621"/>
            <a:ext cx="1655446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3"/>
          <p:cNvSpPr txBox="1">
            <a:spLocks/>
          </p:cNvSpPr>
          <p:nvPr/>
        </p:nvSpPr>
        <p:spPr>
          <a:xfrm>
            <a:off x="735807" y="2772519"/>
            <a:ext cx="4463411" cy="4248472"/>
          </a:xfrm>
          <a:prstGeom prst="rect">
            <a:avLst/>
          </a:prstGeom>
        </p:spPr>
        <p:txBody>
          <a:bodyPr lIns="91400" tIns="45700" rIns="91400" bIns="45700">
            <a:noAutofit/>
          </a:bodyPr>
          <a:lstStyle>
            <a:lvl1pPr marL="180000" indent="-158400" algn="l" defTabSz="9956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7200" algn="l" defTabSz="99569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indent="-177800" algn="l" defTabSz="9956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sz="1400" b="1" dirty="0"/>
              <a:t> </a:t>
            </a:r>
          </a:p>
          <a:p>
            <a:pPr marL="21590" indent="0">
              <a:lnSpc>
                <a:spcPct val="50000"/>
              </a:lnSpc>
              <a:buNone/>
            </a:pPr>
            <a:endParaRPr lang="de-DE" sz="1400" b="1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 lIns="104278" tIns="52139" rIns="104278" bIns="52139"/>
          <a:lstStyle/>
          <a:p>
            <a:endParaRPr lang="de-AT" dirty="0"/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735807" y="2664719"/>
            <a:ext cx="4690631" cy="3636192"/>
          </a:xfrm>
          <a:prstGeom prst="rect">
            <a:avLst/>
          </a:prstGeom>
        </p:spPr>
        <p:txBody>
          <a:bodyPr lIns="91384" tIns="45692" rIns="91384" bIns="45692">
            <a:noAutofit/>
          </a:bodyPr>
          <a:lstStyle>
            <a:lvl1pPr marL="157742" indent="-138814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2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4483" indent="-164052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324" indent="-155842" algn="l" defTabSz="872722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264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626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87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348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709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070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sz="1300" b="1" dirty="0"/>
              <a:t> </a:t>
            </a:r>
            <a:endParaRPr lang="de-DE" sz="1200" dirty="0"/>
          </a:p>
          <a:p>
            <a:pPr marL="21590" indent="0">
              <a:lnSpc>
                <a:spcPct val="50000"/>
              </a:lnSpc>
              <a:buNone/>
            </a:pPr>
            <a:r>
              <a:rPr lang="de-DE" sz="1400" b="1" dirty="0"/>
              <a:t>CURE – Center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Usability</a:t>
            </a:r>
            <a:r>
              <a:rPr lang="de-DE" sz="1400" b="1" dirty="0"/>
              <a:t> Research &amp; Engineering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Businesspark </a:t>
            </a:r>
            <a:r>
              <a:rPr lang="de-DE" sz="1400" dirty="0" err="1"/>
              <a:t>Marximum</a:t>
            </a:r>
            <a:endParaRPr lang="de-DE" sz="1400" dirty="0"/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Modecenterstraße 17 / Objekt 2</a:t>
            </a:r>
          </a:p>
          <a:p>
            <a:pPr marL="21590" indent="0">
              <a:lnSpc>
                <a:spcPct val="50000"/>
              </a:lnSpc>
              <a:buNone/>
            </a:pPr>
            <a:r>
              <a:rPr lang="de-DE" sz="1400" dirty="0"/>
              <a:t>1110 Vienna, Austria</a:t>
            </a:r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  <a:p>
            <a:pPr marL="21590" indent="0">
              <a:lnSpc>
                <a:spcPct val="50000"/>
              </a:lnSpc>
              <a:buNone/>
            </a:pPr>
            <a:endParaRPr lang="de-DE" sz="1300" dirty="0"/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1383879" y="5930308"/>
            <a:ext cx="4048717" cy="586627"/>
          </a:xfrm>
          <a:prstGeom prst="rect">
            <a:avLst/>
          </a:prstGeom>
        </p:spPr>
        <p:txBody>
          <a:bodyPr lIns="91384" tIns="45692" rIns="91384" bIns="45692">
            <a:noAutofit/>
          </a:bodyPr>
          <a:lstStyle>
            <a:lvl1pPr marL="157742" indent="-138814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2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4483" indent="-164052" algn="l" defTabSz="87272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324" indent="-155842" algn="l" defTabSz="872722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264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626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87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348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709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070" indent="-218181" algn="l" defTabSz="87272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" indent="0">
              <a:lnSpc>
                <a:spcPct val="50000"/>
              </a:lnSpc>
              <a:buNone/>
            </a:pPr>
            <a:r>
              <a:rPr lang="de-DE" b="1" dirty="0" smtClean="0"/>
              <a:t>  </a:t>
            </a:r>
            <a:r>
              <a:rPr lang="de-DE" b="1" dirty="0" smtClean="0">
                <a:hlinkClick r:id="rId4"/>
              </a:rPr>
              <a:t>http://www.cure.at</a:t>
            </a:r>
            <a:r>
              <a:rPr lang="de-DE" b="1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26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Heuristics and Concepts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432" y="2852651"/>
            <a:ext cx="4136512" cy="3786099"/>
          </a:xfrm>
        </p:spPr>
        <p:txBody>
          <a:bodyPr/>
          <a:lstStyle/>
          <a:p>
            <a:r>
              <a:rPr lang="en-GB" sz="1800" dirty="0" smtClean="0"/>
              <a:t>Consistency</a:t>
            </a:r>
            <a:endParaRPr lang="en-GB" sz="1800" dirty="0"/>
          </a:p>
          <a:p>
            <a:r>
              <a:rPr lang="en-GB" sz="1800" dirty="0" smtClean="0"/>
              <a:t>Feedback</a:t>
            </a:r>
          </a:p>
          <a:p>
            <a:r>
              <a:rPr lang="en-GB" sz="1800" dirty="0" smtClean="0"/>
              <a:t>Efficiency</a:t>
            </a:r>
            <a:endParaRPr lang="en-GB" sz="1800" dirty="0"/>
          </a:p>
          <a:p>
            <a:r>
              <a:rPr lang="en-GB" sz="1800" dirty="0" smtClean="0"/>
              <a:t>Flexibility</a:t>
            </a:r>
          </a:p>
          <a:p>
            <a:r>
              <a:rPr lang="en-GB" sz="1800" dirty="0" smtClean="0"/>
              <a:t>Clearly </a:t>
            </a:r>
            <a:r>
              <a:rPr lang="en-GB" sz="1800" dirty="0"/>
              <a:t>marked </a:t>
            </a:r>
            <a:r>
              <a:rPr lang="en-GB" sz="1800" dirty="0" smtClean="0"/>
              <a:t>exits</a:t>
            </a:r>
          </a:p>
          <a:p>
            <a:r>
              <a:rPr lang="en-GB" sz="1800" dirty="0" smtClean="0"/>
              <a:t>Wording </a:t>
            </a:r>
            <a:r>
              <a:rPr lang="en-GB" sz="1800" dirty="0"/>
              <a:t>in users‘ </a:t>
            </a:r>
            <a:r>
              <a:rPr lang="en-GB" sz="1800" dirty="0" smtClean="0"/>
              <a:t>language</a:t>
            </a:r>
          </a:p>
          <a:p>
            <a:pPr marL="0" indent="0">
              <a:buNone/>
            </a:pPr>
            <a:endParaRPr lang="de-AT" sz="1400" dirty="0"/>
          </a:p>
        </p:txBody>
      </p:sp>
      <p:sp>
        <p:nvSpPr>
          <p:cNvPr id="4" name="Rechteck 3"/>
          <p:cNvSpPr/>
          <p:nvPr/>
        </p:nvSpPr>
        <p:spPr>
          <a:xfrm>
            <a:off x="5428492" y="2852651"/>
            <a:ext cx="4348813" cy="2290510"/>
          </a:xfrm>
          <a:prstGeom prst="rect">
            <a:avLst/>
          </a:prstGeom>
        </p:spPr>
        <p:txBody>
          <a:bodyPr wrap="square" lIns="104278" tIns="52139" rIns="104278" bIns="52139">
            <a:sp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Control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Recovery and forgiveness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Minimize memory load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Transparency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Aesthetics and emotional effect</a:t>
            </a:r>
          </a:p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1800" dirty="0"/>
              <a:t>Task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600" dirty="0"/>
          </a:p>
        </p:txBody>
      </p:sp>
      <p:sp>
        <p:nvSpPr>
          <p:cNvPr id="5" name="Rechteck 4"/>
          <p:cNvSpPr/>
          <p:nvPr/>
        </p:nvSpPr>
        <p:spPr>
          <a:xfrm>
            <a:off x="546523" y="1716436"/>
            <a:ext cx="8585529" cy="1182514"/>
          </a:xfrm>
          <a:prstGeom prst="rect">
            <a:avLst/>
          </a:prstGeom>
        </p:spPr>
        <p:txBody>
          <a:bodyPr wrap="square" lIns="104278" tIns="52139" rIns="104278" bIns="52139">
            <a:spAutoFit/>
          </a:bodyPr>
          <a:lstStyle/>
          <a:p>
            <a:r>
              <a:rPr lang="en-US" sz="1800" dirty="0" smtClean="0">
                <a:latin typeface="+mj-lt"/>
              </a:rPr>
              <a:t>The following UI Heuristics and Concepts have been applied during the review.</a:t>
            </a:r>
          </a:p>
          <a:p>
            <a:r>
              <a:rPr lang="en-US" sz="1600" dirty="0" smtClean="0">
                <a:latin typeface="+mj-lt"/>
              </a:rPr>
              <a:t>http://code.w3.org/privacy-dashboard/wiki/UIHeuristicsAndConcepts</a:t>
            </a:r>
          </a:p>
          <a:p>
            <a:r>
              <a:rPr lang="en-US" sz="1800" b="1" dirty="0" smtClean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:\Research\1_Projects\Cloudfaces\ui-feedback-round2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1" y="1044327"/>
            <a:ext cx="8208912" cy="56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393953" y="6531880"/>
            <a:ext cx="1008112" cy="4189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383879" y="6741343"/>
            <a:ext cx="6011948" cy="201204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7" idx="0"/>
          </p:cNvCxnSpPr>
          <p:nvPr/>
        </p:nvCxnSpPr>
        <p:spPr>
          <a:xfrm flipH="1" flipV="1">
            <a:off x="1527600" y="1768372"/>
            <a:ext cx="7365749" cy="3267647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platzhalter 8"/>
          <p:cNvSpPr>
            <a:spLocks noGrp="1"/>
          </p:cNvSpPr>
          <p:nvPr>
            <p:ph type="body" sz="quarter" idx="22"/>
          </p:nvPr>
        </p:nvSpPr>
        <p:spPr>
          <a:xfrm>
            <a:off x="7380019" y="6156895"/>
            <a:ext cx="3058637" cy="1224136"/>
          </a:xfrm>
        </p:spPr>
        <p:txBody>
          <a:bodyPr/>
          <a:lstStyle/>
          <a:p>
            <a:pPr algn="l"/>
            <a:r>
              <a:rPr lang="en-US" b="1" dirty="0" smtClean="0"/>
              <a:t>Suggestion</a:t>
            </a:r>
          </a:p>
          <a:p>
            <a:pPr algn="l"/>
            <a:r>
              <a:rPr lang="en-US" dirty="0" smtClean="0"/>
              <a:t>Button is at the bottom and always visible. Pages can be moved. Drag and drop.</a:t>
            </a:r>
          </a:p>
        </p:txBody>
      </p:sp>
      <p:sp>
        <p:nvSpPr>
          <p:cNvPr id="2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7364030" y="5036019"/>
            <a:ext cx="3058637" cy="1034111"/>
          </a:xfrm>
        </p:spPr>
        <p:txBody>
          <a:bodyPr/>
          <a:lstStyle/>
          <a:p>
            <a:pPr algn="l"/>
            <a:r>
              <a:rPr lang="en-US" b="1" dirty="0" smtClean="0"/>
              <a:t>Task Orientation</a:t>
            </a:r>
          </a:p>
          <a:p>
            <a:pPr algn="l"/>
            <a:r>
              <a:rPr lang="en-US" dirty="0" smtClean="0"/>
              <a:t>Add new Page shouldn´t belong to an existing page. </a:t>
            </a:r>
          </a:p>
        </p:txBody>
      </p:sp>
      <p:pic>
        <p:nvPicPr>
          <p:cNvPr id="21" name="Bildplatzhalt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55" y="4797869"/>
            <a:ext cx="476300" cy="476300"/>
          </a:xfrm>
          <a:prstGeom prst="ellipse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4" y="1508141"/>
            <a:ext cx="565687" cy="95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402905" y="1476376"/>
            <a:ext cx="1119386" cy="10081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3" y="658894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3904159" y="5036019"/>
            <a:ext cx="3274661" cy="1264892"/>
          </a:xfrm>
        </p:spPr>
        <p:txBody>
          <a:bodyPr/>
          <a:lstStyle/>
          <a:p>
            <a:pPr algn="l"/>
            <a:r>
              <a:rPr lang="en-US" b="1" dirty="0" smtClean="0"/>
              <a:t>Task Orientation</a:t>
            </a:r>
          </a:p>
          <a:p>
            <a:pPr algn="l"/>
            <a:r>
              <a:rPr lang="en-US" dirty="0" smtClean="0"/>
              <a:t>Function </a:t>
            </a:r>
            <a:r>
              <a:rPr lang="en-US" dirty="0" smtClean="0"/>
              <a:t>unclear</a:t>
            </a:r>
            <a:r>
              <a:rPr lang="en-US" dirty="0" smtClean="0"/>
              <a:t>/ not needed!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Delete that! </a:t>
            </a:r>
            <a:endParaRPr lang="en-US" dirty="0" smtClean="0"/>
          </a:p>
        </p:txBody>
      </p:sp>
      <p:cxnSp>
        <p:nvCxnSpPr>
          <p:cNvPr id="29" name="Gerade Verbindung mit Pfeil 28"/>
          <p:cNvCxnSpPr>
            <a:stCxn id="28" idx="0"/>
            <a:endCxn id="30" idx="2"/>
          </p:cNvCxnSpPr>
          <p:nvPr/>
        </p:nvCxnSpPr>
        <p:spPr>
          <a:xfrm flipV="1">
            <a:off x="5541490" y="3402196"/>
            <a:ext cx="2218359" cy="1633823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6626349" y="3060551"/>
            <a:ext cx="2267000" cy="3416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Bildplatzhalter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7" y="4814213"/>
            <a:ext cx="476300" cy="476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06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M:\Research\1_Projects\Cloudfaces\ui-feedback-round2\ex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31913"/>
            <a:ext cx="8131933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4</a:t>
            </a:fld>
            <a:endParaRPr lang="de-AT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5327923" y="5508823"/>
            <a:ext cx="3058637" cy="792088"/>
          </a:xfrm>
        </p:spPr>
        <p:txBody>
          <a:bodyPr/>
          <a:lstStyle/>
          <a:p>
            <a:pPr algn="l"/>
            <a:r>
              <a:rPr lang="en-GB" b="1" dirty="0"/>
              <a:t>Efficiency </a:t>
            </a:r>
            <a:endParaRPr lang="en-US" b="1" dirty="0" smtClean="0"/>
          </a:p>
          <a:p>
            <a:pPr algn="l"/>
            <a:r>
              <a:rPr lang="en-US" dirty="0" smtClean="0"/>
              <a:t>Copy Paste not possible.</a:t>
            </a:r>
          </a:p>
        </p:txBody>
      </p:sp>
      <p:cxnSp>
        <p:nvCxnSpPr>
          <p:cNvPr id="16" name="Gerade Verbindung mit Pfeil 15"/>
          <p:cNvCxnSpPr>
            <a:stCxn id="15" idx="0"/>
            <a:endCxn id="17" idx="2"/>
          </p:cNvCxnSpPr>
          <p:nvPr/>
        </p:nvCxnSpPr>
        <p:spPr>
          <a:xfrm flipH="1" flipV="1">
            <a:off x="4408215" y="3243924"/>
            <a:ext cx="2449027" cy="2264899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2752031" y="2902279"/>
            <a:ext cx="3312368" cy="3416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M:\Research\1_Projects\Cloudfaces\ui-feedback-round2\properties-s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31913"/>
            <a:ext cx="5439013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5</a:t>
            </a:fld>
            <a:endParaRPr lang="de-AT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5" name="Textplatzhalter 9"/>
          <p:cNvSpPr txBox="1">
            <a:spLocks/>
          </p:cNvSpPr>
          <p:nvPr/>
        </p:nvSpPr>
        <p:spPr>
          <a:xfrm>
            <a:off x="7364030" y="5036019"/>
            <a:ext cx="3058637" cy="133690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Task Orientation</a:t>
            </a:r>
          </a:p>
          <a:p>
            <a:pPr algn="l"/>
            <a:r>
              <a:rPr lang="en-US" dirty="0" smtClean="0"/>
              <a:t>Necessary?</a:t>
            </a:r>
          </a:p>
          <a:p>
            <a:pPr algn="l"/>
            <a:r>
              <a:rPr lang="en-US" dirty="0" smtClean="0"/>
              <a:t>I forgot to press it several times. </a:t>
            </a:r>
          </a:p>
        </p:txBody>
      </p:sp>
      <p:pic>
        <p:nvPicPr>
          <p:cNvPr id="16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55" y="4797869"/>
            <a:ext cx="476300" cy="476300"/>
          </a:xfrm>
          <a:prstGeom prst="ellipse">
            <a:avLst/>
          </a:prstGeom>
        </p:spPr>
      </p:pic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4408215" y="5184787"/>
            <a:ext cx="2955815" cy="51968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688135" y="4932759"/>
            <a:ext cx="720080" cy="504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2" y="1331913"/>
            <a:ext cx="5431057" cy="55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9"/>
          <p:cNvSpPr txBox="1">
            <a:spLocks/>
          </p:cNvSpPr>
          <p:nvPr/>
        </p:nvSpPr>
        <p:spPr>
          <a:xfrm>
            <a:off x="6928496" y="5036019"/>
            <a:ext cx="3494172" cy="133690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Minimize memory </a:t>
            </a:r>
            <a:r>
              <a:rPr lang="en-GB" b="1" dirty="0" smtClean="0"/>
              <a:t>load</a:t>
            </a:r>
          </a:p>
          <a:p>
            <a:pPr algn="l"/>
            <a:r>
              <a:rPr lang="en-US" dirty="0"/>
              <a:t>Rule of </a:t>
            </a:r>
            <a:r>
              <a:rPr lang="en-US" dirty="0" smtClean="0"/>
              <a:t>proximity</a:t>
            </a:r>
            <a:r>
              <a:rPr lang="en-US" dirty="0"/>
              <a:t>. </a:t>
            </a:r>
          </a:p>
          <a:p>
            <a:pPr algn="l"/>
            <a:r>
              <a:rPr lang="en-GB" dirty="0" smtClean="0"/>
              <a:t>Properties menu should be closer to the elements. </a:t>
            </a:r>
            <a:endParaRPr lang="en-GB" dirty="0"/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4408216" y="5184787"/>
            <a:ext cx="2520280" cy="51968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9783" y="3276575"/>
            <a:ext cx="3888433" cy="25922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9"/>
          <p:cNvSpPr txBox="1">
            <a:spLocks/>
          </p:cNvSpPr>
          <p:nvPr/>
        </p:nvSpPr>
        <p:spPr>
          <a:xfrm>
            <a:off x="6922740" y="5036019"/>
            <a:ext cx="3499927" cy="133690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Minimize memory </a:t>
            </a:r>
            <a:r>
              <a:rPr lang="en-GB" b="1" dirty="0" smtClean="0"/>
              <a:t>load</a:t>
            </a:r>
          </a:p>
          <a:p>
            <a:pPr algn="l"/>
            <a:r>
              <a:rPr lang="en-US" dirty="0"/>
              <a:t>Rule of </a:t>
            </a:r>
            <a:r>
              <a:rPr lang="en-US" dirty="0" smtClean="0"/>
              <a:t>proximity</a:t>
            </a:r>
            <a:r>
              <a:rPr lang="en-US" dirty="0"/>
              <a:t>. </a:t>
            </a:r>
          </a:p>
          <a:p>
            <a:pPr algn="l"/>
            <a:r>
              <a:rPr lang="en-GB" dirty="0" smtClean="0"/>
              <a:t>Properties menu should be closer to the elements. </a:t>
            </a:r>
            <a:endParaRPr lang="en-GB" dirty="0"/>
          </a:p>
        </p:txBody>
      </p:sp>
      <p:pic>
        <p:nvPicPr>
          <p:cNvPr id="16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55" y="4816499"/>
            <a:ext cx="476300" cy="476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630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0" name="Bildplatzhalter 9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74650" y="684287"/>
            <a:ext cx="8420249" cy="396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:\Research\1_Projects\Cloudfaces\ui-feedback-round2\proper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32359"/>
            <a:ext cx="8433588" cy="57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/>
          <p:cNvCxnSpPr/>
          <p:nvPr/>
        </p:nvCxnSpPr>
        <p:spPr>
          <a:xfrm flipH="1" flipV="1">
            <a:off x="6640463" y="5076775"/>
            <a:ext cx="755364" cy="186577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platzhalter 8"/>
          <p:cNvSpPr>
            <a:spLocks noGrp="1"/>
          </p:cNvSpPr>
          <p:nvPr>
            <p:ph type="body" sz="quarter" idx="22"/>
          </p:nvPr>
        </p:nvSpPr>
        <p:spPr>
          <a:xfrm>
            <a:off x="7380019" y="6156895"/>
            <a:ext cx="3058637" cy="1224136"/>
          </a:xfrm>
        </p:spPr>
        <p:txBody>
          <a:bodyPr/>
          <a:lstStyle/>
          <a:p>
            <a:pPr algn="l"/>
            <a:r>
              <a:rPr lang="en-US" b="1" dirty="0" smtClean="0"/>
              <a:t>Suggestion</a:t>
            </a:r>
          </a:p>
          <a:p>
            <a:pPr algn="l"/>
            <a:r>
              <a:rPr lang="en-US" dirty="0" smtClean="0"/>
              <a:t>Put Dialog closer to Element</a:t>
            </a:r>
            <a:endParaRPr lang="en-US" dirty="0" smtClean="0"/>
          </a:p>
        </p:txBody>
      </p:sp>
      <p:sp>
        <p:nvSpPr>
          <p:cNvPr id="17" name="Rechteck 16"/>
          <p:cNvSpPr/>
          <p:nvPr/>
        </p:nvSpPr>
        <p:spPr>
          <a:xfrm>
            <a:off x="4840263" y="3186422"/>
            <a:ext cx="1872208" cy="2016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Bildplatzhalter 15"/>
          <p:cNvPicPr>
            <a:picLocks noGrp="1" noChangeAspect="1"/>
          </p:cNvPicPr>
          <p:nvPr>
            <p:ph type="pic" sz="quarter" idx="2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10150646" y="5968847"/>
            <a:ext cx="505200" cy="47608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CBAB7-AB43-46B6-A93E-85E5D7EA0565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Cloudfaces</a:t>
            </a:r>
            <a:r>
              <a:rPr lang="en-US" dirty="0"/>
              <a:t> Review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:\Research\1_Projects\Cloudfaces\ui-feedback-round2\text-di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" y="1331913"/>
            <a:ext cx="8354045" cy="57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/>
          <p:cNvCxnSpPr>
            <a:stCxn id="16" idx="0"/>
            <a:endCxn id="17" idx="2"/>
          </p:cNvCxnSpPr>
          <p:nvPr/>
        </p:nvCxnSpPr>
        <p:spPr>
          <a:xfrm flipH="1" flipV="1">
            <a:off x="5776367" y="5202646"/>
            <a:ext cx="1079337" cy="828568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platzhalter 8"/>
          <p:cNvSpPr txBox="1">
            <a:spLocks/>
          </p:cNvSpPr>
          <p:nvPr/>
        </p:nvSpPr>
        <p:spPr>
          <a:xfrm>
            <a:off x="5326385" y="6031214"/>
            <a:ext cx="3058637" cy="91727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Suggestion</a:t>
            </a:r>
          </a:p>
          <a:p>
            <a:pPr algn="l"/>
            <a:r>
              <a:rPr lang="en-US" dirty="0" smtClean="0"/>
              <a:t>More consistent text-dialog</a:t>
            </a:r>
            <a:endParaRPr lang="en-US" dirty="0" smtClean="0"/>
          </a:p>
        </p:txBody>
      </p:sp>
      <p:sp>
        <p:nvSpPr>
          <p:cNvPr id="17" name="Rechteck 16"/>
          <p:cNvSpPr/>
          <p:nvPr/>
        </p:nvSpPr>
        <p:spPr>
          <a:xfrm>
            <a:off x="4840263" y="3186422"/>
            <a:ext cx="1872208" cy="2016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Bildplatzhalter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2990"/>
          <a:stretch>
            <a:fillRect/>
          </a:stretch>
        </p:blipFill>
        <p:spPr>
          <a:xfrm>
            <a:off x="8132422" y="5793174"/>
            <a:ext cx="505200" cy="47608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18077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Cloudfaces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2" y="1260351"/>
            <a:ext cx="5400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platzhalter 9"/>
          <p:cNvSpPr txBox="1">
            <a:spLocks/>
          </p:cNvSpPr>
          <p:nvPr/>
        </p:nvSpPr>
        <p:spPr>
          <a:xfrm>
            <a:off x="6928496" y="4860751"/>
            <a:ext cx="3494172" cy="83284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/>
              <a:t>Wording in users‘ </a:t>
            </a:r>
            <a:r>
              <a:rPr lang="en-GB" b="1" dirty="0" smtClean="0"/>
              <a:t>language</a:t>
            </a:r>
          </a:p>
          <a:p>
            <a:pPr algn="l"/>
            <a:r>
              <a:rPr lang="en-GB" dirty="0" smtClean="0"/>
              <a:t>Better: Sent to Service </a:t>
            </a:r>
          </a:p>
          <a:p>
            <a:pPr algn="l"/>
            <a:endParaRPr lang="en-GB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2639820" y="4221120"/>
            <a:ext cx="4288676" cy="1056053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74650" y="4140671"/>
            <a:ext cx="2233365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92" y="4625999"/>
            <a:ext cx="476300" cy="476300"/>
          </a:xfrm>
          <a:prstGeom prst="ellipse">
            <a:avLst/>
          </a:prstGeom>
        </p:spPr>
      </p:pic>
      <p:sp>
        <p:nvSpPr>
          <p:cNvPr id="25" name="Textplatzhalter 9"/>
          <p:cNvSpPr txBox="1">
            <a:spLocks/>
          </p:cNvSpPr>
          <p:nvPr/>
        </p:nvSpPr>
        <p:spPr>
          <a:xfrm>
            <a:off x="6928496" y="2790521"/>
            <a:ext cx="3494172" cy="178219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 smtClean="0"/>
              <a:t>Efficiency &amp; Consistency </a:t>
            </a:r>
          </a:p>
          <a:p>
            <a:pPr algn="l"/>
            <a:r>
              <a:rPr lang="en-GB" dirty="0" smtClean="0"/>
              <a:t>Integrate into </a:t>
            </a:r>
            <a:r>
              <a:rPr lang="en-GB" dirty="0" err="1" smtClean="0"/>
              <a:t>Menue</a:t>
            </a:r>
            <a:endParaRPr lang="en-GB" dirty="0" smtClean="0"/>
          </a:p>
          <a:p>
            <a:pPr algn="l"/>
            <a:r>
              <a:rPr lang="en-GB" dirty="0" smtClean="0"/>
              <a:t>Even better: is the URL </a:t>
            </a:r>
            <a:r>
              <a:rPr lang="en-GB" dirty="0" err="1" smtClean="0"/>
              <a:t>iInput</a:t>
            </a:r>
            <a:r>
              <a:rPr lang="en-GB" dirty="0" smtClean="0"/>
              <a:t> necessary. Would be better to replace with a Selection </a:t>
            </a:r>
            <a:r>
              <a:rPr lang="en-GB" dirty="0" err="1" smtClean="0"/>
              <a:t>Menue</a:t>
            </a:r>
            <a:r>
              <a:rPr lang="en-GB" dirty="0" smtClean="0"/>
              <a:t> / Dropdown of available Services</a:t>
            </a:r>
            <a:r>
              <a:rPr lang="en-GB" b="1" dirty="0" smtClean="0"/>
              <a:t>. </a:t>
            </a:r>
            <a:endParaRPr lang="en-GB" dirty="0" smtClean="0"/>
          </a:p>
          <a:p>
            <a:pPr algn="l"/>
            <a:endParaRPr lang="en-GB" dirty="0"/>
          </a:p>
        </p:txBody>
      </p:sp>
      <p:cxnSp>
        <p:nvCxnSpPr>
          <p:cNvPr id="26" name="Gerade Verbindung mit Pfeil 25"/>
          <p:cNvCxnSpPr>
            <a:stCxn id="25" idx="1"/>
          </p:cNvCxnSpPr>
          <p:nvPr/>
        </p:nvCxnSpPr>
        <p:spPr>
          <a:xfrm flipH="1" flipV="1">
            <a:off x="4840264" y="1764408"/>
            <a:ext cx="2088232" cy="191721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358986" y="1260351"/>
            <a:ext cx="4481277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92" y="2556495"/>
            <a:ext cx="476300" cy="476300"/>
          </a:xfrm>
          <a:prstGeom prst="ellipse">
            <a:avLst/>
          </a:prstGeom>
        </p:spPr>
      </p:pic>
      <p:sp>
        <p:nvSpPr>
          <p:cNvPr id="35" name="Textplatzhalter 9"/>
          <p:cNvSpPr txBox="1">
            <a:spLocks/>
          </p:cNvSpPr>
          <p:nvPr/>
        </p:nvSpPr>
        <p:spPr>
          <a:xfrm>
            <a:off x="7080896" y="6168775"/>
            <a:ext cx="3341772" cy="83284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D7D8D6"/>
            </a:solidFill>
            <a:prstDash val="solid"/>
          </a:ln>
          <a:effectLst/>
        </p:spPr>
        <p:txBody>
          <a:bodyPr vert="horz" lIns="180000" tIns="144000" rIns="360000" bIns="49785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lang="de-AT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 smtClean="0"/>
              <a:t>Feedback</a:t>
            </a:r>
          </a:p>
          <a:p>
            <a:pPr algn="l"/>
            <a:r>
              <a:rPr lang="en-GB" dirty="0" smtClean="0"/>
              <a:t>Save / Close not visible. Question: Save / Close necessary anyway?</a:t>
            </a:r>
            <a:endParaRPr lang="en-GB" dirty="0"/>
          </a:p>
        </p:txBody>
      </p:sp>
      <p:cxnSp>
        <p:nvCxnSpPr>
          <p:cNvPr id="36" name="Gerade Verbindung mit Pfeil 35"/>
          <p:cNvCxnSpPr>
            <a:stCxn id="35" idx="1"/>
          </p:cNvCxnSpPr>
          <p:nvPr/>
        </p:nvCxnSpPr>
        <p:spPr>
          <a:xfrm flipH="1" flipV="1">
            <a:off x="4920656" y="5769235"/>
            <a:ext cx="2160240" cy="815962"/>
          </a:xfrm>
          <a:prstGeom prst="straightConnector1">
            <a:avLst/>
          </a:prstGeom>
          <a:ln w="44450"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58986" y="5589215"/>
            <a:ext cx="4561669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Bildplatzhalt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03" y="5949255"/>
            <a:ext cx="476300" cy="4763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45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Benutzerdefiniert</PresentationFormat>
  <Paragraphs>102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Benutzerdefiniertes Design</vt:lpstr>
      <vt:lpstr>PowerPoint-Präsentation</vt:lpstr>
      <vt:lpstr>Heuristics and Concepts</vt:lpstr>
      <vt:lpstr>Cloudfaces Review</vt:lpstr>
      <vt:lpstr>Cloudfaces Review</vt:lpstr>
      <vt:lpstr>Cloudfaces Review</vt:lpstr>
      <vt:lpstr>Cloudfaces Review</vt:lpstr>
      <vt:lpstr>Cloudfaces Review</vt:lpstr>
      <vt:lpstr>Cloudfaces Review</vt:lpstr>
      <vt:lpstr>Cloudfaces Review</vt:lpstr>
      <vt:lpstr>Cloudfaces Review</vt:lpstr>
      <vt:lpstr>Cloudfaces Review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Murtinger</dc:creator>
  <cp:lastModifiedBy>Georg Regal</cp:lastModifiedBy>
  <cp:revision>570</cp:revision>
  <dcterms:created xsi:type="dcterms:W3CDTF">2012-03-28T15:11:09Z</dcterms:created>
  <dcterms:modified xsi:type="dcterms:W3CDTF">2014-01-24T14:14:09Z</dcterms:modified>
</cp:coreProperties>
</file>