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1"/>
  </p:notesMasterIdLst>
  <p:handoutMasterIdLst>
    <p:handoutMasterId r:id="rId12"/>
  </p:handoutMasterIdLst>
  <p:sldIdLst>
    <p:sldId id="483" r:id="rId2"/>
    <p:sldId id="484" r:id="rId3"/>
    <p:sldId id="485" r:id="rId4"/>
    <p:sldId id="486" r:id="rId5"/>
    <p:sldId id="487" r:id="rId6"/>
    <p:sldId id="488" r:id="rId7"/>
    <p:sldId id="489" r:id="rId8"/>
    <p:sldId id="490" r:id="rId9"/>
    <p:sldId id="491" r:id="rId10"/>
  </p:sldIdLst>
  <p:sldSz cx="10688638" cy="7561263"/>
  <p:notesSz cx="6858000" cy="9144000"/>
  <p:defaultTextStyle>
    <a:defPPr>
      <a:defRPr lang="de-DE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nst Kruijff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7F5"/>
    <a:srgbClr val="7F8182"/>
    <a:srgbClr val="939393"/>
    <a:srgbClr val="000000"/>
    <a:srgbClr val="D7D8D6"/>
    <a:srgbClr val="A1A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7" autoAdjust="0"/>
    <p:restoredTop sz="89801" autoAdjust="0"/>
  </p:normalViewPr>
  <p:slideViewPr>
    <p:cSldViewPr>
      <p:cViewPr>
        <p:scale>
          <a:sx n="100" d="100"/>
          <a:sy n="100" d="100"/>
        </p:scale>
        <p:origin x="-1632" y="-84"/>
      </p:cViewPr>
      <p:guideLst>
        <p:guide orient="horz" pos="2381"/>
        <p:guide orient="horz" pos="839"/>
        <p:guide pos="3366"/>
        <p:guide pos="2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4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997F-9ED9-48BC-9302-3BB33A38E465}" type="datetimeFigureOut">
              <a:rPr lang="de-AT" smtClean="0"/>
              <a:t>21.11.2013</a:t>
            </a:fld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EBFFC-EDCA-401E-9681-9490683F60B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172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26018-6069-4C12-9614-4D1F2D3094E0}" type="datetimeFigureOut">
              <a:rPr lang="de-AT" smtClean="0"/>
              <a:t>21.11.2013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B4937-32FC-484A-96DC-0FD0EB3D0524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4654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Consistency: Consistency describes a common design of elements and processes. All user interface concepts should thus be consistently designed </a:t>
            </a:r>
          </a:p>
          <a:p>
            <a:r>
              <a:rPr lang="en-GB" dirty="0" smtClean="0"/>
              <a:t>Feedback: Feedback means that users expect a sufficient system reaction to all of their actions </a:t>
            </a:r>
          </a:p>
          <a:p>
            <a:r>
              <a:rPr lang="en-GB" dirty="0" smtClean="0"/>
              <a:t>Efficiency: The user interface must enable the users to carry out their tasks efficiently </a:t>
            </a:r>
          </a:p>
          <a:p>
            <a:r>
              <a:rPr lang="en-GB" dirty="0" smtClean="0"/>
              <a:t>Flexibility: the system must allow different users to work differently, or a single user to work differently if she wishes or needs to, in order to accomplish goals </a:t>
            </a:r>
          </a:p>
          <a:p>
            <a:r>
              <a:rPr lang="en-GB" dirty="0" smtClean="0"/>
              <a:t>Clearly marked exits: the user must always know how she can leave a specific context, window or display when working with a user interface, and how she can return to her starting position </a:t>
            </a:r>
          </a:p>
          <a:p>
            <a:r>
              <a:rPr lang="en-GB" dirty="0" smtClean="0"/>
              <a:t>Wording in users‘ language: Wording in the user interface must be known and easily understandable to the user </a:t>
            </a:r>
          </a:p>
          <a:p>
            <a:r>
              <a:rPr lang="en-GB" dirty="0" smtClean="0"/>
              <a:t>Task orientation: a user interface shall always be designed to best possibly suit the users‘ tasks; Never shall a user need to adapt to a system </a:t>
            </a:r>
          </a:p>
          <a:p>
            <a:r>
              <a:rPr lang="en-GB" dirty="0" smtClean="0"/>
              <a:t>Control: the user must always be in control of the system; the user must never have the feeling of the system controlling her </a:t>
            </a:r>
          </a:p>
          <a:p>
            <a:r>
              <a:rPr lang="en-GB" dirty="0" smtClean="0"/>
              <a:t>Recovery and forgiveness: the system must prevent the user from (unknowingly) taking severe actions; The user shall be able to undo changes or actions easily </a:t>
            </a:r>
          </a:p>
          <a:p>
            <a:r>
              <a:rPr lang="en-GB" dirty="0" smtClean="0"/>
              <a:t>Minimize memory load: the user shall be enabled to focus totally on her task, not being troubled with the user interface as such; Therefore the user interface must require as little cognitive effort as possible </a:t>
            </a:r>
          </a:p>
          <a:p>
            <a:r>
              <a:rPr lang="en-GB" dirty="0" smtClean="0"/>
              <a:t>Transparency: the user must always know what will happen when she takes an action- the user interface must be transparent </a:t>
            </a:r>
          </a:p>
          <a:p>
            <a:r>
              <a:rPr lang="en-GB" dirty="0" smtClean="0"/>
              <a:t>Aesthetics and emotional effect: everything has an emotional effect; If a user interface has an un appropriate emotional effect, it will interfere with the user tasks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CD301-EA1C-4103-B87B-8F294B1A1D62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220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CD301-EA1C-4103-B87B-8F294B1A1D62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280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ppt_vorlage_1600x113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56"/>
          <a:stretch/>
        </p:blipFill>
        <p:spPr>
          <a:xfrm>
            <a:off x="-18100" y="15007"/>
            <a:ext cx="8235000" cy="7558897"/>
          </a:xfrm>
          <a:prstGeom prst="rect">
            <a:avLst/>
          </a:prstGeom>
        </p:spPr>
      </p:pic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37859" y="4644727"/>
            <a:ext cx="6189930" cy="45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400" b="1" baseline="0">
                <a:solidFill>
                  <a:srgbClr val="F9F7F5"/>
                </a:solidFill>
              </a:defRPr>
            </a:lvl1pPr>
          </a:lstStyle>
          <a:p>
            <a:pPr lvl="0"/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859" y="5364807"/>
            <a:ext cx="2159278" cy="34186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de-DE" sz="1800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9569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de-DE" dirty="0" smtClean="0"/>
              <a:t>Vorname Nachname</a:t>
            </a: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737859" y="6619354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ACA8CBF-CBDD-E246-9DF5-6700104F780B}" type="datetime1">
              <a:rPr lang="de-AT" smtClean="0"/>
              <a:t>21.11.2013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37861" y="529319"/>
            <a:ext cx="7197576" cy="561616"/>
          </a:xfrm>
          <a:prstGeom prst="rect">
            <a:avLst/>
          </a:prstGeom>
        </p:spPr>
        <p:txBody>
          <a:bodyPr/>
          <a:lstStyle>
            <a:lvl1pPr algn="l">
              <a:lnSpc>
                <a:spcPts val="3620"/>
              </a:lnSpc>
              <a:spcBef>
                <a:spcPts val="0"/>
              </a:spcBef>
              <a:defRPr lang="de-AT" sz="3600" b="1" kern="1200" dirty="0">
                <a:solidFill>
                  <a:srgbClr val="1464AA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Überschrift</a:t>
            </a:r>
            <a:endParaRPr lang="de-AT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37858" y="1023120"/>
            <a:ext cx="7196794" cy="3969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rgbClr val="1464AA"/>
                </a:solidFill>
              </a:defRPr>
            </a:lvl1pPr>
            <a:lvl2pPr marL="387213" indent="0">
              <a:buNone/>
              <a:defRPr b="0"/>
            </a:lvl2pPr>
            <a:lvl3pPr marL="591191" indent="0">
              <a:buNone/>
              <a:defRPr b="0"/>
            </a:lvl3pPr>
            <a:lvl4pPr marL="1493535" indent="0">
              <a:buNone/>
              <a:defRPr b="0"/>
            </a:lvl4pPr>
            <a:lvl5pPr marL="1991380" indent="0">
              <a:buNone/>
              <a:defRPr b="0"/>
            </a:lvl5pPr>
          </a:lstStyle>
          <a:p>
            <a:pPr lvl="0"/>
            <a:r>
              <a:rPr lang="de-DE" dirty="0" smtClean="0"/>
              <a:t>Unterüberschrift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37860" y="1757861"/>
            <a:ext cx="9212919" cy="4975098"/>
          </a:xfrm>
          <a:prstGeom prst="rect">
            <a:avLst/>
          </a:prstGeom>
        </p:spPr>
        <p:txBody>
          <a:bodyPr>
            <a:noAutofit/>
          </a:bodyPr>
          <a:lstStyle>
            <a:lvl1pPr marL="180000" indent="-15840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defRPr sz="2000" kern="1200" spc="0"/>
            </a:lvl1pPr>
            <a:lvl2pPr marL="450850" indent="-18415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Font typeface="Lucida Grande"/>
              <a:buChar char="-"/>
              <a:tabLst/>
              <a:defRPr sz="1800" kern="1200" spc="0"/>
            </a:lvl2pPr>
            <a:lvl3pPr marL="534988" indent="18415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Lucida Grande"/>
              <a:buChar char="◦"/>
              <a:tabLst/>
              <a:defRPr sz="1600" kern="1200" spc="0"/>
            </a:lvl3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Text</a:t>
            </a:r>
          </a:p>
          <a:p>
            <a:pPr lvl="2"/>
            <a:r>
              <a:rPr lang="de-DE" dirty="0" smtClean="0"/>
              <a:t>Text</a:t>
            </a:r>
          </a:p>
        </p:txBody>
      </p:sp>
      <p:pic>
        <p:nvPicPr>
          <p:cNvPr id="6" name="Bild 5" descr="ppt_vorlage_1600x1131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967" y="1"/>
            <a:ext cx="2709671" cy="1058937"/>
          </a:xfrm>
          <a:prstGeom prst="rect">
            <a:avLst/>
          </a:prstGeom>
        </p:spPr>
      </p:pic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1266181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357749-BCD5-E242-A059-B316DBDDC0E6}" type="datetime1">
              <a:rPr lang="de-AT" smtClean="0"/>
              <a:t>21.11.2013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04559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8F45074-3BDB-6F4D-93F8-FCA7CAD1069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895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wertung Use Cases/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zwischentite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2000" cy="2648722"/>
          </a:xfrm>
          <a:prstGeom prst="rect">
            <a:avLst/>
          </a:prstGeom>
        </p:spPr>
      </p:pic>
      <p:sp>
        <p:nvSpPr>
          <p:cNvPr id="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37860" y="4193040"/>
            <a:ext cx="9212919" cy="1963855"/>
          </a:xfrm>
          <a:prstGeom prst="rect">
            <a:avLst/>
          </a:prstGeom>
        </p:spPr>
        <p:txBody>
          <a:bodyPr>
            <a:noAutofit/>
          </a:bodyPr>
          <a:lstStyle>
            <a:lvl1pPr marL="180000" indent="-15840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defRPr sz="2000" kern="1200" spc="0"/>
            </a:lvl1pPr>
            <a:lvl2pPr marL="450850" indent="-18415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Font typeface="Lucida Grande"/>
              <a:buChar char="-"/>
              <a:tabLst/>
              <a:defRPr sz="1800" kern="1200" spc="0"/>
            </a:lvl2pPr>
            <a:lvl3pPr marL="534988" indent="18415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Lucida Grande"/>
              <a:buChar char="◦"/>
              <a:tabLst/>
              <a:defRPr sz="1600" kern="1200" spc="0"/>
            </a:lvl3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Text</a:t>
            </a:r>
          </a:p>
          <a:p>
            <a:pPr lvl="2"/>
            <a:r>
              <a:rPr lang="de-DE" dirty="0" smtClean="0"/>
              <a:t>Text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737861" y="3291023"/>
            <a:ext cx="9214970" cy="561616"/>
          </a:xfrm>
          <a:prstGeom prst="rect">
            <a:avLst/>
          </a:prstGeom>
        </p:spPr>
        <p:txBody>
          <a:bodyPr/>
          <a:lstStyle>
            <a:lvl1pPr algn="l">
              <a:lnSpc>
                <a:spcPts val="3620"/>
              </a:lnSpc>
              <a:spcBef>
                <a:spcPts val="0"/>
              </a:spcBef>
              <a:defRPr lang="de-AT" sz="3600" b="1" kern="1200" dirty="0">
                <a:solidFill>
                  <a:srgbClr val="1464AA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Überschrift</a:t>
            </a:r>
            <a:endParaRPr lang="de-AT" dirty="0"/>
          </a:p>
        </p:txBody>
      </p:sp>
      <p:sp>
        <p:nvSpPr>
          <p:cNvPr id="21" name="Datumsplatzhalter 3"/>
          <p:cNvSpPr>
            <a:spLocks noGrp="1"/>
          </p:cNvSpPr>
          <p:nvPr>
            <p:ph type="dt" sz="half" idx="2"/>
          </p:nvPr>
        </p:nvSpPr>
        <p:spPr>
          <a:xfrm>
            <a:off x="1266181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357749-BCD5-E242-A059-B316DBDDC0E6}" type="datetime1">
              <a:rPr lang="de-AT" smtClean="0"/>
              <a:t>21.11.2013</a:t>
            </a:fld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04559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8F45074-3BDB-6F4D-93F8-FCA7CAD1069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1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432" y="302801"/>
            <a:ext cx="9619774" cy="1260211"/>
          </a:xfrm>
          <a:prstGeom prst="rect">
            <a:avLst/>
          </a:prstGeom>
        </p:spPr>
        <p:txBody>
          <a:bodyPr lIns="104278" tIns="52139" rIns="104278" bIns="52139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432" y="1764295"/>
            <a:ext cx="9619774" cy="4990084"/>
          </a:xfrm>
          <a:prstGeom prst="rect">
            <a:avLst/>
          </a:prstGeom>
        </p:spPr>
        <p:txBody>
          <a:bodyPr lIns="104278" tIns="52139" rIns="104278" bIns="52139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20.11.2013</a:t>
            </a:r>
            <a:endParaRPr lang="de-A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1952" y="6885650"/>
            <a:ext cx="3384735" cy="525088"/>
          </a:xfrm>
          <a:prstGeom prst="rect">
            <a:avLst/>
          </a:prstGeom>
          <a:ln/>
        </p:spPr>
        <p:txBody>
          <a:bodyPr lIns="104278" tIns="52139" rIns="104278" bIns="52139"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B18FB-FCC2-4450-935B-68A548BD4B8D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379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mit 3 USECON Kommenta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BAB7-AB43-46B6-A93E-85E5D7EA0565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41848" y="1306800"/>
            <a:ext cx="10075511" cy="3600000"/>
          </a:xfrm>
          <a:prstGeom prst="rect">
            <a:avLst/>
          </a:prstGeom>
          <a:ln w="12700">
            <a:solidFill>
              <a:srgbClr val="D7D8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/>
          <a:lstStyle>
            <a:lvl1pPr marL="0" marR="0" indent="0" algn="ctr" defTabSz="9956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pPr marL="0" lvl="0" indent="0" algn="ctr">
              <a:buNone/>
            </a:pPr>
            <a:r>
              <a:rPr lang="de-DE" dirty="0" smtClean="0"/>
              <a:t>Bild über Symbol einfügen</a:t>
            </a:r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41848" y="5266800"/>
            <a:ext cx="3058637" cy="1800000"/>
          </a:xfrm>
          <a:prstGeom prst="rect">
            <a:avLst/>
          </a:prstGeom>
          <a:ln w="12700">
            <a:solidFill>
              <a:srgbClr val="D7D8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0000" tIns="144000" rIns="360000">
            <a:no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de-DE" dirty="0" smtClean="0"/>
              <a:t>Hier bitte Kommentar einfügen</a:t>
            </a:r>
            <a:endParaRPr lang="de-AT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21" hasCustomPrompt="1"/>
          </p:nvPr>
        </p:nvSpPr>
        <p:spPr>
          <a:xfrm>
            <a:off x="3023973" y="5177358"/>
            <a:ext cx="504975" cy="4763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de-DE" dirty="0" smtClean="0"/>
              <a:t>k</a:t>
            </a:r>
            <a:endParaRPr lang="de-AT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850285" y="5266800"/>
            <a:ext cx="3058637" cy="1800000"/>
          </a:xfrm>
          <a:prstGeom prst="rect">
            <a:avLst/>
          </a:prstGeom>
          <a:ln w="12700">
            <a:solidFill>
              <a:srgbClr val="D7D8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180000" tIns="144000" rIns="360000" bIns="49785" rtlCol="0">
            <a:noAutofit/>
          </a:bodyPr>
          <a:lstStyle>
            <a:lvl1pPr marL="0" indent="0" algn="ctr"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9569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de-DE" dirty="0" smtClean="0"/>
              <a:t>Hier bitte Kommentar einfügen</a:t>
            </a:r>
            <a:endParaRPr lang="de-AT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358722" y="5266800"/>
            <a:ext cx="3058637" cy="1800000"/>
          </a:xfrm>
          <a:prstGeom prst="rect">
            <a:avLst/>
          </a:prstGeom>
          <a:ln w="12700">
            <a:solidFill>
              <a:srgbClr val="D7D8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180000" tIns="144000" rIns="360000" bIns="49785" rtlCol="0">
            <a:noAutofit/>
          </a:bodyPr>
          <a:lstStyle>
            <a:lvl1pPr marL="0" indent="0" algn="ctr"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9569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de-DE" dirty="0" smtClean="0"/>
              <a:t>Hier bitte Kommentar einfügen</a:t>
            </a:r>
            <a:endParaRPr lang="de-AT" dirty="0"/>
          </a:p>
        </p:txBody>
      </p:sp>
      <p:sp>
        <p:nvSpPr>
          <p:cNvPr id="13" name="Bildplatzhalter 15"/>
          <p:cNvSpPr>
            <a:spLocks noGrp="1"/>
          </p:cNvSpPr>
          <p:nvPr>
            <p:ph type="pic" sz="quarter" idx="25" hasCustomPrompt="1"/>
          </p:nvPr>
        </p:nvSpPr>
        <p:spPr>
          <a:xfrm>
            <a:off x="10048770" y="5177358"/>
            <a:ext cx="504975" cy="4763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de-DE" dirty="0" smtClean="0"/>
              <a:t>k</a:t>
            </a:r>
            <a:endParaRPr lang="de-AT" dirty="0"/>
          </a:p>
        </p:txBody>
      </p:sp>
      <p:sp>
        <p:nvSpPr>
          <p:cNvPr id="14" name="Bildplatzhalter 15"/>
          <p:cNvSpPr>
            <a:spLocks noGrp="1"/>
          </p:cNvSpPr>
          <p:nvPr>
            <p:ph type="pic" sz="quarter" idx="26" hasCustomPrompt="1"/>
          </p:nvPr>
        </p:nvSpPr>
        <p:spPr>
          <a:xfrm>
            <a:off x="6536371" y="5177358"/>
            <a:ext cx="504975" cy="4763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de-DE" dirty="0" smtClean="0"/>
              <a:t>k</a:t>
            </a:r>
            <a:endParaRPr lang="de-AT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30" hasCustomPrompt="1"/>
          </p:nvPr>
        </p:nvSpPr>
        <p:spPr>
          <a:xfrm>
            <a:off x="10050725" y="1215961"/>
            <a:ext cx="504975" cy="476300"/>
          </a:xfrm>
          <a:prstGeom prst="ellipse">
            <a:avLst/>
          </a:prstGeom>
        </p:spPr>
        <p:txBody>
          <a:bodyPr tIns="144000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de-DE" dirty="0" smtClean="0"/>
              <a:t>k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1"/>
          </p:nvPr>
        </p:nvSpPr>
        <p:spPr>
          <a:xfrm>
            <a:off x="2645522" y="7188891"/>
            <a:ext cx="5397595" cy="402567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USECON  | 2013</a:t>
            </a:r>
            <a:endParaRPr lang="de-AT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35" hasCustomPrompt="1"/>
          </p:nvPr>
        </p:nvSpPr>
        <p:spPr>
          <a:xfrm>
            <a:off x="8439284" y="4608001"/>
            <a:ext cx="1979118" cy="288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/>
            </a:lvl1pPr>
          </a:lstStyle>
          <a:p>
            <a:pPr lvl="0"/>
            <a:r>
              <a:rPr lang="de-DE" dirty="0" smtClean="0"/>
              <a:t>Hier evtl. Quelle einfügen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41848" y="252000"/>
            <a:ext cx="8420249" cy="417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Hier bitte Überschrift einfügen</a:t>
            </a:r>
            <a:endParaRPr lang="de-AT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1848" y="691201"/>
            <a:ext cx="8420249" cy="3969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accent2"/>
                </a:solidFill>
              </a:defRPr>
            </a:lvl1pPr>
            <a:lvl2pPr marL="387213" indent="0">
              <a:buNone/>
              <a:defRPr b="0"/>
            </a:lvl2pPr>
            <a:lvl3pPr marL="591191" indent="0">
              <a:buNone/>
              <a:defRPr b="0"/>
            </a:lvl3pPr>
            <a:lvl4pPr marL="1493535" indent="0">
              <a:buNone/>
              <a:defRPr b="0"/>
            </a:lvl4pPr>
            <a:lvl5pPr marL="1991380" indent="0">
              <a:buNone/>
              <a:defRPr b="0"/>
            </a:lvl5pPr>
          </a:lstStyle>
          <a:p>
            <a:pPr lvl="0"/>
            <a:r>
              <a:rPr lang="de-DE" dirty="0" smtClean="0"/>
              <a:t>Hier bitte Unterüberschrift einfügen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5296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mit bis zu 4 USECON Kommenta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BAB7-AB43-46B6-A93E-85E5D7EA0565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5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41848" y="1306800"/>
            <a:ext cx="5891375" cy="5760000"/>
          </a:xfrm>
          <a:prstGeom prst="rect">
            <a:avLst/>
          </a:prstGeom>
          <a:ln w="12700">
            <a:solidFill>
              <a:srgbClr val="D7D8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/>
          <a:lstStyle>
            <a:lvl1pPr marL="0" marR="0" indent="0" algn="ctr" defTabSz="9956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pPr marL="0" lvl="0" indent="0" algn="ctr">
              <a:buNone/>
            </a:pPr>
            <a:r>
              <a:rPr lang="de-DE" dirty="0" smtClean="0"/>
              <a:t>Bild über Symbol einfügen</a:t>
            </a:r>
            <a:endParaRPr lang="de-AT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59122" y="1306800"/>
            <a:ext cx="3958237" cy="1260000"/>
          </a:xfrm>
          <a:prstGeom prst="rect">
            <a:avLst/>
          </a:prstGeom>
          <a:ln w="12700">
            <a:solidFill>
              <a:srgbClr val="D7D8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16000" tIns="144000" rIns="216000" bIns="144000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DE" dirty="0" smtClean="0"/>
              <a:t>Hier die Kommentare einfügen</a:t>
            </a:r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59122" y="2806830"/>
            <a:ext cx="3958237" cy="1260000"/>
          </a:xfrm>
          <a:prstGeom prst="rect">
            <a:avLst/>
          </a:prstGeom>
          <a:ln w="12700">
            <a:solidFill>
              <a:srgbClr val="D7D8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0000" tIns="144000" rIns="360000">
            <a:noAutofit/>
          </a:bodyPr>
          <a:lstStyle>
            <a:lvl1pPr marL="0" indent="0"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Hier die Kommentare einfügen</a:t>
            </a:r>
            <a:endParaRPr lang="de-AT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459122" y="4306860"/>
            <a:ext cx="3958237" cy="1260000"/>
          </a:xfrm>
          <a:prstGeom prst="rect">
            <a:avLst/>
          </a:prstGeom>
          <a:ln w="12700">
            <a:solidFill>
              <a:srgbClr val="D7D8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180000" tIns="144000" rIns="360000" bIns="49785" rtlCol="0">
            <a:noAutofit/>
          </a:bodyPr>
          <a:lstStyle>
            <a:lvl1pPr marL="0" indent="0"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Hier die Kommentare einfügen</a:t>
            </a:r>
            <a:endParaRPr lang="de-AT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459122" y="5806891"/>
            <a:ext cx="3958237" cy="1260000"/>
          </a:xfrm>
          <a:prstGeom prst="rect">
            <a:avLst/>
          </a:prstGeom>
          <a:ln w="12700">
            <a:solidFill>
              <a:srgbClr val="D7D8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180000" tIns="144000" rIns="360000" bIns="49785" rtlCol="0">
            <a:noAutofit/>
          </a:bodyPr>
          <a:lstStyle>
            <a:lvl1pPr marL="0" indent="0"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Hier die Kommentare einfügen</a:t>
            </a:r>
            <a:endParaRPr lang="de-AT" dirty="0"/>
          </a:p>
        </p:txBody>
      </p:sp>
      <p:sp>
        <p:nvSpPr>
          <p:cNvPr id="15" name="Bildplatzhalter 15"/>
          <p:cNvSpPr>
            <a:spLocks noGrp="1"/>
          </p:cNvSpPr>
          <p:nvPr>
            <p:ph type="pic" sz="quarter" idx="24" hasCustomPrompt="1"/>
          </p:nvPr>
        </p:nvSpPr>
        <p:spPr>
          <a:xfrm>
            <a:off x="10050322" y="1216800"/>
            <a:ext cx="504975" cy="4763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 smtClean="0"/>
              <a:t>k</a:t>
            </a:r>
            <a:endParaRPr lang="de-AT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25" hasCustomPrompt="1"/>
          </p:nvPr>
        </p:nvSpPr>
        <p:spPr>
          <a:xfrm>
            <a:off x="10050322" y="2711292"/>
            <a:ext cx="504975" cy="4763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 smtClean="0"/>
              <a:t>k</a:t>
            </a:r>
            <a:endParaRPr lang="de-AT" dirty="0"/>
          </a:p>
        </p:txBody>
      </p:sp>
      <p:sp>
        <p:nvSpPr>
          <p:cNvPr id="18" name="Bildplatzhalter 15"/>
          <p:cNvSpPr>
            <a:spLocks noGrp="1"/>
          </p:cNvSpPr>
          <p:nvPr>
            <p:ph type="pic" sz="quarter" idx="27" hasCustomPrompt="1"/>
          </p:nvPr>
        </p:nvSpPr>
        <p:spPr>
          <a:xfrm>
            <a:off x="10050322" y="5718695"/>
            <a:ext cx="504975" cy="4763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 smtClean="0"/>
              <a:t>k</a:t>
            </a:r>
            <a:endParaRPr lang="de-AT" dirty="0"/>
          </a:p>
        </p:txBody>
      </p:sp>
      <p:sp>
        <p:nvSpPr>
          <p:cNvPr id="19" name="Bildplatzhalter 15"/>
          <p:cNvSpPr>
            <a:spLocks noGrp="1"/>
          </p:cNvSpPr>
          <p:nvPr>
            <p:ph type="pic" sz="quarter" idx="28" hasCustomPrompt="1"/>
          </p:nvPr>
        </p:nvSpPr>
        <p:spPr>
          <a:xfrm>
            <a:off x="10050322" y="4204171"/>
            <a:ext cx="504975" cy="4763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 smtClean="0"/>
              <a:t>k</a:t>
            </a:r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9"/>
          </p:nvPr>
        </p:nvSpPr>
        <p:spPr>
          <a:xfrm>
            <a:off x="2645522" y="7188891"/>
            <a:ext cx="5397595" cy="402567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USECON  | 2013</a:t>
            </a:r>
            <a:endParaRPr lang="de-AT" dirty="0"/>
          </a:p>
        </p:txBody>
      </p:sp>
      <p:sp>
        <p:nvSpPr>
          <p:cNvPr id="20" name="Textplatzhalter 12"/>
          <p:cNvSpPr>
            <a:spLocks noGrp="1"/>
          </p:cNvSpPr>
          <p:nvPr>
            <p:ph type="body" sz="quarter" idx="35" hasCustomPrompt="1"/>
          </p:nvPr>
        </p:nvSpPr>
        <p:spPr>
          <a:xfrm>
            <a:off x="4264680" y="6768001"/>
            <a:ext cx="1979118" cy="288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/>
            </a:lvl1pPr>
          </a:lstStyle>
          <a:p>
            <a:pPr lvl="0"/>
            <a:r>
              <a:rPr lang="de-DE" dirty="0" smtClean="0"/>
              <a:t>Hier evtl. Quelle einfügen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41848" y="252000"/>
            <a:ext cx="8420249" cy="417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Hier bitte Überschrift einfügen</a:t>
            </a:r>
            <a:endParaRPr lang="de-AT" dirty="0"/>
          </a:p>
        </p:txBody>
      </p:sp>
      <p:sp>
        <p:nvSpPr>
          <p:cNvPr id="21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1848" y="691201"/>
            <a:ext cx="8420249" cy="3969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accent2"/>
                </a:solidFill>
              </a:defRPr>
            </a:lvl1pPr>
            <a:lvl2pPr marL="387213" indent="0">
              <a:buNone/>
              <a:defRPr b="0"/>
            </a:lvl2pPr>
            <a:lvl3pPr marL="591191" indent="0">
              <a:buNone/>
              <a:defRPr b="0"/>
            </a:lvl3pPr>
            <a:lvl4pPr marL="1493535" indent="0">
              <a:buNone/>
              <a:defRPr b="0"/>
            </a:lvl4pPr>
            <a:lvl5pPr marL="1991380" indent="0">
              <a:buNone/>
              <a:defRPr b="0"/>
            </a:lvl5pPr>
          </a:lstStyle>
          <a:p>
            <a:pPr lvl="0"/>
            <a:r>
              <a:rPr lang="de-DE" dirty="0" smtClean="0"/>
              <a:t>Hier bitte Unterüberschrift einfügen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4635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66181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357749-BCD5-E242-A059-B316DBDDC0E6}" type="datetime1">
              <a:rPr lang="de-AT" smtClean="0"/>
              <a:t>21.11.2013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04559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8F45074-3BDB-6F4D-93F8-FCA7CAD1069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92967" y="7048189"/>
            <a:ext cx="703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400" dirty="0" smtClean="0">
                <a:solidFill>
                  <a:srgbClr val="000000"/>
                </a:solidFill>
              </a:rPr>
              <a:t>CURE |</a:t>
            </a:r>
            <a:endParaRPr lang="de-AT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7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1" r:id="rId2"/>
    <p:sldLayoutId id="2147483702" r:id="rId3"/>
    <p:sldLayoutId id="2147483704" r:id="rId4"/>
    <p:sldLayoutId id="2147483705" r:id="rId5"/>
    <p:sldLayoutId id="214748370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egal@cure.a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cure.a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737859" y="4644727"/>
            <a:ext cx="6982724" cy="457124"/>
          </a:xfrm>
        </p:spPr>
        <p:txBody>
          <a:bodyPr/>
          <a:lstStyle/>
          <a:p>
            <a:r>
              <a:rPr lang="de-DE" dirty="0" err="1" smtClean="0"/>
              <a:t>Juggle</a:t>
            </a:r>
            <a:r>
              <a:rPr lang="de-DE" dirty="0" smtClean="0"/>
              <a:t>-Press – Review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Georg Regal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C1EFA3-AA3D-7E4D-85C0-A0B34BF5780A}" type="datetime1">
              <a:rPr lang="de-AT" smtClean="0"/>
              <a:t>21.11.2013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92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Heuristics and Concepts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432" y="2852651"/>
            <a:ext cx="4136512" cy="3786099"/>
          </a:xfrm>
        </p:spPr>
        <p:txBody>
          <a:bodyPr/>
          <a:lstStyle/>
          <a:p>
            <a:r>
              <a:rPr lang="en-GB" sz="1800" dirty="0" smtClean="0"/>
              <a:t>Consistency</a:t>
            </a:r>
            <a:endParaRPr lang="en-GB" sz="1800" dirty="0"/>
          </a:p>
          <a:p>
            <a:r>
              <a:rPr lang="en-GB" sz="1800" dirty="0" smtClean="0"/>
              <a:t>Feedback</a:t>
            </a:r>
          </a:p>
          <a:p>
            <a:r>
              <a:rPr lang="en-GB" sz="1800" dirty="0" smtClean="0"/>
              <a:t>Efficiency</a:t>
            </a:r>
            <a:endParaRPr lang="en-GB" sz="1800" dirty="0"/>
          </a:p>
          <a:p>
            <a:r>
              <a:rPr lang="en-GB" sz="1800" dirty="0" smtClean="0"/>
              <a:t>Flexibility</a:t>
            </a:r>
          </a:p>
          <a:p>
            <a:r>
              <a:rPr lang="en-GB" sz="1800" dirty="0" smtClean="0"/>
              <a:t>Clearly </a:t>
            </a:r>
            <a:r>
              <a:rPr lang="en-GB" sz="1800" dirty="0"/>
              <a:t>marked </a:t>
            </a:r>
            <a:r>
              <a:rPr lang="en-GB" sz="1800" dirty="0" smtClean="0"/>
              <a:t>exits</a:t>
            </a:r>
          </a:p>
          <a:p>
            <a:r>
              <a:rPr lang="en-GB" sz="1800" dirty="0" smtClean="0"/>
              <a:t>Wording </a:t>
            </a:r>
            <a:r>
              <a:rPr lang="en-GB" sz="1800" dirty="0"/>
              <a:t>in users‘ </a:t>
            </a:r>
            <a:r>
              <a:rPr lang="en-GB" sz="1800" dirty="0" smtClean="0"/>
              <a:t>language</a:t>
            </a:r>
          </a:p>
          <a:p>
            <a:pPr marL="0" indent="0">
              <a:buNone/>
            </a:pPr>
            <a:endParaRPr lang="de-AT" sz="1400" dirty="0"/>
          </a:p>
        </p:txBody>
      </p:sp>
      <p:sp>
        <p:nvSpPr>
          <p:cNvPr id="4" name="Rechteck 3"/>
          <p:cNvSpPr/>
          <p:nvPr/>
        </p:nvSpPr>
        <p:spPr>
          <a:xfrm>
            <a:off x="5428492" y="2852651"/>
            <a:ext cx="4348813" cy="2290510"/>
          </a:xfrm>
          <a:prstGeom prst="rect">
            <a:avLst/>
          </a:prstGeom>
        </p:spPr>
        <p:txBody>
          <a:bodyPr wrap="square" lIns="104278" tIns="52139" rIns="104278" bIns="52139">
            <a:spAutoFit/>
          </a:bodyPr>
          <a:lstStyle/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1800" dirty="0"/>
              <a:t>Control</a:t>
            </a:r>
          </a:p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1800" dirty="0"/>
              <a:t>Recovery </a:t>
            </a:r>
            <a:r>
              <a:rPr lang="en-GB" sz="1800" dirty="0"/>
              <a:t>and </a:t>
            </a:r>
            <a:r>
              <a:rPr lang="en-GB" sz="1800" dirty="0"/>
              <a:t>forgiveness</a:t>
            </a:r>
          </a:p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1800" dirty="0"/>
              <a:t>Minimize </a:t>
            </a:r>
            <a:r>
              <a:rPr lang="en-GB" sz="1800" dirty="0"/>
              <a:t>memory </a:t>
            </a:r>
            <a:r>
              <a:rPr lang="en-GB" sz="1800" dirty="0"/>
              <a:t>load</a:t>
            </a:r>
          </a:p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1800" dirty="0"/>
              <a:t>Transparency</a:t>
            </a:r>
          </a:p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1800" dirty="0"/>
              <a:t>Aesthetics </a:t>
            </a:r>
            <a:r>
              <a:rPr lang="en-GB" sz="1800" dirty="0"/>
              <a:t>and emotional </a:t>
            </a:r>
            <a:r>
              <a:rPr lang="en-GB" sz="1800" dirty="0"/>
              <a:t>effect</a:t>
            </a:r>
          </a:p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1800" dirty="0"/>
              <a:t>Task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600" dirty="0"/>
          </a:p>
        </p:txBody>
      </p:sp>
      <p:sp>
        <p:nvSpPr>
          <p:cNvPr id="5" name="Rechteck 4"/>
          <p:cNvSpPr/>
          <p:nvPr/>
        </p:nvSpPr>
        <p:spPr>
          <a:xfrm>
            <a:off x="546523" y="1716436"/>
            <a:ext cx="8585529" cy="1182514"/>
          </a:xfrm>
          <a:prstGeom prst="rect">
            <a:avLst/>
          </a:prstGeom>
        </p:spPr>
        <p:txBody>
          <a:bodyPr wrap="square" lIns="104278" tIns="52139" rIns="104278" bIns="52139">
            <a:spAutoFit/>
          </a:bodyPr>
          <a:lstStyle/>
          <a:p>
            <a:r>
              <a:rPr lang="en-US" sz="1800" dirty="0" smtClean="0">
                <a:latin typeface="+mj-lt"/>
              </a:rPr>
              <a:t>The following </a:t>
            </a:r>
            <a:r>
              <a:rPr lang="en-US" sz="1800" dirty="0" smtClean="0">
                <a:latin typeface="+mj-lt"/>
              </a:rPr>
              <a:t>UI Heuristics and Concepts have been applied during the review.</a:t>
            </a:r>
          </a:p>
          <a:p>
            <a:r>
              <a:rPr lang="en-US" sz="1600" dirty="0" smtClean="0">
                <a:latin typeface="+mj-lt"/>
              </a:rPr>
              <a:t>http://code.w3.org/privacy-dashboard/wiki/UIHeuristicsAndConcepts</a:t>
            </a:r>
          </a:p>
          <a:p>
            <a:r>
              <a:rPr lang="en-US" sz="1800" b="1" dirty="0" smtClean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7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432" y="1557651"/>
            <a:ext cx="9619774" cy="5795628"/>
          </a:xfrm>
        </p:spPr>
        <p:txBody>
          <a:bodyPr/>
          <a:lstStyle/>
          <a:p>
            <a:pPr marL="0" lvl="1" indent="0">
              <a:lnSpc>
                <a:spcPct val="90000"/>
              </a:lnSpc>
              <a:buNone/>
            </a:pPr>
            <a:endParaRPr lang="en-US" sz="900" dirty="0" smtClean="0"/>
          </a:p>
          <a:p>
            <a:pPr marL="521391" lvl="1" indent="-521391">
              <a:lnSpc>
                <a:spcPct val="90000"/>
              </a:lnSpc>
              <a:buFont typeface="+mj-lt"/>
              <a:buAutoNum type="arabicPeriod"/>
            </a:pPr>
            <a:r>
              <a:rPr lang="en-US" sz="2300" dirty="0" smtClean="0">
                <a:solidFill>
                  <a:srgbClr val="002060"/>
                </a:solidFill>
              </a:rPr>
              <a:t>Good Solution!</a:t>
            </a:r>
          </a:p>
          <a:p>
            <a:pPr marL="847260" lvl="2" indent="-39104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100" dirty="0" smtClean="0"/>
              <a:t>Good Solutions will be marked!</a:t>
            </a:r>
          </a:p>
          <a:p>
            <a:pPr marL="456217" lvl="2" indent="0">
              <a:lnSpc>
                <a:spcPct val="90000"/>
              </a:lnSpc>
              <a:buNone/>
            </a:pPr>
            <a:r>
              <a:rPr lang="en-US" sz="700" dirty="0" smtClean="0"/>
              <a:t> </a:t>
            </a:r>
          </a:p>
          <a:p>
            <a:pPr marL="521391" lvl="1" indent="-521391">
              <a:lnSpc>
                <a:spcPct val="90000"/>
              </a:lnSpc>
              <a:buFont typeface="+mj-lt"/>
              <a:buAutoNum type="arabicPeriod"/>
            </a:pPr>
            <a:r>
              <a:rPr lang="en-US" sz="2300" dirty="0" smtClean="0">
                <a:solidFill>
                  <a:srgbClr val="002060"/>
                </a:solidFill>
              </a:rPr>
              <a:t>Nice to Have / Suggestion</a:t>
            </a:r>
          </a:p>
          <a:p>
            <a:pPr marL="742950" lvl="2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/>
              <a:t>This is a suggestion. It would be nice to have but this is not a critical usability error.</a:t>
            </a:r>
          </a:p>
          <a:p>
            <a:pPr marL="456217" lvl="2" indent="0">
              <a:lnSpc>
                <a:spcPct val="90000"/>
              </a:lnSpc>
              <a:buNone/>
            </a:pPr>
            <a:endParaRPr lang="en-US" sz="700" dirty="0" smtClean="0"/>
          </a:p>
          <a:p>
            <a:pPr marL="521391" lvl="1" indent="-521391">
              <a:lnSpc>
                <a:spcPct val="90000"/>
              </a:lnSpc>
              <a:buFont typeface="+mj-lt"/>
              <a:buAutoNum type="arabicPeriod"/>
            </a:pPr>
            <a:r>
              <a:rPr lang="en-US" sz="2300" dirty="0" smtClean="0">
                <a:solidFill>
                  <a:srgbClr val="002060"/>
                </a:solidFill>
              </a:rPr>
              <a:t>Usability Problem</a:t>
            </a:r>
          </a:p>
          <a:p>
            <a:pPr marL="847260" lvl="2" indent="-39104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100" dirty="0" smtClean="0"/>
              <a:t>This is a problem</a:t>
            </a:r>
            <a:r>
              <a:rPr lang="en-US" sz="2100" dirty="0" smtClean="0"/>
              <a:t> and thus should be fixed!</a:t>
            </a:r>
            <a:endParaRPr lang="en-US" sz="2100" dirty="0" smtClean="0"/>
          </a:p>
          <a:p>
            <a:pPr marL="456217" lvl="2" indent="0">
              <a:lnSpc>
                <a:spcPct val="90000"/>
              </a:lnSpc>
              <a:buNone/>
            </a:pPr>
            <a:endParaRPr lang="en-US" sz="700" dirty="0"/>
          </a:p>
        </p:txBody>
      </p:sp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341848" y="252000"/>
            <a:ext cx="8420249" cy="417600"/>
          </a:xfrm>
        </p:spPr>
        <p:txBody>
          <a:bodyPr/>
          <a:lstStyle/>
          <a:p>
            <a:pPr algn="l"/>
            <a:r>
              <a:rPr lang="de-AT" dirty="0" smtClean="0"/>
              <a:t>Legend</a:t>
            </a:r>
            <a:endParaRPr lang="de-AT" dirty="0"/>
          </a:p>
        </p:txBody>
      </p:sp>
      <p:pic>
        <p:nvPicPr>
          <p:cNvPr id="7" name="Bildplatzhalt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" b="2833"/>
          <a:stretch>
            <a:fillRect/>
          </a:stretch>
        </p:blipFill>
        <p:spPr>
          <a:xfrm>
            <a:off x="462450" y="1692399"/>
            <a:ext cx="504975" cy="476300"/>
          </a:xfrm>
          <a:prstGeom prst="ellipse">
            <a:avLst/>
          </a:prstGeom>
        </p:spPr>
      </p:pic>
      <p:pic>
        <p:nvPicPr>
          <p:cNvPr id="9" name="Bildplatzhalter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" b="2990"/>
          <a:stretch>
            <a:fillRect/>
          </a:stretch>
        </p:blipFill>
        <p:spPr>
          <a:xfrm>
            <a:off x="462225" y="2584471"/>
            <a:ext cx="505200" cy="476080"/>
          </a:xfrm>
          <a:prstGeom prst="rect">
            <a:avLst/>
          </a:prstGeom>
          <a:ln>
            <a:noFill/>
          </a:ln>
        </p:spPr>
      </p:pic>
      <p:pic>
        <p:nvPicPr>
          <p:cNvPr id="10" name="Bildplatzhalter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5" y="3420591"/>
            <a:ext cx="476300" cy="4763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688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9" y="1332359"/>
            <a:ext cx="8266112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BAB7-AB43-46B6-A93E-85E5D7EA056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 smtClean="0"/>
              <a:t>Feedback</a:t>
            </a:r>
            <a:endParaRPr lang="en-US" dirty="0" smtClean="0"/>
          </a:p>
          <a:p>
            <a:r>
              <a:rPr lang="en-US" dirty="0" smtClean="0"/>
              <a:t>Providing Feedback about the actual size of the element is good.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Juggle Press Review</a:t>
            </a:r>
            <a:endParaRPr lang="en-US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1311871" y="4559597"/>
            <a:ext cx="648072" cy="707204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75767" y="3060551"/>
            <a:ext cx="8194104" cy="14990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5056287" y="4559597"/>
            <a:ext cx="323316" cy="707206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24" idx="2"/>
          </p:cNvCxnSpPr>
          <p:nvPr/>
        </p:nvCxnSpPr>
        <p:spPr>
          <a:xfrm flipH="1" flipV="1">
            <a:off x="896195" y="2916533"/>
            <a:ext cx="7544470" cy="2350270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36502" y="1908422"/>
            <a:ext cx="1119386" cy="10081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Bildplatzhalter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" b="2833"/>
          <a:stretch>
            <a:fillRect/>
          </a:stretch>
        </p:blipFill>
        <p:spPr>
          <a:xfrm>
            <a:off x="3112071" y="5076775"/>
            <a:ext cx="504975" cy="476300"/>
          </a:xfrm>
          <a:prstGeom prst="ellipse">
            <a:avLst/>
          </a:prstGeom>
        </p:spPr>
      </p:pic>
      <p:sp>
        <p:nvSpPr>
          <p:cNvPr id="26" name="Textplatzhalter 8"/>
          <p:cNvSpPr>
            <a:spLocks noGrp="1"/>
          </p:cNvSpPr>
          <p:nvPr>
            <p:ph type="body" sz="quarter" idx="22"/>
          </p:nvPr>
        </p:nvSpPr>
        <p:spPr>
          <a:xfrm>
            <a:off x="3850285" y="5266800"/>
            <a:ext cx="3058637" cy="1800000"/>
          </a:xfrm>
        </p:spPr>
        <p:txBody>
          <a:bodyPr/>
          <a:lstStyle/>
          <a:p>
            <a:pPr algn="l"/>
            <a:r>
              <a:rPr lang="en-US" b="1" dirty="0" smtClean="0"/>
              <a:t>Feedback</a:t>
            </a:r>
          </a:p>
          <a:p>
            <a:pPr algn="l"/>
            <a:r>
              <a:rPr lang="en-US" dirty="0" smtClean="0"/>
              <a:t>Contrast is way too little! It is barely seeable on my screen!</a:t>
            </a:r>
            <a:endParaRPr lang="en-US" dirty="0"/>
          </a:p>
        </p:txBody>
      </p:sp>
      <p:sp>
        <p:nvSpPr>
          <p:cNvPr id="2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7358722" y="5266800"/>
            <a:ext cx="3058637" cy="1800000"/>
          </a:xfrm>
        </p:spPr>
        <p:txBody>
          <a:bodyPr/>
          <a:lstStyle/>
          <a:p>
            <a:pPr algn="l"/>
            <a:r>
              <a:rPr lang="en-US" b="1" dirty="0" smtClean="0"/>
              <a:t>Control / </a:t>
            </a:r>
            <a:r>
              <a:rPr lang="en-US" b="1" dirty="0" smtClean="0"/>
              <a:t>Aesthetics </a:t>
            </a:r>
            <a:endParaRPr lang="en-US" b="1" dirty="0" smtClean="0"/>
          </a:p>
          <a:p>
            <a:pPr algn="l"/>
            <a:r>
              <a:rPr lang="en-US" dirty="0" smtClean="0"/>
              <a:t>Bug! The first added element is displayed like this (strangely condensed</a:t>
            </a:r>
            <a:r>
              <a:rPr lang="en-US" dirty="0" smtClean="0"/>
              <a:t>)</a:t>
            </a:r>
            <a:r>
              <a:rPr lang="en-US" dirty="0" smtClean="0"/>
              <a:t> on the very left side.  </a:t>
            </a:r>
            <a:endParaRPr lang="en-US" dirty="0"/>
          </a:p>
        </p:txBody>
      </p:sp>
      <p:pic>
        <p:nvPicPr>
          <p:cNvPr id="21" name="Bildplatzhalt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855" y="5076775"/>
            <a:ext cx="476300" cy="476300"/>
          </a:xfrm>
          <a:prstGeom prst="ellipse">
            <a:avLst/>
          </a:prstGeom>
        </p:spPr>
      </p:pic>
      <p:pic>
        <p:nvPicPr>
          <p:cNvPr id="17" name="Bildplatzhalt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63" y="5076775"/>
            <a:ext cx="476300" cy="4763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068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4"/>
          <a:stretch/>
        </p:blipFill>
        <p:spPr bwMode="auto">
          <a:xfrm>
            <a:off x="374649" y="1798638"/>
            <a:ext cx="34766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BAB7-AB43-46B6-A93E-85E5D7EA056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 smtClean="0"/>
              <a:t>Consistency</a:t>
            </a:r>
            <a:endParaRPr lang="en-US" b="1" dirty="0" smtClean="0"/>
          </a:p>
          <a:p>
            <a:r>
              <a:rPr lang="en-US" dirty="0" smtClean="0"/>
              <a:t>„Click to Add Image! is missing at the testimonial image. 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3797850" y="5260251"/>
            <a:ext cx="3058637" cy="2048771"/>
          </a:xfrm>
        </p:spPr>
        <p:txBody>
          <a:bodyPr/>
          <a:lstStyle/>
          <a:p>
            <a:pPr algn="l"/>
            <a:r>
              <a:rPr lang="en-US" b="1" dirty="0" smtClean="0"/>
              <a:t>Aesthetics </a:t>
            </a:r>
            <a:endParaRPr lang="en-US" b="1" dirty="0" smtClean="0"/>
          </a:p>
          <a:p>
            <a:pPr algn="l"/>
            <a:r>
              <a:rPr lang="en-US" dirty="0" smtClean="0"/>
              <a:t>Law of proximity!</a:t>
            </a:r>
          </a:p>
          <a:p>
            <a:pPr algn="l"/>
            <a:r>
              <a:rPr lang="en-US" dirty="0" smtClean="0"/>
              <a:t>Text is too far away from the input field. Should be placed right of the field (or even better</a:t>
            </a:r>
            <a:r>
              <a:rPr lang="en-US" dirty="0" smtClean="0"/>
              <a:t>: </a:t>
            </a:r>
            <a:r>
              <a:rPr lang="en-US" dirty="0" smtClean="0"/>
              <a:t>an option to do so should be provided)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Juggle Press Review</a:t>
            </a:r>
            <a:endParaRPr lang="en-US" dirty="0"/>
          </a:p>
        </p:txBody>
      </p:sp>
      <p:cxnSp>
        <p:nvCxnSpPr>
          <p:cNvPr id="13" name="Gerade Verbindung mit Pfeil 12"/>
          <p:cNvCxnSpPr/>
          <p:nvPr/>
        </p:nvCxnSpPr>
        <p:spPr>
          <a:xfrm flipH="1" flipV="1">
            <a:off x="879823" y="3276575"/>
            <a:ext cx="936104" cy="1994468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Bildplatzhalt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9" y="5032523"/>
            <a:ext cx="476300" cy="476300"/>
          </a:xfrm>
          <a:prstGeom prst="ellipse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567" y="3348583"/>
            <a:ext cx="20193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207" y="1798638"/>
            <a:ext cx="6186365" cy="33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72" y="2484487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Gerade Verbindung mit Pfeil 17"/>
          <p:cNvCxnSpPr/>
          <p:nvPr/>
        </p:nvCxnSpPr>
        <p:spPr>
          <a:xfrm flipH="1" flipV="1">
            <a:off x="5128295" y="2138548"/>
            <a:ext cx="201688" cy="3128253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4" name="Bildplatzhalt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11" y="5032523"/>
            <a:ext cx="476300" cy="476300"/>
          </a:xfrm>
          <a:prstGeom prst="ellipse">
            <a:avLst/>
          </a:prstGeom>
        </p:spPr>
      </p:pic>
      <p:sp>
        <p:nvSpPr>
          <p:cNvPr id="45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7278753" y="5301875"/>
            <a:ext cx="3058637" cy="1800000"/>
          </a:xfrm>
        </p:spPr>
        <p:txBody>
          <a:bodyPr/>
          <a:lstStyle/>
          <a:p>
            <a:r>
              <a:rPr lang="en-US" b="1" dirty="0" smtClean="0"/>
              <a:t>Feedback</a:t>
            </a:r>
            <a:endParaRPr lang="en-US" dirty="0" smtClean="0"/>
          </a:p>
          <a:p>
            <a:r>
              <a:rPr lang="en-US" dirty="0" smtClean="0"/>
              <a:t>Clear explanation how to add an image. </a:t>
            </a:r>
            <a:endParaRPr lang="en-US" dirty="0"/>
          </a:p>
        </p:txBody>
      </p:sp>
      <p:pic>
        <p:nvPicPr>
          <p:cNvPr id="46" name="Bildplatzhalter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" b="2833"/>
          <a:stretch>
            <a:fillRect/>
          </a:stretch>
        </p:blipFill>
        <p:spPr>
          <a:xfrm>
            <a:off x="10000904" y="5076776"/>
            <a:ext cx="504975" cy="476300"/>
          </a:xfrm>
          <a:prstGeom prst="ellipse">
            <a:avLst/>
          </a:prstGeom>
        </p:spPr>
      </p:pic>
      <p:cxnSp>
        <p:nvCxnSpPr>
          <p:cNvPr id="47" name="Gerade Verbindung mit Pfeil 46"/>
          <p:cNvCxnSpPr>
            <a:stCxn id="45" idx="0"/>
          </p:cNvCxnSpPr>
          <p:nvPr/>
        </p:nvCxnSpPr>
        <p:spPr>
          <a:xfrm flipH="1" flipV="1">
            <a:off x="8586217" y="4120108"/>
            <a:ext cx="221855" cy="1181767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08" y="1188343"/>
            <a:ext cx="5591649" cy="392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BAB7-AB43-46B6-A93E-85E5D7EA0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1383879" y="5796855"/>
            <a:ext cx="3958237" cy="1260000"/>
          </a:xfrm>
        </p:spPr>
        <p:txBody>
          <a:bodyPr/>
          <a:lstStyle/>
          <a:p>
            <a:r>
              <a:rPr lang="en-US" b="1" dirty="0" smtClean="0"/>
              <a:t>Control</a:t>
            </a:r>
          </a:p>
          <a:p>
            <a:r>
              <a:rPr lang="en-US" dirty="0" smtClean="0"/>
              <a:t>No Scrollbar, but the X to eliminate elements is on the right in the not visible</a:t>
            </a:r>
            <a:r>
              <a:rPr lang="en-US" dirty="0" smtClean="0"/>
              <a:t> and not accessible area. </a:t>
            </a:r>
            <a:endParaRPr lang="en-US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Juggle Press Review</a:t>
            </a:r>
            <a:endParaRPr lang="en-US" dirty="0"/>
          </a:p>
        </p:txBody>
      </p:sp>
      <p:cxnSp>
        <p:nvCxnSpPr>
          <p:cNvPr id="26" name="Gerade Verbindung mit Pfeil 25"/>
          <p:cNvCxnSpPr>
            <a:stCxn id="14" idx="0"/>
            <a:endCxn id="27" idx="2"/>
          </p:cNvCxnSpPr>
          <p:nvPr/>
        </p:nvCxnSpPr>
        <p:spPr>
          <a:xfrm flipV="1">
            <a:off x="3362998" y="5292799"/>
            <a:ext cx="94974" cy="504056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953787" y="4716735"/>
            <a:ext cx="5008370" cy="5760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5488335" y="2116063"/>
            <a:ext cx="473822" cy="31767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3"/>
          <a:stretch/>
        </p:blipFill>
        <p:spPr bwMode="auto">
          <a:xfrm>
            <a:off x="6136407" y="1188343"/>
            <a:ext cx="1906841" cy="413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5922586" y="5796855"/>
            <a:ext cx="3598197" cy="1526046"/>
          </a:xfrm>
        </p:spPr>
        <p:txBody>
          <a:bodyPr/>
          <a:lstStyle/>
          <a:p>
            <a:r>
              <a:rPr lang="en-US" b="1" dirty="0" smtClean="0"/>
              <a:t>Consistency</a:t>
            </a:r>
          </a:p>
          <a:p>
            <a:r>
              <a:rPr lang="en-US" dirty="0" smtClean="0"/>
              <a:t>When resized to a small screen the elements move below the area. For consistency the should stay on the right. </a:t>
            </a:r>
            <a:endParaRPr lang="en-US" dirty="0"/>
          </a:p>
        </p:txBody>
      </p:sp>
      <p:cxnSp>
        <p:nvCxnSpPr>
          <p:cNvPr id="35" name="Gerade Verbindung mit Pfeil 34"/>
          <p:cNvCxnSpPr>
            <a:stCxn id="33" idx="0"/>
            <a:endCxn id="40" idx="2"/>
          </p:cNvCxnSpPr>
          <p:nvPr/>
        </p:nvCxnSpPr>
        <p:spPr>
          <a:xfrm flipH="1" flipV="1">
            <a:off x="7125832" y="4806745"/>
            <a:ext cx="595853" cy="990110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208415" y="2340471"/>
            <a:ext cx="1834833" cy="246627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Bildplatzhalt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75" y="5544827"/>
            <a:ext cx="476300" cy="476300"/>
          </a:xfrm>
          <a:prstGeom prst="ellipse">
            <a:avLst/>
          </a:prstGeom>
        </p:spPr>
      </p:pic>
      <p:pic>
        <p:nvPicPr>
          <p:cNvPr id="16" name="Bildplatzhalter 15"/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" b="2990"/>
          <a:stretch>
            <a:fillRect/>
          </a:stretch>
        </p:blipFill>
        <p:spPr>
          <a:xfrm>
            <a:off x="9303615" y="5545047"/>
            <a:ext cx="505200" cy="47608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46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7" y="1332359"/>
            <a:ext cx="84470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5" t="20465" r="7918" b="40151"/>
          <a:stretch/>
        </p:blipFill>
        <p:spPr bwMode="auto">
          <a:xfrm>
            <a:off x="4234357" y="3829845"/>
            <a:ext cx="6222530" cy="11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BAB7-AB43-46B6-A93E-85E5D7EA056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341848" y="4932760"/>
            <a:ext cx="3490303" cy="2134040"/>
          </a:xfrm>
        </p:spPr>
        <p:txBody>
          <a:bodyPr/>
          <a:lstStyle/>
          <a:p>
            <a:r>
              <a:rPr lang="en-US" b="1" dirty="0" smtClean="0"/>
              <a:t>Efficiency </a:t>
            </a:r>
            <a:r>
              <a:rPr lang="en-US" b="1" dirty="0" smtClean="0"/>
              <a:t>/  </a:t>
            </a:r>
            <a:r>
              <a:rPr lang="en-US" b="1" dirty="0" smtClean="0"/>
              <a:t>Task orientation</a:t>
            </a:r>
            <a:endParaRPr lang="en-US" b="1" dirty="0" smtClean="0"/>
          </a:p>
          <a:p>
            <a:r>
              <a:rPr lang="en-US" dirty="0" smtClean="0"/>
              <a:t>Displaying the line would help to get overview about the layout.</a:t>
            </a:r>
          </a:p>
          <a:p>
            <a:r>
              <a:rPr lang="en-US" dirty="0" smtClean="0"/>
              <a:t>Suggestion: use a toggle switch to change between mouse over only line display and permanent displayed lines. 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286985" y="6084887"/>
            <a:ext cx="3058637" cy="981913"/>
          </a:xfrm>
        </p:spPr>
        <p:txBody>
          <a:bodyPr/>
          <a:lstStyle/>
          <a:p>
            <a:pPr algn="l"/>
            <a:r>
              <a:rPr lang="en-US" b="1" dirty="0" smtClean="0"/>
              <a:t>Efficiency </a:t>
            </a:r>
            <a:r>
              <a:rPr lang="en-US" b="1" dirty="0" smtClean="0"/>
              <a:t>/ </a:t>
            </a:r>
            <a:r>
              <a:rPr lang="en-US" b="1" dirty="0" smtClean="0"/>
              <a:t>Flexibility</a:t>
            </a:r>
            <a:endParaRPr lang="en-US" b="1" dirty="0" smtClean="0"/>
          </a:p>
          <a:p>
            <a:pPr algn="l"/>
            <a:r>
              <a:rPr lang="en-US" dirty="0" smtClean="0"/>
              <a:t>Provide a possibility to upload an image.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Juggle Press Review</a:t>
            </a:r>
            <a:endParaRPr lang="en-US" dirty="0"/>
          </a:p>
        </p:txBody>
      </p:sp>
      <p:cxnSp>
        <p:nvCxnSpPr>
          <p:cNvPr id="13" name="Gerade Verbindung mit Pfeil 12"/>
          <p:cNvCxnSpPr>
            <a:stCxn id="7" idx="0"/>
          </p:cNvCxnSpPr>
          <p:nvPr/>
        </p:nvCxnSpPr>
        <p:spPr>
          <a:xfrm flipH="1" flipV="1">
            <a:off x="1527895" y="2844527"/>
            <a:ext cx="559105" cy="2088233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Bildplatzhalter 15"/>
          <p:cNvPicPr>
            <a:picLocks noGrp="1" noChangeAspect="1"/>
          </p:cNvPicPr>
          <p:nvPr>
            <p:ph type="pic" sz="quarter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" b="2990"/>
          <a:stretch>
            <a:fillRect/>
          </a:stretch>
        </p:blipFill>
        <p:spPr>
          <a:xfrm>
            <a:off x="3544119" y="4716735"/>
            <a:ext cx="505200" cy="476080"/>
          </a:xfrm>
          <a:ln>
            <a:noFill/>
          </a:ln>
        </p:spPr>
      </p:pic>
      <p:cxnSp>
        <p:nvCxnSpPr>
          <p:cNvPr id="28" name="Gerade Verbindung mit Pfeil 27"/>
          <p:cNvCxnSpPr>
            <a:stCxn id="10" idx="0"/>
          </p:cNvCxnSpPr>
          <p:nvPr/>
        </p:nvCxnSpPr>
        <p:spPr>
          <a:xfrm flipV="1">
            <a:off x="5816304" y="4500713"/>
            <a:ext cx="1976287" cy="1584174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" t="61576" r="71904" b="-1802"/>
          <a:stretch/>
        </p:blipFill>
        <p:spPr bwMode="auto">
          <a:xfrm>
            <a:off x="8353450" y="4784162"/>
            <a:ext cx="2103437" cy="112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Bildplatzhalter 15"/>
          <p:cNvPicPr>
            <a:picLocks noGrp="1" noChangeAspect="1"/>
          </p:cNvPicPr>
          <p:nvPr>
            <p:ph type="pic" sz="quarter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" b="2990"/>
          <a:stretch>
            <a:fillRect/>
          </a:stretch>
        </p:blipFill>
        <p:spPr>
          <a:xfrm>
            <a:off x="7093022" y="5846847"/>
            <a:ext cx="505200" cy="47608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2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6" y="1548384"/>
            <a:ext cx="4202660" cy="293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BAB7-AB43-46B6-A93E-85E5D7EA0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6496447" y="1548383"/>
            <a:ext cx="3958237" cy="2088232"/>
          </a:xfrm>
        </p:spPr>
        <p:txBody>
          <a:bodyPr/>
          <a:lstStyle/>
          <a:p>
            <a:r>
              <a:rPr lang="en-US" b="1" dirty="0" smtClean="0"/>
              <a:t>Control / Efficiency</a:t>
            </a:r>
          </a:p>
          <a:p>
            <a:r>
              <a:rPr lang="en-US" dirty="0" smtClean="0"/>
              <a:t>Rule of </a:t>
            </a:r>
            <a:r>
              <a:rPr lang="en-US" dirty="0" smtClean="0"/>
              <a:t>P</a:t>
            </a:r>
            <a:r>
              <a:rPr lang="en-US" dirty="0" smtClean="0"/>
              <a:t>roximity. </a:t>
            </a:r>
          </a:p>
          <a:p>
            <a:r>
              <a:rPr lang="en-US" dirty="0" smtClean="0"/>
              <a:t>Edit controls are not close to the filed. May be not seen as belonging together by the user. </a:t>
            </a:r>
          </a:p>
          <a:p>
            <a:r>
              <a:rPr lang="en-US" dirty="0" smtClean="0"/>
              <a:t>Suggestion: move the controls close to the actual element. 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 dirty="0" smtClean="0"/>
              <a:t>USECON  | 2013</a:t>
            </a:r>
            <a:endParaRPr lang="en-US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Juggle Press Review</a:t>
            </a:r>
            <a:endParaRPr lang="en-US" dirty="0"/>
          </a:p>
        </p:txBody>
      </p:sp>
      <p:cxnSp>
        <p:nvCxnSpPr>
          <p:cNvPr id="26" name="Gerade Verbindung mit Pfeil 25"/>
          <p:cNvCxnSpPr>
            <a:stCxn id="14" idx="1"/>
            <a:endCxn id="45" idx="3"/>
          </p:cNvCxnSpPr>
          <p:nvPr/>
        </p:nvCxnSpPr>
        <p:spPr>
          <a:xfrm flipH="1" flipV="1">
            <a:off x="5240121" y="1692399"/>
            <a:ext cx="1256326" cy="900100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4" idx="1"/>
            <a:endCxn id="4101" idx="2"/>
          </p:cNvCxnSpPr>
          <p:nvPr/>
        </p:nvCxnSpPr>
        <p:spPr>
          <a:xfrm flipH="1" flipV="1">
            <a:off x="4020035" y="5665017"/>
            <a:ext cx="2476412" cy="707902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31751" y="1404367"/>
            <a:ext cx="5008370" cy="5760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hteck 47"/>
          <p:cNvSpPr/>
          <p:nvPr/>
        </p:nvSpPr>
        <p:spPr>
          <a:xfrm>
            <a:off x="447775" y="3096555"/>
            <a:ext cx="4320481" cy="7560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Bildplatzhalter 15"/>
          <p:cNvPicPr>
            <a:picLocks noGrp="1" noChangeAspect="1"/>
          </p:cNvPicPr>
          <p:nvPr>
            <p:ph type="pic" sz="quarter" idx="2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" b="2990"/>
          <a:stretch>
            <a:fillRect/>
          </a:stretch>
        </p:blipFill>
        <p:spPr>
          <a:xfrm>
            <a:off x="10161684" y="1310343"/>
            <a:ext cx="505200" cy="476080"/>
          </a:xfrm>
          <a:ln>
            <a:noFill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9" y="4212679"/>
            <a:ext cx="7432551" cy="145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6496447" y="5724847"/>
            <a:ext cx="3958237" cy="1296144"/>
          </a:xfrm>
        </p:spPr>
        <p:txBody>
          <a:bodyPr/>
          <a:lstStyle/>
          <a:p>
            <a:r>
              <a:rPr lang="en-US" b="1" dirty="0" smtClean="0"/>
              <a:t>Task orientation </a:t>
            </a:r>
            <a:r>
              <a:rPr lang="en-US" b="1" dirty="0" smtClean="0"/>
              <a:t>/ Flexibility</a:t>
            </a:r>
          </a:p>
          <a:p>
            <a:r>
              <a:rPr lang="en-US" dirty="0" smtClean="0"/>
              <a:t>It is possible to combine two layouts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e.g. 2 column </a:t>
            </a:r>
            <a:r>
              <a:rPr lang="en-US" dirty="0" smtClean="0"/>
              <a:t>l</a:t>
            </a:r>
            <a:r>
              <a:rPr lang="en-US" dirty="0" smtClean="0"/>
              <a:t>ayout combined with 2 column layout!</a:t>
            </a:r>
            <a:endParaRPr lang="en-US" dirty="0" smtClean="0"/>
          </a:p>
        </p:txBody>
      </p:sp>
      <p:pic>
        <p:nvPicPr>
          <p:cNvPr id="65" name="Bildplatzhalter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" b="2833"/>
          <a:stretch>
            <a:fillRect/>
          </a:stretch>
        </p:blipFill>
        <p:spPr>
          <a:xfrm>
            <a:off x="10167936" y="5536579"/>
            <a:ext cx="504975" cy="476300"/>
          </a:xfrm>
          <a:prstGeom prst="ellipse">
            <a:avLst/>
          </a:prstGeom>
        </p:spPr>
      </p:pic>
      <p:cxnSp>
        <p:nvCxnSpPr>
          <p:cNvPr id="66" name="Gerade Verbindung mit Pfeil 65"/>
          <p:cNvCxnSpPr/>
          <p:nvPr/>
        </p:nvCxnSpPr>
        <p:spPr>
          <a:xfrm flipH="1">
            <a:off x="4768255" y="2556495"/>
            <a:ext cx="1728190" cy="854032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7" y="252239"/>
            <a:ext cx="992991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Inhaltsplatzhalter 4"/>
          <p:cNvSpPr txBox="1">
            <a:spLocks/>
          </p:cNvSpPr>
          <p:nvPr/>
        </p:nvSpPr>
        <p:spPr>
          <a:xfrm>
            <a:off x="1815927" y="3563814"/>
            <a:ext cx="4683683" cy="4320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sz="1800" dirty="0" smtClean="0">
                <a:ea typeface="ＭＳ Ｐゴシック" pitchFamily="34" charset="-128"/>
                <a:hlinkClick r:id="rId3"/>
              </a:rPr>
              <a:t> regal@cure.at</a:t>
            </a:r>
            <a:r>
              <a:rPr lang="en-GB" sz="2000" dirty="0" smtClean="0">
                <a:ea typeface="ＭＳ Ｐゴシック" pitchFamily="34" charset="-128"/>
              </a:rPr>
              <a:t>	</a:t>
            </a:r>
          </a:p>
          <a:p>
            <a:pPr marL="0" indent="0">
              <a:buFontTx/>
              <a:buNone/>
            </a:pPr>
            <a:endParaRPr lang="en-GB" sz="2000" dirty="0" smtClean="0">
              <a:ea typeface="ＭＳ Ｐゴシック" pitchFamily="34" charset="-128"/>
            </a:endParaRPr>
          </a:p>
          <a:p>
            <a:pPr marL="0" indent="0">
              <a:buFontTx/>
              <a:buNone/>
            </a:pPr>
            <a:r>
              <a:rPr lang="de-DE" sz="1600" dirty="0" smtClean="0">
                <a:ea typeface="ＭＳ Ｐゴシック" pitchFamily="34" charset="-128"/>
              </a:rPr>
              <a:t/>
            </a:r>
            <a:br>
              <a:rPr lang="de-DE" sz="1600" dirty="0" smtClean="0">
                <a:ea typeface="ＭＳ Ｐゴシック" pitchFamily="34" charset="-128"/>
              </a:rPr>
            </a:br>
            <a:endParaRPr lang="en-GB" sz="1600" b="1" dirty="0" smtClean="0">
              <a:ea typeface="ＭＳ Ｐゴシック" pitchFamily="34" charset="-128"/>
            </a:endParaRPr>
          </a:p>
          <a:p>
            <a:pPr marL="0" indent="0">
              <a:buFontTx/>
              <a:buNone/>
            </a:pPr>
            <a:endParaRPr lang="en-GB" sz="1600" dirty="0" smtClean="0">
              <a:ea typeface="ＭＳ Ｐゴシック" pitchFamily="34" charset="-128"/>
            </a:endParaRPr>
          </a:p>
          <a:p>
            <a:pPr marL="0" indent="0">
              <a:buFontTx/>
              <a:buNone/>
            </a:pPr>
            <a:r>
              <a:rPr lang="en-GB" sz="1800" b="1" dirty="0" smtClean="0">
                <a:ea typeface="ＭＳ Ｐゴシック" pitchFamily="34" charset="-128"/>
              </a:rPr>
              <a:t>		</a:t>
            </a:r>
            <a:endParaRPr lang="en-GB" sz="1600" dirty="0" smtClean="0">
              <a:ea typeface="ＭＳ Ｐゴシック" pitchFamily="34" charset="-128"/>
            </a:endParaRPr>
          </a:p>
          <a:p>
            <a:endParaRPr lang="de-AT" sz="1800" dirty="0" smtClean="0"/>
          </a:p>
          <a:p>
            <a:endParaRPr lang="de-AT" sz="1800" dirty="0"/>
          </a:p>
        </p:txBody>
      </p:sp>
      <p:sp>
        <p:nvSpPr>
          <p:cNvPr id="34" name="Inhaltsplatzhalter 4"/>
          <p:cNvSpPr txBox="1">
            <a:spLocks/>
          </p:cNvSpPr>
          <p:nvPr/>
        </p:nvSpPr>
        <p:spPr>
          <a:xfrm>
            <a:off x="374650" y="4137198"/>
            <a:ext cx="4755691" cy="30963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GB" sz="1600" b="1" dirty="0" smtClean="0">
              <a:ea typeface="ＭＳ Ｐゴシック" pitchFamily="34" charset="-128"/>
            </a:endParaRPr>
          </a:p>
          <a:p>
            <a:pPr marL="0" indent="0">
              <a:buFontTx/>
              <a:buNone/>
            </a:pPr>
            <a:r>
              <a:rPr lang="en-GB" sz="1600" b="1" dirty="0" smtClean="0">
                <a:ea typeface="ＭＳ Ｐゴシック" pitchFamily="34" charset="-128"/>
              </a:rPr>
              <a:t>CURE - </a:t>
            </a:r>
            <a:r>
              <a:rPr lang="en-GB" sz="1600" b="1" dirty="0" err="1" smtClean="0">
                <a:ea typeface="ＭＳ Ｐゴシック" pitchFamily="34" charset="-128"/>
              </a:rPr>
              <a:t>Center</a:t>
            </a:r>
            <a:r>
              <a:rPr lang="en-GB" sz="1600" b="1" dirty="0" smtClean="0">
                <a:ea typeface="ＭＳ Ｐゴシック" pitchFamily="34" charset="-128"/>
              </a:rPr>
              <a:t> for Usability Research and Engineering</a:t>
            </a:r>
          </a:p>
          <a:p>
            <a:pPr marL="0" indent="0">
              <a:buFontTx/>
              <a:buNone/>
            </a:pPr>
            <a:r>
              <a:rPr lang="de-DE" sz="1600" dirty="0" smtClean="0">
                <a:ea typeface="ＭＳ Ｐゴシック" pitchFamily="34" charset="-128"/>
              </a:rPr>
              <a:t>Businesspark </a:t>
            </a:r>
            <a:r>
              <a:rPr lang="de-DE" sz="1600" dirty="0" err="1" smtClean="0">
                <a:ea typeface="ＭＳ Ｐゴシック" pitchFamily="34" charset="-128"/>
              </a:rPr>
              <a:t>Marximum</a:t>
            </a:r>
            <a:endParaRPr lang="de-DE" sz="1600" dirty="0" smtClean="0">
              <a:ea typeface="ＭＳ Ｐゴシック" pitchFamily="34" charset="-128"/>
            </a:endParaRPr>
          </a:p>
          <a:p>
            <a:pPr marL="0" indent="0">
              <a:buFontTx/>
              <a:buNone/>
            </a:pPr>
            <a:r>
              <a:rPr lang="de-DE" sz="1600" dirty="0" smtClean="0">
                <a:ea typeface="ＭＳ Ｐゴシック" pitchFamily="34" charset="-128"/>
              </a:rPr>
              <a:t>Modecenterstraße 17 / Objekt 2</a:t>
            </a:r>
            <a:br>
              <a:rPr lang="de-DE" sz="1600" dirty="0" smtClean="0">
                <a:ea typeface="ＭＳ Ｐゴシック" pitchFamily="34" charset="-128"/>
              </a:rPr>
            </a:br>
            <a:r>
              <a:rPr lang="de-DE" sz="1600" dirty="0" smtClean="0">
                <a:ea typeface="ＭＳ Ｐゴシック" pitchFamily="34" charset="-128"/>
              </a:rPr>
              <a:t>A-1110 Wien</a:t>
            </a:r>
            <a:br>
              <a:rPr lang="de-DE" sz="1600" dirty="0" smtClean="0">
                <a:ea typeface="ＭＳ Ｐゴシック" pitchFamily="34" charset="-128"/>
              </a:rPr>
            </a:br>
            <a:r>
              <a:rPr lang="de-DE" sz="1600" dirty="0" smtClean="0">
                <a:ea typeface="ＭＳ Ｐゴシック" pitchFamily="34" charset="-128"/>
              </a:rPr>
              <a:t>Tel: +43/1/743 54 51</a:t>
            </a:r>
            <a:br>
              <a:rPr lang="de-DE" sz="1600" dirty="0" smtClean="0">
                <a:ea typeface="ＭＳ Ｐゴシック" pitchFamily="34" charset="-128"/>
              </a:rPr>
            </a:br>
            <a:r>
              <a:rPr lang="de-DE" sz="1600" dirty="0" smtClean="0">
                <a:ea typeface="ＭＳ Ｐゴシック" pitchFamily="34" charset="-128"/>
              </a:rPr>
              <a:t>Fax: +43/1/743 54 51-30</a:t>
            </a:r>
            <a:br>
              <a:rPr lang="de-DE" sz="1600" dirty="0" smtClean="0">
                <a:ea typeface="ＭＳ Ｐゴシック" pitchFamily="34" charset="-128"/>
              </a:rPr>
            </a:br>
            <a:r>
              <a:rPr lang="de-DE" sz="1600" dirty="0" smtClean="0">
                <a:ea typeface="ＭＳ Ｐゴシック" pitchFamily="34" charset="-128"/>
                <a:hlinkClick r:id="rId4"/>
              </a:rPr>
              <a:t>www.cure.at</a:t>
            </a:r>
            <a:r>
              <a:rPr lang="de-DE" sz="1600" dirty="0" smtClean="0">
                <a:ea typeface="ＭＳ Ｐゴシック" pitchFamily="34" charset="-128"/>
              </a:rPr>
              <a:t/>
            </a:r>
            <a:br>
              <a:rPr lang="de-DE" sz="1600" dirty="0" smtClean="0">
                <a:ea typeface="ＭＳ Ｐゴシック" pitchFamily="34" charset="-128"/>
              </a:rPr>
            </a:br>
            <a:endParaRPr lang="en-GB" sz="1600" b="1" dirty="0" smtClean="0">
              <a:ea typeface="ＭＳ Ｐゴシック" pitchFamily="34" charset="-128"/>
            </a:endParaRPr>
          </a:p>
          <a:p>
            <a:pPr marL="0" indent="0">
              <a:buFontTx/>
              <a:buNone/>
            </a:pPr>
            <a:endParaRPr lang="en-GB" sz="1600" dirty="0" smtClean="0">
              <a:ea typeface="ＭＳ Ｐゴシック" pitchFamily="34" charset="-128"/>
            </a:endParaRPr>
          </a:p>
          <a:p>
            <a:pPr marL="0" indent="0">
              <a:buFontTx/>
              <a:buNone/>
            </a:pPr>
            <a:r>
              <a:rPr lang="en-GB" sz="1800" b="1" dirty="0" smtClean="0">
                <a:ea typeface="ＭＳ Ｐゴシック" pitchFamily="34" charset="-128"/>
              </a:rPr>
              <a:t>		</a:t>
            </a:r>
            <a:endParaRPr lang="en-GB" sz="1600" dirty="0" smtClean="0">
              <a:ea typeface="ＭＳ Ｐゴシック" pitchFamily="34" charset="-128"/>
            </a:endParaRPr>
          </a:p>
          <a:p>
            <a:endParaRPr lang="de-AT" sz="1800" dirty="0" smtClean="0"/>
          </a:p>
          <a:p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30571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715</Words>
  <Application>Microsoft Office PowerPoint</Application>
  <PresentationFormat>Benutzerdefiniert</PresentationFormat>
  <Paragraphs>94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Benutzerdefiniertes Design</vt:lpstr>
      <vt:lpstr>PowerPoint-Präsentation</vt:lpstr>
      <vt:lpstr>Heuristics and Concepts</vt:lpstr>
      <vt:lpstr>Legend</vt:lpstr>
      <vt:lpstr>Juggle Press Review</vt:lpstr>
      <vt:lpstr>Juggle Press Review</vt:lpstr>
      <vt:lpstr>Juggle Press Review</vt:lpstr>
      <vt:lpstr>Juggle Press Review</vt:lpstr>
      <vt:lpstr>Juggle Press Review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Murtinger</dc:creator>
  <cp:lastModifiedBy>Georg Regal</cp:lastModifiedBy>
  <cp:revision>557</cp:revision>
  <dcterms:created xsi:type="dcterms:W3CDTF">2012-03-28T15:11:09Z</dcterms:created>
  <dcterms:modified xsi:type="dcterms:W3CDTF">2013-11-21T09:57:24Z</dcterms:modified>
</cp:coreProperties>
</file>