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2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84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17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1056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19200"/>
            <a:ext cx="10566400" cy="2324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695700"/>
            <a:ext cx="10566400" cy="2324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000" y="64770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39BE76DD-1F37-427E-832C-094F59BB328B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4930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58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372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46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498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7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09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30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0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3DE8-46E0-457F-9CB2-4E47D28D7198}" type="datetimeFigureOut">
              <a:rPr lang="bg-BG" smtClean="0"/>
              <a:t>11.12.2019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C33B-CFD8-4A14-B759-8C59C985B1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74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 </a:t>
            </a:r>
            <a:r>
              <a:rPr lang="en-US" dirty="0" smtClean="0"/>
              <a:t>learning - Visualization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35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 sz="2800"/>
              <a:t>Decision Tree Induction: Decision Boundary</a:t>
            </a:r>
          </a:p>
        </p:txBody>
      </p:sp>
      <p:sp>
        <p:nvSpPr>
          <p:cNvPr id="75779" name="Line 3"/>
          <p:cNvSpPr>
            <a:spLocks noChangeAspect="1" noChangeShapeType="1"/>
          </p:cNvSpPr>
          <p:nvPr/>
        </p:nvSpPr>
        <p:spPr bwMode="auto">
          <a:xfrm>
            <a:off x="4419600" y="1743076"/>
            <a:ext cx="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0" name="Line 4"/>
          <p:cNvSpPr>
            <a:spLocks noChangeAspect="1" noChangeShapeType="1"/>
          </p:cNvSpPr>
          <p:nvPr/>
        </p:nvSpPr>
        <p:spPr bwMode="auto">
          <a:xfrm>
            <a:off x="4419601" y="5251450"/>
            <a:ext cx="350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1" name="AutoShape 5"/>
          <p:cNvSpPr>
            <a:spLocks noChangeAspect="1" noChangeArrowheads="1"/>
          </p:cNvSpPr>
          <p:nvPr/>
        </p:nvSpPr>
        <p:spPr bwMode="auto">
          <a:xfrm>
            <a:off x="6569076" y="1885951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2" name="AutoShape 6"/>
          <p:cNvSpPr>
            <a:spLocks noChangeAspect="1" noChangeArrowheads="1"/>
          </p:cNvSpPr>
          <p:nvPr/>
        </p:nvSpPr>
        <p:spPr bwMode="auto">
          <a:xfrm>
            <a:off x="5851526" y="1885951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3" name="AutoShape 7"/>
          <p:cNvSpPr>
            <a:spLocks noChangeAspect="1" noChangeArrowheads="1"/>
          </p:cNvSpPr>
          <p:nvPr/>
        </p:nvSpPr>
        <p:spPr bwMode="auto">
          <a:xfrm>
            <a:off x="5851526" y="2387601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4" name="AutoShape 8"/>
          <p:cNvSpPr>
            <a:spLocks noChangeAspect="1" noChangeArrowheads="1"/>
          </p:cNvSpPr>
          <p:nvPr/>
        </p:nvSpPr>
        <p:spPr bwMode="auto">
          <a:xfrm>
            <a:off x="6138864" y="2173289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5" name="AutoShape 9"/>
          <p:cNvSpPr>
            <a:spLocks noChangeAspect="1" noChangeArrowheads="1"/>
          </p:cNvSpPr>
          <p:nvPr/>
        </p:nvSpPr>
        <p:spPr bwMode="auto">
          <a:xfrm>
            <a:off x="6353176" y="2459039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6" name="AutoShape 10"/>
          <p:cNvSpPr>
            <a:spLocks noChangeAspect="1" noChangeArrowheads="1"/>
          </p:cNvSpPr>
          <p:nvPr/>
        </p:nvSpPr>
        <p:spPr bwMode="auto">
          <a:xfrm>
            <a:off x="4778376" y="489426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7" name="AutoShape 11"/>
          <p:cNvSpPr>
            <a:spLocks noChangeAspect="1" noChangeArrowheads="1"/>
          </p:cNvSpPr>
          <p:nvPr/>
        </p:nvSpPr>
        <p:spPr bwMode="auto">
          <a:xfrm>
            <a:off x="5780088" y="296068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8" name="AutoShape 12"/>
          <p:cNvSpPr>
            <a:spLocks noChangeAspect="1" noChangeArrowheads="1"/>
          </p:cNvSpPr>
          <p:nvPr/>
        </p:nvSpPr>
        <p:spPr bwMode="auto">
          <a:xfrm>
            <a:off x="6424613" y="2889251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89" name="AutoShape 13"/>
          <p:cNvSpPr>
            <a:spLocks noChangeAspect="1" noChangeArrowheads="1"/>
          </p:cNvSpPr>
          <p:nvPr/>
        </p:nvSpPr>
        <p:spPr bwMode="auto">
          <a:xfrm>
            <a:off x="6067426" y="3317876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0" name="AutoShape 14"/>
          <p:cNvSpPr>
            <a:spLocks noChangeAspect="1" noChangeArrowheads="1"/>
          </p:cNvSpPr>
          <p:nvPr/>
        </p:nvSpPr>
        <p:spPr bwMode="auto">
          <a:xfrm>
            <a:off x="6711951" y="2746376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1" name="AutoShape 15"/>
          <p:cNvSpPr>
            <a:spLocks noChangeAspect="1" noChangeArrowheads="1"/>
          </p:cNvSpPr>
          <p:nvPr/>
        </p:nvSpPr>
        <p:spPr bwMode="auto">
          <a:xfrm>
            <a:off x="6783389" y="31750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2" name="AutoShape 16"/>
          <p:cNvSpPr>
            <a:spLocks noChangeAspect="1" noChangeArrowheads="1"/>
          </p:cNvSpPr>
          <p:nvPr/>
        </p:nvSpPr>
        <p:spPr bwMode="auto">
          <a:xfrm>
            <a:off x="7142164" y="281781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3" name="AutoShape 17"/>
          <p:cNvSpPr>
            <a:spLocks noChangeAspect="1" noChangeArrowheads="1"/>
          </p:cNvSpPr>
          <p:nvPr/>
        </p:nvSpPr>
        <p:spPr bwMode="auto">
          <a:xfrm>
            <a:off x="5867401" y="47244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4" name="AutoShape 18"/>
          <p:cNvSpPr>
            <a:spLocks noChangeAspect="1" noChangeArrowheads="1"/>
          </p:cNvSpPr>
          <p:nvPr/>
        </p:nvSpPr>
        <p:spPr bwMode="auto">
          <a:xfrm>
            <a:off x="5351464" y="4821238"/>
            <a:ext cx="142875" cy="144462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5" name="AutoShape 19"/>
          <p:cNvSpPr>
            <a:spLocks noChangeAspect="1" noChangeArrowheads="1"/>
          </p:cNvSpPr>
          <p:nvPr/>
        </p:nvSpPr>
        <p:spPr bwMode="auto">
          <a:xfrm>
            <a:off x="4876801" y="21336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6" name="AutoShape 20"/>
          <p:cNvSpPr>
            <a:spLocks noChangeAspect="1" noChangeArrowheads="1"/>
          </p:cNvSpPr>
          <p:nvPr/>
        </p:nvSpPr>
        <p:spPr bwMode="auto">
          <a:xfrm>
            <a:off x="6424613" y="324643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7" name="Oval 21"/>
          <p:cNvSpPr>
            <a:spLocks noChangeAspect="1" noChangeArrowheads="1"/>
          </p:cNvSpPr>
          <p:nvPr/>
        </p:nvSpPr>
        <p:spPr bwMode="auto">
          <a:xfrm>
            <a:off x="4633913" y="3962401"/>
            <a:ext cx="144462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8" name="Oval 22"/>
          <p:cNvSpPr>
            <a:spLocks noChangeAspect="1" noChangeArrowheads="1"/>
          </p:cNvSpPr>
          <p:nvPr/>
        </p:nvSpPr>
        <p:spPr bwMode="auto">
          <a:xfrm>
            <a:off x="4705351" y="3590926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799" name="Oval 23"/>
          <p:cNvSpPr>
            <a:spLocks noChangeAspect="1" noChangeArrowheads="1"/>
          </p:cNvSpPr>
          <p:nvPr/>
        </p:nvSpPr>
        <p:spPr bwMode="auto">
          <a:xfrm>
            <a:off x="5207001" y="367665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0" name="Oval 24"/>
          <p:cNvSpPr>
            <a:spLocks noChangeAspect="1" noChangeArrowheads="1"/>
          </p:cNvSpPr>
          <p:nvPr/>
        </p:nvSpPr>
        <p:spPr bwMode="auto">
          <a:xfrm>
            <a:off x="5334001" y="26670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1" name="Oval 25"/>
          <p:cNvSpPr>
            <a:spLocks noChangeAspect="1" noChangeArrowheads="1"/>
          </p:cNvSpPr>
          <p:nvPr/>
        </p:nvSpPr>
        <p:spPr bwMode="auto">
          <a:xfrm>
            <a:off x="5105401" y="4191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2" name="Oval 26"/>
          <p:cNvSpPr>
            <a:spLocks noChangeAspect="1" noChangeArrowheads="1"/>
          </p:cNvSpPr>
          <p:nvPr/>
        </p:nvSpPr>
        <p:spPr bwMode="auto">
          <a:xfrm>
            <a:off x="6629401" y="36576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3" name="Oval 27"/>
          <p:cNvSpPr>
            <a:spLocks noChangeAspect="1" noChangeArrowheads="1"/>
          </p:cNvSpPr>
          <p:nvPr/>
        </p:nvSpPr>
        <p:spPr bwMode="auto">
          <a:xfrm>
            <a:off x="6640514" y="41783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4" name="Oval 28"/>
          <p:cNvSpPr>
            <a:spLocks noChangeAspect="1" noChangeArrowheads="1"/>
          </p:cNvSpPr>
          <p:nvPr/>
        </p:nvSpPr>
        <p:spPr bwMode="auto">
          <a:xfrm>
            <a:off x="7142164" y="3748089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5" name="Oval 29"/>
          <p:cNvSpPr>
            <a:spLocks noChangeAspect="1" noChangeArrowheads="1"/>
          </p:cNvSpPr>
          <p:nvPr/>
        </p:nvSpPr>
        <p:spPr bwMode="auto">
          <a:xfrm>
            <a:off x="6477001" y="4572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6" name="Oval 30"/>
          <p:cNvSpPr>
            <a:spLocks noChangeAspect="1" noChangeArrowheads="1"/>
          </p:cNvSpPr>
          <p:nvPr/>
        </p:nvSpPr>
        <p:spPr bwMode="auto">
          <a:xfrm>
            <a:off x="7010401" y="48006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7" name="Oval 31"/>
          <p:cNvSpPr>
            <a:spLocks noChangeAspect="1" noChangeArrowheads="1"/>
          </p:cNvSpPr>
          <p:nvPr/>
        </p:nvSpPr>
        <p:spPr bwMode="auto">
          <a:xfrm>
            <a:off x="5995989" y="367665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5808" name="Oval 32"/>
          <p:cNvSpPr>
            <a:spLocks noChangeAspect="1" noChangeArrowheads="1"/>
          </p:cNvSpPr>
          <p:nvPr/>
        </p:nvSpPr>
        <p:spPr bwMode="auto">
          <a:xfrm>
            <a:off x="4876801" y="29718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2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 sz="2800"/>
              <a:t>Decision Tree Induction: Decision Boundary</a:t>
            </a:r>
          </a:p>
        </p:txBody>
      </p:sp>
      <p:sp>
        <p:nvSpPr>
          <p:cNvPr id="76803" name="Line 3"/>
          <p:cNvSpPr>
            <a:spLocks noChangeAspect="1" noChangeShapeType="1"/>
          </p:cNvSpPr>
          <p:nvPr/>
        </p:nvSpPr>
        <p:spPr bwMode="auto">
          <a:xfrm>
            <a:off x="4419600" y="1743076"/>
            <a:ext cx="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04" name="Line 4"/>
          <p:cNvSpPr>
            <a:spLocks noChangeAspect="1" noChangeShapeType="1"/>
          </p:cNvSpPr>
          <p:nvPr/>
        </p:nvSpPr>
        <p:spPr bwMode="auto">
          <a:xfrm>
            <a:off x="4419601" y="5251450"/>
            <a:ext cx="350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05" name="AutoShape 5"/>
          <p:cNvSpPr>
            <a:spLocks noChangeAspect="1" noChangeArrowheads="1"/>
          </p:cNvSpPr>
          <p:nvPr/>
        </p:nvSpPr>
        <p:spPr bwMode="auto">
          <a:xfrm>
            <a:off x="6569076" y="1885951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06" name="AutoShape 6"/>
          <p:cNvSpPr>
            <a:spLocks noChangeAspect="1" noChangeArrowheads="1"/>
          </p:cNvSpPr>
          <p:nvPr/>
        </p:nvSpPr>
        <p:spPr bwMode="auto">
          <a:xfrm>
            <a:off x="5851526" y="1885951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07" name="AutoShape 7"/>
          <p:cNvSpPr>
            <a:spLocks noChangeAspect="1" noChangeArrowheads="1"/>
          </p:cNvSpPr>
          <p:nvPr/>
        </p:nvSpPr>
        <p:spPr bwMode="auto">
          <a:xfrm>
            <a:off x="5851526" y="2387601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08" name="AutoShape 8"/>
          <p:cNvSpPr>
            <a:spLocks noChangeAspect="1" noChangeArrowheads="1"/>
          </p:cNvSpPr>
          <p:nvPr/>
        </p:nvSpPr>
        <p:spPr bwMode="auto">
          <a:xfrm>
            <a:off x="6138864" y="2173289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09" name="AutoShape 9"/>
          <p:cNvSpPr>
            <a:spLocks noChangeAspect="1" noChangeArrowheads="1"/>
          </p:cNvSpPr>
          <p:nvPr/>
        </p:nvSpPr>
        <p:spPr bwMode="auto">
          <a:xfrm>
            <a:off x="6353176" y="2459039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0" name="AutoShape 10"/>
          <p:cNvSpPr>
            <a:spLocks noChangeAspect="1" noChangeArrowheads="1"/>
          </p:cNvSpPr>
          <p:nvPr/>
        </p:nvSpPr>
        <p:spPr bwMode="auto">
          <a:xfrm>
            <a:off x="4778376" y="489426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1" name="AutoShape 11"/>
          <p:cNvSpPr>
            <a:spLocks noChangeAspect="1" noChangeArrowheads="1"/>
          </p:cNvSpPr>
          <p:nvPr/>
        </p:nvSpPr>
        <p:spPr bwMode="auto">
          <a:xfrm>
            <a:off x="5780088" y="296068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2" name="AutoShape 12"/>
          <p:cNvSpPr>
            <a:spLocks noChangeAspect="1" noChangeArrowheads="1"/>
          </p:cNvSpPr>
          <p:nvPr/>
        </p:nvSpPr>
        <p:spPr bwMode="auto">
          <a:xfrm>
            <a:off x="6424613" y="2889251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3" name="AutoShape 13"/>
          <p:cNvSpPr>
            <a:spLocks noChangeAspect="1" noChangeArrowheads="1"/>
          </p:cNvSpPr>
          <p:nvPr/>
        </p:nvSpPr>
        <p:spPr bwMode="auto">
          <a:xfrm>
            <a:off x="6067426" y="3317876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4" name="AutoShape 14"/>
          <p:cNvSpPr>
            <a:spLocks noChangeAspect="1" noChangeArrowheads="1"/>
          </p:cNvSpPr>
          <p:nvPr/>
        </p:nvSpPr>
        <p:spPr bwMode="auto">
          <a:xfrm>
            <a:off x="6711951" y="2746376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5" name="AutoShape 15"/>
          <p:cNvSpPr>
            <a:spLocks noChangeAspect="1" noChangeArrowheads="1"/>
          </p:cNvSpPr>
          <p:nvPr/>
        </p:nvSpPr>
        <p:spPr bwMode="auto">
          <a:xfrm>
            <a:off x="6783389" y="31750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6" name="AutoShape 16"/>
          <p:cNvSpPr>
            <a:spLocks noChangeAspect="1" noChangeArrowheads="1"/>
          </p:cNvSpPr>
          <p:nvPr/>
        </p:nvSpPr>
        <p:spPr bwMode="auto">
          <a:xfrm>
            <a:off x="7142164" y="281781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7" name="AutoShape 17"/>
          <p:cNvSpPr>
            <a:spLocks noChangeAspect="1" noChangeArrowheads="1"/>
          </p:cNvSpPr>
          <p:nvPr/>
        </p:nvSpPr>
        <p:spPr bwMode="auto">
          <a:xfrm>
            <a:off x="5867401" y="47244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8" name="AutoShape 18"/>
          <p:cNvSpPr>
            <a:spLocks noChangeAspect="1" noChangeArrowheads="1"/>
          </p:cNvSpPr>
          <p:nvPr/>
        </p:nvSpPr>
        <p:spPr bwMode="auto">
          <a:xfrm>
            <a:off x="5351464" y="4821238"/>
            <a:ext cx="142875" cy="144462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19" name="AutoShape 19"/>
          <p:cNvSpPr>
            <a:spLocks noChangeAspect="1" noChangeArrowheads="1"/>
          </p:cNvSpPr>
          <p:nvPr/>
        </p:nvSpPr>
        <p:spPr bwMode="auto">
          <a:xfrm>
            <a:off x="4876801" y="21336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0" name="AutoShape 20"/>
          <p:cNvSpPr>
            <a:spLocks noChangeAspect="1" noChangeArrowheads="1"/>
          </p:cNvSpPr>
          <p:nvPr/>
        </p:nvSpPr>
        <p:spPr bwMode="auto">
          <a:xfrm>
            <a:off x="6424613" y="324643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1" name="Oval 21"/>
          <p:cNvSpPr>
            <a:spLocks noChangeAspect="1" noChangeArrowheads="1"/>
          </p:cNvSpPr>
          <p:nvPr/>
        </p:nvSpPr>
        <p:spPr bwMode="auto">
          <a:xfrm>
            <a:off x="4633913" y="3962401"/>
            <a:ext cx="144462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2" name="Oval 22"/>
          <p:cNvSpPr>
            <a:spLocks noChangeAspect="1" noChangeArrowheads="1"/>
          </p:cNvSpPr>
          <p:nvPr/>
        </p:nvSpPr>
        <p:spPr bwMode="auto">
          <a:xfrm>
            <a:off x="4705351" y="3590926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3" name="Oval 23"/>
          <p:cNvSpPr>
            <a:spLocks noChangeAspect="1" noChangeArrowheads="1"/>
          </p:cNvSpPr>
          <p:nvPr/>
        </p:nvSpPr>
        <p:spPr bwMode="auto">
          <a:xfrm>
            <a:off x="5207001" y="367665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4" name="Oval 24"/>
          <p:cNvSpPr>
            <a:spLocks noChangeAspect="1" noChangeArrowheads="1"/>
          </p:cNvSpPr>
          <p:nvPr/>
        </p:nvSpPr>
        <p:spPr bwMode="auto">
          <a:xfrm>
            <a:off x="5334001" y="26670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5" name="Oval 25"/>
          <p:cNvSpPr>
            <a:spLocks noChangeAspect="1" noChangeArrowheads="1"/>
          </p:cNvSpPr>
          <p:nvPr/>
        </p:nvSpPr>
        <p:spPr bwMode="auto">
          <a:xfrm>
            <a:off x="5105401" y="4191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6" name="Oval 26"/>
          <p:cNvSpPr>
            <a:spLocks noChangeAspect="1" noChangeArrowheads="1"/>
          </p:cNvSpPr>
          <p:nvPr/>
        </p:nvSpPr>
        <p:spPr bwMode="auto">
          <a:xfrm>
            <a:off x="6629401" y="36576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7" name="Oval 27"/>
          <p:cNvSpPr>
            <a:spLocks noChangeAspect="1" noChangeArrowheads="1"/>
          </p:cNvSpPr>
          <p:nvPr/>
        </p:nvSpPr>
        <p:spPr bwMode="auto">
          <a:xfrm>
            <a:off x="6640514" y="41783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8" name="Oval 28"/>
          <p:cNvSpPr>
            <a:spLocks noChangeAspect="1" noChangeArrowheads="1"/>
          </p:cNvSpPr>
          <p:nvPr/>
        </p:nvSpPr>
        <p:spPr bwMode="auto">
          <a:xfrm>
            <a:off x="7142164" y="3748089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29" name="Oval 29"/>
          <p:cNvSpPr>
            <a:spLocks noChangeAspect="1" noChangeArrowheads="1"/>
          </p:cNvSpPr>
          <p:nvPr/>
        </p:nvSpPr>
        <p:spPr bwMode="auto">
          <a:xfrm>
            <a:off x="6477001" y="4572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30" name="Oval 30"/>
          <p:cNvSpPr>
            <a:spLocks noChangeAspect="1" noChangeArrowheads="1"/>
          </p:cNvSpPr>
          <p:nvPr/>
        </p:nvSpPr>
        <p:spPr bwMode="auto">
          <a:xfrm>
            <a:off x="7010401" y="48006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31" name="Oval 31"/>
          <p:cNvSpPr>
            <a:spLocks noChangeAspect="1" noChangeArrowheads="1"/>
          </p:cNvSpPr>
          <p:nvPr/>
        </p:nvSpPr>
        <p:spPr bwMode="auto">
          <a:xfrm>
            <a:off x="5995989" y="367665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32" name="Line 32"/>
          <p:cNvSpPr>
            <a:spLocks noChangeAspect="1" noChangeShapeType="1"/>
          </p:cNvSpPr>
          <p:nvPr/>
        </p:nvSpPr>
        <p:spPr bwMode="auto">
          <a:xfrm>
            <a:off x="4419600" y="3505200"/>
            <a:ext cx="329565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6833" name="Oval 33"/>
          <p:cNvSpPr>
            <a:spLocks noChangeAspect="1" noChangeArrowheads="1"/>
          </p:cNvSpPr>
          <p:nvPr/>
        </p:nvSpPr>
        <p:spPr bwMode="auto">
          <a:xfrm>
            <a:off x="4876801" y="29718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77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 sz="2800"/>
              <a:t>Decision Tree Induction: Decision Boundary</a:t>
            </a:r>
          </a:p>
        </p:txBody>
      </p:sp>
      <p:sp>
        <p:nvSpPr>
          <p:cNvPr id="77827" name="Line 3"/>
          <p:cNvSpPr>
            <a:spLocks noChangeAspect="1" noChangeShapeType="1"/>
          </p:cNvSpPr>
          <p:nvPr/>
        </p:nvSpPr>
        <p:spPr bwMode="auto">
          <a:xfrm>
            <a:off x="4419600" y="1743076"/>
            <a:ext cx="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28" name="Line 4"/>
          <p:cNvSpPr>
            <a:spLocks noChangeAspect="1" noChangeShapeType="1"/>
          </p:cNvSpPr>
          <p:nvPr/>
        </p:nvSpPr>
        <p:spPr bwMode="auto">
          <a:xfrm>
            <a:off x="4419601" y="5251450"/>
            <a:ext cx="350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29" name="AutoShape 5"/>
          <p:cNvSpPr>
            <a:spLocks noChangeAspect="1" noChangeArrowheads="1"/>
          </p:cNvSpPr>
          <p:nvPr/>
        </p:nvSpPr>
        <p:spPr bwMode="auto">
          <a:xfrm>
            <a:off x="6569076" y="1885951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0" name="AutoShape 6"/>
          <p:cNvSpPr>
            <a:spLocks noChangeAspect="1" noChangeArrowheads="1"/>
          </p:cNvSpPr>
          <p:nvPr/>
        </p:nvSpPr>
        <p:spPr bwMode="auto">
          <a:xfrm>
            <a:off x="5851526" y="1885951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1" name="AutoShape 7"/>
          <p:cNvSpPr>
            <a:spLocks noChangeAspect="1" noChangeArrowheads="1"/>
          </p:cNvSpPr>
          <p:nvPr/>
        </p:nvSpPr>
        <p:spPr bwMode="auto">
          <a:xfrm>
            <a:off x="5851526" y="2387601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2" name="AutoShape 8"/>
          <p:cNvSpPr>
            <a:spLocks noChangeAspect="1" noChangeArrowheads="1"/>
          </p:cNvSpPr>
          <p:nvPr/>
        </p:nvSpPr>
        <p:spPr bwMode="auto">
          <a:xfrm>
            <a:off x="6138864" y="2173289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3" name="AutoShape 9"/>
          <p:cNvSpPr>
            <a:spLocks noChangeAspect="1" noChangeArrowheads="1"/>
          </p:cNvSpPr>
          <p:nvPr/>
        </p:nvSpPr>
        <p:spPr bwMode="auto">
          <a:xfrm>
            <a:off x="6353176" y="2459039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4" name="AutoShape 10"/>
          <p:cNvSpPr>
            <a:spLocks noChangeAspect="1" noChangeArrowheads="1"/>
          </p:cNvSpPr>
          <p:nvPr/>
        </p:nvSpPr>
        <p:spPr bwMode="auto">
          <a:xfrm>
            <a:off x="4778376" y="489426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5" name="AutoShape 11"/>
          <p:cNvSpPr>
            <a:spLocks noChangeAspect="1" noChangeArrowheads="1"/>
          </p:cNvSpPr>
          <p:nvPr/>
        </p:nvSpPr>
        <p:spPr bwMode="auto">
          <a:xfrm>
            <a:off x="5780088" y="296068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6" name="AutoShape 12"/>
          <p:cNvSpPr>
            <a:spLocks noChangeAspect="1" noChangeArrowheads="1"/>
          </p:cNvSpPr>
          <p:nvPr/>
        </p:nvSpPr>
        <p:spPr bwMode="auto">
          <a:xfrm>
            <a:off x="6424613" y="2889251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7" name="AutoShape 13"/>
          <p:cNvSpPr>
            <a:spLocks noChangeAspect="1" noChangeArrowheads="1"/>
          </p:cNvSpPr>
          <p:nvPr/>
        </p:nvSpPr>
        <p:spPr bwMode="auto">
          <a:xfrm>
            <a:off x="6067426" y="3317876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8" name="AutoShape 14"/>
          <p:cNvSpPr>
            <a:spLocks noChangeAspect="1" noChangeArrowheads="1"/>
          </p:cNvSpPr>
          <p:nvPr/>
        </p:nvSpPr>
        <p:spPr bwMode="auto">
          <a:xfrm>
            <a:off x="6711951" y="2746376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39" name="AutoShape 15"/>
          <p:cNvSpPr>
            <a:spLocks noChangeAspect="1" noChangeArrowheads="1"/>
          </p:cNvSpPr>
          <p:nvPr/>
        </p:nvSpPr>
        <p:spPr bwMode="auto">
          <a:xfrm>
            <a:off x="6783389" y="31750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0" name="AutoShape 16"/>
          <p:cNvSpPr>
            <a:spLocks noChangeAspect="1" noChangeArrowheads="1"/>
          </p:cNvSpPr>
          <p:nvPr/>
        </p:nvSpPr>
        <p:spPr bwMode="auto">
          <a:xfrm>
            <a:off x="7142164" y="281781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1" name="AutoShape 17"/>
          <p:cNvSpPr>
            <a:spLocks noChangeAspect="1" noChangeArrowheads="1"/>
          </p:cNvSpPr>
          <p:nvPr/>
        </p:nvSpPr>
        <p:spPr bwMode="auto">
          <a:xfrm>
            <a:off x="5867401" y="47244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2" name="AutoShape 18"/>
          <p:cNvSpPr>
            <a:spLocks noChangeAspect="1" noChangeArrowheads="1"/>
          </p:cNvSpPr>
          <p:nvPr/>
        </p:nvSpPr>
        <p:spPr bwMode="auto">
          <a:xfrm>
            <a:off x="5351464" y="4821238"/>
            <a:ext cx="142875" cy="144462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3" name="AutoShape 19"/>
          <p:cNvSpPr>
            <a:spLocks noChangeAspect="1" noChangeArrowheads="1"/>
          </p:cNvSpPr>
          <p:nvPr/>
        </p:nvSpPr>
        <p:spPr bwMode="auto">
          <a:xfrm>
            <a:off x="4876801" y="21336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4" name="AutoShape 20"/>
          <p:cNvSpPr>
            <a:spLocks noChangeAspect="1" noChangeArrowheads="1"/>
          </p:cNvSpPr>
          <p:nvPr/>
        </p:nvSpPr>
        <p:spPr bwMode="auto">
          <a:xfrm>
            <a:off x="6424613" y="324643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5" name="Oval 21"/>
          <p:cNvSpPr>
            <a:spLocks noChangeAspect="1" noChangeArrowheads="1"/>
          </p:cNvSpPr>
          <p:nvPr/>
        </p:nvSpPr>
        <p:spPr bwMode="auto">
          <a:xfrm>
            <a:off x="4633913" y="3962401"/>
            <a:ext cx="144462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6" name="Oval 22"/>
          <p:cNvSpPr>
            <a:spLocks noChangeAspect="1" noChangeArrowheads="1"/>
          </p:cNvSpPr>
          <p:nvPr/>
        </p:nvSpPr>
        <p:spPr bwMode="auto">
          <a:xfrm>
            <a:off x="4705351" y="3590926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7" name="Oval 23"/>
          <p:cNvSpPr>
            <a:spLocks noChangeAspect="1" noChangeArrowheads="1"/>
          </p:cNvSpPr>
          <p:nvPr/>
        </p:nvSpPr>
        <p:spPr bwMode="auto">
          <a:xfrm>
            <a:off x="5207001" y="367665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8" name="Oval 24"/>
          <p:cNvSpPr>
            <a:spLocks noChangeAspect="1" noChangeArrowheads="1"/>
          </p:cNvSpPr>
          <p:nvPr/>
        </p:nvSpPr>
        <p:spPr bwMode="auto">
          <a:xfrm>
            <a:off x="5334001" y="26670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49" name="Oval 25"/>
          <p:cNvSpPr>
            <a:spLocks noChangeAspect="1" noChangeArrowheads="1"/>
          </p:cNvSpPr>
          <p:nvPr/>
        </p:nvSpPr>
        <p:spPr bwMode="auto">
          <a:xfrm>
            <a:off x="5105401" y="4191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0" name="Oval 26"/>
          <p:cNvSpPr>
            <a:spLocks noChangeAspect="1" noChangeArrowheads="1"/>
          </p:cNvSpPr>
          <p:nvPr/>
        </p:nvSpPr>
        <p:spPr bwMode="auto">
          <a:xfrm>
            <a:off x="6629401" y="36576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1" name="Oval 27"/>
          <p:cNvSpPr>
            <a:spLocks noChangeAspect="1" noChangeArrowheads="1"/>
          </p:cNvSpPr>
          <p:nvPr/>
        </p:nvSpPr>
        <p:spPr bwMode="auto">
          <a:xfrm>
            <a:off x="6640514" y="41783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2" name="Oval 28"/>
          <p:cNvSpPr>
            <a:spLocks noChangeAspect="1" noChangeArrowheads="1"/>
          </p:cNvSpPr>
          <p:nvPr/>
        </p:nvSpPr>
        <p:spPr bwMode="auto">
          <a:xfrm>
            <a:off x="7142164" y="3748089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3" name="Oval 29"/>
          <p:cNvSpPr>
            <a:spLocks noChangeAspect="1" noChangeArrowheads="1"/>
          </p:cNvSpPr>
          <p:nvPr/>
        </p:nvSpPr>
        <p:spPr bwMode="auto">
          <a:xfrm>
            <a:off x="6477001" y="4572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4" name="Oval 30"/>
          <p:cNvSpPr>
            <a:spLocks noChangeAspect="1" noChangeArrowheads="1"/>
          </p:cNvSpPr>
          <p:nvPr/>
        </p:nvSpPr>
        <p:spPr bwMode="auto">
          <a:xfrm>
            <a:off x="7010401" y="48006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5" name="Oval 31"/>
          <p:cNvSpPr>
            <a:spLocks noChangeAspect="1" noChangeArrowheads="1"/>
          </p:cNvSpPr>
          <p:nvPr/>
        </p:nvSpPr>
        <p:spPr bwMode="auto">
          <a:xfrm>
            <a:off x="5995989" y="367665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6" name="Line 32"/>
          <p:cNvSpPr>
            <a:spLocks noChangeAspect="1" noChangeShapeType="1"/>
          </p:cNvSpPr>
          <p:nvPr/>
        </p:nvSpPr>
        <p:spPr bwMode="auto">
          <a:xfrm>
            <a:off x="4419600" y="3505200"/>
            <a:ext cx="329565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7" name="Oval 33"/>
          <p:cNvSpPr>
            <a:spLocks noChangeAspect="1" noChangeArrowheads="1"/>
          </p:cNvSpPr>
          <p:nvPr/>
        </p:nvSpPr>
        <p:spPr bwMode="auto">
          <a:xfrm>
            <a:off x="4876801" y="29718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>
            <a:off x="5715000" y="1752600"/>
            <a:ext cx="0" cy="17526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3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 sz="2800"/>
              <a:t>Decision Tree Induction: Decision Boundary</a:t>
            </a:r>
          </a:p>
        </p:txBody>
      </p:sp>
      <p:sp>
        <p:nvSpPr>
          <p:cNvPr id="78851" name="Line 3"/>
          <p:cNvSpPr>
            <a:spLocks noChangeAspect="1" noChangeShapeType="1"/>
          </p:cNvSpPr>
          <p:nvPr/>
        </p:nvSpPr>
        <p:spPr bwMode="auto">
          <a:xfrm>
            <a:off x="4419600" y="1743076"/>
            <a:ext cx="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2" name="Line 4"/>
          <p:cNvSpPr>
            <a:spLocks noChangeAspect="1" noChangeShapeType="1"/>
          </p:cNvSpPr>
          <p:nvPr/>
        </p:nvSpPr>
        <p:spPr bwMode="auto">
          <a:xfrm>
            <a:off x="4419601" y="5251450"/>
            <a:ext cx="350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3" name="AutoShape 5"/>
          <p:cNvSpPr>
            <a:spLocks noChangeAspect="1" noChangeArrowheads="1"/>
          </p:cNvSpPr>
          <p:nvPr/>
        </p:nvSpPr>
        <p:spPr bwMode="auto">
          <a:xfrm>
            <a:off x="6569076" y="1885951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4" name="AutoShape 6"/>
          <p:cNvSpPr>
            <a:spLocks noChangeAspect="1" noChangeArrowheads="1"/>
          </p:cNvSpPr>
          <p:nvPr/>
        </p:nvSpPr>
        <p:spPr bwMode="auto">
          <a:xfrm>
            <a:off x="5851526" y="1885951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5" name="AutoShape 7"/>
          <p:cNvSpPr>
            <a:spLocks noChangeAspect="1" noChangeArrowheads="1"/>
          </p:cNvSpPr>
          <p:nvPr/>
        </p:nvSpPr>
        <p:spPr bwMode="auto">
          <a:xfrm>
            <a:off x="5851526" y="2387601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6" name="AutoShape 8"/>
          <p:cNvSpPr>
            <a:spLocks noChangeAspect="1" noChangeArrowheads="1"/>
          </p:cNvSpPr>
          <p:nvPr/>
        </p:nvSpPr>
        <p:spPr bwMode="auto">
          <a:xfrm>
            <a:off x="6138864" y="2173289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7" name="AutoShape 9"/>
          <p:cNvSpPr>
            <a:spLocks noChangeAspect="1" noChangeArrowheads="1"/>
          </p:cNvSpPr>
          <p:nvPr/>
        </p:nvSpPr>
        <p:spPr bwMode="auto">
          <a:xfrm>
            <a:off x="6353176" y="2459039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8" name="AutoShape 10"/>
          <p:cNvSpPr>
            <a:spLocks noChangeAspect="1" noChangeArrowheads="1"/>
          </p:cNvSpPr>
          <p:nvPr/>
        </p:nvSpPr>
        <p:spPr bwMode="auto">
          <a:xfrm>
            <a:off x="4778376" y="489426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59" name="AutoShape 11"/>
          <p:cNvSpPr>
            <a:spLocks noChangeAspect="1" noChangeArrowheads="1"/>
          </p:cNvSpPr>
          <p:nvPr/>
        </p:nvSpPr>
        <p:spPr bwMode="auto">
          <a:xfrm>
            <a:off x="5780088" y="296068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0" name="AutoShape 12"/>
          <p:cNvSpPr>
            <a:spLocks noChangeAspect="1" noChangeArrowheads="1"/>
          </p:cNvSpPr>
          <p:nvPr/>
        </p:nvSpPr>
        <p:spPr bwMode="auto">
          <a:xfrm>
            <a:off x="6424613" y="2889251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1" name="AutoShape 13"/>
          <p:cNvSpPr>
            <a:spLocks noChangeAspect="1" noChangeArrowheads="1"/>
          </p:cNvSpPr>
          <p:nvPr/>
        </p:nvSpPr>
        <p:spPr bwMode="auto">
          <a:xfrm>
            <a:off x="6067426" y="3317876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2" name="AutoShape 14"/>
          <p:cNvSpPr>
            <a:spLocks noChangeAspect="1" noChangeArrowheads="1"/>
          </p:cNvSpPr>
          <p:nvPr/>
        </p:nvSpPr>
        <p:spPr bwMode="auto">
          <a:xfrm>
            <a:off x="6711951" y="2746376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3" name="AutoShape 15"/>
          <p:cNvSpPr>
            <a:spLocks noChangeAspect="1" noChangeArrowheads="1"/>
          </p:cNvSpPr>
          <p:nvPr/>
        </p:nvSpPr>
        <p:spPr bwMode="auto">
          <a:xfrm>
            <a:off x="6783389" y="31750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4" name="AutoShape 16"/>
          <p:cNvSpPr>
            <a:spLocks noChangeAspect="1" noChangeArrowheads="1"/>
          </p:cNvSpPr>
          <p:nvPr/>
        </p:nvSpPr>
        <p:spPr bwMode="auto">
          <a:xfrm>
            <a:off x="7142164" y="2817814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5" name="AutoShape 17"/>
          <p:cNvSpPr>
            <a:spLocks noChangeAspect="1" noChangeArrowheads="1"/>
          </p:cNvSpPr>
          <p:nvPr/>
        </p:nvSpPr>
        <p:spPr bwMode="auto">
          <a:xfrm>
            <a:off x="5867401" y="47244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6" name="AutoShape 18"/>
          <p:cNvSpPr>
            <a:spLocks noChangeAspect="1" noChangeArrowheads="1"/>
          </p:cNvSpPr>
          <p:nvPr/>
        </p:nvSpPr>
        <p:spPr bwMode="auto">
          <a:xfrm>
            <a:off x="5351464" y="4821238"/>
            <a:ext cx="142875" cy="144462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7" name="AutoShape 19"/>
          <p:cNvSpPr>
            <a:spLocks noChangeAspect="1" noChangeArrowheads="1"/>
          </p:cNvSpPr>
          <p:nvPr/>
        </p:nvSpPr>
        <p:spPr bwMode="auto">
          <a:xfrm>
            <a:off x="4876801" y="2133601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8" name="AutoShape 20"/>
          <p:cNvSpPr>
            <a:spLocks noChangeAspect="1" noChangeArrowheads="1"/>
          </p:cNvSpPr>
          <p:nvPr/>
        </p:nvSpPr>
        <p:spPr bwMode="auto">
          <a:xfrm>
            <a:off x="6424613" y="3246439"/>
            <a:ext cx="144462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69" name="Oval 21"/>
          <p:cNvSpPr>
            <a:spLocks noChangeAspect="1" noChangeArrowheads="1"/>
          </p:cNvSpPr>
          <p:nvPr/>
        </p:nvSpPr>
        <p:spPr bwMode="auto">
          <a:xfrm>
            <a:off x="4633913" y="3962401"/>
            <a:ext cx="144462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0" name="Oval 22"/>
          <p:cNvSpPr>
            <a:spLocks noChangeAspect="1" noChangeArrowheads="1"/>
          </p:cNvSpPr>
          <p:nvPr/>
        </p:nvSpPr>
        <p:spPr bwMode="auto">
          <a:xfrm>
            <a:off x="4705351" y="3590926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1" name="Oval 23"/>
          <p:cNvSpPr>
            <a:spLocks noChangeAspect="1" noChangeArrowheads="1"/>
          </p:cNvSpPr>
          <p:nvPr/>
        </p:nvSpPr>
        <p:spPr bwMode="auto">
          <a:xfrm>
            <a:off x="5207001" y="367665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2" name="Oval 24"/>
          <p:cNvSpPr>
            <a:spLocks noChangeAspect="1" noChangeArrowheads="1"/>
          </p:cNvSpPr>
          <p:nvPr/>
        </p:nvSpPr>
        <p:spPr bwMode="auto">
          <a:xfrm>
            <a:off x="5334001" y="26670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3" name="Oval 25"/>
          <p:cNvSpPr>
            <a:spLocks noChangeAspect="1" noChangeArrowheads="1"/>
          </p:cNvSpPr>
          <p:nvPr/>
        </p:nvSpPr>
        <p:spPr bwMode="auto">
          <a:xfrm>
            <a:off x="5105401" y="4191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4" name="Oval 26"/>
          <p:cNvSpPr>
            <a:spLocks noChangeAspect="1" noChangeArrowheads="1"/>
          </p:cNvSpPr>
          <p:nvPr/>
        </p:nvSpPr>
        <p:spPr bwMode="auto">
          <a:xfrm>
            <a:off x="6629401" y="36576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5" name="Oval 27"/>
          <p:cNvSpPr>
            <a:spLocks noChangeAspect="1" noChangeArrowheads="1"/>
          </p:cNvSpPr>
          <p:nvPr/>
        </p:nvSpPr>
        <p:spPr bwMode="auto">
          <a:xfrm>
            <a:off x="6640514" y="41783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6" name="Oval 28"/>
          <p:cNvSpPr>
            <a:spLocks noChangeAspect="1" noChangeArrowheads="1"/>
          </p:cNvSpPr>
          <p:nvPr/>
        </p:nvSpPr>
        <p:spPr bwMode="auto">
          <a:xfrm>
            <a:off x="7142164" y="3748089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7" name="Oval 29"/>
          <p:cNvSpPr>
            <a:spLocks noChangeAspect="1" noChangeArrowheads="1"/>
          </p:cNvSpPr>
          <p:nvPr/>
        </p:nvSpPr>
        <p:spPr bwMode="auto">
          <a:xfrm>
            <a:off x="6477001" y="45720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8" name="Oval 30"/>
          <p:cNvSpPr>
            <a:spLocks noChangeAspect="1" noChangeArrowheads="1"/>
          </p:cNvSpPr>
          <p:nvPr/>
        </p:nvSpPr>
        <p:spPr bwMode="auto">
          <a:xfrm>
            <a:off x="7010401" y="480060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79" name="Oval 31"/>
          <p:cNvSpPr>
            <a:spLocks noChangeAspect="1" noChangeArrowheads="1"/>
          </p:cNvSpPr>
          <p:nvPr/>
        </p:nvSpPr>
        <p:spPr bwMode="auto">
          <a:xfrm>
            <a:off x="5995989" y="3676651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80" name="Line 32"/>
          <p:cNvSpPr>
            <a:spLocks noChangeAspect="1" noChangeShapeType="1"/>
          </p:cNvSpPr>
          <p:nvPr/>
        </p:nvSpPr>
        <p:spPr bwMode="auto">
          <a:xfrm>
            <a:off x="4419600" y="3505200"/>
            <a:ext cx="329565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81" name="Oval 33"/>
          <p:cNvSpPr>
            <a:spLocks noChangeAspect="1" noChangeArrowheads="1"/>
          </p:cNvSpPr>
          <p:nvPr/>
        </p:nvSpPr>
        <p:spPr bwMode="auto">
          <a:xfrm>
            <a:off x="4876801" y="2971801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5715000" y="1752600"/>
            <a:ext cx="0" cy="17526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419600" y="2590800"/>
            <a:ext cx="12954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84" name="Line 36"/>
          <p:cNvSpPr>
            <a:spLocks noChangeAspect="1" noChangeShapeType="1"/>
          </p:cNvSpPr>
          <p:nvPr/>
        </p:nvSpPr>
        <p:spPr bwMode="auto">
          <a:xfrm>
            <a:off x="4419600" y="4419600"/>
            <a:ext cx="329565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6172200" y="4419600"/>
            <a:ext cx="0" cy="838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4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DT learning - Visualization</vt:lpstr>
      <vt:lpstr>Decision Tree Induction: Decision Boundary</vt:lpstr>
      <vt:lpstr>Decision Tree Induction: Decision Boundary</vt:lpstr>
      <vt:lpstr>Decision Tree Induction: Decision Boundary</vt:lpstr>
      <vt:lpstr>Decision Tree Induction: Decision Boundary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learning</dc:title>
  <dc:creator>Koychev</dc:creator>
  <cp:lastModifiedBy>Koychev</cp:lastModifiedBy>
  <cp:revision>3</cp:revision>
  <dcterms:created xsi:type="dcterms:W3CDTF">2019-11-29T16:41:14Z</dcterms:created>
  <dcterms:modified xsi:type="dcterms:W3CDTF">2019-12-11T11:33:24Z</dcterms:modified>
</cp:coreProperties>
</file>