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1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DD0A-58AC-4421-A07B-1F63F222B5D7}" type="datetimeFigureOut">
              <a:rPr lang="bg-BG" smtClean="0"/>
              <a:t>25.11.2017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57144-0258-4EAD-8A2F-8E3D1190D1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955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37914B-3CA4-49FB-B973-FD942BD6833C}" type="slidenum">
              <a:rPr lang="en-US" altLang="bg-BG">
                <a:solidFill>
                  <a:prstClr val="black"/>
                </a:solidFill>
              </a:rPr>
              <a:pPr/>
              <a:t>1</a:t>
            </a:fld>
            <a:endParaRPr lang="en-US" altLang="bg-BG">
              <a:solidFill>
                <a:prstClr val="black"/>
              </a:solidFill>
            </a:endParaRPr>
          </a:p>
        </p:txBody>
      </p:sp>
      <p:sp>
        <p:nvSpPr>
          <p:cNvPr id="427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alt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CF335-ECEA-477F-B022-CEF53C462C77}" type="slidenum">
              <a:rPr lang="en-US" altLang="bg-BG">
                <a:solidFill>
                  <a:prstClr val="black"/>
                </a:solidFill>
              </a:rPr>
              <a:pPr/>
              <a:t>2</a:t>
            </a:fld>
            <a:endParaRPr lang="en-US" altLang="bg-BG">
              <a:solidFill>
                <a:prstClr val="black"/>
              </a:solidFill>
            </a:endParaRPr>
          </a:p>
        </p:txBody>
      </p:sp>
      <p:sp>
        <p:nvSpPr>
          <p:cNvPr id="4454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096963" y="676275"/>
            <a:ext cx="4603750" cy="3452813"/>
          </a:xfrm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59" y="4352276"/>
            <a:ext cx="5082768" cy="4130203"/>
          </a:xfrm>
        </p:spPr>
        <p:txBody>
          <a:bodyPr/>
          <a:lstStyle/>
          <a:p>
            <a:endParaRPr lang="bg-BG" alt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34CF3B-106B-45D3-B539-C7A550B810E4}" type="slidenum">
              <a:rPr lang="en-US" altLang="bg-BG">
                <a:solidFill>
                  <a:prstClr val="black"/>
                </a:solidFill>
              </a:rPr>
              <a:pPr/>
              <a:t>3</a:t>
            </a:fld>
            <a:endParaRPr lang="en-US" altLang="bg-BG">
              <a:solidFill>
                <a:prstClr val="black"/>
              </a:solidFill>
            </a:endParaRPr>
          </a:p>
        </p:txBody>
      </p:sp>
      <p:sp>
        <p:nvSpPr>
          <p:cNvPr id="424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alt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17952-872B-4274-A4B7-9AFC066AC973}" type="slidenum">
              <a:rPr lang="en-US" altLang="bg-BG">
                <a:solidFill>
                  <a:prstClr val="black"/>
                </a:solidFill>
              </a:rPr>
              <a:pPr/>
              <a:t>4</a:t>
            </a:fld>
            <a:endParaRPr lang="en-US" altLang="bg-BG">
              <a:solidFill>
                <a:prstClr val="black"/>
              </a:solidFill>
            </a:endParaRPr>
          </a:p>
        </p:txBody>
      </p:sp>
      <p:sp>
        <p:nvSpPr>
          <p:cNvPr id="447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alt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6701A4-1612-4C99-8D55-057D4CCF3E04}" type="slidenum">
              <a:rPr lang="en-US" altLang="bg-BG">
                <a:solidFill>
                  <a:prstClr val="black"/>
                </a:solidFill>
              </a:rPr>
              <a:pPr/>
              <a:t>5</a:t>
            </a:fld>
            <a:endParaRPr lang="en-US" altLang="bg-BG">
              <a:solidFill>
                <a:prstClr val="black"/>
              </a:solidFill>
            </a:endParaRPr>
          </a:p>
        </p:txBody>
      </p:sp>
      <p:sp>
        <p:nvSpPr>
          <p:cNvPr id="449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alt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D74A5-736D-49E4-9D6D-658B576B375E}" type="slidenum">
              <a:rPr lang="en-US" altLang="bg-BG">
                <a:solidFill>
                  <a:prstClr val="black"/>
                </a:solidFill>
              </a:rPr>
              <a:pPr/>
              <a:t>6</a:t>
            </a:fld>
            <a:endParaRPr lang="en-US" altLang="bg-BG">
              <a:solidFill>
                <a:prstClr val="black"/>
              </a:solidFill>
            </a:endParaRPr>
          </a:p>
        </p:txBody>
      </p:sp>
      <p:sp>
        <p:nvSpPr>
          <p:cNvPr id="4433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096963" y="676275"/>
            <a:ext cx="4603750" cy="3452813"/>
          </a:xfrm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59" y="4352276"/>
            <a:ext cx="5082768" cy="4130203"/>
          </a:xfrm>
        </p:spPr>
        <p:txBody>
          <a:bodyPr/>
          <a:lstStyle/>
          <a:p>
            <a:endParaRPr lang="bg-BG" alt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93860-CFA1-4719-B3CB-9ACCBD2C1E1F}" type="slidenum">
              <a:rPr lang="en-US" altLang="bg-BG">
                <a:solidFill>
                  <a:prstClr val="black"/>
                </a:solidFill>
              </a:rPr>
              <a:pPr/>
              <a:t>7</a:t>
            </a:fld>
            <a:endParaRPr lang="en-US" altLang="bg-BG">
              <a:solidFill>
                <a:prstClr val="black"/>
              </a:solidFill>
            </a:endParaRPr>
          </a:p>
        </p:txBody>
      </p:sp>
      <p:sp>
        <p:nvSpPr>
          <p:cNvPr id="451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alt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27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43827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38276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bg-BG">
                  <a:solidFill>
                    <a:srgbClr val="FFFFFF"/>
                  </a:solidFill>
                </a:endParaRPr>
              </a:p>
            </p:txBody>
          </p:sp>
          <p:sp>
            <p:nvSpPr>
              <p:cNvPr id="438277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bg-BG">
                  <a:solidFill>
                    <a:srgbClr val="FFFFFF"/>
                  </a:solidFill>
                </a:endParaRPr>
              </a:p>
            </p:txBody>
          </p:sp>
          <p:sp>
            <p:nvSpPr>
              <p:cNvPr id="438278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bg-BG">
                  <a:solidFill>
                    <a:srgbClr val="FFFFFF"/>
                  </a:solidFill>
                </a:endParaRPr>
              </a:p>
            </p:txBody>
          </p:sp>
          <p:sp>
            <p:nvSpPr>
              <p:cNvPr id="438279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bg-BG">
                  <a:solidFill>
                    <a:srgbClr val="FFFFFF"/>
                  </a:solidFill>
                </a:endParaRPr>
              </a:p>
            </p:txBody>
          </p:sp>
          <p:sp>
            <p:nvSpPr>
              <p:cNvPr id="438280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bg-BG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38281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bg-BG">
                <a:solidFill>
                  <a:srgbClr val="FFFFFF"/>
                </a:solidFill>
              </a:endParaRPr>
            </a:p>
          </p:txBody>
        </p:sp>
        <p:sp>
          <p:nvSpPr>
            <p:cNvPr id="438282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bg-BG">
                <a:solidFill>
                  <a:srgbClr val="FFFFFF"/>
                </a:solidFill>
              </a:endParaRPr>
            </a:p>
          </p:txBody>
        </p:sp>
      </p:grpSp>
      <p:sp>
        <p:nvSpPr>
          <p:cNvPr id="4382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bg-BG" noProof="0" smtClean="0"/>
              <a:t>Click to edit Master title style</a:t>
            </a:r>
          </a:p>
        </p:txBody>
      </p:sp>
      <p:sp>
        <p:nvSpPr>
          <p:cNvPr id="43828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bg-BG" noProof="0" smtClean="0"/>
              <a:t>Click to edit Master subtitle style</a:t>
            </a:r>
          </a:p>
        </p:txBody>
      </p:sp>
      <p:sp>
        <p:nvSpPr>
          <p:cNvPr id="438285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43828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438287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4769D86-AADE-4E6E-8635-EF9A31A9F771}" type="slidenum">
              <a:rPr lang="en-US" altLang="bg-BG">
                <a:solidFill>
                  <a:srgbClr val="FFFFFF"/>
                </a:solidFill>
              </a:rPr>
              <a:pPr/>
              <a:t>‹#›</a:t>
            </a:fld>
            <a:endParaRPr lang="en-US" altLang="bg-B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1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1E18D3-9112-4B67-AE6B-A59B81C233D6}" type="slidenum">
              <a:rPr lang="en-US" altLang="bg-BG">
                <a:solidFill>
                  <a:srgbClr val="FFFFFF"/>
                </a:solidFill>
              </a:rPr>
              <a:pPr/>
              <a:t>‹#›</a:t>
            </a:fld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6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C312AD-1637-4D8C-878D-8D746FF16BFA}" type="slidenum">
              <a:rPr lang="en-US" altLang="bg-BG">
                <a:solidFill>
                  <a:srgbClr val="FFFFFF"/>
                </a:solidFill>
              </a:rPr>
              <a:pPr/>
              <a:t>‹#›</a:t>
            </a:fld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29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3EA4B51-E2DA-42DB-B520-B3CEF237C7B6}" type="slidenum">
              <a:rPr lang="en-US" altLang="bg-BG">
                <a:solidFill>
                  <a:srgbClr val="FFFFFF"/>
                </a:solidFill>
              </a:rPr>
              <a:pPr/>
              <a:t>‹#›</a:t>
            </a:fld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AF5FB-E1F2-45ED-B91A-3F015B7EC118}" type="slidenum">
              <a:rPr lang="en-US" altLang="bg-BG">
                <a:solidFill>
                  <a:srgbClr val="FFFFFF"/>
                </a:solidFill>
              </a:rPr>
              <a:pPr/>
              <a:t>‹#›</a:t>
            </a:fld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67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370C57-EEC4-4257-8CE2-73BE7F7FDE4E}" type="slidenum">
              <a:rPr lang="en-US" altLang="bg-BG">
                <a:solidFill>
                  <a:srgbClr val="FFFFFF"/>
                </a:solidFill>
              </a:rPr>
              <a:pPr/>
              <a:t>‹#›</a:t>
            </a:fld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0C1201-C3D8-4C80-8971-E1DE4B77D781}" type="slidenum">
              <a:rPr lang="en-US" altLang="bg-BG">
                <a:solidFill>
                  <a:srgbClr val="FFFFFF"/>
                </a:solidFill>
              </a:rPr>
              <a:pPr/>
              <a:t>‹#›</a:t>
            </a:fld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14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18D6AE-3713-4B53-8F6D-7A48A84D58D2}" type="slidenum">
              <a:rPr lang="en-US" altLang="bg-BG">
                <a:solidFill>
                  <a:srgbClr val="FFFFFF"/>
                </a:solidFill>
              </a:rPr>
              <a:pPr/>
              <a:t>‹#›</a:t>
            </a:fld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3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C6A836-25E8-4406-A0E1-5745B69669C5}" type="slidenum">
              <a:rPr lang="en-US" altLang="bg-BG">
                <a:solidFill>
                  <a:srgbClr val="FFFFFF"/>
                </a:solidFill>
              </a:rPr>
              <a:pPr/>
              <a:t>‹#›</a:t>
            </a:fld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0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B3B9A-BED7-4D93-8D0E-270EBA5A1911}" type="slidenum">
              <a:rPr lang="en-US" altLang="bg-BG">
                <a:solidFill>
                  <a:srgbClr val="FFFFFF"/>
                </a:solidFill>
              </a:rPr>
              <a:pPr/>
              <a:t>‹#›</a:t>
            </a:fld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83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A1EB8F-B7F0-4F6A-8BDE-DCCC6FBE73C3}" type="slidenum">
              <a:rPr lang="en-US" altLang="bg-BG">
                <a:solidFill>
                  <a:srgbClr val="FFFFFF"/>
                </a:solidFill>
              </a:rPr>
              <a:pPr/>
              <a:t>‹#›</a:t>
            </a:fld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65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30EE95-5B08-40B9-8EF7-40463D07F8FA}" type="slidenum">
              <a:rPr lang="en-US" altLang="bg-BG">
                <a:solidFill>
                  <a:srgbClr val="FFFFFF"/>
                </a:solidFill>
              </a:rPr>
              <a:pPr/>
              <a:t>‹#›</a:t>
            </a:fld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4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58ED1B-269E-42B8-8D2F-FFFA08B71EB8}" type="slidenum">
              <a:rPr lang="en-US" altLang="bg-BG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bg-BG">
              <a:solidFill>
                <a:srgbClr val="FFFFFF"/>
              </a:solidFill>
            </a:endParaRPr>
          </a:p>
        </p:txBody>
      </p:sp>
      <p:grpSp>
        <p:nvGrpSpPr>
          <p:cNvPr id="43725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43725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3725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bg-BG">
                  <a:solidFill>
                    <a:srgbClr val="FFFFFF"/>
                  </a:solidFill>
                </a:endParaRPr>
              </a:p>
            </p:txBody>
          </p:sp>
          <p:sp>
            <p:nvSpPr>
              <p:cNvPr id="43725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bg-BG">
                  <a:solidFill>
                    <a:srgbClr val="FFFFFF"/>
                  </a:solidFill>
                </a:endParaRPr>
              </a:p>
            </p:txBody>
          </p:sp>
          <p:sp>
            <p:nvSpPr>
              <p:cNvPr id="43725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bg-BG">
                  <a:solidFill>
                    <a:srgbClr val="FFFFFF"/>
                  </a:solidFill>
                </a:endParaRPr>
              </a:p>
            </p:txBody>
          </p:sp>
          <p:sp>
            <p:nvSpPr>
              <p:cNvPr id="43725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bg-BG">
                  <a:solidFill>
                    <a:srgbClr val="FFFFFF"/>
                  </a:solidFill>
                </a:endParaRPr>
              </a:p>
            </p:txBody>
          </p:sp>
          <p:sp>
            <p:nvSpPr>
              <p:cNvPr id="43725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bg-BG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3725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bg-BG">
                <a:solidFill>
                  <a:srgbClr val="FFFFFF"/>
                </a:solidFill>
              </a:endParaRPr>
            </a:p>
          </p:txBody>
        </p:sp>
        <p:sp>
          <p:nvSpPr>
            <p:cNvPr id="43726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bg-BG">
                <a:solidFill>
                  <a:srgbClr val="FFFFFF"/>
                </a:solidFill>
              </a:endParaRPr>
            </a:p>
          </p:txBody>
        </p:sp>
      </p:grpSp>
      <p:sp>
        <p:nvSpPr>
          <p:cNvPr id="43726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title style</a:t>
            </a:r>
          </a:p>
        </p:txBody>
      </p:sp>
      <p:sp>
        <p:nvSpPr>
          <p:cNvPr id="4372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43726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text styles</a:t>
            </a:r>
          </a:p>
          <a:p>
            <a:pPr lvl="1"/>
            <a:r>
              <a:rPr lang="en-US" altLang="bg-BG" smtClean="0"/>
              <a:t>Second level</a:t>
            </a:r>
          </a:p>
          <a:p>
            <a:pPr lvl="2"/>
            <a:r>
              <a:rPr lang="en-US" altLang="bg-BG" smtClean="0"/>
              <a:t>Third level</a:t>
            </a:r>
          </a:p>
          <a:p>
            <a:pPr lvl="3"/>
            <a:r>
              <a:rPr lang="en-US" altLang="bg-BG" smtClean="0"/>
              <a:t>Fourth level</a:t>
            </a:r>
          </a:p>
          <a:p>
            <a:pPr lvl="4"/>
            <a:r>
              <a:rPr lang="en-US" altLang="bg-BG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005547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52F7B54-13B9-464E-9713-0AE6CEE2A393}" type="slidenum">
              <a:rPr lang="en-US" altLang="bg-BG">
                <a:solidFill>
                  <a:srgbClr val="FFFFFF"/>
                </a:solidFill>
              </a:rPr>
              <a:pPr/>
              <a:t>1</a:t>
            </a:fld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4495800"/>
          </a:xfrm>
        </p:spPr>
        <p:txBody>
          <a:bodyPr/>
          <a:lstStyle/>
          <a:p>
            <a:r>
              <a:rPr lang="en-US" altLang="bg-BG" sz="8000"/>
              <a:t>The</a:t>
            </a:r>
            <a:br>
              <a:rPr lang="en-US" altLang="bg-BG" sz="8000"/>
            </a:br>
            <a:r>
              <a:rPr lang="en-US" altLang="bg-BG" sz="8000"/>
              <a:t>Naïve Bayes</a:t>
            </a:r>
            <a:br>
              <a:rPr lang="en-US" altLang="bg-BG" sz="8000"/>
            </a:br>
            <a:r>
              <a:rPr lang="en-US" altLang="bg-BG" sz="8000"/>
              <a:t>Classifier</a:t>
            </a:r>
          </a:p>
        </p:txBody>
      </p:sp>
      <p:sp>
        <p:nvSpPr>
          <p:cNvPr id="42599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181600"/>
            <a:ext cx="7010400" cy="1219200"/>
          </a:xfrm>
          <a:noFill/>
          <a:ln/>
        </p:spPr>
        <p:txBody>
          <a:bodyPr/>
          <a:lstStyle/>
          <a:p>
            <a:r>
              <a:rPr lang="en-US" altLang="bg-BG" sz="2800"/>
              <a:t>Some material adapted from slides by</a:t>
            </a:r>
          </a:p>
          <a:p>
            <a:r>
              <a:rPr lang="en-US" altLang="bg-BG" sz="2800"/>
              <a:t>Tom Mitchell, CMU.</a:t>
            </a:r>
          </a:p>
        </p:txBody>
      </p:sp>
    </p:spTree>
    <p:extLst>
      <p:ext uri="{BB962C8B-B14F-4D97-AF65-F5344CB8AC3E}">
        <p14:creationId xmlns:p14="http://schemas.microsoft.com/office/powerpoint/2010/main" val="199679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468894-E004-4E40-A80A-9B902D551BD2}" type="slidenum">
              <a:rPr lang="en-US" altLang="bg-BG">
                <a:solidFill>
                  <a:srgbClr val="FFFFFF"/>
                </a:solidFill>
              </a:rPr>
              <a:pPr/>
              <a:t>2</a:t>
            </a:fld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444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42938" y="457200"/>
            <a:ext cx="7772400" cy="609600"/>
          </a:xfrm>
        </p:spPr>
        <p:txBody>
          <a:bodyPr/>
          <a:lstStyle/>
          <a:p>
            <a:r>
              <a:rPr lang="en-US" altLang="bg-BG"/>
              <a:t>The Naïve Bayes Classifier</a:t>
            </a:r>
          </a:p>
        </p:txBody>
      </p:sp>
      <p:graphicFrame>
        <p:nvGraphicFramePr>
          <p:cNvPr id="444419" name="Object 3"/>
          <p:cNvGraphicFramePr>
            <a:graphicFrameLocks noChangeAspect="1"/>
          </p:cNvGraphicFramePr>
          <p:nvPr/>
        </p:nvGraphicFramePr>
        <p:xfrm>
          <a:off x="3962400" y="1828800"/>
          <a:ext cx="3429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8800"/>
                        <a:ext cx="3429000" cy="90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bg-BG"/>
              <a:t>Recall Bayes rule:</a:t>
            </a:r>
          </a:p>
          <a:p>
            <a:endParaRPr lang="en-US" altLang="bg-BG"/>
          </a:p>
          <a:p>
            <a:r>
              <a:rPr lang="en-US" altLang="bg-BG"/>
              <a:t>Which is short for:</a:t>
            </a:r>
          </a:p>
          <a:p>
            <a:endParaRPr lang="en-US" altLang="bg-BG"/>
          </a:p>
          <a:p>
            <a:endParaRPr lang="en-US" altLang="bg-BG"/>
          </a:p>
          <a:p>
            <a:r>
              <a:rPr lang="en-US" altLang="bg-BG"/>
              <a:t>We can re-write this as:</a:t>
            </a:r>
          </a:p>
        </p:txBody>
      </p:sp>
      <p:graphicFrame>
        <p:nvGraphicFramePr>
          <p:cNvPr id="444445" name="Object 29"/>
          <p:cNvGraphicFramePr>
            <a:graphicFrameLocks noChangeAspect="1"/>
          </p:cNvGraphicFramePr>
          <p:nvPr/>
        </p:nvGraphicFramePr>
        <p:xfrm>
          <a:off x="1295400" y="3352800"/>
          <a:ext cx="66294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3035160" imgH="457200" progId="Equation.3">
                  <p:embed/>
                </p:oleObj>
              </mc:Choice>
              <mc:Fallback>
                <p:oleObj name="Equation" r:id="rId6" imgW="3035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352800"/>
                        <a:ext cx="6629400" cy="9985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46" name="Object 30"/>
          <p:cNvGraphicFramePr>
            <a:graphicFrameLocks noChangeAspect="1"/>
          </p:cNvGraphicFramePr>
          <p:nvPr/>
        </p:nvGraphicFramePr>
        <p:xfrm>
          <a:off x="1295400" y="5334000"/>
          <a:ext cx="67056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8" imgW="3301920" imgH="469800" progId="Equation.3">
                  <p:embed/>
                </p:oleObj>
              </mc:Choice>
              <mc:Fallback>
                <p:oleObj name="Equation" r:id="rId8" imgW="3301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34000"/>
                        <a:ext cx="6705600" cy="9540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6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E4CBE5-F52D-4F36-A50F-5E22A4D5BAC3}" type="slidenum">
              <a:rPr lang="en-US" altLang="bg-BG">
                <a:solidFill>
                  <a:srgbClr val="FFFFFF"/>
                </a:solidFill>
              </a:rPr>
              <a:pPr/>
              <a:t>3</a:t>
            </a:fld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423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bg-BG"/>
              <a:t>Deriving Naïve Bayes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bg-BG"/>
              <a:t>Idea:  use the training data to directly estimate:</a:t>
            </a:r>
          </a:p>
          <a:p>
            <a:pPr>
              <a:lnSpc>
                <a:spcPct val="90000"/>
              </a:lnSpc>
            </a:pPr>
            <a:endParaRPr lang="en-US" altLang="bg-BG"/>
          </a:p>
          <a:p>
            <a:pPr>
              <a:lnSpc>
                <a:spcPct val="90000"/>
              </a:lnSpc>
            </a:pPr>
            <a:endParaRPr lang="en-US" altLang="bg-BG"/>
          </a:p>
          <a:p>
            <a:pPr>
              <a:lnSpc>
                <a:spcPct val="90000"/>
              </a:lnSpc>
            </a:pPr>
            <a:r>
              <a:rPr lang="en-US" altLang="bg-BG"/>
              <a:t>Then, we can use these values to estimate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bg-BG"/>
              <a:t>				using Bayes rule.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bg-BG"/>
          </a:p>
          <a:p>
            <a:pPr>
              <a:lnSpc>
                <a:spcPct val="90000"/>
              </a:lnSpc>
            </a:pPr>
            <a:r>
              <a:rPr lang="en-US" altLang="bg-BG"/>
              <a:t>Recall that representing the full joint probability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bg-BG"/>
              <a:t>						is not practical.</a:t>
            </a:r>
          </a:p>
        </p:txBody>
      </p:sp>
      <p:graphicFrame>
        <p:nvGraphicFramePr>
          <p:cNvPr id="423962" name="Object 26"/>
          <p:cNvGraphicFramePr>
            <a:graphicFrameLocks noChangeAspect="1"/>
          </p:cNvGraphicFramePr>
          <p:nvPr/>
        </p:nvGraphicFramePr>
        <p:xfrm>
          <a:off x="5122863" y="2322513"/>
          <a:ext cx="103028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355320" imgH="203040" progId="Equation.3">
                  <p:embed/>
                </p:oleObj>
              </mc:Choice>
              <mc:Fallback>
                <p:oleObj name="Equation" r:id="rId4" imgW="355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3" y="2322513"/>
                        <a:ext cx="1030287" cy="5889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3" name="Object 27"/>
          <p:cNvGraphicFramePr>
            <a:graphicFrameLocks noChangeAspect="1"/>
          </p:cNvGraphicFramePr>
          <p:nvPr/>
        </p:nvGraphicFramePr>
        <p:xfrm>
          <a:off x="2065338" y="2336800"/>
          <a:ext cx="15224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6" imgW="571320" imgH="203040" progId="Equation.3">
                  <p:embed/>
                </p:oleObj>
              </mc:Choice>
              <mc:Fallback>
                <p:oleObj name="Equation" r:id="rId6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2336800"/>
                        <a:ext cx="1522412" cy="5413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64" name="Text Box 28"/>
          <p:cNvSpPr txBox="1">
            <a:spLocks noChangeArrowheads="1"/>
          </p:cNvSpPr>
          <p:nvPr/>
        </p:nvSpPr>
        <p:spPr bwMode="auto">
          <a:xfrm>
            <a:off x="4038600" y="2362200"/>
            <a:ext cx="760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3200">
                <a:solidFill>
                  <a:srgbClr val="FFFFFF"/>
                </a:solidFill>
              </a:rPr>
              <a:t>and</a:t>
            </a:r>
          </a:p>
        </p:txBody>
      </p:sp>
      <p:graphicFrame>
        <p:nvGraphicFramePr>
          <p:cNvPr id="423966" name="Object 30"/>
          <p:cNvGraphicFramePr>
            <a:graphicFrameLocks noChangeAspect="1"/>
          </p:cNvGraphicFramePr>
          <p:nvPr/>
        </p:nvGraphicFramePr>
        <p:xfrm>
          <a:off x="1219200" y="3886200"/>
          <a:ext cx="1928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8" imgW="723600" imgH="228600" progId="Equation.3">
                  <p:embed/>
                </p:oleObj>
              </mc:Choice>
              <mc:Fallback>
                <p:oleObj name="Equation" r:id="rId8" imgW="723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86200"/>
                        <a:ext cx="1928813" cy="60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7" name="Object 31"/>
          <p:cNvGraphicFramePr>
            <a:graphicFrameLocks noChangeAspect="1"/>
          </p:cNvGraphicFramePr>
          <p:nvPr/>
        </p:nvGraphicFramePr>
        <p:xfrm>
          <a:off x="1447800" y="5334000"/>
          <a:ext cx="3416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0" imgW="1282680" imgH="228600" progId="Equation.3">
                  <p:embed/>
                </p:oleObj>
              </mc:Choice>
              <mc:Fallback>
                <p:oleObj name="Equation" r:id="rId10" imgW="1282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34000"/>
                        <a:ext cx="3416300" cy="60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5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D00BB-CEB5-4E75-9963-02A4B989D157}" type="slidenum">
              <a:rPr lang="en-US" altLang="bg-BG">
                <a:solidFill>
                  <a:srgbClr val="FFFFFF"/>
                </a:solidFill>
              </a:rPr>
              <a:pPr/>
              <a:t>4</a:t>
            </a:fld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446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bg-BG"/>
              <a:t>Deriving Naïve Bayes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altLang="bg-BG"/>
              <a:t>However, if we make the assumption that the attributes are independent, estimation is easy!</a:t>
            </a:r>
          </a:p>
          <a:p>
            <a:endParaRPr lang="en-US" altLang="bg-BG"/>
          </a:p>
          <a:p>
            <a:endParaRPr lang="en-US" altLang="bg-BG"/>
          </a:p>
          <a:p>
            <a:endParaRPr lang="en-US" altLang="bg-BG"/>
          </a:p>
          <a:p>
            <a:r>
              <a:rPr lang="en-US" altLang="bg-BG"/>
              <a:t>In other words, we assume all attributes are conditionally independent given Y.</a:t>
            </a:r>
          </a:p>
          <a:p>
            <a:pPr lvl="1"/>
            <a:r>
              <a:rPr lang="en-US" altLang="bg-BG"/>
              <a:t>Often this assumption is violated in practice, but more on that later…</a:t>
            </a:r>
          </a:p>
        </p:txBody>
      </p:sp>
      <p:graphicFrame>
        <p:nvGraphicFramePr>
          <p:cNvPr id="446469" name="Object 5"/>
          <p:cNvGraphicFramePr>
            <a:graphicFrameLocks noChangeAspect="1"/>
          </p:cNvGraphicFramePr>
          <p:nvPr/>
        </p:nvGraphicFramePr>
        <p:xfrm>
          <a:off x="1828800" y="3124200"/>
          <a:ext cx="5241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1968480" imgH="342720" progId="Equation.3">
                  <p:embed/>
                </p:oleObj>
              </mc:Choice>
              <mc:Fallback>
                <p:oleObj name="Equation" r:id="rId4" imgW="19684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5241925" cy="914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94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829F96-79DA-4AF7-82C4-7C391BCD8F45}" type="slidenum">
              <a:rPr lang="en-US" altLang="bg-BG">
                <a:solidFill>
                  <a:srgbClr val="FFFFFF"/>
                </a:solidFill>
              </a:rPr>
              <a:pPr/>
              <a:t>5</a:t>
            </a:fld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448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bg-BG"/>
              <a:t>Deriving Naïve Bayes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altLang="bg-BG"/>
              <a:t>Let                               and label Y be discrete.</a:t>
            </a:r>
          </a:p>
          <a:p>
            <a:endParaRPr lang="en-US" altLang="bg-BG"/>
          </a:p>
          <a:p>
            <a:r>
              <a:rPr lang="en-US" altLang="bg-BG"/>
              <a:t>Then, we can estimate  		    and</a:t>
            </a:r>
          </a:p>
          <a:p>
            <a:pPr>
              <a:buFont typeface="Wingdings" pitchFamily="2" charset="2"/>
              <a:buNone/>
            </a:pPr>
            <a:r>
              <a:rPr lang="en-US" altLang="bg-BG"/>
              <a:t>	directly from the training data by counting!</a:t>
            </a:r>
          </a:p>
        </p:txBody>
      </p:sp>
      <p:graphicFrame>
        <p:nvGraphicFramePr>
          <p:cNvPr id="448516" name="Object 4"/>
          <p:cNvGraphicFramePr>
            <a:graphicFrameLocks noChangeAspect="1"/>
          </p:cNvGraphicFramePr>
          <p:nvPr/>
        </p:nvGraphicFramePr>
        <p:xfrm>
          <a:off x="1524000" y="1524000"/>
          <a:ext cx="2959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4" imgW="1041120" imgH="253800" progId="Equation.3">
                  <p:embed/>
                </p:oleObj>
              </mc:Choice>
              <mc:Fallback>
                <p:oleObj name="Equation" r:id="rId4" imgW="1041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24000"/>
                        <a:ext cx="2959100" cy="7223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8" name="Object 6"/>
          <p:cNvGraphicFramePr>
            <a:graphicFrameLocks noChangeAspect="1"/>
          </p:cNvGraphicFramePr>
          <p:nvPr/>
        </p:nvGraphicFramePr>
        <p:xfrm>
          <a:off x="7221538" y="2706688"/>
          <a:ext cx="10668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6" imgW="368280" imgH="228600" progId="Equation.3">
                  <p:embed/>
                </p:oleObj>
              </mc:Choice>
              <mc:Fallback>
                <p:oleObj name="Equation" r:id="rId6" imgW="36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2706688"/>
                        <a:ext cx="1066800" cy="6619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9" name="Object 7"/>
          <p:cNvGraphicFramePr>
            <a:graphicFrameLocks noChangeAspect="1"/>
          </p:cNvGraphicFramePr>
          <p:nvPr/>
        </p:nvGraphicFramePr>
        <p:xfrm>
          <a:off x="4505325" y="2786063"/>
          <a:ext cx="16573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8" imgW="622080" imgH="228600" progId="Equation.3">
                  <p:embed/>
                </p:oleObj>
              </mc:Choice>
              <mc:Fallback>
                <p:oleObj name="Equation" r:id="rId8" imgW="622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2786063"/>
                        <a:ext cx="1657350" cy="60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82" name="Group 70"/>
          <p:cNvGraphicFramePr>
            <a:graphicFrameLocks noGrp="1"/>
          </p:cNvGraphicFramePr>
          <p:nvPr/>
        </p:nvGraphicFramePr>
        <p:xfrm>
          <a:off x="762000" y="4114800"/>
          <a:ext cx="7696200" cy="1620965"/>
        </p:xfrm>
        <a:graphic>
          <a:graphicData uri="http://schemas.openxmlformats.org/drawingml/2006/table">
            <a:tbl>
              <a:tblPr/>
              <a:tblGrid>
                <a:gridCol w="1100138"/>
                <a:gridCol w="1098550"/>
                <a:gridCol w="1077912"/>
                <a:gridCol w="1120775"/>
                <a:gridCol w="1100138"/>
                <a:gridCol w="1098550"/>
                <a:gridCol w="1100137"/>
              </a:tblGrid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Sky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Temp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Humid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Wind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Water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Forecast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Play?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sunny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warm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normal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strong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warm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same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yes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sunny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warm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high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strong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warm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same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yes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rainy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cold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high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strong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warm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change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no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sunny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warm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high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strong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cool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change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yes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8580" name="Text Box 68"/>
          <p:cNvSpPr txBox="1">
            <a:spLocks noChangeArrowheads="1"/>
          </p:cNvSpPr>
          <p:nvPr/>
        </p:nvSpPr>
        <p:spPr bwMode="auto">
          <a:xfrm>
            <a:off x="762000" y="6019800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000">
                <a:solidFill>
                  <a:srgbClr val="FFFFFF"/>
                </a:solidFill>
              </a:rPr>
              <a:t>P(Sky = sunny | Play = yes) = ?</a:t>
            </a:r>
          </a:p>
        </p:txBody>
      </p:sp>
      <p:sp>
        <p:nvSpPr>
          <p:cNvPr id="448581" name="Text Box 69"/>
          <p:cNvSpPr txBox="1">
            <a:spLocks noChangeArrowheads="1"/>
          </p:cNvSpPr>
          <p:nvPr/>
        </p:nvSpPr>
        <p:spPr bwMode="auto">
          <a:xfrm>
            <a:off x="4648200" y="60198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000">
                <a:solidFill>
                  <a:srgbClr val="FFFFFF"/>
                </a:solidFill>
              </a:rPr>
              <a:t>P(Humid = high | Play = yes) = ?</a:t>
            </a:r>
          </a:p>
        </p:txBody>
      </p:sp>
    </p:spTree>
    <p:extLst>
      <p:ext uri="{BB962C8B-B14F-4D97-AF65-F5344CB8AC3E}">
        <p14:creationId xmlns:p14="http://schemas.microsoft.com/office/powerpoint/2010/main" val="3310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788699-EBEA-4B45-94E1-5082D3CB0BAC}" type="slidenum">
              <a:rPr lang="en-US" altLang="bg-BG">
                <a:solidFill>
                  <a:srgbClr val="FFFFFF"/>
                </a:solidFill>
              </a:rPr>
              <a:pPr/>
              <a:t>6</a:t>
            </a:fld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442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42938" y="152400"/>
            <a:ext cx="7772400" cy="762000"/>
          </a:xfrm>
        </p:spPr>
        <p:txBody>
          <a:bodyPr/>
          <a:lstStyle/>
          <a:p>
            <a:r>
              <a:rPr lang="en-US" altLang="bg-BG"/>
              <a:t>The Naïve Bayes Classifier</a:t>
            </a:r>
          </a:p>
        </p:txBody>
      </p:sp>
      <p:sp>
        <p:nvSpPr>
          <p:cNvPr id="442411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altLang="bg-BG"/>
              <a:t>Now we have:</a:t>
            </a:r>
          </a:p>
          <a:p>
            <a:endParaRPr lang="en-US" altLang="bg-BG"/>
          </a:p>
          <a:p>
            <a:endParaRPr lang="en-US" altLang="bg-BG"/>
          </a:p>
          <a:p>
            <a:pPr>
              <a:buFont typeface="Wingdings" pitchFamily="2" charset="2"/>
              <a:buNone/>
            </a:pPr>
            <a:r>
              <a:rPr lang="en-US" altLang="bg-BG"/>
              <a:t>	which is just a one-level Bayesian Network</a:t>
            </a:r>
          </a:p>
          <a:p>
            <a:endParaRPr lang="en-US" altLang="bg-BG"/>
          </a:p>
          <a:p>
            <a:endParaRPr lang="en-US" altLang="bg-BG"/>
          </a:p>
          <a:p>
            <a:endParaRPr lang="en-US" altLang="bg-BG"/>
          </a:p>
          <a:p>
            <a:r>
              <a:rPr lang="en-US" altLang="bg-BG"/>
              <a:t>To classify a new point X</a:t>
            </a:r>
            <a:r>
              <a:rPr lang="en-US" altLang="bg-BG" baseline="-25000"/>
              <a:t>new</a:t>
            </a:r>
            <a:r>
              <a:rPr lang="en-US" altLang="bg-BG"/>
              <a:t>:</a:t>
            </a:r>
          </a:p>
          <a:p>
            <a:endParaRPr lang="en-US" altLang="bg-BG"/>
          </a:p>
        </p:txBody>
      </p:sp>
      <p:grpSp>
        <p:nvGrpSpPr>
          <p:cNvPr id="442412" name="Group 44"/>
          <p:cNvGrpSpPr>
            <a:grpSpLocks/>
          </p:cNvGrpSpPr>
          <p:nvPr/>
        </p:nvGrpSpPr>
        <p:grpSpPr bwMode="auto">
          <a:xfrm>
            <a:off x="1447800" y="3581400"/>
            <a:ext cx="6815138" cy="1452563"/>
            <a:chOff x="1200" y="1241"/>
            <a:chExt cx="4293" cy="915"/>
          </a:xfrm>
        </p:grpSpPr>
        <p:sp>
          <p:nvSpPr>
            <p:cNvPr id="442413" name="Line 45"/>
            <p:cNvSpPr>
              <a:spLocks noChangeShapeType="1"/>
            </p:cNvSpPr>
            <p:nvPr/>
          </p:nvSpPr>
          <p:spPr bwMode="auto">
            <a:xfrm flipH="1">
              <a:off x="1368" y="1472"/>
              <a:ext cx="801" cy="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bg-BG">
                <a:solidFill>
                  <a:srgbClr val="FFFFFF"/>
                </a:solidFill>
              </a:endParaRPr>
            </a:p>
          </p:txBody>
        </p:sp>
        <p:sp>
          <p:nvSpPr>
            <p:cNvPr id="442414" name="Line 46"/>
            <p:cNvSpPr>
              <a:spLocks noChangeShapeType="1"/>
            </p:cNvSpPr>
            <p:nvPr/>
          </p:nvSpPr>
          <p:spPr bwMode="auto">
            <a:xfrm flipH="1">
              <a:off x="2241" y="149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bg-BG">
                <a:solidFill>
                  <a:srgbClr val="FFFFFF"/>
                </a:solidFill>
              </a:endParaRPr>
            </a:p>
          </p:txBody>
        </p:sp>
        <p:sp>
          <p:nvSpPr>
            <p:cNvPr id="442415" name="Line 47"/>
            <p:cNvSpPr>
              <a:spLocks noChangeShapeType="1"/>
            </p:cNvSpPr>
            <p:nvPr/>
          </p:nvSpPr>
          <p:spPr bwMode="auto">
            <a:xfrm>
              <a:off x="2322" y="1475"/>
              <a:ext cx="612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bg-BG">
                <a:solidFill>
                  <a:srgbClr val="FFFFFF"/>
                </a:solidFill>
              </a:endParaRPr>
            </a:p>
          </p:txBody>
        </p:sp>
        <p:graphicFrame>
          <p:nvGraphicFramePr>
            <p:cNvPr id="442416" name="Object 48"/>
            <p:cNvGraphicFramePr>
              <a:graphicFrameLocks noChangeAspect="1"/>
            </p:cNvGraphicFramePr>
            <p:nvPr/>
          </p:nvGraphicFramePr>
          <p:xfrm>
            <a:off x="2388" y="1277"/>
            <a:ext cx="45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Equation" r:id="rId4" imgW="457200" imgH="228600" progId="Equation.3">
                    <p:embed/>
                  </p:oleObj>
                </mc:Choice>
                <mc:Fallback>
                  <p:oleObj name="Equation" r:id="rId4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8" y="1277"/>
                          <a:ext cx="459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2417" name="Text Box 49"/>
            <p:cNvSpPr txBox="1">
              <a:spLocks noChangeArrowheads="1"/>
            </p:cNvSpPr>
            <p:nvPr/>
          </p:nvSpPr>
          <p:spPr bwMode="auto">
            <a:xfrm>
              <a:off x="1584" y="1728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3600">
                  <a:solidFill>
                    <a:srgbClr val="FFFFFF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42418" name="Text Box 50"/>
            <p:cNvSpPr txBox="1">
              <a:spLocks noChangeArrowheads="1"/>
            </p:cNvSpPr>
            <p:nvPr/>
          </p:nvSpPr>
          <p:spPr bwMode="auto">
            <a:xfrm>
              <a:off x="2448" y="1728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3600">
                  <a:solidFill>
                    <a:srgbClr val="FFFFFF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42419" name="AutoShape 51"/>
            <p:cNvSpPr>
              <a:spLocks noChangeAspect="1" noChangeArrowheads="1" noTextEdit="1"/>
            </p:cNvSpPr>
            <p:nvPr/>
          </p:nvSpPr>
          <p:spPr bwMode="auto">
            <a:xfrm>
              <a:off x="1200" y="1248"/>
              <a:ext cx="4293" cy="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bg-BG">
                <a:solidFill>
                  <a:srgbClr val="FFFFFF"/>
                </a:solidFill>
              </a:endParaRPr>
            </a:p>
          </p:txBody>
        </p:sp>
        <p:sp>
          <p:nvSpPr>
            <p:cNvPr id="442420" name="Rectangle 52"/>
            <p:cNvSpPr>
              <a:spLocks noChangeArrowheads="1"/>
            </p:cNvSpPr>
            <p:nvPr/>
          </p:nvSpPr>
          <p:spPr bwMode="auto">
            <a:xfrm>
              <a:off x="3600" y="1872"/>
              <a:ext cx="162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>
                  <a:solidFill>
                    <a:srgbClr val="FFFFFF"/>
                  </a:solidFill>
                  <a:latin typeface="Times New Roman" pitchFamily="18" charset="0"/>
                </a:rPr>
                <a:t>Attributes (evidence)</a:t>
              </a:r>
              <a:endParaRPr lang="en-US" altLang="bg-BG">
                <a:solidFill>
                  <a:srgbClr val="FFFFFF"/>
                </a:solidFill>
              </a:endParaRPr>
            </a:p>
          </p:txBody>
        </p:sp>
        <p:sp>
          <p:nvSpPr>
            <p:cNvPr id="442421" name="Rectangle 53"/>
            <p:cNvSpPr>
              <a:spLocks noChangeArrowheads="1"/>
            </p:cNvSpPr>
            <p:nvPr/>
          </p:nvSpPr>
          <p:spPr bwMode="auto">
            <a:xfrm>
              <a:off x="2799" y="1883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>
                  <a:solidFill>
                    <a:srgbClr val="FFFFFF"/>
                  </a:solidFill>
                  <a:latin typeface="Times New Roman" pitchFamily="18" charset="0"/>
                </a:rPr>
                <a:t>      </a:t>
              </a:r>
              <a:endParaRPr lang="en-US" altLang="bg-BG">
                <a:solidFill>
                  <a:srgbClr val="FFFFFF"/>
                </a:solidFill>
              </a:endParaRPr>
            </a:p>
          </p:txBody>
        </p:sp>
        <p:sp>
          <p:nvSpPr>
            <p:cNvPr id="442422" name="Rectangle 54"/>
            <p:cNvSpPr>
              <a:spLocks noChangeArrowheads="1"/>
            </p:cNvSpPr>
            <p:nvPr/>
          </p:nvSpPr>
          <p:spPr bwMode="auto">
            <a:xfrm>
              <a:off x="2329" y="1883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>
                  <a:solidFill>
                    <a:srgbClr val="FFFFFF"/>
                  </a:solidFill>
                  <a:latin typeface="Times New Roman" pitchFamily="18" charset="0"/>
                </a:rPr>
                <a:t>          </a:t>
              </a:r>
              <a:endParaRPr lang="en-US" altLang="bg-BG">
                <a:solidFill>
                  <a:srgbClr val="FFFFFF"/>
                </a:solidFill>
              </a:endParaRPr>
            </a:p>
          </p:txBody>
        </p:sp>
        <p:sp>
          <p:nvSpPr>
            <p:cNvPr id="442423" name="Rectangle 55"/>
            <p:cNvSpPr>
              <a:spLocks noChangeArrowheads="1"/>
            </p:cNvSpPr>
            <p:nvPr/>
          </p:nvSpPr>
          <p:spPr bwMode="auto">
            <a:xfrm>
              <a:off x="1887" y="1883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>
                  <a:solidFill>
                    <a:srgbClr val="FFFFFF"/>
                  </a:solidFill>
                  <a:latin typeface="Times New Roman" pitchFamily="18" charset="0"/>
                </a:rPr>
                <a:t>     </a:t>
              </a:r>
              <a:endParaRPr lang="en-US" altLang="bg-BG">
                <a:solidFill>
                  <a:srgbClr val="FFFFFF"/>
                </a:solidFill>
              </a:endParaRPr>
            </a:p>
          </p:txBody>
        </p:sp>
        <p:sp>
          <p:nvSpPr>
            <p:cNvPr id="442424" name="Rectangle 56"/>
            <p:cNvSpPr>
              <a:spLocks noChangeArrowheads="1"/>
            </p:cNvSpPr>
            <p:nvPr/>
          </p:nvSpPr>
          <p:spPr bwMode="auto">
            <a:xfrm>
              <a:off x="1417" y="1883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>
                  <a:solidFill>
                    <a:srgbClr val="FFFFFF"/>
                  </a:solidFill>
                  <a:latin typeface="Times New Roman" pitchFamily="18" charset="0"/>
                </a:rPr>
                <a:t>          </a:t>
              </a:r>
              <a:endParaRPr lang="en-US" altLang="bg-BG">
                <a:solidFill>
                  <a:srgbClr val="FFFFFF"/>
                </a:solidFill>
              </a:endParaRPr>
            </a:p>
          </p:txBody>
        </p:sp>
        <p:sp>
          <p:nvSpPr>
            <p:cNvPr id="442425" name="Rectangle 57"/>
            <p:cNvSpPr>
              <a:spLocks noChangeArrowheads="1"/>
            </p:cNvSpPr>
            <p:nvPr/>
          </p:nvSpPr>
          <p:spPr bwMode="auto">
            <a:xfrm>
              <a:off x="3609" y="1260"/>
              <a:ext cx="15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>
                  <a:solidFill>
                    <a:srgbClr val="FFFFFF"/>
                  </a:solidFill>
                  <a:latin typeface="Times New Roman" pitchFamily="18" charset="0"/>
                </a:rPr>
                <a:t>Labels (hypotheses)</a:t>
              </a:r>
              <a:endParaRPr lang="en-US" altLang="bg-BG">
                <a:solidFill>
                  <a:srgbClr val="FFFFFF"/>
                </a:solidFill>
              </a:endParaRPr>
            </a:p>
          </p:txBody>
        </p:sp>
        <p:sp>
          <p:nvSpPr>
            <p:cNvPr id="442426" name="Rectangle 58"/>
            <p:cNvSpPr>
              <a:spLocks noChangeArrowheads="1"/>
            </p:cNvSpPr>
            <p:nvPr/>
          </p:nvSpPr>
          <p:spPr bwMode="auto">
            <a:xfrm>
              <a:off x="1359" y="199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1400">
                  <a:solidFill>
                    <a:srgbClr val="FFFFFF"/>
                  </a:solidFill>
                  <a:latin typeface="Times New Roman" pitchFamily="18" charset="0"/>
                </a:rPr>
                <a:t>1</a:t>
              </a:r>
              <a:endParaRPr lang="en-US" altLang="bg-BG">
                <a:solidFill>
                  <a:srgbClr val="FFFFFF"/>
                </a:solidFill>
              </a:endParaRPr>
            </a:p>
          </p:txBody>
        </p:sp>
        <p:sp>
          <p:nvSpPr>
            <p:cNvPr id="442427" name="Rectangle 59"/>
            <p:cNvSpPr>
              <a:spLocks noChangeArrowheads="1"/>
            </p:cNvSpPr>
            <p:nvPr/>
          </p:nvSpPr>
          <p:spPr bwMode="auto">
            <a:xfrm>
              <a:off x="3221" y="199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1400" b="1" i="1">
                  <a:solidFill>
                    <a:srgbClr val="FFFFFF"/>
                  </a:solidFill>
                  <a:latin typeface="Times New Roman" pitchFamily="18" charset="0"/>
                </a:rPr>
                <a:t>n</a:t>
              </a:r>
              <a:endParaRPr lang="en-US" altLang="bg-BG">
                <a:solidFill>
                  <a:srgbClr val="FFFFFF"/>
                </a:solidFill>
              </a:endParaRPr>
            </a:p>
          </p:txBody>
        </p:sp>
        <p:sp>
          <p:nvSpPr>
            <p:cNvPr id="442428" name="Rectangle 60"/>
            <p:cNvSpPr>
              <a:spLocks noChangeArrowheads="1"/>
            </p:cNvSpPr>
            <p:nvPr/>
          </p:nvSpPr>
          <p:spPr bwMode="auto">
            <a:xfrm>
              <a:off x="2281" y="1999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1400" b="1" i="1">
                  <a:solidFill>
                    <a:srgbClr val="FFFFFF"/>
                  </a:solidFill>
                  <a:latin typeface="Times New Roman" pitchFamily="18" charset="0"/>
                </a:rPr>
                <a:t>i</a:t>
              </a:r>
              <a:endParaRPr lang="en-US" altLang="bg-BG">
                <a:solidFill>
                  <a:srgbClr val="FFFFFF"/>
                </a:solidFill>
              </a:endParaRPr>
            </a:p>
          </p:txBody>
        </p:sp>
        <p:sp>
          <p:nvSpPr>
            <p:cNvPr id="442429" name="Rectangle 61"/>
            <p:cNvSpPr>
              <a:spLocks noChangeArrowheads="1"/>
            </p:cNvSpPr>
            <p:nvPr/>
          </p:nvSpPr>
          <p:spPr bwMode="auto">
            <a:xfrm>
              <a:off x="2293" y="137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1400" b="1" i="1">
                  <a:solidFill>
                    <a:srgbClr val="FFFFFF"/>
                  </a:solidFill>
                  <a:latin typeface="Times New Roman" pitchFamily="18" charset="0"/>
                </a:rPr>
                <a:t>j</a:t>
              </a:r>
              <a:endParaRPr lang="en-US" altLang="bg-BG">
                <a:solidFill>
                  <a:srgbClr val="FFFFFF"/>
                </a:solidFill>
              </a:endParaRPr>
            </a:p>
          </p:txBody>
        </p:sp>
        <p:sp>
          <p:nvSpPr>
            <p:cNvPr id="442430" name="Rectangle 62"/>
            <p:cNvSpPr>
              <a:spLocks noChangeArrowheads="1"/>
            </p:cNvSpPr>
            <p:nvPr/>
          </p:nvSpPr>
          <p:spPr bwMode="auto">
            <a:xfrm>
              <a:off x="3087" y="1883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i="1">
                  <a:solidFill>
                    <a:srgbClr val="FFFFFF"/>
                  </a:solidFill>
                  <a:latin typeface="Times New Roman" pitchFamily="18" charset="0"/>
                </a:rPr>
                <a:t>X</a:t>
              </a:r>
              <a:endParaRPr lang="en-US" altLang="bg-BG">
                <a:solidFill>
                  <a:srgbClr val="FFFFFF"/>
                </a:solidFill>
              </a:endParaRPr>
            </a:p>
          </p:txBody>
        </p:sp>
        <p:sp>
          <p:nvSpPr>
            <p:cNvPr id="442431" name="Rectangle 63"/>
            <p:cNvSpPr>
              <a:spLocks noChangeArrowheads="1"/>
            </p:cNvSpPr>
            <p:nvPr/>
          </p:nvSpPr>
          <p:spPr bwMode="auto">
            <a:xfrm>
              <a:off x="2128" y="1883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i="1">
                  <a:solidFill>
                    <a:srgbClr val="FFFFFF"/>
                  </a:solidFill>
                  <a:latin typeface="Times New Roman" pitchFamily="18" charset="0"/>
                </a:rPr>
                <a:t>X</a:t>
              </a:r>
              <a:endParaRPr lang="en-US" altLang="bg-BG">
                <a:solidFill>
                  <a:srgbClr val="FFFFFF"/>
                </a:solidFill>
              </a:endParaRPr>
            </a:p>
          </p:txBody>
        </p:sp>
        <p:sp>
          <p:nvSpPr>
            <p:cNvPr id="442432" name="Rectangle 64"/>
            <p:cNvSpPr>
              <a:spLocks noChangeArrowheads="1"/>
            </p:cNvSpPr>
            <p:nvPr/>
          </p:nvSpPr>
          <p:spPr bwMode="auto">
            <a:xfrm>
              <a:off x="1237" y="1883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i="1">
                  <a:solidFill>
                    <a:srgbClr val="FFFFFF"/>
                  </a:solidFill>
                  <a:latin typeface="Times New Roman" pitchFamily="18" charset="0"/>
                </a:rPr>
                <a:t>X</a:t>
              </a:r>
              <a:endParaRPr lang="en-US" altLang="bg-BG">
                <a:solidFill>
                  <a:srgbClr val="FFFFFF"/>
                </a:solidFill>
              </a:endParaRPr>
            </a:p>
          </p:txBody>
        </p:sp>
        <p:sp>
          <p:nvSpPr>
            <p:cNvPr id="442433" name="Rectangle 65"/>
            <p:cNvSpPr>
              <a:spLocks noChangeArrowheads="1"/>
            </p:cNvSpPr>
            <p:nvPr/>
          </p:nvSpPr>
          <p:spPr bwMode="auto">
            <a:xfrm>
              <a:off x="2130" y="1260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i="1">
                  <a:solidFill>
                    <a:srgbClr val="FFFFFF"/>
                  </a:solidFill>
                  <a:latin typeface="Times New Roman" pitchFamily="18" charset="0"/>
                </a:rPr>
                <a:t>Y</a:t>
              </a:r>
              <a:endParaRPr lang="en-US" altLang="bg-BG">
                <a:solidFill>
                  <a:srgbClr val="FFFFFF"/>
                </a:solidFill>
              </a:endParaRPr>
            </a:p>
          </p:txBody>
        </p:sp>
        <p:graphicFrame>
          <p:nvGraphicFramePr>
            <p:cNvPr id="442434" name="Object 66"/>
            <p:cNvGraphicFramePr>
              <a:graphicFrameLocks noChangeAspect="1"/>
            </p:cNvGraphicFramePr>
            <p:nvPr/>
          </p:nvGraphicFramePr>
          <p:xfrm>
            <a:off x="2435" y="1241"/>
            <a:ext cx="43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Equation" r:id="rId6" imgW="393480" imgH="241200" progId="Equation.3">
                    <p:embed/>
                  </p:oleObj>
                </mc:Choice>
                <mc:Fallback>
                  <p:oleObj name="Equation" r:id="rId6" imgW="393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5" y="1241"/>
                          <a:ext cx="434" cy="26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2435" name="Object 67"/>
            <p:cNvGraphicFramePr>
              <a:graphicFrameLocks noChangeAspect="1"/>
            </p:cNvGraphicFramePr>
            <p:nvPr/>
          </p:nvGraphicFramePr>
          <p:xfrm>
            <a:off x="1200" y="1392"/>
            <a:ext cx="64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Equation" r:id="rId8" imgW="634680" imgH="241200" progId="Equation.3">
                    <p:embed/>
                  </p:oleObj>
                </mc:Choice>
                <mc:Fallback>
                  <p:oleObj name="Equation" r:id="rId8" imgW="6346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392"/>
                          <a:ext cx="644" cy="245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2436" name="Object 68"/>
          <p:cNvGraphicFramePr>
            <a:graphicFrameLocks noChangeAspect="1"/>
          </p:cNvGraphicFramePr>
          <p:nvPr/>
        </p:nvGraphicFramePr>
        <p:xfrm>
          <a:off x="990600" y="1676400"/>
          <a:ext cx="69881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10" imgW="3441600" imgH="495000" progId="Equation.3">
                  <p:embed/>
                </p:oleObj>
              </mc:Choice>
              <mc:Fallback>
                <p:oleObj name="Equation" r:id="rId10" imgW="34416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6988175" cy="10048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437" name="Object 69"/>
          <p:cNvGraphicFramePr>
            <a:graphicFrameLocks noChangeAspect="1"/>
          </p:cNvGraphicFramePr>
          <p:nvPr/>
        </p:nvGraphicFramePr>
        <p:xfrm>
          <a:off x="1600200" y="5791200"/>
          <a:ext cx="58674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12" imgW="2857320" imgH="342720" progId="Equation.3">
                  <p:embed/>
                </p:oleObj>
              </mc:Choice>
              <mc:Fallback>
                <p:oleObj name="Equation" r:id="rId12" imgW="28573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791200"/>
                        <a:ext cx="5867400" cy="7032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02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DB5914-6F06-4D52-A681-4FC06A84F493}" type="slidenum">
              <a:rPr lang="en-US" altLang="bg-BG">
                <a:solidFill>
                  <a:srgbClr val="FFFFFF"/>
                </a:solidFill>
              </a:rPr>
              <a:pPr/>
              <a:t>7</a:t>
            </a:fld>
            <a:endParaRPr lang="en-US" altLang="bg-BG">
              <a:solidFill>
                <a:srgbClr val="FFFFFF"/>
              </a:solidFill>
            </a:endParaRPr>
          </a:p>
        </p:txBody>
      </p:sp>
      <p:sp>
        <p:nvSpPr>
          <p:cNvPr id="450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bg-BG"/>
              <a:t>The Naïve Bayes Algorithm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altLang="bg-BG"/>
              <a:t>For each value y</a:t>
            </a:r>
            <a:r>
              <a:rPr lang="en-US" altLang="bg-BG" baseline="-25000"/>
              <a:t>k</a:t>
            </a:r>
          </a:p>
          <a:p>
            <a:pPr lvl="1"/>
            <a:r>
              <a:rPr lang="en-US" altLang="bg-BG"/>
              <a:t>Estimate P(Y = y</a:t>
            </a:r>
            <a:r>
              <a:rPr lang="en-US" altLang="bg-BG" sz="3200" baseline="-25000"/>
              <a:t>k</a:t>
            </a:r>
            <a:r>
              <a:rPr lang="en-US" altLang="bg-BG"/>
              <a:t>) from the data.</a:t>
            </a:r>
          </a:p>
          <a:p>
            <a:pPr lvl="1"/>
            <a:r>
              <a:rPr lang="en-US" altLang="bg-BG"/>
              <a:t>For each value x</a:t>
            </a:r>
            <a:r>
              <a:rPr lang="en-US" altLang="bg-BG" sz="3200" baseline="-25000"/>
              <a:t>ij</a:t>
            </a:r>
            <a:r>
              <a:rPr lang="en-US" altLang="bg-BG"/>
              <a:t> of each attribute X</a:t>
            </a:r>
            <a:r>
              <a:rPr lang="en-US" altLang="bg-BG" sz="3200" baseline="-25000"/>
              <a:t>i</a:t>
            </a:r>
          </a:p>
          <a:p>
            <a:pPr lvl="2"/>
            <a:r>
              <a:rPr lang="en-US" altLang="bg-BG"/>
              <a:t>Estimate P(X</a:t>
            </a:r>
            <a:r>
              <a:rPr lang="en-US" altLang="bg-BG" sz="3200" baseline="-25000"/>
              <a:t>i</a:t>
            </a:r>
            <a:r>
              <a:rPr lang="en-US" altLang="bg-BG"/>
              <a:t>=x</a:t>
            </a:r>
            <a:r>
              <a:rPr lang="en-US" altLang="bg-BG" sz="3200" baseline="-25000"/>
              <a:t>ij</a:t>
            </a:r>
            <a:r>
              <a:rPr lang="en-US" altLang="bg-BG"/>
              <a:t> | Y = y</a:t>
            </a:r>
            <a:r>
              <a:rPr lang="en-US" altLang="bg-BG" sz="3200" baseline="-25000"/>
              <a:t>k</a:t>
            </a:r>
            <a:r>
              <a:rPr lang="en-US" altLang="bg-BG"/>
              <a:t>)</a:t>
            </a:r>
          </a:p>
          <a:p>
            <a:r>
              <a:rPr lang="en-US" altLang="bg-BG"/>
              <a:t>Classify a new point via:</a:t>
            </a:r>
          </a:p>
          <a:p>
            <a:endParaRPr lang="en-US" altLang="bg-BG"/>
          </a:p>
          <a:p>
            <a:pPr>
              <a:lnSpc>
                <a:spcPct val="90000"/>
              </a:lnSpc>
            </a:pPr>
            <a:endParaRPr lang="en-US" altLang="bg-BG"/>
          </a:p>
          <a:p>
            <a:pPr>
              <a:lnSpc>
                <a:spcPct val="90000"/>
              </a:lnSpc>
            </a:pPr>
            <a:r>
              <a:rPr lang="en-US" altLang="bg-BG"/>
              <a:t>In practice, the independence assumption doesn’t often hold true, but Naïve Bayes performs very well despite it.</a:t>
            </a:r>
          </a:p>
          <a:p>
            <a:endParaRPr lang="en-US" altLang="bg-BG"/>
          </a:p>
        </p:txBody>
      </p:sp>
      <p:graphicFrame>
        <p:nvGraphicFramePr>
          <p:cNvPr id="450564" name="Object 4"/>
          <p:cNvGraphicFramePr>
            <a:graphicFrameLocks noChangeAspect="1"/>
          </p:cNvGraphicFramePr>
          <p:nvPr/>
        </p:nvGraphicFramePr>
        <p:xfrm>
          <a:off x="1524000" y="3962400"/>
          <a:ext cx="58674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4" imgW="2857320" imgH="342720" progId="Equation.3">
                  <p:embed/>
                </p:oleObj>
              </mc:Choice>
              <mc:Fallback>
                <p:oleObj name="Equation" r:id="rId4" imgW="28573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5867400" cy="7032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44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bg-BG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bg-BG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275</Words>
  <Application>Microsoft Office PowerPoint</Application>
  <PresentationFormat>On-screen Show (4:3)</PresentationFormat>
  <Paragraphs>117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Stream</vt:lpstr>
      <vt:lpstr>Microsoft Equation 3.0</vt:lpstr>
      <vt:lpstr>The Naïve Bayes Classifier</vt:lpstr>
      <vt:lpstr>The Naïve Bayes Classifier</vt:lpstr>
      <vt:lpstr>Deriving Naïve Bayes</vt:lpstr>
      <vt:lpstr>Deriving Naïve Bayes</vt:lpstr>
      <vt:lpstr>Deriving Naïve Bayes</vt:lpstr>
      <vt:lpstr>The Naïve Bayes Classifier</vt:lpstr>
      <vt:lpstr>The Naïve Bayes Algorithm</vt:lpstr>
    </vt:vector>
  </TitlesOfParts>
  <Company>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Naïve Bayes Classifier</dc:title>
  <dc:creator>Ivan Koychev</dc:creator>
  <cp:lastModifiedBy>Ivan Koychev</cp:lastModifiedBy>
  <cp:revision>2</cp:revision>
  <dcterms:created xsi:type="dcterms:W3CDTF">2017-11-25T05:15:22Z</dcterms:created>
  <dcterms:modified xsi:type="dcterms:W3CDTF">2017-11-25T05:25:32Z</dcterms:modified>
</cp:coreProperties>
</file>