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2D530-2740-48CC-BD5E-522F103A9A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0E18D8-72C3-454A-8453-66B4D71996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ACBDFE-2DBA-4444-9FF1-FE8D22F78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DDA04-48F6-4B8B-AF8F-18AB2B4D8D83}" type="datetimeFigureOut">
              <a:rPr lang="en-US" smtClean="0"/>
              <a:t>01-May-22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6F429E-C5B9-49CE-BDC9-1917C354C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BD56A-218E-4D94-9F53-F96E6D99E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BB869-E4E3-446C-955F-99CE1DB86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390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EE3EA-59B9-48DD-BAE9-360BA60B5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65922C-4A53-4270-A912-0A91670B0A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DDC41-29D5-48C2-93A8-4FA2BD7FE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DDA04-48F6-4B8B-AF8F-18AB2B4D8D83}" type="datetimeFigureOut">
              <a:rPr lang="en-US" smtClean="0"/>
              <a:t>01-May-22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CCE47-821B-4D13-971B-F28C64D61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F25197-5D31-4A78-817F-8371A2AF6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BB869-E4E3-446C-955F-99CE1DB86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619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9760A6-BD2D-4995-862F-A65DDCC46F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E0F0A5-6E1A-4F34-B3A4-928C9250CC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94958-8F6C-47D7-B320-DFE619F00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DDA04-48F6-4B8B-AF8F-18AB2B4D8D83}" type="datetimeFigureOut">
              <a:rPr lang="en-US" smtClean="0"/>
              <a:t>01-May-22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39EF60-C162-4762-AF54-A20B90835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31E4F-947E-4697-B995-C16594593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BB869-E4E3-446C-955F-99CE1DB86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510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26985-D58F-45C8-A9F6-BC429DA90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8B665-1AF5-43E8-9990-A9C91729C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F14D4-3140-4375-A3BE-EEB068463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DDA04-48F6-4B8B-AF8F-18AB2B4D8D83}" type="datetimeFigureOut">
              <a:rPr lang="en-US" smtClean="0"/>
              <a:t>01-May-22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5472EB-0BA6-4BA8-8D9F-D2EE42331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9B329-E38C-4765-8535-6548F09B5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BB869-E4E3-446C-955F-99CE1DB86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093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F56B7-FB7A-48E8-A815-E6F7E5FEC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0941F6-790B-4771-963B-7E0D32DE0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43ABC-EFD3-41D2-9B7F-B3C1EEF91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DDA04-48F6-4B8B-AF8F-18AB2B4D8D83}" type="datetimeFigureOut">
              <a:rPr lang="en-US" smtClean="0"/>
              <a:t>01-May-22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A44A55-3764-45CB-8D70-9D5FD5994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68721-B9E1-4B7D-BBA4-B17BC3F06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BB869-E4E3-446C-955F-99CE1DB86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997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73B1B-47FE-485D-8403-61309F88F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E0927-40F9-412C-A403-76450949CC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FEE14A-A834-4E87-A9CC-55192B1D0B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1557D0-7155-4C00-A03A-65E685FEE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DDA04-48F6-4B8B-AF8F-18AB2B4D8D83}" type="datetimeFigureOut">
              <a:rPr lang="en-US" smtClean="0"/>
              <a:t>01-May-22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A00DD9-F3C5-4ED7-B788-D484784BF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97DE84-AA1A-4CFA-9322-6B3945B47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BB869-E4E3-446C-955F-99CE1DB86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716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BBC6A-85E3-409C-A69B-34B3F157F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60C506-9F0D-4623-985B-F96067762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037FC5-ECFD-4C88-8BF5-E5D64FF54A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18F142-B5FD-41CB-BC90-AE870219D2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6EF475-B0CA-4551-998A-50CB937957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59A41B-A468-4C17-B703-545B7A5FC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DDA04-48F6-4B8B-AF8F-18AB2B4D8D83}" type="datetimeFigureOut">
              <a:rPr lang="en-US" smtClean="0"/>
              <a:t>01-May-22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053F7C-6887-4D9C-9750-03C7EE938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AEAE7F-184C-4183-803B-2070DB358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BB869-E4E3-446C-955F-99CE1DB86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676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FB862-EB49-45A1-921A-7CABF00DB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4256DD-708B-42F0-9C16-550335F16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DDA04-48F6-4B8B-AF8F-18AB2B4D8D83}" type="datetimeFigureOut">
              <a:rPr lang="en-US" smtClean="0"/>
              <a:t>01-May-22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3F3FB7-E3DA-438C-8015-70B83AC4C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ED4964-C988-43B2-967B-F933FA96A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BB869-E4E3-446C-955F-99CE1DB86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064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D90A6F-BAD8-47D0-B224-C64782BB3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DDA04-48F6-4B8B-AF8F-18AB2B4D8D83}" type="datetimeFigureOut">
              <a:rPr lang="en-US" smtClean="0"/>
              <a:t>01-May-22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38683-762C-4519-A72A-62F537C24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1A523E-BEBB-4746-96F6-3E074EEE1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BB869-E4E3-446C-955F-99CE1DB86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831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D0A3F-C7BA-4691-9DFA-7DF4FD41F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1E1A0-5FB6-4526-8F69-61FBD5D19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FE8DE6-6C4D-4B34-A691-CD4B175A9D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95057F-4A7E-417D-88A3-EFEFE1963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DDA04-48F6-4B8B-AF8F-18AB2B4D8D83}" type="datetimeFigureOut">
              <a:rPr lang="en-US" smtClean="0"/>
              <a:t>01-May-22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E97B59-8CA0-4813-8147-22CCDA2CF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CCA6AD-80B1-4062-8D41-B2F1DE95C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BB869-E4E3-446C-955F-99CE1DB86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643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D9012-519E-4310-84A8-32F4A8714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7B8DF1-A510-4144-8F89-87E725203D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C331D0-92E7-4688-9EAD-AADE1BFB13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B11C56-0639-4260-90F0-8F1826EF8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DDA04-48F6-4B8B-AF8F-18AB2B4D8D83}" type="datetimeFigureOut">
              <a:rPr lang="en-US" smtClean="0"/>
              <a:t>01-May-22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3A60FF-CC2C-4C29-A2EE-25D4D84EE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970CE9-3A4D-44F7-8FBB-61B3146BE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BB869-E4E3-446C-955F-99CE1DB86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596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191EFE-311E-486D-BF3F-57012E916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41C6D7-F2D7-429F-A396-42C164FED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857054-35CA-437A-927E-19E9B95E4A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DDA04-48F6-4B8B-AF8F-18AB2B4D8D83}" type="datetimeFigureOut">
              <a:rPr lang="en-US" smtClean="0"/>
              <a:t>01-May-22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17646-2B9C-4010-9165-3AEC0D1B86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22B42-A920-4777-A177-6CBD7DDE6F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BB869-E4E3-446C-955F-99CE1DB86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9299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471846D-79A8-4A5C-A6B9-5251554BDF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09" y="385254"/>
            <a:ext cx="10300171" cy="5018017"/>
          </a:xfrm>
          <a:prstGeom prst="rect">
            <a:avLst/>
          </a:prstGeom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id="{A9075278-0675-458D-9C1E-532EF79B02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70397" y="6118633"/>
            <a:ext cx="3251199" cy="545090"/>
          </a:xfrm>
        </p:spPr>
        <p:txBody>
          <a:bodyPr>
            <a:normAutofit fontScale="92500"/>
          </a:bodyPr>
          <a:lstStyle/>
          <a:p>
            <a:r>
              <a:rPr lang="bg-BG" sz="2800" dirty="0"/>
              <a:t>Павел Сарлов, 62393</a:t>
            </a:r>
            <a:endParaRPr lang="en-US" sz="2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84E95A-BF53-4F7F-9833-5F4E3280D5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7042" y="984197"/>
            <a:ext cx="9777903" cy="3820129"/>
          </a:xfrm>
          <a:ln>
            <a:noFill/>
          </a:ln>
        </p:spPr>
        <p:txBody>
          <a:bodyPr>
            <a:noAutofit/>
          </a:bodyPr>
          <a:lstStyle/>
          <a:p>
            <a:r>
              <a:rPr lang="bg-BG" sz="6600" b="1" i="1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Софтуерни шаблони за поведение</a:t>
            </a:r>
            <a:br>
              <a:rPr lang="en-US" sz="6600" b="1" i="1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bg-BG" sz="6600" b="1" i="1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(в </a:t>
            </a:r>
            <a:r>
              <a:rPr lang="en-US" sz="6600" b="1" i="1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latin typeface="Handel Gothic" pitchFamily="2" charset="0"/>
              </a:rPr>
              <a:t>php)</a:t>
            </a:r>
          </a:p>
        </p:txBody>
      </p:sp>
    </p:spTree>
    <p:extLst>
      <p:ext uri="{BB962C8B-B14F-4D97-AF65-F5344CB8AC3E}">
        <p14:creationId xmlns:p14="http://schemas.microsoft.com/office/powerpoint/2010/main" val="2405363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3C8BA57-9912-42BC-A5FA-33F3A33CF2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8037" y="156173"/>
            <a:ext cx="13328074" cy="1483207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5596D7A3-0BD7-4024-BF8F-E006FAB1D0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0653" y="382402"/>
            <a:ext cx="10170694" cy="1030747"/>
          </a:xfrm>
          <a:ln>
            <a:noFill/>
          </a:ln>
        </p:spPr>
        <p:txBody>
          <a:bodyPr>
            <a:noAutofit/>
          </a:bodyPr>
          <a:lstStyle/>
          <a:p>
            <a:r>
              <a:rPr lang="bg-BG" b="1" i="1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Верига отговорности</a:t>
            </a:r>
            <a:endParaRPr lang="en-US" b="1" i="1" dirty="0">
              <a:ln w="19050">
                <a:solidFill>
                  <a:schemeClr val="tx1"/>
                </a:solidFill>
              </a:ln>
              <a:solidFill>
                <a:schemeClr val="bg1"/>
              </a:solidFill>
              <a:latin typeface="Handel Gothic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594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3C8BA57-9912-42BC-A5FA-33F3A33CF2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8037" y="156173"/>
            <a:ext cx="13328074" cy="1483207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5596D7A3-0BD7-4024-BF8F-E006FAB1D0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0653" y="382402"/>
            <a:ext cx="10170694" cy="1030747"/>
          </a:xfrm>
          <a:ln>
            <a:noFill/>
          </a:ln>
        </p:spPr>
        <p:txBody>
          <a:bodyPr>
            <a:noAutofit/>
          </a:bodyPr>
          <a:lstStyle/>
          <a:p>
            <a:r>
              <a:rPr lang="bg-BG" b="1" i="1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Верига отговорности</a:t>
            </a:r>
            <a:endParaRPr lang="en-US" b="1" i="1" dirty="0">
              <a:ln w="19050">
                <a:solidFill>
                  <a:schemeClr val="tx1"/>
                </a:solidFill>
              </a:ln>
              <a:solidFill>
                <a:schemeClr val="bg1"/>
              </a:solidFill>
              <a:latin typeface="Handel Gothic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107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3C8BA57-9912-42BC-A5FA-33F3A33CF2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8037" y="156173"/>
            <a:ext cx="13328074" cy="1483207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5596D7A3-0BD7-4024-BF8F-E006FAB1D0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0653" y="382402"/>
            <a:ext cx="10170694" cy="1030747"/>
          </a:xfrm>
          <a:ln>
            <a:noFill/>
          </a:ln>
        </p:spPr>
        <p:txBody>
          <a:bodyPr>
            <a:noAutofit/>
          </a:bodyPr>
          <a:lstStyle/>
          <a:p>
            <a:r>
              <a:rPr lang="bg-BG" b="1" i="1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Верига отговорности</a:t>
            </a:r>
            <a:endParaRPr lang="en-US" b="1" i="1" dirty="0">
              <a:ln w="19050">
                <a:solidFill>
                  <a:schemeClr val="tx1"/>
                </a:solidFill>
              </a:ln>
              <a:solidFill>
                <a:schemeClr val="bg1"/>
              </a:solidFill>
              <a:latin typeface="Handel Gothic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599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3C8BA57-9912-42BC-A5FA-33F3A33CF2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8037" y="156173"/>
            <a:ext cx="13328074" cy="1483207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5596D7A3-0BD7-4024-BF8F-E006FAB1D0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0653" y="382402"/>
            <a:ext cx="10170694" cy="1030747"/>
          </a:xfrm>
          <a:ln>
            <a:noFill/>
          </a:ln>
        </p:spPr>
        <p:txBody>
          <a:bodyPr>
            <a:noAutofit/>
          </a:bodyPr>
          <a:lstStyle/>
          <a:p>
            <a:r>
              <a:rPr lang="bg-BG" b="1" i="1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Верига отговорности</a:t>
            </a:r>
            <a:endParaRPr lang="en-US" b="1" i="1" dirty="0">
              <a:ln w="19050">
                <a:solidFill>
                  <a:schemeClr val="tx1"/>
                </a:solidFill>
              </a:ln>
              <a:solidFill>
                <a:schemeClr val="bg1"/>
              </a:solidFill>
              <a:latin typeface="Handel Gothic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36336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3C8BA57-9912-42BC-A5FA-33F3A33CF2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8037" y="156173"/>
            <a:ext cx="13328074" cy="1483207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5596D7A3-0BD7-4024-BF8F-E006FAB1D0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0653" y="382402"/>
            <a:ext cx="10170694" cy="1030747"/>
          </a:xfrm>
          <a:ln>
            <a:noFill/>
          </a:ln>
        </p:spPr>
        <p:txBody>
          <a:bodyPr>
            <a:noAutofit/>
          </a:bodyPr>
          <a:lstStyle/>
          <a:p>
            <a:r>
              <a:rPr lang="bg-BG" b="1" i="1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Верига отговорности</a:t>
            </a:r>
            <a:endParaRPr lang="en-US" b="1" i="1" dirty="0">
              <a:ln w="19050">
                <a:solidFill>
                  <a:schemeClr val="tx1"/>
                </a:solidFill>
              </a:ln>
              <a:solidFill>
                <a:schemeClr val="bg1"/>
              </a:solidFill>
              <a:latin typeface="Handel Gothic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49647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3C8BA57-9912-42BC-A5FA-33F3A33CF2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8037" y="156173"/>
            <a:ext cx="13328074" cy="1483207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5596D7A3-0BD7-4024-BF8F-E006FAB1D0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0653" y="382402"/>
            <a:ext cx="10170694" cy="1030747"/>
          </a:xfrm>
          <a:ln>
            <a:noFill/>
          </a:ln>
        </p:spPr>
        <p:txBody>
          <a:bodyPr>
            <a:noAutofit/>
          </a:bodyPr>
          <a:lstStyle/>
          <a:p>
            <a:r>
              <a:rPr lang="bg-BG" b="1" i="1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Верига отговорности</a:t>
            </a:r>
            <a:endParaRPr lang="en-US" b="1" i="1" dirty="0">
              <a:ln w="19050">
                <a:solidFill>
                  <a:schemeClr val="tx1"/>
                </a:solidFill>
              </a:ln>
              <a:solidFill>
                <a:schemeClr val="bg1"/>
              </a:solidFill>
              <a:latin typeface="Handel Gothic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2591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3C8BA57-9912-42BC-A5FA-33F3A33CF2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8037" y="156173"/>
            <a:ext cx="13328074" cy="1483207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5596D7A3-0BD7-4024-BF8F-E006FAB1D0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0653" y="382402"/>
            <a:ext cx="10170694" cy="1030747"/>
          </a:xfrm>
          <a:ln>
            <a:noFill/>
          </a:ln>
        </p:spPr>
        <p:txBody>
          <a:bodyPr>
            <a:noAutofit/>
          </a:bodyPr>
          <a:lstStyle/>
          <a:p>
            <a:r>
              <a:rPr lang="bg-BG" b="1" i="1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Верига отговорности</a:t>
            </a:r>
            <a:endParaRPr lang="en-US" b="1" i="1" dirty="0">
              <a:ln w="19050">
                <a:solidFill>
                  <a:schemeClr val="tx1"/>
                </a:solidFill>
              </a:ln>
              <a:solidFill>
                <a:schemeClr val="bg1"/>
              </a:solidFill>
              <a:latin typeface="Handel Gothic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14637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3C8BA57-9912-42BC-A5FA-33F3A33CF2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8037" y="156173"/>
            <a:ext cx="13328074" cy="1483207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5596D7A3-0BD7-4024-BF8F-E006FAB1D0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0653" y="382402"/>
            <a:ext cx="10170694" cy="1030747"/>
          </a:xfrm>
          <a:ln>
            <a:noFill/>
          </a:ln>
        </p:spPr>
        <p:txBody>
          <a:bodyPr>
            <a:noAutofit/>
          </a:bodyPr>
          <a:lstStyle/>
          <a:p>
            <a:r>
              <a:rPr lang="bg-BG" b="1" i="1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Верига отговорности</a:t>
            </a:r>
            <a:endParaRPr lang="en-US" b="1" i="1" dirty="0">
              <a:ln w="19050">
                <a:solidFill>
                  <a:schemeClr val="tx1"/>
                </a:solidFill>
              </a:ln>
              <a:solidFill>
                <a:schemeClr val="bg1"/>
              </a:solidFill>
              <a:latin typeface="Handel Gothic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00353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3C8BA57-9912-42BC-A5FA-33F3A33CF2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8037" y="156173"/>
            <a:ext cx="13328074" cy="1483207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5596D7A3-0BD7-4024-BF8F-E006FAB1D0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0653" y="382402"/>
            <a:ext cx="10170694" cy="1030747"/>
          </a:xfrm>
          <a:ln>
            <a:noFill/>
          </a:ln>
        </p:spPr>
        <p:txBody>
          <a:bodyPr>
            <a:noAutofit/>
          </a:bodyPr>
          <a:lstStyle/>
          <a:p>
            <a:r>
              <a:rPr lang="bg-BG" b="1" i="1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Верига отговорности</a:t>
            </a:r>
            <a:endParaRPr lang="en-US" b="1" i="1" dirty="0">
              <a:ln w="19050">
                <a:solidFill>
                  <a:schemeClr val="tx1"/>
                </a:solidFill>
              </a:ln>
              <a:solidFill>
                <a:schemeClr val="bg1"/>
              </a:solidFill>
              <a:latin typeface="Handel Gothic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20974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3C8BA57-9912-42BC-A5FA-33F3A33CF2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8037" y="156173"/>
            <a:ext cx="13328074" cy="1483207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5596D7A3-0BD7-4024-BF8F-E006FAB1D0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0653" y="382402"/>
            <a:ext cx="10170694" cy="1030747"/>
          </a:xfrm>
          <a:ln>
            <a:noFill/>
          </a:ln>
        </p:spPr>
        <p:txBody>
          <a:bodyPr>
            <a:noAutofit/>
          </a:bodyPr>
          <a:lstStyle/>
          <a:p>
            <a:r>
              <a:rPr lang="bg-BG" b="1" i="1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Верига отговорности</a:t>
            </a:r>
            <a:endParaRPr lang="en-US" b="1" i="1" dirty="0">
              <a:ln w="19050">
                <a:solidFill>
                  <a:schemeClr val="tx1"/>
                </a:solidFill>
              </a:ln>
              <a:solidFill>
                <a:schemeClr val="bg1"/>
              </a:solidFill>
              <a:latin typeface="Handel Gothic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2063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3C8BA57-9912-42BC-A5FA-33F3A33CF2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8037" y="156173"/>
            <a:ext cx="13328074" cy="1483207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5596D7A3-0BD7-4024-BF8F-E006FAB1D0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0653" y="382402"/>
            <a:ext cx="10170694" cy="1030747"/>
          </a:xfrm>
          <a:ln>
            <a:noFill/>
          </a:ln>
        </p:spPr>
        <p:txBody>
          <a:bodyPr>
            <a:noAutofit/>
          </a:bodyPr>
          <a:lstStyle/>
          <a:p>
            <a:r>
              <a:rPr lang="bg-BG" b="1" i="1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Съдържание</a:t>
            </a:r>
            <a:endParaRPr lang="en-US" sz="6600" b="1" i="1" dirty="0">
              <a:ln w="19050">
                <a:solidFill>
                  <a:schemeClr val="tx1"/>
                </a:solidFill>
              </a:ln>
              <a:solidFill>
                <a:schemeClr val="bg1"/>
              </a:solidFill>
              <a:latin typeface="Handel Gothic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E90EED-8C37-4EC1-8DE1-7287BDF91AB5}"/>
              </a:ext>
            </a:extLst>
          </p:cNvPr>
          <p:cNvSpPr txBox="1"/>
          <p:nvPr/>
        </p:nvSpPr>
        <p:spPr>
          <a:xfrm>
            <a:off x="1010653" y="2290617"/>
            <a:ext cx="906087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bg-BG" sz="2400" dirty="0"/>
              <a:t>Верига отговорности (</a:t>
            </a:r>
            <a:r>
              <a:rPr lang="en-US" sz="2400" dirty="0"/>
              <a:t>Chain of responsibility)</a:t>
            </a:r>
            <a:endParaRPr lang="bg-BG" sz="2400" dirty="0"/>
          </a:p>
          <a:p>
            <a:pPr marL="342900" indent="-342900">
              <a:buFont typeface="+mj-lt"/>
              <a:buAutoNum type="arabicPeriod"/>
            </a:pPr>
            <a:r>
              <a:rPr lang="bg-BG" sz="2400" dirty="0"/>
              <a:t>Команда</a:t>
            </a:r>
            <a:r>
              <a:rPr lang="en-US" sz="2400" dirty="0"/>
              <a:t> (Command)</a:t>
            </a:r>
            <a:endParaRPr lang="bg-BG" sz="2400" dirty="0"/>
          </a:p>
          <a:p>
            <a:pPr marL="342900" indent="-342900">
              <a:buFont typeface="+mj-lt"/>
              <a:buAutoNum type="arabicPeriod"/>
            </a:pPr>
            <a:r>
              <a:rPr lang="bg-BG" sz="2400" dirty="0"/>
              <a:t>Итератор</a:t>
            </a:r>
            <a:r>
              <a:rPr lang="en-US" sz="2400" dirty="0"/>
              <a:t> (Iterator)</a:t>
            </a:r>
            <a:endParaRPr lang="bg-BG" sz="2400" dirty="0"/>
          </a:p>
          <a:p>
            <a:pPr marL="342900" indent="-342900">
              <a:buFont typeface="+mj-lt"/>
              <a:buAutoNum type="arabicPeriod"/>
            </a:pPr>
            <a:r>
              <a:rPr lang="bg-BG" sz="2400" dirty="0"/>
              <a:t>Посредник</a:t>
            </a:r>
            <a:r>
              <a:rPr lang="en-US" sz="2400" dirty="0"/>
              <a:t> (Mediator)</a:t>
            </a:r>
            <a:endParaRPr lang="bg-BG" sz="2400" dirty="0"/>
          </a:p>
          <a:p>
            <a:pPr marL="342900" indent="-342900">
              <a:buFont typeface="+mj-lt"/>
              <a:buAutoNum type="arabicPeriod"/>
            </a:pPr>
            <a:r>
              <a:rPr lang="bg-BG" sz="2400" dirty="0"/>
              <a:t>Спомен</a:t>
            </a:r>
            <a:r>
              <a:rPr lang="en-US" sz="2400" dirty="0"/>
              <a:t> (Memento)</a:t>
            </a:r>
            <a:endParaRPr lang="bg-BG" sz="2400" dirty="0"/>
          </a:p>
          <a:p>
            <a:pPr marL="342900" indent="-342900">
              <a:buFont typeface="+mj-lt"/>
              <a:buAutoNum type="arabicPeriod"/>
            </a:pPr>
            <a:r>
              <a:rPr lang="bg-BG" sz="2400" dirty="0"/>
              <a:t>Наблюдател</a:t>
            </a:r>
            <a:r>
              <a:rPr lang="en-US" sz="2400" dirty="0"/>
              <a:t> (Observer)</a:t>
            </a:r>
            <a:endParaRPr lang="bg-BG" sz="2400" dirty="0"/>
          </a:p>
          <a:p>
            <a:pPr marL="342900" indent="-342900">
              <a:buFont typeface="+mj-lt"/>
              <a:buAutoNum type="arabicPeriod"/>
            </a:pPr>
            <a:r>
              <a:rPr lang="bg-BG" sz="2400" dirty="0"/>
              <a:t>Състояние</a:t>
            </a:r>
            <a:r>
              <a:rPr lang="en-US" sz="2400" dirty="0"/>
              <a:t> (State)</a:t>
            </a:r>
            <a:endParaRPr lang="bg-BG" sz="2400" dirty="0"/>
          </a:p>
          <a:p>
            <a:pPr marL="342900" indent="-342900">
              <a:buFont typeface="+mj-lt"/>
              <a:buAutoNum type="arabicPeriod"/>
            </a:pPr>
            <a:r>
              <a:rPr lang="bg-BG" sz="2400" dirty="0"/>
              <a:t>Стратегия</a:t>
            </a:r>
            <a:r>
              <a:rPr lang="en-US" sz="2400" dirty="0"/>
              <a:t> (Strategy)</a:t>
            </a:r>
            <a:endParaRPr lang="bg-BG" sz="2400" dirty="0"/>
          </a:p>
          <a:p>
            <a:pPr marL="342900" indent="-342900">
              <a:buFont typeface="+mj-lt"/>
              <a:buAutoNum type="arabicPeriod"/>
            </a:pPr>
            <a:r>
              <a:rPr lang="bg-BG" sz="2400" dirty="0"/>
              <a:t>Шаблонен метод</a:t>
            </a:r>
            <a:r>
              <a:rPr lang="en-US" sz="2400" dirty="0"/>
              <a:t> (Template method)</a:t>
            </a:r>
            <a:endParaRPr lang="bg-BG" sz="2400" dirty="0"/>
          </a:p>
          <a:p>
            <a:pPr marL="342900" indent="-342900">
              <a:buFont typeface="+mj-lt"/>
              <a:buAutoNum type="arabicPeriod"/>
            </a:pPr>
            <a:r>
              <a:rPr lang="bg-BG" sz="2400" dirty="0"/>
              <a:t>Посетител</a:t>
            </a:r>
            <a:r>
              <a:rPr lang="en-US" sz="2400" dirty="0"/>
              <a:t> (Visitor)</a:t>
            </a:r>
          </a:p>
        </p:txBody>
      </p:sp>
    </p:spTree>
    <p:extLst>
      <p:ext uri="{BB962C8B-B14F-4D97-AF65-F5344CB8AC3E}">
        <p14:creationId xmlns:p14="http://schemas.microsoft.com/office/powerpoint/2010/main" val="15546347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3C8BA57-9912-42BC-A5FA-33F3A33CF2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8037" y="156173"/>
            <a:ext cx="13328074" cy="1483207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5596D7A3-0BD7-4024-BF8F-E006FAB1D0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0653" y="382402"/>
            <a:ext cx="10170694" cy="1030747"/>
          </a:xfrm>
          <a:ln>
            <a:noFill/>
          </a:ln>
        </p:spPr>
        <p:txBody>
          <a:bodyPr>
            <a:noAutofit/>
          </a:bodyPr>
          <a:lstStyle/>
          <a:p>
            <a:r>
              <a:rPr lang="bg-BG" b="1" i="1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Верига отговорности</a:t>
            </a:r>
            <a:endParaRPr lang="en-US" b="1" i="1" dirty="0">
              <a:ln w="19050">
                <a:solidFill>
                  <a:schemeClr val="tx1"/>
                </a:solidFill>
              </a:ln>
              <a:solidFill>
                <a:schemeClr val="bg1"/>
              </a:solidFill>
              <a:latin typeface="Handel Gothic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0558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3C8BA57-9912-42BC-A5FA-33F3A33CF2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8037" y="156173"/>
            <a:ext cx="13328074" cy="1483207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5596D7A3-0BD7-4024-BF8F-E006FAB1D0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0653" y="382402"/>
            <a:ext cx="10170694" cy="1030747"/>
          </a:xfrm>
          <a:ln>
            <a:noFill/>
          </a:ln>
        </p:spPr>
        <p:txBody>
          <a:bodyPr>
            <a:noAutofit/>
          </a:bodyPr>
          <a:lstStyle/>
          <a:p>
            <a:r>
              <a:rPr lang="bg-BG" b="1" i="1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Верига отговорности</a:t>
            </a:r>
            <a:endParaRPr lang="en-US" b="1" i="1" dirty="0">
              <a:ln w="19050">
                <a:solidFill>
                  <a:schemeClr val="tx1"/>
                </a:solidFill>
              </a:ln>
              <a:solidFill>
                <a:schemeClr val="bg1"/>
              </a:solidFill>
              <a:latin typeface="Handel Gothic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0E27F4-A004-44D0-B53B-B5D3AAF77E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2253673"/>
            <a:ext cx="6096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42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BBB19F8-70AA-4D22-BE58-B22699D92D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07090" y="1990615"/>
            <a:ext cx="3141020" cy="258949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EB1E23F-9F39-4FB0-89D2-55FA9FB17C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07089" y="5155908"/>
            <a:ext cx="3579773" cy="1492697"/>
          </a:xfrm>
          <a:prstGeom prst="rect">
            <a:avLst/>
          </a:prstGeom>
        </p:spPr>
      </p:pic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AADC57B5-EF39-4C22-B022-A7CF838BF961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rot="16200000" flipH="1">
            <a:off x="2599388" y="4758319"/>
            <a:ext cx="575801" cy="219376"/>
          </a:xfrm>
          <a:prstGeom prst="bentConnector3">
            <a:avLst>
              <a:gd name="adj1" fmla="val 50000"/>
            </a:avLst>
          </a:prstGeom>
          <a:ln w="25400">
            <a:solidFill>
              <a:srgbClr val="FF0000"/>
            </a:solidFill>
            <a:headEnd type="triangle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FEE60178-7764-4D6F-91DE-DBC9DF1C03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84905" y="3080775"/>
            <a:ext cx="3579773" cy="1558254"/>
          </a:xfrm>
          <a:prstGeom prst="rect">
            <a:avLst/>
          </a:prstGeom>
        </p:spPr>
      </p:pic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69E12C24-D1DD-432A-8470-C10408BAAA10}"/>
              </a:ext>
            </a:extLst>
          </p:cNvPr>
          <p:cNvCxnSpPr>
            <a:cxnSpLocks/>
            <a:stCxn id="8" idx="3"/>
            <a:endCxn id="21" idx="1"/>
          </p:cNvCxnSpPr>
          <p:nvPr/>
        </p:nvCxnSpPr>
        <p:spPr>
          <a:xfrm>
            <a:off x="4348110" y="3285361"/>
            <a:ext cx="2436795" cy="574541"/>
          </a:xfrm>
          <a:prstGeom prst="bentConnector3">
            <a:avLst>
              <a:gd name="adj1" fmla="val 50000"/>
            </a:avLst>
          </a:prstGeom>
          <a:ln w="25400" cap="flat">
            <a:solidFill>
              <a:srgbClr val="FF0000"/>
            </a:solidFill>
            <a:miter lim="800000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4AD6147C-425D-467F-B6F5-298243367A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57372" y="666915"/>
            <a:ext cx="4007306" cy="1971073"/>
          </a:xfrm>
          <a:prstGeom prst="rect">
            <a:avLst/>
          </a:prstGeom>
        </p:spPr>
      </p:pic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D06E9AD2-66CF-4BDC-9932-FFAA668478AF}"/>
              </a:ext>
            </a:extLst>
          </p:cNvPr>
          <p:cNvCxnSpPr>
            <a:cxnSpLocks/>
            <a:stCxn id="27" idx="1"/>
            <a:endCxn id="46" idx="3"/>
          </p:cNvCxnSpPr>
          <p:nvPr/>
        </p:nvCxnSpPr>
        <p:spPr>
          <a:xfrm rot="10800000">
            <a:off x="4348110" y="909490"/>
            <a:ext cx="2009262" cy="742962"/>
          </a:xfrm>
          <a:prstGeom prst="bentConnector3">
            <a:avLst>
              <a:gd name="adj1" fmla="val 50000"/>
            </a:avLst>
          </a:prstGeom>
          <a:ln w="25400">
            <a:solidFill>
              <a:srgbClr val="FF0000"/>
            </a:solidFill>
            <a:prstDash val="dash"/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>
            <a:extLst>
              <a:ext uri="{FF2B5EF4-FFF2-40B4-BE49-F238E27FC236}">
                <a16:creationId xmlns:a16="http://schemas.microsoft.com/office/drawing/2014/main" id="{D8706118-D17C-4326-A85E-CFE938FF45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090" y="450418"/>
            <a:ext cx="3141020" cy="918144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CF31ED3C-1A9A-4889-BFE2-95F0A08C952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39266" y="5081816"/>
            <a:ext cx="3425412" cy="1558254"/>
          </a:xfrm>
          <a:prstGeom prst="rect">
            <a:avLst/>
          </a:prstGeom>
        </p:spPr>
      </p:pic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EC2C6F50-CED9-4DB1-B45E-11C63E2246EC}"/>
              </a:ext>
            </a:extLst>
          </p:cNvPr>
          <p:cNvCxnSpPr>
            <a:cxnSpLocks/>
            <a:stCxn id="8" idx="3"/>
            <a:endCxn id="69" idx="1"/>
          </p:cNvCxnSpPr>
          <p:nvPr/>
        </p:nvCxnSpPr>
        <p:spPr>
          <a:xfrm>
            <a:off x="4348110" y="3285361"/>
            <a:ext cx="2591156" cy="2575582"/>
          </a:xfrm>
          <a:prstGeom prst="bentConnector3">
            <a:avLst>
              <a:gd name="adj1" fmla="val 35029"/>
            </a:avLst>
          </a:prstGeom>
          <a:ln w="25400" cap="flat">
            <a:solidFill>
              <a:srgbClr val="FF0000"/>
            </a:solidFill>
            <a:miter lim="800000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6622D489-A8A3-4003-A896-97F7418ECB56}"/>
              </a:ext>
            </a:extLst>
          </p:cNvPr>
          <p:cNvCxnSpPr>
            <a:cxnSpLocks/>
            <a:stCxn id="8" idx="0"/>
            <a:endCxn id="46" idx="2"/>
          </p:cNvCxnSpPr>
          <p:nvPr/>
        </p:nvCxnSpPr>
        <p:spPr>
          <a:xfrm rot="5400000" flipH="1" flipV="1">
            <a:off x="2466574" y="1679589"/>
            <a:ext cx="622053" cy="12700"/>
          </a:xfrm>
          <a:prstGeom prst="bentConnector3">
            <a:avLst>
              <a:gd name="adj1" fmla="val 50000"/>
            </a:avLst>
          </a:prstGeom>
          <a:ln w="25400">
            <a:solidFill>
              <a:srgbClr val="FF0000"/>
            </a:solidFill>
            <a:prstDash val="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7376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3C8BA57-9912-42BC-A5FA-33F3A33CF2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8037" y="156173"/>
            <a:ext cx="13328074" cy="1483207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5596D7A3-0BD7-4024-BF8F-E006FAB1D0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0653" y="382402"/>
            <a:ext cx="10170694" cy="1030747"/>
          </a:xfrm>
          <a:ln>
            <a:noFill/>
          </a:ln>
        </p:spPr>
        <p:txBody>
          <a:bodyPr>
            <a:noAutofit/>
          </a:bodyPr>
          <a:lstStyle/>
          <a:p>
            <a:r>
              <a:rPr lang="bg-BG" b="1" i="1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Наблюдател</a:t>
            </a:r>
            <a:endParaRPr lang="en-US" b="1" i="1" dirty="0">
              <a:ln w="19050">
                <a:solidFill>
                  <a:schemeClr val="tx1"/>
                </a:solidFill>
              </a:ln>
              <a:solidFill>
                <a:schemeClr val="bg1"/>
              </a:solidFill>
              <a:latin typeface="Handel Gothic" pitchFamily="2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9EB90EC-9B58-48F5-8C0B-796A7AEE2F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048000" y="2244436"/>
            <a:ext cx="6096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9012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724DE33-9FA7-4BE7-B533-FFB2E7565B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3434" y="315756"/>
            <a:ext cx="3141020" cy="13025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FA4132-7EA1-4E06-8B94-AC62A92E08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3434" y="2463640"/>
            <a:ext cx="3141020" cy="4084954"/>
          </a:xfrm>
          <a:prstGeom prst="rect">
            <a:avLst/>
          </a:prstGeom>
        </p:spPr>
      </p:pic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6CC671E3-68B2-4282-A90F-0332C863F52F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rot="5400000">
            <a:off x="2231280" y="2040975"/>
            <a:ext cx="845329" cy="12700"/>
          </a:xfrm>
          <a:prstGeom prst="bentConnector3">
            <a:avLst>
              <a:gd name="adj1" fmla="val 50000"/>
            </a:avLst>
          </a:prstGeom>
          <a:ln w="25400" cap="flat">
            <a:solidFill>
              <a:srgbClr val="FF0000"/>
            </a:solidFill>
            <a:prstDash val="dash"/>
            <a:miter lim="800000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FCED14D3-A37D-4F01-A2E3-F019594290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09509" y="596166"/>
            <a:ext cx="3141020" cy="741734"/>
          </a:xfrm>
          <a:prstGeom prst="rect">
            <a:avLst/>
          </a:prstGeom>
        </p:spPr>
      </p:pic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0C67FA86-A493-4570-8CA6-E1FA7B8586A0}"/>
              </a:ext>
            </a:extLst>
          </p:cNvPr>
          <p:cNvCxnSpPr>
            <a:cxnSpLocks/>
            <a:stCxn id="6" idx="3"/>
            <a:endCxn id="17" idx="1"/>
          </p:cNvCxnSpPr>
          <p:nvPr/>
        </p:nvCxnSpPr>
        <p:spPr>
          <a:xfrm flipV="1">
            <a:off x="4224454" y="967033"/>
            <a:ext cx="2985055" cy="1"/>
          </a:xfrm>
          <a:prstGeom prst="bentConnector3">
            <a:avLst>
              <a:gd name="adj1" fmla="val 50000"/>
            </a:avLst>
          </a:prstGeom>
          <a:ln w="25400" cap="flat">
            <a:solidFill>
              <a:srgbClr val="FF0000"/>
            </a:solidFill>
            <a:prstDash val="dash"/>
            <a:miter lim="800000"/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50BA05CB-84F4-47E5-912C-2AB0F2A53F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56201" y="2222580"/>
            <a:ext cx="3136678" cy="1184003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FD5339B5-6A5A-4102-8CEA-209BC45DFC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48964" y="2222578"/>
            <a:ext cx="3136678" cy="1184003"/>
          </a:xfrm>
          <a:prstGeom prst="rect">
            <a:avLst/>
          </a:prstGeom>
        </p:spPr>
      </p:pic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A9540ADC-8737-486C-B3D9-0BBCFF4425D6}"/>
              </a:ext>
            </a:extLst>
          </p:cNvPr>
          <p:cNvCxnSpPr>
            <a:cxnSpLocks/>
            <a:stCxn id="17" idx="2"/>
            <a:endCxn id="38" idx="0"/>
          </p:cNvCxnSpPr>
          <p:nvPr/>
        </p:nvCxnSpPr>
        <p:spPr>
          <a:xfrm rot="5400000">
            <a:off x="7509940" y="952501"/>
            <a:ext cx="884680" cy="1655479"/>
          </a:xfrm>
          <a:prstGeom prst="bentConnector3">
            <a:avLst>
              <a:gd name="adj1" fmla="val 50000"/>
            </a:avLst>
          </a:prstGeom>
          <a:ln w="25400" cap="flat">
            <a:solidFill>
              <a:srgbClr val="FF0000"/>
            </a:solidFill>
            <a:prstDash val="dash"/>
            <a:miter lim="800000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11B54588-AB1F-404D-B622-25DE85F54711}"/>
              </a:ext>
            </a:extLst>
          </p:cNvPr>
          <p:cNvCxnSpPr>
            <a:cxnSpLocks/>
            <a:stCxn id="17" idx="2"/>
            <a:endCxn id="42" idx="0"/>
          </p:cNvCxnSpPr>
          <p:nvPr/>
        </p:nvCxnSpPr>
        <p:spPr>
          <a:xfrm rot="16200000" flipH="1">
            <a:off x="9156322" y="961597"/>
            <a:ext cx="884678" cy="1637284"/>
          </a:xfrm>
          <a:prstGeom prst="bentConnector3">
            <a:avLst>
              <a:gd name="adj1" fmla="val 50000"/>
            </a:avLst>
          </a:prstGeom>
          <a:ln w="25400" cap="flat">
            <a:solidFill>
              <a:srgbClr val="FF0000"/>
            </a:solidFill>
            <a:prstDash val="dash"/>
            <a:miter lim="800000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54">
            <a:extLst>
              <a:ext uri="{FF2B5EF4-FFF2-40B4-BE49-F238E27FC236}">
                <a16:creationId xmlns:a16="http://schemas.microsoft.com/office/drawing/2014/main" id="{9209ED0B-9249-4EB4-BCF3-E1325F0882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05993" y="3913999"/>
            <a:ext cx="2548053" cy="2708486"/>
          </a:xfrm>
          <a:prstGeom prst="rect">
            <a:avLst/>
          </a:prstGeom>
        </p:spPr>
      </p:pic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B3415227-2F38-4783-BB88-CE4595222955}"/>
              </a:ext>
            </a:extLst>
          </p:cNvPr>
          <p:cNvCxnSpPr>
            <a:cxnSpLocks/>
            <a:stCxn id="7" idx="3"/>
            <a:endCxn id="55" idx="1"/>
          </p:cNvCxnSpPr>
          <p:nvPr/>
        </p:nvCxnSpPr>
        <p:spPr>
          <a:xfrm>
            <a:off x="4224454" y="4506117"/>
            <a:ext cx="3281539" cy="762125"/>
          </a:xfrm>
          <a:prstGeom prst="bentConnector3">
            <a:avLst>
              <a:gd name="adj1" fmla="val 50000"/>
            </a:avLst>
          </a:prstGeom>
          <a:ln w="25400" cap="flat">
            <a:solidFill>
              <a:srgbClr val="FF0000"/>
            </a:solidFill>
            <a:prstDash val="solid"/>
            <a:miter lim="800000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E615BFC2-8155-41B8-B448-82FA72DE5936}"/>
              </a:ext>
            </a:extLst>
          </p:cNvPr>
          <p:cNvCxnSpPr>
            <a:cxnSpLocks/>
            <a:stCxn id="38" idx="2"/>
            <a:endCxn id="55" idx="0"/>
          </p:cNvCxnSpPr>
          <p:nvPr/>
        </p:nvCxnSpPr>
        <p:spPr>
          <a:xfrm rot="16200000" flipH="1">
            <a:off x="7698572" y="2832551"/>
            <a:ext cx="507416" cy="1655480"/>
          </a:xfrm>
          <a:prstGeom prst="bentConnector3">
            <a:avLst>
              <a:gd name="adj1" fmla="val 50000"/>
            </a:avLst>
          </a:prstGeom>
          <a:ln w="25400" cap="flat">
            <a:solidFill>
              <a:srgbClr val="FF0000"/>
            </a:solidFill>
            <a:prstDash val="solid"/>
            <a:miter lim="800000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8B46FCA5-AE3C-4253-A458-839CFB5D927B}"/>
              </a:ext>
            </a:extLst>
          </p:cNvPr>
          <p:cNvCxnSpPr>
            <a:cxnSpLocks/>
            <a:stCxn id="42" idx="2"/>
            <a:endCxn id="55" idx="0"/>
          </p:cNvCxnSpPr>
          <p:nvPr/>
        </p:nvCxnSpPr>
        <p:spPr>
          <a:xfrm rot="5400000">
            <a:off x="9344953" y="2841649"/>
            <a:ext cx="507418" cy="1637283"/>
          </a:xfrm>
          <a:prstGeom prst="bentConnector3">
            <a:avLst>
              <a:gd name="adj1" fmla="val 50000"/>
            </a:avLst>
          </a:prstGeom>
          <a:ln w="25400" cap="flat">
            <a:solidFill>
              <a:srgbClr val="FF0000"/>
            </a:solidFill>
            <a:prstDash val="solid"/>
            <a:miter lim="800000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4442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3C8BA57-9912-42BC-A5FA-33F3A33CF2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8037" y="156173"/>
            <a:ext cx="13328074" cy="1483207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5596D7A3-0BD7-4024-BF8F-E006FAB1D0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0653" y="382402"/>
            <a:ext cx="10170694" cy="1030747"/>
          </a:xfrm>
          <a:ln>
            <a:noFill/>
          </a:ln>
        </p:spPr>
        <p:txBody>
          <a:bodyPr>
            <a:noAutofit/>
          </a:bodyPr>
          <a:lstStyle/>
          <a:p>
            <a:r>
              <a:rPr lang="bg-BG" b="1" i="1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Състояние</a:t>
            </a:r>
            <a:endParaRPr lang="en-US" b="1" i="1" dirty="0">
              <a:ln w="19050">
                <a:solidFill>
                  <a:schemeClr val="tx1"/>
                </a:solidFill>
              </a:ln>
              <a:solidFill>
                <a:schemeClr val="bg1"/>
              </a:solidFill>
              <a:latin typeface="Handel Gothic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4034A0-AC81-4DF4-8F48-B5437E5055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2179782"/>
            <a:ext cx="6096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609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A014B6B-9558-4A90-91A8-EB64C59408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462" y="299818"/>
            <a:ext cx="3553922" cy="33953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955D426-4E00-4FBE-B0C0-0CA7B2AB7B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344" y="821777"/>
            <a:ext cx="3553921" cy="235146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65C4DBA-64ED-4A6E-95E0-0281E910AF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175" y="4362966"/>
            <a:ext cx="3555671" cy="167325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AE2133D-A695-42A0-9156-EBBC9E25F1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005" y="4362965"/>
            <a:ext cx="3524520" cy="1673257"/>
          </a:xfrm>
          <a:prstGeom prst="rect">
            <a:avLst/>
          </a:prstGeom>
        </p:spPr>
      </p:pic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377A3F3F-A4E8-41EE-A031-ADAA33C6237A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rot="5400000">
            <a:off x="6761297" y="2782958"/>
            <a:ext cx="1189722" cy="1970294"/>
          </a:xfrm>
          <a:prstGeom prst="bentConnector3">
            <a:avLst>
              <a:gd name="adj1" fmla="val 50000"/>
            </a:avLst>
          </a:prstGeom>
          <a:ln w="25400" cap="flat">
            <a:solidFill>
              <a:srgbClr val="FF0000"/>
            </a:solidFill>
            <a:prstDash val="dash"/>
            <a:miter lim="800000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5F0E0AEC-8CF4-4FD4-A31C-7B47F56D2E95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 rot="16200000" flipH="1">
            <a:off x="8634925" y="2879624"/>
            <a:ext cx="1189721" cy="1776960"/>
          </a:xfrm>
          <a:prstGeom prst="bentConnector3">
            <a:avLst>
              <a:gd name="adj1" fmla="val 50000"/>
            </a:avLst>
          </a:prstGeom>
          <a:ln w="25400" cap="flat">
            <a:solidFill>
              <a:srgbClr val="FF0000"/>
            </a:solidFill>
            <a:prstDash val="dash"/>
            <a:miter lim="800000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050EBA4D-65D0-41EB-A00A-BE802D084239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4497384" y="1997510"/>
            <a:ext cx="2066960" cy="1"/>
          </a:xfrm>
          <a:prstGeom prst="bentConnector3">
            <a:avLst>
              <a:gd name="adj1" fmla="val 49106"/>
            </a:avLst>
          </a:prstGeom>
          <a:ln w="25400" cap="flat">
            <a:solidFill>
              <a:srgbClr val="FF0000"/>
            </a:solidFill>
            <a:prstDash val="dash"/>
            <a:miter lim="800000"/>
            <a:headEnd type="diamond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6031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3C8BA57-9912-42BC-A5FA-33F3A33CF2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8037" y="156173"/>
            <a:ext cx="13328074" cy="1483207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5596D7A3-0BD7-4024-BF8F-E006FAB1D0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0653" y="382402"/>
            <a:ext cx="10170694" cy="1030747"/>
          </a:xfrm>
          <a:ln>
            <a:noFill/>
          </a:ln>
        </p:spPr>
        <p:txBody>
          <a:bodyPr>
            <a:noAutofit/>
          </a:bodyPr>
          <a:lstStyle/>
          <a:p>
            <a:r>
              <a:rPr lang="bg-BG" b="1" i="1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Верига отговорности</a:t>
            </a:r>
            <a:endParaRPr lang="en-US" b="1" i="1" dirty="0">
              <a:ln w="19050">
                <a:solidFill>
                  <a:schemeClr val="tx1"/>
                </a:solidFill>
              </a:ln>
              <a:solidFill>
                <a:schemeClr val="bg1"/>
              </a:solidFill>
              <a:latin typeface="Handel Gothic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0191196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明朝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537</TotalTime>
  <Words>87</Words>
  <Application>Microsoft Office PowerPoint</Application>
  <PresentationFormat>Widescreen</PresentationFormat>
  <Paragraphs>28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Arial Black</vt:lpstr>
      <vt:lpstr>Calibri</vt:lpstr>
      <vt:lpstr>Calibri Light</vt:lpstr>
      <vt:lpstr>Handel Gothic</vt:lpstr>
      <vt:lpstr>Theme1</vt:lpstr>
      <vt:lpstr>Софтуерни шаблони за поведение (в php)</vt:lpstr>
      <vt:lpstr>Съдържание</vt:lpstr>
      <vt:lpstr>Верига отговорности</vt:lpstr>
      <vt:lpstr>PowerPoint Presentation</vt:lpstr>
      <vt:lpstr>Наблюдател</vt:lpstr>
      <vt:lpstr>PowerPoint Presentation</vt:lpstr>
      <vt:lpstr>Състояние</vt:lpstr>
      <vt:lpstr>PowerPoint Presentation</vt:lpstr>
      <vt:lpstr>Верига отговорности</vt:lpstr>
      <vt:lpstr>Верига отговорности</vt:lpstr>
      <vt:lpstr>Верига отговорности</vt:lpstr>
      <vt:lpstr>Верига отговорности</vt:lpstr>
      <vt:lpstr>Верига отговорности</vt:lpstr>
      <vt:lpstr>Верига отговорности</vt:lpstr>
      <vt:lpstr>Верига отговорности</vt:lpstr>
      <vt:lpstr>Верига отговорности</vt:lpstr>
      <vt:lpstr>Верига отговорности</vt:lpstr>
      <vt:lpstr>Верига отговорности</vt:lpstr>
      <vt:lpstr>Верига отговорности</vt:lpstr>
      <vt:lpstr>Верига отговорности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Софтуерни шаблони за поведение (в php)</dc:title>
  <dc:creator>Pavel Sarlov</dc:creator>
  <cp:lastModifiedBy>Pavel Sarlov</cp:lastModifiedBy>
  <cp:revision>6</cp:revision>
  <dcterms:created xsi:type="dcterms:W3CDTF">2022-05-01T06:24:22Z</dcterms:created>
  <dcterms:modified xsi:type="dcterms:W3CDTF">2022-05-01T15:21:58Z</dcterms:modified>
</cp:coreProperties>
</file>