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8" r:id="rId11"/>
    <p:sldId id="271" r:id="rId12"/>
    <p:sldId id="272" r:id="rId13"/>
    <p:sldId id="269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Subbotin" initials="PS" lastIdx="1" clrIdx="0">
    <p:extLst>
      <p:ext uri="{19B8F6BF-5375-455C-9EA6-DF929625EA0E}">
        <p15:presenceInfo xmlns:p15="http://schemas.microsoft.com/office/powerpoint/2012/main" userId="S-1-5-21-2759251321-3792594990-2533694615-7513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175880"/>
    <a:srgbClr val="000000"/>
    <a:srgbClr val="297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2T20:23:38.4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vc.ru/u/903848-egor-polyanskiy/389872-chto-takoe-usdc-i-chem-on-otlichaetsya-ot-steyblkoyna-usdt" TargetMode="External"/><Relationship Id="rId13" Type="http://schemas.openxmlformats.org/officeDocument/2006/relationships/hyperlink" Target="https://lenta.ru/news/2016/10/13/blockchain/" TargetMode="External"/><Relationship Id="rId18" Type="http://schemas.openxmlformats.org/officeDocument/2006/relationships/hyperlink" Target="https://www.forbes.ru/mneniya/456381-cto-takoe-blokcejn-vse-cto-nuzno-znat-o-tehnologii" TargetMode="External"/><Relationship Id="rId3" Type="http://schemas.openxmlformats.org/officeDocument/2006/relationships/hyperlink" Target="http://congressavia.ru/works/konferenciya-blokcheyn-novaya-neft-rossii-ginnopolis-rt-1195-chel" TargetMode="External"/><Relationship Id="rId7" Type="http://schemas.openxmlformats.org/officeDocument/2006/relationships/hyperlink" Target="https://ru.wikipedia.org/wiki/USDC" TargetMode="External"/><Relationship Id="rId12" Type="http://schemas.openxmlformats.org/officeDocument/2006/relationships/hyperlink" Target="https://ru.wikipedia.org/wiki/%D0%A1%D0%BC%D0%B0%D1%80%D1%82-%D0%BA%D0%BE%D0%BD%D1%82%D1%80%D0%B0%D0%BA%D1%82" TargetMode="External"/><Relationship Id="rId17" Type="http://schemas.openxmlformats.org/officeDocument/2006/relationships/hyperlink" Target="https://habr.com/ru/company/iticapital/blog/340992/" TargetMode="External"/><Relationship Id="rId2" Type="http://schemas.openxmlformats.org/officeDocument/2006/relationships/hyperlink" Target="https://cyberleninka.ru/article/n/bitkoin-kak-novyy-etap-liberalizatsii-finansovoy-sfery/viewer" TargetMode="External"/><Relationship Id="rId16" Type="http://schemas.openxmlformats.org/officeDocument/2006/relationships/hyperlink" Target="https://ru.wikipedia.org/wiki/%D0%91%D0%BB%D0%BE%D0%BA%D1%87%D0%B5%D0%B9%D0%B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A1%D1%82%D0%B5%D0%B9%D0%B1%D0%BB%D0%BA%D0%BE%D0%B9%D0%BD" TargetMode="External"/><Relationship Id="rId11" Type="http://schemas.openxmlformats.org/officeDocument/2006/relationships/hyperlink" Target="https://www.youtube.com/watch?v=pv0WEwkNDPQ" TargetMode="External"/><Relationship Id="rId5" Type="http://schemas.openxmlformats.org/officeDocument/2006/relationships/hyperlink" Target="https://ru.wikipedia.org/wiki/NFT#%D0%94%D1%80%D1%83%D0%B3%D0%B8%D0%B5_%D1%81%D0%BF%D0%BE%D1%81%D0%BE%D0%B1%D1%8B_%D0%BF%D1%80%D0%B8%D0%BC%D0%B5%D0%BD%D0%B5%D0%BD%D0%B8%D1%8F" TargetMode="External"/><Relationship Id="rId15" Type="http://schemas.openxmlformats.org/officeDocument/2006/relationships/hyperlink" Target="https://www.youtube.com/watch?v=7UqrmZ89M9M" TargetMode="External"/><Relationship Id="rId10" Type="http://schemas.openxmlformats.org/officeDocument/2006/relationships/hyperlink" Target="https://vc.ru/crypto/250192-zaymy-na-blokcheyne-ot-lombardov-k-kreditnym-institutam" TargetMode="External"/><Relationship Id="rId19" Type="http://schemas.openxmlformats.org/officeDocument/2006/relationships/hyperlink" Target="https://cyberleninka.ru/article/n/perspektivy-primeneniya-tehnologii-blockchain-v-bankovskoy-sfere/viewer" TargetMode="External"/><Relationship Id="rId4" Type="http://schemas.openxmlformats.org/officeDocument/2006/relationships/hyperlink" Target="https://www.forbes.ru/forbeslife/450565-tokeny-prevrasautsa-v-luks-10-samyh-dorogih-nft-proizvedenij-na-aukcionah-2021-goda" TargetMode="External"/><Relationship Id="rId9" Type="http://schemas.openxmlformats.org/officeDocument/2006/relationships/hyperlink" Target="https://ru.investing.com/crypto/usd-coin/usdc-usd" TargetMode="External"/><Relationship Id="rId14" Type="http://schemas.openxmlformats.org/officeDocument/2006/relationships/hyperlink" Target="https://www.youtube.com/watch?v=xpe2qSDEZZ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Применение </a:t>
            </a:r>
            <a:r>
              <a:rPr lang="ru-RU" dirty="0" err="1"/>
              <a:t>блокчейн</a:t>
            </a:r>
            <a:r>
              <a:rPr lang="ru-RU" dirty="0"/>
              <a:t> технологий к классическим банковским операциям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Субботин Павел, Б05-927</a:t>
            </a:r>
          </a:p>
        </p:txBody>
      </p:sp>
    </p:spTree>
    <p:extLst>
      <p:ext uri="{BB962C8B-B14F-4D97-AF65-F5344CB8AC3E}">
        <p14:creationId xmlns:p14="http://schemas.microsoft.com/office/powerpoint/2010/main" val="380242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548AC6-E7FE-4D9C-BEFF-9809E08F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67379"/>
            <a:ext cx="10582275" cy="47529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DD58EA-B632-426F-9ECB-B7AE4EE1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1" y="1295928"/>
            <a:ext cx="10315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5698B2-0E5C-4545-9840-7D3DF3A9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419754"/>
            <a:ext cx="9039225" cy="48482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C8FCD4-BCC1-4058-B1EC-A92E8171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2282918"/>
            <a:ext cx="8686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E18178-8BC6-49AF-9E20-9C125733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21" y="1282503"/>
            <a:ext cx="9061958" cy="51227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7A7F38-EEF6-45E4-97C1-458602C5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03" y="1282503"/>
            <a:ext cx="6970593" cy="51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47F9B-9E7F-46FF-99AF-CB224FC2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548342"/>
            <a:ext cx="10429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9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35" y="1528179"/>
            <a:ext cx="6400800" cy="43070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Текущий </a:t>
            </a:r>
            <a:r>
              <a:rPr lang="en-US" dirty="0"/>
              <a:t>LTV ETH </a:t>
            </a:r>
            <a:r>
              <a:rPr lang="ru-RU" dirty="0"/>
              <a:t>составляет 24 миллиарда долларов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1.45 миллиона </a:t>
            </a:r>
            <a:r>
              <a:rPr lang="en-US" dirty="0" err="1"/>
              <a:t>Ethreum</a:t>
            </a:r>
            <a:r>
              <a:rPr lang="en-US" dirty="0"/>
              <a:t> </a:t>
            </a:r>
            <a:r>
              <a:rPr lang="ru-RU" dirty="0"/>
              <a:t>смарт-контракта было создано в первом квартале 2022 года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15  миллионов транзакций было совершено в </a:t>
            </a:r>
            <a:r>
              <a:rPr lang="en-US" dirty="0"/>
              <a:t>Q1</a:t>
            </a:r>
            <a:endParaRPr lang="ru-RU" dirty="0"/>
          </a:p>
        </p:txBody>
      </p:sp>
      <p:pic>
        <p:nvPicPr>
          <p:cNvPr id="8194" name="Picture 2" descr="https://assets-global.website-files.com/5f973c97cf5aea614f93a26c/6298af2b24868433828f7255_6Hd-jUMJVbs4Gjc_x9njZHpQaaVSqn8FWSQ4T-DNdaYZJBVnznrnaWp6KRYNpBbjPMel74-gGuztGaFOEwzdyF_M0AqJ94-W3qHhoPKn7CJW2z_JBn4bfsM51KVzW87Ugw7q1Ha58uB9f4U1.png">
            <a:extLst>
              <a:ext uri="{FF2B5EF4-FFF2-40B4-BE49-F238E27FC236}">
                <a16:creationId xmlns:a16="http://schemas.microsoft.com/office/drawing/2014/main" id="{AC4B515A-244D-456D-B863-73566FAC7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5" y="1852547"/>
            <a:ext cx="10651730" cy="3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EE4A3B5-8071-421C-8E98-7EC7E027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124075"/>
            <a:ext cx="84963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97561-34C5-4D95-B97B-D49366FB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35" y="1852547"/>
            <a:ext cx="10651730" cy="39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E47F5-C9FA-4279-BEFB-7470DC72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480405"/>
            <a:ext cx="8582025" cy="4752975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35" y="1528179"/>
            <a:ext cx="6400800" cy="43070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1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2966" y="6277708"/>
            <a:ext cx="4540419" cy="4132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https://www.cbr.ru/fintech/dr/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06AA5-5F11-469D-B7C1-F6146DE2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0" y="1436076"/>
            <a:ext cx="7945840" cy="21401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20181D-6654-45EE-9B9D-CC2BB084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80" y="4062237"/>
            <a:ext cx="7942534" cy="1998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C8CB0-70A7-402E-BFAE-EBEFFB470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36" y="1436076"/>
            <a:ext cx="608682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35" y="1528179"/>
            <a:ext cx="6400800" cy="43070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Увеличение объема операций с криптовалютами в России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Введение регулирующего законодательства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Легализация сектора криптовалют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ru-RU" dirty="0" err="1"/>
              <a:t>блокчейн</a:t>
            </a:r>
            <a:r>
              <a:rPr lang="ru-RU" dirty="0"/>
              <a:t> технологий для банковских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23179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ССылки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35" y="1528179"/>
            <a:ext cx="10853296" cy="4989852"/>
          </a:xfrm>
        </p:spPr>
        <p:txBody>
          <a:bodyPr>
            <a:normAutofit fontScale="55000" lnSpcReduction="20000"/>
          </a:bodyPr>
          <a:lstStyle/>
          <a:p>
            <a:r>
              <a:rPr lang="en-US" sz="1800" u="sng" dirty="0">
                <a:hlinkClick r:id="rId2"/>
              </a:rPr>
              <a:t>https://www.cbr.ru/fintech/dr/</a:t>
            </a:r>
            <a:endParaRPr lang="ru-RU" sz="1800" u="sng" dirty="0">
              <a:hlinkClick r:id="rId2"/>
            </a:endParaRPr>
          </a:p>
          <a:p>
            <a:r>
              <a:rPr lang="en-US" sz="1800" u="sng" dirty="0">
                <a:hlinkClick r:id="rId2"/>
              </a:rPr>
              <a:t>https://cyberleninka.ru/article/n/perspektivy-ispolzovaniya-smart-kontraktov-v-razvitii-biznes-ekosistem/viewer</a:t>
            </a:r>
            <a:endParaRPr lang="ru-RU" sz="1800" u="sng" dirty="0">
              <a:hlinkClick r:id="rId2"/>
            </a:endParaRPr>
          </a:p>
          <a:p>
            <a:r>
              <a:rPr lang="ru-RU" sz="1800" u="sng" dirty="0">
                <a:hlinkClick r:id="rId2"/>
              </a:rPr>
              <a:t>https://cyberleninka.ru/article/n/bitkoin-kak-novyy-etap-liberalizatsii-finansovoy-sfery/viewer</a:t>
            </a:r>
            <a:endParaRPr lang="ru-RU" sz="1800" dirty="0"/>
          </a:p>
          <a:p>
            <a:r>
              <a:rPr lang="ru-RU" sz="1800" u="sng" dirty="0">
                <a:hlinkClick r:id="rId3"/>
              </a:rPr>
              <a:t>http://congressavia.ru/works/konferenciya-blokcheyn-novaya-neft-rossii-ginnopolis-rt-1195-chel</a:t>
            </a:r>
            <a:endParaRPr lang="ru-RU" sz="1800" dirty="0"/>
          </a:p>
          <a:p>
            <a:r>
              <a:rPr lang="ru-RU" sz="1800" u="sng" dirty="0">
                <a:hlinkClick r:id="rId4"/>
              </a:rPr>
              <a:t>https://www.forbes.ru/forbeslife/450565-tokeny-prevrasautsa-v-luks-10-samyh-dorogih-nft-proizvedenij-na-aukcionah-2021-goda</a:t>
            </a:r>
            <a:endParaRPr lang="ru-RU" sz="1800" dirty="0"/>
          </a:p>
          <a:p>
            <a:r>
              <a:rPr lang="ru-RU" sz="1800" u="sng" dirty="0">
                <a:hlinkClick r:id="rId5"/>
              </a:rPr>
              <a:t>https://ru.wikipedia.org/wiki/NFT#%D0%94%D1%80%D1%83%D0%B3%D0%B8%D0%B5_%D1%81%D0%BF%D0%BE%D1%81%D0%BE%D0%B1%D1%8B_%D0%BF%D1%80%D0%B8%D0%BC%D0%B5%D0%BD%D0%B5%D0%BD%D0%B8%D1%8F</a:t>
            </a:r>
            <a:endParaRPr lang="ru-RU" sz="1800" dirty="0"/>
          </a:p>
          <a:p>
            <a:r>
              <a:rPr lang="ru-RU" sz="1800" u="sng" dirty="0">
                <a:hlinkClick r:id="rId6"/>
              </a:rPr>
              <a:t>https://ru.wikipedia.org/wiki/%D0%A1%D1%82%D0%B5%D0%B9%D0%B1%D0%BB%D0%BA%D0%BE%D0%B9%D0%BD</a:t>
            </a:r>
            <a:endParaRPr lang="ru-RU" sz="1800" dirty="0"/>
          </a:p>
          <a:p>
            <a:r>
              <a:rPr lang="ru-RU" sz="1800" u="sng" dirty="0">
                <a:hlinkClick r:id="rId7"/>
              </a:rPr>
              <a:t>https://ru.wikipedia.org/wiki/USDC</a:t>
            </a:r>
            <a:endParaRPr lang="ru-RU" sz="1800" dirty="0"/>
          </a:p>
          <a:p>
            <a:r>
              <a:rPr lang="ru-RU" sz="1800" u="sng" dirty="0">
                <a:hlinkClick r:id="rId8"/>
              </a:rPr>
              <a:t>https://vc.ru/u/903848-egor-polyanskiy/389872-chto-takoe-usdc-i-chem-on-otlichaetsya-ot-steyblkoyna-usdt</a:t>
            </a:r>
            <a:endParaRPr lang="ru-RU" sz="1800" dirty="0"/>
          </a:p>
          <a:p>
            <a:r>
              <a:rPr lang="ru-RU" sz="1800" u="sng" dirty="0">
                <a:hlinkClick r:id="rId9"/>
              </a:rPr>
              <a:t>https://ru.investing.com/crypto/usd-coin/usdc-usd</a:t>
            </a:r>
            <a:endParaRPr lang="ru-RU" sz="1800" dirty="0"/>
          </a:p>
          <a:p>
            <a:r>
              <a:rPr lang="ru-RU" sz="1800" u="sng" dirty="0">
                <a:hlinkClick r:id="rId10"/>
              </a:rPr>
              <a:t>https://vc.ru/crypto/250192-zaymy-na-blokcheyne-ot-lombardov-k-kreditnym-institutam</a:t>
            </a:r>
            <a:endParaRPr lang="ru-RU" sz="1800" dirty="0"/>
          </a:p>
          <a:p>
            <a:r>
              <a:rPr lang="ru-RU" sz="1800" u="sng" dirty="0">
                <a:hlinkClick r:id="rId11"/>
              </a:rPr>
              <a:t>https://www.youtube.com/watch?v=pv0WEwkNDPQ</a:t>
            </a:r>
            <a:endParaRPr lang="ru-RU" sz="1800" dirty="0"/>
          </a:p>
          <a:p>
            <a:r>
              <a:rPr lang="ru-RU" sz="1800" u="sng" dirty="0">
                <a:hlinkClick r:id="rId12"/>
              </a:rPr>
              <a:t>https://ru.wikipedia.org/wiki/%D0%A1%D0%BC%D0%B0%D1%80%D1%82-%D0%BA%D0%BE%D0%BD%D1%82%D1%80%D0%B0%D0%BA%D1%82</a:t>
            </a:r>
            <a:endParaRPr lang="ru-RU" sz="1800" dirty="0"/>
          </a:p>
          <a:p>
            <a:r>
              <a:rPr lang="ru-RU" sz="1800" u="sng" dirty="0">
                <a:hlinkClick r:id="rId13"/>
              </a:rPr>
              <a:t>https://lenta.ru/news/2016/10/13/blockchain/</a:t>
            </a:r>
            <a:endParaRPr lang="ru-RU" sz="1800" dirty="0"/>
          </a:p>
          <a:p>
            <a:r>
              <a:rPr lang="ru-RU" sz="1800" u="sng" dirty="0">
                <a:hlinkClick r:id="rId14"/>
              </a:rPr>
              <a:t>https://www.youtube.com/watch?v=xpe2qSDEZZ0</a:t>
            </a:r>
            <a:endParaRPr lang="ru-RU" sz="1800" dirty="0"/>
          </a:p>
          <a:p>
            <a:r>
              <a:rPr lang="ru-RU" sz="1800" u="sng" dirty="0">
                <a:hlinkClick r:id="rId15"/>
              </a:rPr>
              <a:t>https://www.youtube.com/watch?v=7UqrmZ89M9M</a:t>
            </a:r>
            <a:endParaRPr lang="ru-RU" sz="1800" dirty="0"/>
          </a:p>
          <a:p>
            <a:r>
              <a:rPr lang="ru-RU" sz="1800" u="sng" dirty="0">
                <a:hlinkClick r:id="rId16"/>
              </a:rPr>
              <a:t>https://ru.wikipedia.org/wiki/%D0%91%D0%BB%D0%BE%D0%BA%D1%87%D0%B5%D0%B9%D0%BD</a:t>
            </a:r>
            <a:endParaRPr lang="ru-RU" sz="1800" dirty="0"/>
          </a:p>
          <a:p>
            <a:r>
              <a:rPr lang="ru-RU" sz="1800" u="sng" dirty="0">
                <a:hlinkClick r:id="rId17"/>
              </a:rPr>
              <a:t>https://habr.com/ru/company/iticapital/blog/340992/</a:t>
            </a:r>
            <a:endParaRPr lang="ru-RU" sz="1800" dirty="0"/>
          </a:p>
          <a:p>
            <a:r>
              <a:rPr lang="ru-RU" sz="1800" u="sng" dirty="0">
                <a:hlinkClick r:id="rId18"/>
              </a:rPr>
              <a:t>https://www.forbes.ru/mneniya/456381-cto-takoe-blokcejn-vse-cto-nuzno-znat-o-tehnologii</a:t>
            </a:r>
            <a:endParaRPr lang="ru-RU" sz="1800" dirty="0"/>
          </a:p>
          <a:p>
            <a:r>
              <a:rPr lang="ru-RU" sz="1800" u="sng" dirty="0">
                <a:hlinkClick r:id="rId19"/>
              </a:rPr>
              <a:t>https://cyberleninka.ru/article/n/perspektivy-primeneniya-tehnologii-blockchain-v-bankovskoy-sfere/viewer</a:t>
            </a: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5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Биткойн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4D6CE-3E56-48BB-BDF4-1F1736FF44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2351329"/>
            <a:ext cx="5836501" cy="3240435"/>
          </a:xfrm>
          <a:prstGeom prst="rect">
            <a:avLst/>
          </a:prstGeom>
        </p:spPr>
      </p:pic>
      <p:pic>
        <p:nvPicPr>
          <p:cNvPr id="1026" name="Picture 2" descr="Кто создал биткоин: краткая история семи Сатоши Накамото - новости Право.ру">
            <a:extLst>
              <a:ext uri="{FF2B5EF4-FFF2-40B4-BE49-F238E27FC236}">
                <a16:creationId xmlns:a16="http://schemas.microsoft.com/office/drawing/2014/main" id="{2BAF41FB-FF79-4883-ACAF-1D8B8B1B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60" y="1266236"/>
            <a:ext cx="4325528" cy="432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Блокчейн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263291"/>
            <a:ext cx="6165130" cy="492402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Плюсы и минусы реализации биткойна на базе </a:t>
            </a:r>
            <a:r>
              <a:rPr lang="ru-RU" dirty="0" err="1">
                <a:solidFill>
                  <a:schemeClr val="bg1"/>
                </a:solidFill>
              </a:rPr>
              <a:t>блокейна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+    </a:t>
            </a:r>
            <a:r>
              <a:rPr lang="ru-RU" dirty="0">
                <a:solidFill>
                  <a:schemeClr val="bg1"/>
                </a:solidFill>
              </a:rPr>
              <a:t>Отсутствие посредников</a:t>
            </a:r>
          </a:p>
          <a:p>
            <a:r>
              <a:rPr lang="ru-RU" dirty="0">
                <a:solidFill>
                  <a:schemeClr val="tx1"/>
                </a:solidFill>
              </a:rPr>
              <a:t>+</a:t>
            </a:r>
            <a:r>
              <a:rPr lang="ru-RU" dirty="0"/>
              <a:t>    Гибкость комиссии</a:t>
            </a:r>
          </a:p>
          <a:p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Большие затраты на поддержку системы</a:t>
            </a:r>
          </a:p>
          <a:p>
            <a:pPr marL="342900" indent="-342900">
              <a:buFontTx/>
              <a:buChar char="-"/>
            </a:pPr>
            <a:r>
              <a:rPr lang="ru-RU" dirty="0"/>
              <a:t>Обязательная комиссия</a:t>
            </a:r>
          </a:p>
          <a:p>
            <a:pPr marL="342900" indent="-342900">
              <a:buFontTx/>
              <a:buChar char="-"/>
            </a:pPr>
            <a:r>
              <a:rPr lang="ru-RU" dirty="0"/>
              <a:t>Сложный процесс обмена на традиционные валюты</a:t>
            </a:r>
          </a:p>
        </p:txBody>
      </p:sp>
      <p:pic>
        <p:nvPicPr>
          <p:cNvPr id="2050" name="Picture 2" descr="https://upload.wikimedia.org/wikipedia/commons/thumb/b/b7/%D0%A5%D1%8D%D1%88_%D1%82%D1%80%D0%B0%D0%BD%D0%B7%D0%B0%D0%BA%D1%86%D0%B8%D0%B9.png/300px-%D0%A5%D1%8D%D1%88_%D1%82%D1%80%D0%B0%D0%BD%D0%B7%D0%B0%D0%BA%D1%86%D0%B8%D0%B9.png">
            <a:extLst>
              <a:ext uri="{FF2B5EF4-FFF2-40B4-BE49-F238E27FC236}">
                <a16:creationId xmlns:a16="http://schemas.microsoft.com/office/drawing/2014/main" id="{CFFC6A51-7353-4193-9F33-39E17FA0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57" y="1263291"/>
            <a:ext cx="4422776" cy="4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8/Blockchain.svg/125px-Blockchain.svg.png">
            <a:extLst>
              <a:ext uri="{FF2B5EF4-FFF2-40B4-BE49-F238E27FC236}">
                <a16:creationId xmlns:a16="http://schemas.microsoft.com/office/drawing/2014/main" id="{CF1BE430-C885-4B30-8AB9-93A0C4C0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22" y="1385939"/>
            <a:ext cx="1842792" cy="48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35 -0.00023 L 0.42278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Блокчейн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470581"/>
            <a:ext cx="8770873" cy="432061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Неоднозначные моменты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?</a:t>
            </a:r>
            <a:r>
              <a:rPr lang="ru-RU" sz="2800" dirty="0"/>
              <a:t> Анонимность пользователей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tx1"/>
                </a:solidFill>
              </a:rPr>
              <a:t>?</a:t>
            </a:r>
            <a:r>
              <a:rPr lang="ru-RU" sz="2800" dirty="0"/>
              <a:t> Общий доступ к совершенным транзакциям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tx1"/>
                </a:solidFill>
              </a:rPr>
              <a:t>?</a:t>
            </a:r>
            <a:r>
              <a:rPr lang="ru-RU" sz="2800" dirty="0"/>
              <a:t> Скорость переводов</a:t>
            </a:r>
          </a:p>
        </p:txBody>
      </p:sp>
    </p:spTree>
    <p:extLst>
      <p:ext uri="{BB962C8B-B14F-4D97-AF65-F5344CB8AC3E}">
        <p14:creationId xmlns:p14="http://schemas.microsoft.com/office/powerpoint/2010/main" val="21469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Банки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4" y="1268690"/>
            <a:ext cx="4623079" cy="4320619"/>
          </a:xfrm>
        </p:spPr>
        <p:txBody>
          <a:bodyPr>
            <a:normAutofit/>
          </a:bodyPr>
          <a:lstStyle/>
          <a:p>
            <a:r>
              <a:rPr lang="ru-RU" sz="3600" dirty="0"/>
              <a:t>Федеральный закон от 2 декабря 1990 г. № 395-1 "О банках и банковской деятельности</a:t>
            </a:r>
          </a:p>
        </p:txBody>
      </p:sp>
      <p:pic>
        <p:nvPicPr>
          <p:cNvPr id="5122" name="Picture 2" descr="СберБанк">
            <a:extLst>
              <a:ext uri="{FF2B5EF4-FFF2-40B4-BE49-F238E27FC236}">
                <a16:creationId xmlns:a16="http://schemas.microsoft.com/office/drawing/2014/main" id="{0095A07D-D52A-4C2B-879A-ACE28D40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67" y="1373484"/>
            <a:ext cx="4246007" cy="22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Тинькофф — Кредитные и дебетовые карты, кредиты для бизнеса и физических лиц">
            <a:extLst>
              <a:ext uri="{FF2B5EF4-FFF2-40B4-BE49-F238E27FC236}">
                <a16:creationId xmlns:a16="http://schemas.microsoft.com/office/drawing/2014/main" id="{75CD46F9-5E24-4CBB-9B13-19743ED3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28" y="1373484"/>
            <a:ext cx="4246006" cy="222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Альфа-Банк действует как мошенники? Сотрудники хотят код из СМС">
            <a:extLst>
              <a:ext uri="{FF2B5EF4-FFF2-40B4-BE49-F238E27FC236}">
                <a16:creationId xmlns:a16="http://schemas.microsoft.com/office/drawing/2014/main" id="{6413F4A1-798F-429B-8982-A9A5E883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26" y="3973681"/>
            <a:ext cx="4246007" cy="22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АО «Газпромбанк»: финансовые показатели - топ 100 компаний - Коммерсантъ">
            <a:extLst>
              <a:ext uri="{FF2B5EF4-FFF2-40B4-BE49-F238E27FC236}">
                <a16:creationId xmlns:a16="http://schemas.microsoft.com/office/drawing/2014/main" id="{0E07BCB6-1DF1-4855-AAA5-04B09B67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67" y="3973681"/>
            <a:ext cx="4246007" cy="22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Гражданский кодекс Российской Федерации. Части 1, 2, 3, 4 —  Нехудожественная литература — купить книгу ISBN: 978-5-370-04174-7 по  выгодной цене на Яндекс Маркете">
            <a:extLst>
              <a:ext uri="{FF2B5EF4-FFF2-40B4-BE49-F238E27FC236}">
                <a16:creationId xmlns:a16="http://schemas.microsoft.com/office/drawing/2014/main" id="{147BE251-2B3D-41CD-9F0C-3D09650B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3" y="1373484"/>
            <a:ext cx="2974507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57747 -0.00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Банки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263291"/>
            <a:ext cx="6165130" cy="492402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Плюсы и минусы текущей реализации </a:t>
            </a:r>
          </a:p>
          <a:p>
            <a:r>
              <a:rPr lang="ru-RU" dirty="0">
                <a:solidFill>
                  <a:schemeClr val="bg1"/>
                </a:solidFill>
              </a:rPr>
              <a:t>банковских операций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+    </a:t>
            </a:r>
            <a:r>
              <a:rPr lang="ru-RU" dirty="0">
                <a:solidFill>
                  <a:srgbClr val="0F496F"/>
                </a:solidFill>
              </a:rPr>
              <a:t>Государственные гарантии</a:t>
            </a:r>
          </a:p>
          <a:p>
            <a:r>
              <a:rPr lang="ru-RU" dirty="0">
                <a:solidFill>
                  <a:schemeClr val="tx1"/>
                </a:solidFill>
              </a:rPr>
              <a:t>+</a:t>
            </a:r>
            <a:r>
              <a:rPr lang="ru-RU" dirty="0"/>
              <a:t>    </a:t>
            </a:r>
            <a:r>
              <a:rPr lang="ru-RU" dirty="0">
                <a:solidFill>
                  <a:srgbClr val="0F496F"/>
                </a:solidFill>
              </a:rPr>
              <a:t>Простота</a:t>
            </a:r>
            <a:r>
              <a:rPr lang="ru-RU" dirty="0"/>
              <a:t> использования</a:t>
            </a:r>
          </a:p>
          <a:p>
            <a:r>
              <a:rPr lang="ru-RU" dirty="0">
                <a:solidFill>
                  <a:schemeClr val="tx1"/>
                </a:solidFill>
              </a:rPr>
              <a:t>+</a:t>
            </a:r>
            <a:r>
              <a:rPr lang="ru-RU" dirty="0"/>
              <a:t>    Системы лояльности</a:t>
            </a:r>
          </a:p>
          <a:p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Зависимость от государства</a:t>
            </a:r>
          </a:p>
          <a:p>
            <a:pPr marL="342900" indent="-342900">
              <a:buFontTx/>
              <a:buChar char="-"/>
            </a:pPr>
            <a:r>
              <a:rPr lang="ru-RU" dirty="0"/>
              <a:t>Утечки данных</a:t>
            </a:r>
          </a:p>
          <a:p>
            <a:pPr marL="342900" indent="-342900">
              <a:buFontTx/>
              <a:buChar char="-"/>
            </a:pPr>
            <a:r>
              <a:rPr lang="ru-RU" dirty="0"/>
              <a:t>Банковские комиссии</a:t>
            </a:r>
          </a:p>
        </p:txBody>
      </p:sp>
    </p:spTree>
    <p:extLst>
      <p:ext uri="{BB962C8B-B14F-4D97-AF65-F5344CB8AC3E}">
        <p14:creationId xmlns:p14="http://schemas.microsoft.com/office/powerpoint/2010/main" val="36716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СМАрт</a:t>
            </a:r>
            <a:r>
              <a:rPr lang="ru-RU" dirty="0"/>
              <a:t> контракты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4" y="1268690"/>
            <a:ext cx="4623079" cy="4320619"/>
          </a:xfrm>
        </p:spPr>
        <p:txBody>
          <a:bodyPr>
            <a:normAutofit/>
          </a:bodyPr>
          <a:lstStyle/>
          <a:p>
            <a:endParaRPr lang="ru-RU" sz="3600" dirty="0"/>
          </a:p>
        </p:txBody>
      </p:sp>
      <p:pic>
        <p:nvPicPr>
          <p:cNvPr id="7170" name="Picture 2" descr="Биткойн: блокчейн для настоящих смарт-контрактов |">
            <a:extLst>
              <a:ext uri="{FF2B5EF4-FFF2-40B4-BE49-F238E27FC236}">
                <a16:creationId xmlns:a16="http://schemas.microsoft.com/office/drawing/2014/main" id="{781C5874-C128-414F-99E2-5D143EFB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4" y="1877505"/>
            <a:ext cx="6312509" cy="37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март-контракты: как они работают и зачем нужны - новости Право.ру">
            <a:extLst>
              <a:ext uri="{FF2B5EF4-FFF2-40B4-BE49-F238E27FC236}">
                <a16:creationId xmlns:a16="http://schemas.microsoft.com/office/drawing/2014/main" id="{8885F334-3E3C-42A0-9027-FABDA08C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4" y="1436802"/>
            <a:ext cx="6367283" cy="47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105291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СМАрт</a:t>
            </a:r>
            <a:r>
              <a:rPr lang="ru-RU" dirty="0"/>
              <a:t> контракты для банковских операций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7051-48CD-44C8-B61A-2E66F95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3" y="1994554"/>
            <a:ext cx="3596972" cy="432061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Проблема:</a:t>
            </a:r>
          </a:p>
          <a:p>
            <a:endParaRPr lang="ru-RU" sz="3600" dirty="0"/>
          </a:p>
          <a:p>
            <a:r>
              <a:rPr lang="ru-RU" sz="3200" dirty="0"/>
              <a:t>Отсутствие процедуры верификации заемщика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90C54-BC08-4658-98B7-C3113866EE9C}"/>
              </a:ext>
            </a:extLst>
          </p:cNvPr>
          <p:cNvSpPr txBox="1"/>
          <p:nvPr/>
        </p:nvSpPr>
        <p:spPr>
          <a:xfrm>
            <a:off x="6016030" y="2009479"/>
            <a:ext cx="34767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Решение: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rgbClr val="175880"/>
                </a:solidFill>
              </a:rPr>
              <a:t>Избыточное обеспечение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6E6A-1F3C-4DED-A5E5-2369CB35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831158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8F3110D-648B-4007-8AB7-8730482E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6389CF-22D8-4891-BE84-F6C7DA76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6" y="1756528"/>
            <a:ext cx="10298907" cy="33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1318</TotalTime>
  <Words>594</Words>
  <Application>Microsoft Office PowerPoint</Application>
  <PresentationFormat>Широкоэкранный</PresentationFormat>
  <Paragraphs>80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Сектор</vt:lpstr>
      <vt:lpstr>Применение блокчейн технологий к классическим банковским операциям</vt:lpstr>
      <vt:lpstr>Биткойн</vt:lpstr>
      <vt:lpstr>Блокчейн</vt:lpstr>
      <vt:lpstr>Блокчейн</vt:lpstr>
      <vt:lpstr>Банки</vt:lpstr>
      <vt:lpstr>Банки</vt:lpstr>
      <vt:lpstr>СМАрт контракты</vt:lpstr>
      <vt:lpstr>СМАрт контракты для банковских операций</vt:lpstr>
      <vt:lpstr>Реализация</vt:lpstr>
      <vt:lpstr>Реализация</vt:lpstr>
      <vt:lpstr>Реализация</vt:lpstr>
      <vt:lpstr>Реализация</vt:lpstr>
      <vt:lpstr>Реализация</vt:lpstr>
      <vt:lpstr>Актуальность</vt:lpstr>
      <vt:lpstr>Актуальность</vt:lpstr>
      <vt:lpstr>Актуальность</vt:lpstr>
      <vt:lpstr>Выводы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блокчейн технологий к классическим банковским операциям</dc:title>
  <dc:creator>Pavel Subbotin</dc:creator>
  <cp:lastModifiedBy>Pavel Subbotin</cp:lastModifiedBy>
  <cp:revision>15</cp:revision>
  <dcterms:created xsi:type="dcterms:W3CDTF">2022-12-12T16:29:43Z</dcterms:created>
  <dcterms:modified xsi:type="dcterms:W3CDTF">2022-12-13T14:27:48Z</dcterms:modified>
</cp:coreProperties>
</file>