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89" r:id="rId4"/>
    <p:sldId id="290" r:id="rId5"/>
    <p:sldId id="291" r:id="rId6"/>
    <p:sldId id="264" r:id="rId7"/>
    <p:sldId id="265" r:id="rId8"/>
    <p:sldId id="288" r:id="rId9"/>
    <p:sldId id="259" r:id="rId10"/>
    <p:sldId id="260" r:id="rId11"/>
    <p:sldId id="261" r:id="rId12"/>
    <p:sldId id="266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4" r:id="rId21"/>
    <p:sldId id="292" r:id="rId22"/>
    <p:sldId id="293" r:id="rId23"/>
    <p:sldId id="294" r:id="rId24"/>
    <p:sldId id="287" r:id="rId25"/>
    <p:sldId id="296" r:id="rId26"/>
    <p:sldId id="297" r:id="rId27"/>
    <p:sldId id="295" r:id="rId28"/>
    <p:sldId id="272" r:id="rId29"/>
  </p:sldIdLst>
  <p:sldSz cx="9144000" cy="6858000" type="screen4x3"/>
  <p:notesSz cx="7102475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62" autoAdjust="0"/>
  </p:normalViewPr>
  <p:slideViewPr>
    <p:cSldViewPr>
      <p:cViewPr varScale="1">
        <p:scale>
          <a:sx n="69" d="100"/>
          <a:sy n="6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FDE7F592-B937-4BAB-A371-B919A2747E90}" type="datetimeFigureOut">
              <a:rPr lang="ru-RU" smtClean="0"/>
              <a:t>10.06.2015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96555613-FA4A-4C1D-80D0-48D82896C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35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Добрый день, уважаемые члены государственной аттестационной комиссии. Меня зовут </a:t>
            </a:r>
            <a:r>
              <a:rPr lang="ru-RU" sz="1300" dirty="0" err="1"/>
              <a:t>Томаровский</a:t>
            </a:r>
            <a:r>
              <a:rPr lang="ru-RU" sz="1300" dirty="0"/>
              <a:t> Павел. Сегодня я хотел бы представить вам свою дипломную работу на тему : «Разработка и реализация веб-приложения «Распишитесь здесь» для подписания документов».</a:t>
            </a:r>
          </a:p>
          <a:p>
            <a:pPr defTabSz="990661">
              <a:defRPr/>
            </a:pPr>
            <a:r>
              <a:rPr lang="ru-RU" sz="1300" dirty="0"/>
              <a:t>Актуальность темы дипломной работы обуславливается тем, что возросла необходимость в более качественной обработке и удобном хранении информации и документов. При использовании в организации электронных документов увеличивается производительность труда и уменьшается стоимость хранения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785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Страница авторизации в системе по паре логин-пароль. В качестве логина пользователь использует свой </a:t>
            </a:r>
            <a:r>
              <a:rPr lang="en-US" sz="1300" dirty="0"/>
              <a:t>e</a:t>
            </a:r>
            <a:r>
              <a:rPr lang="ru-RU" sz="1300" dirty="0"/>
              <a:t>-</a:t>
            </a:r>
            <a:r>
              <a:rPr lang="en-US" sz="1300" dirty="0"/>
              <a:t>mail </a:t>
            </a:r>
            <a:r>
              <a:rPr lang="ru-RU" sz="1300" dirty="0"/>
              <a:t>адрес.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069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Основная страница приложения, на которую пользователь попадает после успешной авторизации.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93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Основное меню приложения. Статично, находится в верхней части страницы.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926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Страница предназначена для загрузки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47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Страница со списком документов пользователя.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66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Страница предназначена для просмотра и редактирования документа. Размещения на нем компонентов текста и подписи.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113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Для примера представлена одна из страниц настроек.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25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Страница с историей запросов, отправленных пользователем. Для удобства поиска, каждый столбец таблицы можно отсортировать по убыванию-возрастанию.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414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300" dirty="0"/>
              <a:t>После подписания документа, отправителю запроса приходит письмо с уведомлением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0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300" dirty="0"/>
              <a:t>Анализ существующих решений показал, что все найденные программы, кроме возможности электронной подписи, обладают целым рядом дополнительного функционала и, соответственно, высокой ценой.</a:t>
            </a:r>
          </a:p>
          <a:p>
            <a:r>
              <a:rPr lang="ru-RU" sz="1300" dirty="0"/>
              <a:t>Отсюда возникла идея разработки и реализации моего проекта «Распишитесь здесь», функции которого представлены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278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Для работы приложения была построена логическая и физическая модель данных. Они представлены на слайдах.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Для реализации приложения использовались средства, представленные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55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Требования к серверной части, а так же требования к клиентской стороне представлены на слайдах.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05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300" dirty="0"/>
              <a:t>Технология </a:t>
            </a:r>
            <a:r>
              <a:rPr lang="en-US" sz="1300" dirty="0"/>
              <a:t>Entity Framework</a:t>
            </a:r>
            <a:r>
              <a:rPr lang="ru-RU" sz="1300" dirty="0"/>
              <a:t> – это </a:t>
            </a:r>
            <a:r>
              <a:rPr lang="en-US" sz="1300" dirty="0"/>
              <a:t>ORM</a:t>
            </a:r>
            <a:r>
              <a:rPr lang="ru-RU" sz="1300" dirty="0"/>
              <a:t> решение. </a:t>
            </a:r>
            <a:r>
              <a:rPr lang="en-US" sz="1300" dirty="0"/>
              <a:t>Entity Framework</a:t>
            </a:r>
            <a:r>
              <a:rPr lang="ru-RU" sz="1300" dirty="0"/>
              <a:t> реализует все функции объектно-реляционного отображения и предоставляет возможность взаимодействия с объектами посредством технологии </a:t>
            </a:r>
            <a:r>
              <a:rPr lang="en-US" sz="1300" dirty="0" err="1"/>
              <a:t>Linq</a:t>
            </a:r>
            <a:r>
              <a:rPr lang="en-US" sz="1300" dirty="0"/>
              <a:t> To Entities</a:t>
            </a:r>
            <a:r>
              <a:rPr lang="ru-RU" sz="1300" dirty="0"/>
              <a:t> или технологией </a:t>
            </a:r>
            <a:r>
              <a:rPr lang="en-US" sz="1300" dirty="0"/>
              <a:t>Entity SQL</a:t>
            </a:r>
            <a:r>
              <a:rPr lang="ru-RU" sz="1300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316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Entity Framework</a:t>
            </a:r>
            <a:r>
              <a:rPr lang="ru-RU" sz="1300" dirty="0"/>
              <a:t> предлагает различные шаблоны разработки. </a:t>
            </a:r>
          </a:p>
          <a:p>
            <a:r>
              <a:rPr lang="ru-RU" sz="1300" dirty="0"/>
              <a:t>Для данной системы был выбран шаблон </a:t>
            </a:r>
            <a:r>
              <a:rPr lang="en-US" sz="1300" dirty="0"/>
              <a:t>Code First</a:t>
            </a:r>
            <a:r>
              <a:rPr lang="ru-RU" sz="1300" dirty="0"/>
              <a:t> – разработка начинается с написания кода. </a:t>
            </a:r>
            <a:r>
              <a:rPr lang="ru-RU" sz="1300" dirty="0" err="1"/>
              <a:t>Entity</a:t>
            </a:r>
            <a:r>
              <a:rPr lang="ru-RU" sz="1300" dirty="0"/>
              <a:t> </a:t>
            </a:r>
            <a:r>
              <a:rPr lang="ru-RU" sz="1300" dirty="0" err="1"/>
              <a:t>Framework</a:t>
            </a:r>
            <a:r>
              <a:rPr lang="ru-RU" sz="1300" dirty="0"/>
              <a:t> использует классы для динамического построения концептуальной модели и схемы базы данных.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539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300" b="1" dirty="0"/>
              <a:t>Платформа ASP.NET MVC</a:t>
            </a:r>
            <a:r>
              <a:rPr lang="ru-RU" sz="1300" dirty="0"/>
              <a:t> базируется на взаимодействии трех компонентов: контроллера, модели и представления. </a:t>
            </a:r>
            <a:r>
              <a:rPr lang="ru-RU" sz="1300" b="1" dirty="0"/>
              <a:t>Контроллер</a:t>
            </a:r>
            <a:r>
              <a:rPr lang="ru-RU" sz="1300" dirty="0"/>
              <a:t> принимает запросы, обрабатывает пользовательский ввод, взаимодействует с моделью и представлением и возвращает пользователю результат обработки запроса. </a:t>
            </a:r>
            <a:r>
              <a:rPr lang="ru-RU" sz="1300" b="1" dirty="0"/>
              <a:t>Модель</a:t>
            </a:r>
            <a:r>
              <a:rPr lang="ru-RU" sz="1300" dirty="0"/>
              <a:t> представляет слой, описывающий логику организации данных в приложении. </a:t>
            </a:r>
            <a:r>
              <a:rPr lang="ru-RU" sz="1300" b="1" dirty="0"/>
              <a:t>Представление</a:t>
            </a:r>
            <a:r>
              <a:rPr lang="ru-RU" sz="1300" dirty="0"/>
              <a:t> получает данные из контроллера и генерирует элементы пользовательского интерфейса для отображения информации.</a:t>
            </a:r>
          </a:p>
          <a:p>
            <a:r>
              <a:rPr lang="ru-RU" sz="1300" b="1" dirty="0"/>
              <a:t>AngularJS</a:t>
            </a:r>
            <a:r>
              <a:rPr lang="ru-RU" sz="1300" dirty="0"/>
              <a:t> — JavaScript-фреймворк с открытым исходным кодом. Предназначен для разработки одностраничных приложений. Его цель — расширение </a:t>
            </a:r>
            <a:r>
              <a:rPr lang="ru-RU" sz="1300" dirty="0" err="1"/>
              <a:t>браузерных</a:t>
            </a:r>
            <a:r>
              <a:rPr lang="ru-RU" sz="1300" dirty="0"/>
              <a:t> приложений на основе MVC шаблона, а также упрощение тестирования и разработки.</a:t>
            </a:r>
          </a:p>
          <a:p>
            <a:r>
              <a:rPr lang="ru-RU" sz="1300" dirty="0"/>
              <a:t>На следующих слайдах представлены некоторые страницы приложения.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041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Если пользователь впервые заходит на сайт, то ему нужно перейти в раздел регистрации нового пользователя и заполнить форму.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49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5720-EA49-441D-92F2-51615FF61C23}" type="datetime1">
              <a:rPr lang="ru-RU" smtClean="0"/>
              <a:t>10.06.2015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8034-4F53-4640-A01C-E16E63931B9F}" type="datetime1">
              <a:rPr lang="ru-RU" smtClean="0"/>
              <a:t>10.06.2015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B49B-E469-419F-9B91-4F35C904C413}" type="datetime1">
              <a:rPr lang="ru-RU" smtClean="0"/>
              <a:t>10.06.2015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534F-312E-4FEF-9AAF-481BEA557F35}" type="datetime1">
              <a:rPr lang="ru-RU" smtClean="0"/>
              <a:t>10.06.2015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5458-3452-40F6-9580-5C85ACDCD256}" type="datetime1">
              <a:rPr lang="ru-RU" smtClean="0"/>
              <a:t>10.06.2015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FD28-7EFA-478F-A45B-87153756754C}" type="datetime1">
              <a:rPr lang="ru-RU" smtClean="0"/>
              <a:t>10.06.2015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A50C-2D86-4291-9075-D2811DA4C33B}" type="datetime1">
              <a:rPr lang="ru-RU" smtClean="0"/>
              <a:t>10.06.2015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FD1-699F-4D99-A7AC-383138A31B9B}" type="datetime1">
              <a:rPr lang="ru-RU" smtClean="0"/>
              <a:t>10.06.2015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54C4-0852-4B1D-A792-3EE5F11F51E4}" type="datetime1">
              <a:rPr lang="ru-RU" smtClean="0"/>
              <a:t>10.06.2015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DE20-5D42-46C6-A6B9-F29F844E5C68}" type="datetime1">
              <a:rPr lang="ru-RU" smtClean="0"/>
              <a:t>10.06.2015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1539-4707-4BBC-878F-80C59D11E9B0}" type="datetime1">
              <a:rPr lang="ru-RU" smtClean="0"/>
              <a:t>10.06.2015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37FAE86-2B92-4E25-8E14-3B2F77C3E94A}" type="datetime1">
              <a:rPr lang="ru-RU" smtClean="0"/>
              <a:t>10.06.2015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1" y="1916832"/>
            <a:ext cx="8204358" cy="1696983"/>
          </a:xfrm>
        </p:spPr>
        <p:txBody>
          <a:bodyPr/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Веб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«Распишитесь здесь»</a:t>
            </a:r>
            <a:b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подписания документов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 descr="wAFDo-5sbb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96752" cy="11967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9354" y="5661739"/>
            <a:ext cx="44281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Томаровский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П.А.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1122" y="6006301"/>
            <a:ext cx="6696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Дипломный руководитель:           Михайлова Е.Е.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6672"/>
            <a:ext cx="8064896" cy="52565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Entity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предлагает различные шаблоны разработки.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данного приложения был выбран шаблон      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First.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pic>
        <p:nvPicPr>
          <p:cNvPr id="1026" name="Picture 2" descr="C:\Универ\УНИВЕР\Практика преддипломная\proizv\proizv\EntityFramework shabl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50009"/>
            <a:ext cx="6728534" cy="293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6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0"/>
            <a:ext cx="8208912" cy="6525344"/>
          </a:xfrm>
        </p:spPr>
        <p:txBody>
          <a:bodyPr>
            <a:normAutofit lnSpcReduction="10000"/>
          </a:bodyPr>
          <a:lstStyle/>
          <a:p>
            <a:pPr marL="114300" indent="0" algn="ctr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ctr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Серверная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часть: 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ASP.NET MVC</a:t>
            </a:r>
            <a:endParaRPr lang="ru-RU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Платформа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ASP.NET MVC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базируется на взаимодействии трех компонентов: контроллера,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модели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представления.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ctr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AngularJS </a:t>
            </a:r>
            <a:endParaRPr lang="ru-RU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-фреймворк с</a:t>
            </a:r>
            <a:r>
              <a:rPr lang="ru-RU" sz="2400" dirty="0">
                <a:cs typeface="Arial" panose="020B0604020202020204" pitchFamily="34" charset="0"/>
              </a:rPr>
              <a:t> 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открытым исходным кодом. </a:t>
            </a:r>
          </a:p>
          <a:p>
            <a:pPr marL="11430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разработки одностраничных приложений. </a:t>
            </a:r>
          </a:p>
          <a:p>
            <a:pPr marL="114300" indent="0">
              <a:buNone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pic>
        <p:nvPicPr>
          <p:cNvPr id="1026" name="Picture 2" descr="C:\Универ\УНИВЕР\Практика преддипломная\proizv\proizv\mv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5007769" cy="221456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5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74" y="404664"/>
            <a:ext cx="8388424" cy="964704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Страница регистрации нового пользователя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 descr="C:\Diplom\SignApp\psd\регистрация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11" y="2060848"/>
            <a:ext cx="6505575" cy="280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58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-13692" y="332656"/>
            <a:ext cx="8531788" cy="96470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авторизации в системе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13" name="Рисунок 12" descr="C:\Diplom\SignApp\psd\вход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97" y="1844824"/>
            <a:ext cx="6505575" cy="280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6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5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0" y="260648"/>
            <a:ext cx="8460432" cy="96470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Главная страница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1026" name="Picture 2" descr="C:\Diplom\SignApp\текст\Главная страниц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74788"/>
            <a:ext cx="6137846" cy="42741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5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5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9178" y="332656"/>
            <a:ext cx="8445152" cy="96470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сновное меню приложения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9" name="Рисунок 8" descr="C:\Универ\УНИВЕР\ДИПЛОМ ТЕКСТ\Меню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7215188" cy="94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1" name="Picture 3" descr="C:\Diplom\SignApp\текст\основное меню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75" y="3438138"/>
            <a:ext cx="5089525" cy="10763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37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81098" y="332656"/>
            <a:ext cx="8300738" cy="96470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загрузки документов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6" name="Рисунок 5" descr="C:\Diplom\SignApp\текст\загрузка документа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42" y="1988840"/>
            <a:ext cx="6572250" cy="2658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92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07504" y="404664"/>
            <a:ext cx="8280920" cy="96470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со списком документов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7" name="Рисунок 6" descr="C:\Diplom\SignApp\текст\список документов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375797" cy="512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45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07504" y="332656"/>
            <a:ext cx="8280920" cy="964704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Просмотр и редактирование документа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6" name="Рисунок 5" descr="C:\Diplom\SignApp\текст\просмотр документа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04" y="1636474"/>
            <a:ext cx="7920880" cy="3869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28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7413" y="404664"/>
            <a:ext cx="846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Настройки аккаунта </a:t>
            </a:r>
          </a:p>
        </p:txBody>
      </p:sp>
      <p:pic>
        <p:nvPicPr>
          <p:cNvPr id="12" name="Рисунок 11" descr="C:\Diplom\SignApp\текст\настройки - аккаунт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90" y="1700808"/>
            <a:ext cx="6467475" cy="3648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03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850106"/>
          </a:xfrm>
        </p:spPr>
        <p:txBody>
          <a:bodyPr/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087344" cy="5472608"/>
          </a:xfrm>
        </p:spPr>
        <p:txBody>
          <a:bodyPr>
            <a:normAutofit/>
          </a:bodyPr>
          <a:lstStyle/>
          <a:p>
            <a:pPr marL="114300" indent="331788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 разработать и</a:t>
            </a:r>
            <a:r>
              <a:rPr lang="ru-RU" sz="24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реализовать веб</a:t>
            </a:r>
            <a:r>
              <a:rPr lang="ru-RU" sz="2400" dirty="0" smtClean="0">
                <a:latin typeface="Calibri"/>
                <a:cs typeface="Arial" panose="020B0604020202020204" pitchFamily="34" charset="0"/>
              </a:rPr>
              <a:t>‐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обладающее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следующей функциональностью:</a:t>
            </a:r>
          </a:p>
          <a:p>
            <a:pPr marL="354013" indent="-239713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авторизация пользователей в системе;</a:t>
            </a:r>
          </a:p>
          <a:p>
            <a:pPr marL="354013" indent="-239713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загрузка документов;</a:t>
            </a:r>
          </a:p>
          <a:p>
            <a:pPr marL="354013" indent="-239713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размещение на страницах документа компонента(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‐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ов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 для подписи;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013" indent="-239713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отправка документа на подпись одному человеку;</a:t>
            </a:r>
          </a:p>
          <a:p>
            <a:pPr marL="354013" indent="-239713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отправка документа на подпись группе людей;</a:t>
            </a:r>
          </a:p>
          <a:p>
            <a:pPr marL="354013" indent="-239713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подписание документа человеком, который:</a:t>
            </a:r>
          </a:p>
          <a:p>
            <a:pPr marL="628650" lvl="1" indent="-217488">
              <a:buFont typeface="Courier New" panose="02070309020205020404" pitchFamily="49" charset="0"/>
              <a:buChar char="o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является пользователем системы;</a:t>
            </a:r>
          </a:p>
          <a:p>
            <a:pPr marL="628650" lvl="1" indent="-217488">
              <a:buFont typeface="Courier New" panose="02070309020205020404" pitchFamily="49" charset="0"/>
              <a:buChar char="o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является пользователем системы.</a:t>
            </a:r>
          </a:p>
          <a:p>
            <a:pPr marL="11430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6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20149" y="116632"/>
            <a:ext cx="8460431" cy="72008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запросов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69679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Запросы пользователя, представленные в табличном виде: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 descr="C:\Diplom\SignApp\текст\Запросы список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6" y="1960586"/>
            <a:ext cx="8199859" cy="368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75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-21734" y="468489"/>
            <a:ext cx="846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процесса подписания документа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Diplom\SignApp\текст\Письмо с запросом на подпись - стерты данны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32" y="2420888"/>
            <a:ext cx="6946900" cy="25151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896" y="1700808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 на подписание документа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7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-21734" y="980728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 для заполнения и подписи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Diplom\SignApp\текст\документ когда перешли на страницу подписани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0" y="1628800"/>
            <a:ext cx="8101013" cy="50149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313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-2201" y="83671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Заполненный документ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:\Diplom\SignApp\текст\документ на странице подписания Заполнили все пол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0" y="1556792"/>
            <a:ext cx="8122444" cy="49006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408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-7296" y="83671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ввода подписи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Diplom\SignApp\текст\документ на странице подписания Вводим подпис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69" y="1556792"/>
            <a:ext cx="8065294" cy="47148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-7296" y="851833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Письмо с уведомлением для отправителя запроса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C:\Diplom\SignApp\текст\письмо документ успешно подписан - стерты данные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0" y="1595974"/>
            <a:ext cx="7188200" cy="49670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1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-7296" y="548680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Письмо с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уведомлением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участнику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процесса подписания документа</a:t>
            </a:r>
          </a:p>
        </p:txBody>
      </p:sp>
      <p:pic>
        <p:nvPicPr>
          <p:cNvPr id="6146" name="Picture 2" descr="C:\Diplom\SignApp\текст\письмо документ успешно подписан участнику подписания - стерты данны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20" y="1628800"/>
            <a:ext cx="6197600" cy="49919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7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27</a:t>
            </a:fld>
            <a:endParaRPr lang="ru-RU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-7296" y="83671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Окончательный вариант документа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C:\Diplom\SignApp\текст\pdf подписанный документ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701" y="1855445"/>
            <a:ext cx="5786438" cy="3731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6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8388424" cy="1143000"/>
          </a:xfrm>
        </p:spPr>
        <p:txBody>
          <a:bodyPr/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Результаты работы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28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0" y="1340768"/>
            <a:ext cx="8388424" cy="4848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результате проделанной работы, было реализовано следующее:</a:t>
            </a:r>
            <a:endParaRPr lang="ru-RU" sz="2400" dirty="0" smtClean="0"/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авторизация пользователей в системе;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агрузка документов;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азмещение на страницах документа компонента(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‐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ов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для подписи;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тправка документа на подпись одному человеку;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тправка документа на подпись группе людей;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одписание документа человеком, который: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является пользователем системы;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 является пользователем системы.</a:t>
            </a:r>
          </a:p>
          <a:p>
            <a:pPr marL="114300" indent="0">
              <a:buFont typeface="Arial" pitchFamily="34" charset="0"/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850106"/>
          </a:xfrm>
        </p:spPr>
        <p:txBody>
          <a:bodyPr/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Существующие решения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064896" cy="295232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Подпись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SignEasy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DocuSign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RightSignature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Signature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Pilot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 др.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98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850106"/>
          </a:xfrm>
        </p:spPr>
        <p:txBody>
          <a:bodyPr/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Логическая модель БД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 descr="C:\Diplom\SignApp\текст\erwin LOGICAL model D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76" y="1628800"/>
            <a:ext cx="844882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3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850106"/>
          </a:xfrm>
        </p:spPr>
        <p:txBody>
          <a:bodyPr/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Физическая модель БД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pic>
        <p:nvPicPr>
          <p:cNvPr id="2050" name="Picture 2" descr="C:\Diplom\SignApp\текст\erwin PHYSICAL model 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40" y="1628800"/>
            <a:ext cx="8472633" cy="391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3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620000" cy="1143000"/>
          </a:xfrm>
        </p:spPr>
        <p:txBody>
          <a:bodyPr/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Средства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реализации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0"/>
            <a:ext cx="8352928" cy="31249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реализации проекта использовались следующие средства:</a:t>
            </a:r>
          </a:p>
          <a:p>
            <a:pPr lvl="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нтерактивная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среда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зыки разработки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#,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контроля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версий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еляционная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база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MS SQL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8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1143000"/>
          </a:xfrm>
        </p:spPr>
        <p:txBody>
          <a:bodyPr/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аппаратному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32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программному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обеспечению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556792"/>
            <a:ext cx="8280920" cy="4896544"/>
          </a:xfrm>
        </p:spPr>
        <p:txBody>
          <a:bodyPr>
            <a:normAutofit lnSpcReduction="10000"/>
          </a:bodyPr>
          <a:lstStyle/>
          <a:p>
            <a:pPr marL="114300" indent="0" algn="ctr"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серверной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части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ctr">
              <a:buNone/>
            </a:pP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аппаратному обеспечению: </a:t>
            </a:r>
          </a:p>
          <a:p>
            <a:pPr marL="354013" indent="-239713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ПК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типа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IBM PC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54013" indent="-239713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процессор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тактовой частотой не менее 2.4 ГГц;</a:t>
            </a:r>
          </a:p>
          <a:p>
            <a:pPr marL="354013" indent="-239713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оперативная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память не менее 2048 Мб;</a:t>
            </a:r>
          </a:p>
          <a:p>
            <a:pPr marL="354013" indent="-239713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постоянная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память не менее 1 Гб;</a:t>
            </a:r>
          </a:p>
          <a:p>
            <a:pPr marL="354013" indent="-239713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подключение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 сети Интернет со скоростью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ru-RU" sz="24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менее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100 Мбит/с.</a:t>
            </a:r>
          </a:p>
          <a:p>
            <a:pPr marL="11430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программному обеспечению:</a:t>
            </a:r>
          </a:p>
          <a:p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IIS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версии 6.0;</a:t>
            </a:r>
          </a:p>
          <a:p>
            <a:r>
              <a:rPr lang="ru-RU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ru-RU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0"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1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60648"/>
            <a:ext cx="8280920" cy="6356176"/>
          </a:xfrm>
        </p:spPr>
        <p:txBody>
          <a:bodyPr>
            <a:normAutofit fontScale="92500" lnSpcReduction="10000"/>
          </a:bodyPr>
          <a:lstStyle/>
          <a:p>
            <a:pPr marL="114300" indent="0" algn="ctr">
              <a:buNone/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для </a:t>
            </a: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веб-приложения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Требования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к аппаратному обеспечению: 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ПК типа </a:t>
            </a:r>
            <a:r>
              <a:rPr lang="ru-RU" sz="2600" i="1" dirty="0">
                <a:latin typeface="Arial" panose="020B0604020202020204" pitchFamily="34" charset="0"/>
                <a:cs typeface="Arial" panose="020B0604020202020204" pitchFamily="34" charset="0"/>
              </a:rPr>
              <a:t>IBM PC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процессор с тактовой частотой не менее 1 ГГц;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оперативная память не менее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2048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Мб;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постоянная память не менее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1024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Мб;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видеокарта 800х600;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подключение к сети Интернет со скоростью не менее 100 Кбит/с;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клавиатура;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мышь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 программному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обеспечению: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браузер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Safari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Opera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Chrome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Mozilla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Firefox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4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590" y="188640"/>
            <a:ext cx="7620000" cy="1143000"/>
          </a:xfrm>
        </p:spPr>
        <p:txBody>
          <a:bodyPr/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ехнологии,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выбранные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для разработки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130" y="1268760"/>
            <a:ext cx="8280920" cy="3312368"/>
          </a:xfrm>
        </p:spPr>
        <p:txBody>
          <a:bodyPr>
            <a:normAutofit/>
          </a:bodyPr>
          <a:lstStyle/>
          <a:p>
            <a:pPr marL="114300" indent="-22225" algn="ctr">
              <a:lnSpc>
                <a:spcPct val="150000"/>
              </a:lnSpc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База данных: </a:t>
            </a:r>
            <a:r>
              <a:rPr lang="en-US" sz="2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Entity 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ru-RU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Технология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Entity Framework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это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ORM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решение.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en-US" sz="2400" i="1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реализует все функции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объектно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реляционного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отображения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24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предоставляет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взаимодействия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4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объектами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посредством технологии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To Entitie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или технологией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Entity SQL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pic>
        <p:nvPicPr>
          <p:cNvPr id="2050" name="Picture 2" descr="C:\Универ\УНИВЕР\Практика преддипломная\proizv\proizv\O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4005064"/>
            <a:ext cx="5807885" cy="256490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7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1344</TotalTime>
  <Words>738</Words>
  <Application>Microsoft Office PowerPoint</Application>
  <PresentationFormat>Экран (4:3)</PresentationFormat>
  <Paragraphs>188</Paragraphs>
  <Slides>28</Slides>
  <Notes>18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Соседство</vt:lpstr>
      <vt:lpstr>Веб-приложение  «Распишитесь здесь» для подписания документов</vt:lpstr>
      <vt:lpstr>Постановка задачи</vt:lpstr>
      <vt:lpstr>Существующие решения</vt:lpstr>
      <vt:lpstr>Логическая модель БД</vt:lpstr>
      <vt:lpstr>Физическая модель БД</vt:lpstr>
      <vt:lpstr>Средства реализации</vt:lpstr>
      <vt:lpstr>Требования к аппаратному и программному обеспечению</vt:lpstr>
      <vt:lpstr>Презентация PowerPoint</vt:lpstr>
      <vt:lpstr>Технологии,  выбранные для разработки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работы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</dc:creator>
  <cp:lastModifiedBy>Pavel</cp:lastModifiedBy>
  <cp:revision>55</cp:revision>
  <cp:lastPrinted>2015-06-10T10:13:06Z</cp:lastPrinted>
  <dcterms:created xsi:type="dcterms:W3CDTF">2015-01-24T08:24:17Z</dcterms:created>
  <dcterms:modified xsi:type="dcterms:W3CDTF">2015-06-10T10:14:15Z</dcterms:modified>
</cp:coreProperties>
</file>